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9" r:id="rId2"/>
    <p:sldId id="268" r:id="rId3"/>
    <p:sldId id="270" r:id="rId4"/>
    <p:sldId id="261" r:id="rId5"/>
    <p:sldId id="262" r:id="rId6"/>
    <p:sldId id="263" r:id="rId7"/>
    <p:sldId id="269" r:id="rId8"/>
    <p:sldId id="265" r:id="rId9"/>
    <p:sldId id="266" r:id="rId10"/>
    <p:sldId id="267" r:id="rId11"/>
    <p:sldId id="271" r:id="rId12"/>
    <p:sldId id="272" r:id="rId13"/>
    <p:sldId id="274" r:id="rId14"/>
    <p:sldId id="273" r:id="rId15"/>
  </p:sldIdLst>
  <p:sldSz cx="10693400" cy="7561263"/>
  <p:notesSz cx="6781800" cy="99187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005AA9"/>
    <a:srgbClr val="009E47"/>
    <a:srgbClr val="F3F7FB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-1416" y="-9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44538"/>
            <a:ext cx="52578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6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520"/>
            <a:ext cx="10691812" cy="7560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6" y="3348584"/>
            <a:ext cx="9089390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PF Din Text Cond Pro Light" pitchFamily="2" charset="0"/>
              </a:rPr>
              <a:t>УФНС России по Забайкальскому краю</a:t>
            </a:r>
            <a:endParaRPr lang="ru-RU" sz="2400" dirty="0">
              <a:latin typeface="PF Din Text Cond Pro Ligh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204" y="4284687"/>
            <a:ext cx="9145016" cy="1932323"/>
          </a:xfrm>
        </p:spPr>
        <p:txBody>
          <a:bodyPr>
            <a:noAutofit/>
          </a:bodyPr>
          <a:lstStyle/>
          <a:p>
            <a:r>
              <a:rPr lang="ru-RU" dirty="0">
                <a:latin typeface="Arial Narrow" pitchFamily="34" charset="0"/>
              </a:rPr>
              <a:t>Контроль и обеспечение достоверности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сведений,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содержащихся </a:t>
            </a:r>
            <a:r>
              <a:rPr lang="ru-RU" dirty="0">
                <a:latin typeface="Arial Narrow" pitchFamily="34" charset="0"/>
              </a:rPr>
              <a:t>в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Едином </a:t>
            </a:r>
            <a:r>
              <a:rPr lang="ru-RU" dirty="0">
                <a:latin typeface="Arial Narrow" pitchFamily="34" charset="0"/>
              </a:rPr>
              <a:t>государственном реестре юридических лиц</a:t>
            </a:r>
          </a:p>
          <a:p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50356" y="7092999"/>
            <a:ext cx="5976664" cy="360040"/>
          </a:xfrm>
          <a:prstGeom prst="rect">
            <a:avLst/>
          </a:prstGeom>
        </p:spPr>
        <p:txBody>
          <a:bodyPr vert="horz" lIns="104306" tIns="52153" rIns="104306" bIns="52153" rtlCol="0">
            <a:normAutofit fontScale="62500" lnSpcReduction="20000"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+mj-lt"/>
              <a:buNone/>
              <a:defRPr sz="3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PF Din Text Cond Pro Light" pitchFamily="2" charset="0"/>
              </a:rPr>
              <a:t>2018 год</a:t>
            </a:r>
            <a:endParaRPr lang="ru-RU" b="1" dirty="0">
              <a:latin typeface="PF Din Text Cond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94172" y="2484487"/>
            <a:ext cx="9073008" cy="4680520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latin typeface="Arial Narrow" pitchFamily="34" charset="0"/>
              </a:rPr>
              <a:t>7</a:t>
            </a:r>
            <a:r>
              <a:rPr lang="ru-RU" sz="1800" b="0" dirty="0">
                <a:latin typeface="Arial Narrow" pitchFamily="34" charset="0"/>
              </a:rPr>
              <a:t>) возражение (заявлении о недостоверности сведений ЕГРЮЛ) в качестве обстоятельства, на котором основаны такие возражение или заявление, указано на несоответствие формы представленных в регистрирующий орган изменений устава юридического лица или иных документов (за исключением заявления о государственной регистрации юридического лица) и содержащихся в представленных документах сведений федеральным законам или иным нормативным правовым актам Российской Федерации, за исключением случаев, предусмотренных Законом  N 129-ФЗ; </a:t>
            </a:r>
          </a:p>
          <a:p>
            <a:r>
              <a:rPr lang="ru-RU" sz="1800" b="0" dirty="0">
                <a:latin typeface="Arial Narrow" pitchFamily="34" charset="0"/>
              </a:rPr>
              <a:t>8) возражение (заявлении о недостоверности сведений ЕГРЮЛ) в качестве обстоятельства, на котором основаны такие возражение или заявление, указывается на </a:t>
            </a:r>
            <a:r>
              <a:rPr lang="ru-RU" sz="1800" b="0" dirty="0" err="1">
                <a:latin typeface="Arial Narrow" pitchFamily="34" charset="0"/>
              </a:rPr>
              <a:t>оспоримость</a:t>
            </a:r>
            <a:r>
              <a:rPr lang="ru-RU" sz="1800" b="0" dirty="0">
                <a:latin typeface="Arial Narrow" pitchFamily="34" charset="0"/>
              </a:rPr>
              <a:t> решения органа ЮЛ или сделки, направленной на возникновение, изменение или прекращение прав заинтересованного лица в отношении ЮЛ;</a:t>
            </a:r>
          </a:p>
          <a:p>
            <a:r>
              <a:rPr lang="ru-RU" sz="1800" b="0" dirty="0">
                <a:latin typeface="Arial Narrow" pitchFamily="34" charset="0"/>
              </a:rPr>
              <a:t>9) возражение (заявление о недостоверности сведений ЕГРЮЛ) заинтересованное лицо указывает на обстоятельство, которое опровергается вступившим в законную силу судебным актом</a:t>
            </a:r>
            <a:r>
              <a:rPr lang="ru-RU" sz="1800" b="0" dirty="0" smtClean="0">
                <a:latin typeface="Arial Narrow" pitchFamily="34" charset="0"/>
              </a:rPr>
              <a:t>.</a:t>
            </a:r>
            <a:endParaRPr lang="ru-RU" sz="1800" b="0" dirty="0">
              <a:latin typeface="Arial Narrow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38188" y="612279"/>
            <a:ext cx="9865096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Обстоятельства, которые  </a:t>
            </a:r>
            <a:r>
              <a:rPr lang="ru-RU" sz="2800" b="1" u="sng" dirty="0">
                <a:latin typeface="Arial Narrow" pitchFamily="34" charset="0"/>
                <a:cs typeface="Times New Roman" pitchFamily="18" charset="0"/>
              </a:rPr>
              <a:t>не являются 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основанием для проведения мероприятий по проверке достоверности сведений, включаемых или включенных в ЕГРЮЛ, в случаях 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если:</a:t>
            </a:r>
            <a:endParaRPr lang="ru-RU" sz="2800" b="1" dirty="0"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4313237"/>
          </a:xfrm>
        </p:spPr>
        <p:txBody>
          <a:bodyPr>
            <a:noAutofit/>
          </a:bodyPr>
          <a:lstStyle/>
          <a:p>
            <a:pPr indent="-363538"/>
            <a:r>
              <a:rPr lang="ru-RU" sz="1800" dirty="0">
                <a:latin typeface="Arial Narrow" pitchFamily="34" charset="0"/>
              </a:rPr>
              <a:t>Исключение  из  ЕГРЮЛ</a:t>
            </a:r>
          </a:p>
          <a:p>
            <a:r>
              <a:rPr lang="ru-RU" sz="1800" b="0" dirty="0" smtClean="0">
                <a:latin typeface="Arial Narrow" pitchFamily="34" charset="0"/>
              </a:rPr>
              <a:t>С </a:t>
            </a:r>
            <a:r>
              <a:rPr lang="ru-RU" sz="1800" b="0" dirty="0">
                <a:latin typeface="Arial Narrow" pitchFamily="34" charset="0"/>
              </a:rPr>
              <a:t>01.09.2017 возможность  исключить организацию из ЕГРЮЛ при наличии сведений, в отношении которых внесена запись об их недостоверности, в течение более чем шести месяцев (п. 5 ст. 21.1 Закона № 129) </a:t>
            </a:r>
          </a:p>
          <a:p>
            <a:endParaRPr lang="ru-RU" sz="1800" dirty="0" smtClean="0">
              <a:latin typeface="Arial Narrow" pitchFamily="34" charset="0"/>
            </a:endParaRPr>
          </a:p>
          <a:p>
            <a:pPr indent="-363538"/>
            <a:r>
              <a:rPr lang="ru-RU" sz="1800" dirty="0" smtClean="0">
                <a:latin typeface="Arial Narrow" pitchFamily="34" charset="0"/>
              </a:rPr>
              <a:t>Ликвидация </a:t>
            </a:r>
            <a:r>
              <a:rPr lang="ru-RU" sz="1800" dirty="0">
                <a:latin typeface="Arial Narrow" pitchFamily="34" charset="0"/>
              </a:rPr>
              <a:t>компании   </a:t>
            </a:r>
          </a:p>
          <a:p>
            <a:r>
              <a:rPr lang="ru-RU" sz="1800" b="0" dirty="0">
                <a:latin typeface="Arial Narrow" pitchFamily="34" charset="0"/>
              </a:rPr>
              <a:t>Одно из последствий записи о недостоверности ликвидация организации (</a:t>
            </a:r>
            <a:r>
              <a:rPr lang="ru-RU" sz="1800" b="0" dirty="0" err="1">
                <a:latin typeface="Arial Narrow" pitchFamily="34" charset="0"/>
              </a:rPr>
              <a:t>пп</a:t>
            </a:r>
            <a:r>
              <a:rPr lang="ru-RU" sz="1800" b="0" dirty="0">
                <a:latin typeface="Arial Narrow" pitchFamily="34" charset="0"/>
              </a:rPr>
              <a:t>. 1 п. 3 ст. 61 Гражданского кодекса РФ, п. 2 ст. 25 Закона № 129-ФЗ).</a:t>
            </a:r>
          </a:p>
          <a:p>
            <a:endParaRPr lang="ru-RU" sz="1800" dirty="0" smtClean="0">
              <a:latin typeface="Arial Narrow" pitchFamily="34" charset="0"/>
            </a:endParaRPr>
          </a:p>
          <a:p>
            <a:pPr indent="-363538"/>
            <a:r>
              <a:rPr lang="ru-RU" sz="1800" dirty="0" smtClean="0">
                <a:latin typeface="Arial Narrow" pitchFamily="34" charset="0"/>
              </a:rPr>
              <a:t>Административная </a:t>
            </a:r>
            <a:r>
              <a:rPr lang="ru-RU" sz="1800" dirty="0">
                <a:latin typeface="Arial Narrow" pitchFamily="34" charset="0"/>
              </a:rPr>
              <a:t>ответственность должностного лица</a:t>
            </a:r>
          </a:p>
          <a:p>
            <a:r>
              <a:rPr lang="ru-RU" sz="1800" b="0" dirty="0">
                <a:latin typeface="Arial Narrow" pitchFamily="34" charset="0"/>
              </a:rPr>
              <a:t> Привлечение руководителя организации  к административной ответственности (ч. 4, 5 ст. 14.25 КоАП РФ). </a:t>
            </a:r>
          </a:p>
          <a:p>
            <a:endParaRPr lang="ru-RU" sz="1800" b="0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Чем грозит компании запись о недостоверности?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3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4385245"/>
          </a:xfrm>
        </p:spPr>
        <p:txBody>
          <a:bodyPr>
            <a:normAutofit/>
          </a:bodyPr>
          <a:lstStyle/>
          <a:p>
            <a:pPr indent="-363538"/>
            <a:r>
              <a:rPr lang="ru-RU" sz="1800" dirty="0">
                <a:latin typeface="Arial Narrow" pitchFamily="34" charset="0"/>
              </a:rPr>
              <a:t>Ограничение на определенный срок </a:t>
            </a:r>
          </a:p>
          <a:p>
            <a:r>
              <a:rPr lang="ru-RU" sz="1800" b="0" dirty="0">
                <a:latin typeface="Arial Narrow" pitchFamily="34" charset="0"/>
              </a:rPr>
              <a:t>Участники общества с ограниченной ответственностью  с долей не менее чем 50%, а также руководитель организации,  в отношении которых в ЕГРЮЛ содержится запись о недостоверности сведений  ограничены  в праве стать учредителями (участниками) или руководителем другого юридического лица в течение трех лет с момента внесения в ЕГРЮЛ записи о недостоверности.  (</a:t>
            </a:r>
            <a:r>
              <a:rPr lang="ru-RU" sz="1800" b="0" dirty="0" err="1">
                <a:latin typeface="Arial Narrow" pitchFamily="34" charset="0"/>
              </a:rPr>
              <a:t>абз</a:t>
            </a:r>
            <a:r>
              <a:rPr lang="ru-RU" sz="1800" b="0" dirty="0">
                <a:latin typeface="Arial Narrow" pitchFamily="34" charset="0"/>
              </a:rPr>
              <a:t>. 4, 5 </a:t>
            </a:r>
            <a:r>
              <a:rPr lang="ru-RU" sz="1800" b="0" dirty="0" err="1">
                <a:latin typeface="Arial Narrow" pitchFamily="34" charset="0"/>
              </a:rPr>
              <a:t>пп</a:t>
            </a:r>
            <a:r>
              <a:rPr lang="ru-RU" sz="1800" b="0" dirty="0">
                <a:latin typeface="Arial Narrow" pitchFamily="34" charset="0"/>
              </a:rPr>
              <a:t>. "ф" п. 1 ст. 23 Закона № 129-ФЗ);</a:t>
            </a:r>
          </a:p>
          <a:p>
            <a:endParaRPr lang="ru-RU" sz="1800" dirty="0" smtClean="0">
              <a:latin typeface="Arial Narrow" pitchFamily="34" charset="0"/>
            </a:endParaRPr>
          </a:p>
          <a:p>
            <a:pPr indent="-363538"/>
            <a:r>
              <a:rPr lang="ru-RU" sz="1800" dirty="0" smtClean="0">
                <a:latin typeface="Arial Narrow" pitchFamily="34" charset="0"/>
              </a:rPr>
              <a:t>Потеря </a:t>
            </a:r>
            <a:r>
              <a:rPr lang="ru-RU" sz="1800" dirty="0">
                <a:latin typeface="Arial Narrow" pitchFamily="34" charset="0"/>
              </a:rPr>
              <a:t>деловой репутации </a:t>
            </a:r>
          </a:p>
          <a:p>
            <a:r>
              <a:rPr lang="ru-RU" sz="1800" b="0" dirty="0">
                <a:latin typeface="Arial Narrow" pitchFamily="34" charset="0"/>
              </a:rPr>
              <a:t>Запись о недостоверности в реестрах является сигналом для контролирующих органов, а также потеря деловой репутации организации, которая приведет к тому, что действующие и потенциальные контрагенты откажутся сотрудничать с ней.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Чем грозит компании запись о недостоверности?</a:t>
            </a:r>
          </a:p>
        </p:txBody>
      </p:sp>
    </p:spTree>
    <p:extLst>
      <p:ext uri="{BB962C8B-B14F-4D97-AF65-F5344CB8AC3E}">
        <p14:creationId xmlns:p14="http://schemas.microsoft.com/office/powerpoint/2010/main" val="24942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6220" y="1764407"/>
            <a:ext cx="8561139" cy="445725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 Narrow" pitchFamily="34" charset="0"/>
              </a:rPr>
              <a:t>Способов преодоления большинства приведенных последствий записи о недостоверности можно назвать три</a:t>
            </a:r>
            <a:r>
              <a:rPr lang="ru-RU" sz="2000" dirty="0" smtClean="0">
                <a:latin typeface="Arial Narrow" pitchFamily="34" charset="0"/>
              </a:rPr>
              <a:t>:</a:t>
            </a:r>
          </a:p>
          <a:p>
            <a:endParaRPr lang="ru-RU" sz="2000" b="0" dirty="0">
              <a:latin typeface="Arial Narrow" pitchFamily="34" charset="0"/>
            </a:endParaRPr>
          </a:p>
          <a:p>
            <a:r>
              <a:rPr lang="ru-RU" sz="2000" b="0" dirty="0">
                <a:latin typeface="Arial Narrow" pitchFamily="34" charset="0"/>
              </a:rPr>
              <a:t>1</a:t>
            </a:r>
            <a:r>
              <a:rPr lang="ru-RU" sz="2000" b="0" dirty="0" smtClean="0">
                <a:latin typeface="Arial Narrow" pitchFamily="34" charset="0"/>
              </a:rPr>
              <a:t>. внесение </a:t>
            </a:r>
            <a:r>
              <a:rPr lang="ru-RU" sz="2000" b="0" dirty="0">
                <a:latin typeface="Arial Narrow" pitchFamily="34" charset="0"/>
              </a:rPr>
              <a:t>в ЕГРЮЛ достоверных сведений вместо недостоверных;</a:t>
            </a:r>
          </a:p>
          <a:p>
            <a:endParaRPr lang="ru-RU" sz="2000" b="0" dirty="0" smtClean="0">
              <a:latin typeface="Arial Narrow" pitchFamily="34" charset="0"/>
            </a:endParaRPr>
          </a:p>
          <a:p>
            <a:r>
              <a:rPr lang="ru-RU" sz="2000" b="0" dirty="0" smtClean="0">
                <a:latin typeface="Arial Narrow" pitchFamily="34" charset="0"/>
              </a:rPr>
              <a:t>2. обжалование </a:t>
            </a:r>
            <a:r>
              <a:rPr lang="ru-RU" sz="2000" b="0" dirty="0">
                <a:latin typeface="Arial Narrow" pitchFamily="34" charset="0"/>
              </a:rPr>
              <a:t>внесения записи (если имеются основания);</a:t>
            </a:r>
          </a:p>
          <a:p>
            <a:endParaRPr lang="ru-RU" sz="2000" b="0" dirty="0" smtClean="0">
              <a:latin typeface="Arial Narrow" pitchFamily="34" charset="0"/>
            </a:endParaRPr>
          </a:p>
          <a:p>
            <a:r>
              <a:rPr lang="ru-RU" sz="2000" b="0" dirty="0" smtClean="0">
                <a:latin typeface="Arial Narrow" pitchFamily="34" charset="0"/>
              </a:rPr>
              <a:t>3. ожидание </a:t>
            </a:r>
            <a:r>
              <a:rPr lang="ru-RU" sz="2000" b="0" dirty="0">
                <a:latin typeface="Arial Narrow" pitchFamily="34" charset="0"/>
              </a:rPr>
              <a:t>истечения времени в три года с даты внесения записи – относительно «восполнения прав участника»</a:t>
            </a:r>
          </a:p>
          <a:p>
            <a:endParaRPr lang="ru-RU" sz="2000" b="0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Как исправить сведения о недостоверности в ЕГРЮЛ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29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659063" y="2651125"/>
            <a:ext cx="5761037" cy="8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66B3"/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867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/>
        </p:blipFill>
        <p:spPr>
          <a:xfrm>
            <a:off x="522164" y="19222"/>
            <a:ext cx="9703692" cy="7478167"/>
          </a:xfrm>
        </p:spPr>
      </p:pic>
      <p:sp>
        <p:nvSpPr>
          <p:cNvPr id="20" name="Скругленный прямоугольник 19"/>
          <p:cNvSpPr/>
          <p:nvPr/>
        </p:nvSpPr>
        <p:spPr>
          <a:xfrm>
            <a:off x="5476276" y="5766279"/>
            <a:ext cx="4161542" cy="8562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13496" r="12919"/>
          <a:stretch/>
        </p:blipFill>
        <p:spPr>
          <a:xfrm>
            <a:off x="293249" y="0"/>
            <a:ext cx="10233293" cy="75612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38188" y="2029591"/>
            <a:ext cx="9649072" cy="2471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734550" y="6660951"/>
            <a:ext cx="724718" cy="696626"/>
          </a:xfrm>
        </p:spPr>
        <p:txBody>
          <a:bodyPr/>
          <a:lstStyle/>
          <a:p>
            <a:fld id="{BA640778-25EE-424D-A585-AE69F0B3E7E9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98228" y="1116335"/>
            <a:ext cx="1296144" cy="187220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182" y="641907"/>
            <a:ext cx="2209293" cy="6163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Способы проведения проверки достоверности сведений, включаемых в ЕГРЮЛ</a:t>
            </a:r>
            <a:endParaRPr lang="ru-RU" sz="2800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620" y="641906"/>
            <a:ext cx="4824536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Изучение    документов    и    сведений,   имеющихся 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регистрирующего  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органа,   в   том   числе 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возражений заинтересованных 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лиц, а  также  документов и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пояснений, представленных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заявителем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6010" y="2534434"/>
            <a:ext cx="482453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Получение  необходимых объяснений  от лиц, которым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могут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быть  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известны   какие-либо   обстоятельства, 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имеющие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значение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для проведения проверки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7843" y="4175575"/>
            <a:ext cx="48245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Получение  справок и сведений  по вопросам,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возникающим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проведении проверки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6010" y="5148783"/>
            <a:ext cx="479313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Проведение осмотра объектов недвижимости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6620" y="5868863"/>
            <a:ext cx="48245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Привлечение специалиста или эксперта для участия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проведении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проверки </a:t>
            </a:r>
          </a:p>
        </p:txBody>
      </p: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3349865" y="1380570"/>
            <a:ext cx="127675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30475" y="2980414"/>
            <a:ext cx="1347368" cy="81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1"/>
          </p:cNvCxnSpPr>
          <p:nvPr/>
        </p:nvCxnSpPr>
        <p:spPr>
          <a:xfrm>
            <a:off x="3351881" y="4498741"/>
            <a:ext cx="132596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51881" y="5333448"/>
            <a:ext cx="129614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30474" y="6181269"/>
            <a:ext cx="129614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189" y="1836415"/>
            <a:ext cx="8856984" cy="53285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Р38001 "Возражение заинтересованного лица относительно предстоящей государственной регистрации изменений устава юридического лица или предстоящего внесения сведений в Единый государственный реестр юридических лиц" согласно приложению N 2 к настоящему приказу;</a:t>
            </a:r>
          </a:p>
          <a:p>
            <a:pPr>
              <a:buFont typeface="Arial" pitchFamily="34" charset="0"/>
              <a:buChar char="•"/>
            </a:pP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Р34001 "Заявление физического лица о недостоверности сведений о нем в Едином государственном реестре юридических лиц" согласно приложению N 3 к настоящему приказу.</a:t>
            </a:r>
          </a:p>
          <a:p>
            <a:endParaRPr lang="ru-RU" sz="1800" b="0" dirty="0"/>
          </a:p>
          <a:p>
            <a:pPr marL="87313" indent="536575"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Так же в Приказе приведен  рекомендуемый образец заявления о недостоверности сведений ЕГРЮЛ: Заявление заинтересованного лица о недостоверности сведений, включенных в Единый государственный реестр  юридических лиц -  Форма N Р34002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Приказом ФНС России от 11 февраля 2016 г. N ММВ-7-14/72@.  утверждены  формы: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6220" y="396255"/>
            <a:ext cx="9209210" cy="142798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itchFamily="34" charset="0"/>
              </a:rPr>
              <a:t>Основания для проведения мероприятий по проверке достоверности сведений, включаемых в ЕГРЮЛ, являются: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26220" y="2268060"/>
            <a:ext cx="201622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Письменное возражение </a:t>
            </a:r>
            <a:r>
              <a:rPr lang="ru-RU" sz="1800" dirty="0">
                <a:latin typeface="Arial Narrow" pitchFamily="34" charset="0"/>
              </a:rPr>
              <a:t>заинтересованного лица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0876" y="2268060"/>
            <a:ext cx="21151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Несоответствие сведений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026220" y="4459514"/>
            <a:ext cx="201622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Представление документов </a:t>
            </a:r>
            <a:r>
              <a:rPr lang="ru-RU" sz="1800" dirty="0">
                <a:latin typeface="Arial Narrow" pitchFamily="34" charset="0"/>
              </a:rPr>
              <a:t>для включения в ЕГРЮЛ сведений об адресе </a:t>
            </a:r>
            <a:r>
              <a:rPr lang="ru-RU" sz="1800" dirty="0" smtClean="0">
                <a:latin typeface="Arial Narrow" pitchFamily="34" charset="0"/>
              </a:rPr>
              <a:t>ЮЛ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892480" y="6804967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18508" y="3106686"/>
            <a:ext cx="288032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Запись о </a:t>
            </a:r>
            <a:r>
              <a:rPr lang="ru-RU" sz="1800" b="1" u="sng" dirty="0">
                <a:latin typeface="Arial Narrow" pitchFamily="34" charset="0"/>
              </a:rPr>
              <a:t>недостоверности</a:t>
            </a:r>
            <a:r>
              <a:rPr lang="ru-RU" sz="1800" dirty="0">
                <a:latin typeface="Arial Narrow" pitchFamily="34" charset="0"/>
              </a:rPr>
              <a:t> сведений, либо </a:t>
            </a:r>
            <a:r>
              <a:rPr lang="ru-RU" sz="1800" dirty="0" smtClean="0">
                <a:latin typeface="Arial Narrow" pitchFamily="34" charset="0"/>
              </a:rPr>
              <a:t>должностное лицо привлечено </a:t>
            </a:r>
            <a:r>
              <a:rPr lang="ru-RU" sz="1800" dirty="0">
                <a:latin typeface="Arial Narrow" pitchFamily="34" charset="0"/>
              </a:rPr>
              <a:t>к </a:t>
            </a:r>
            <a:r>
              <a:rPr lang="ru-RU" sz="1800" b="1" u="sng" dirty="0">
                <a:latin typeface="Arial Narrow" pitchFamily="34" charset="0"/>
              </a:rPr>
              <a:t>административной ответственности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smtClean="0">
                <a:latin typeface="Arial Narrow" pitchFamily="34" charset="0"/>
              </a:rPr>
              <a:t>где срок привлечения </a:t>
            </a:r>
            <a:r>
              <a:rPr lang="ru-RU" sz="1800" dirty="0">
                <a:latin typeface="Arial Narrow" pitchFamily="34" charset="0"/>
              </a:rPr>
              <a:t>не истек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7002884" y="4477734"/>
            <a:ext cx="211510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связи с реорганизацией </a:t>
            </a:r>
            <a:r>
              <a:rPr lang="ru-RU" sz="1800" dirty="0" smtClean="0">
                <a:latin typeface="Arial Narrow" pitchFamily="34" charset="0"/>
              </a:rPr>
              <a:t>юридического лица (юридических лиц)</a:t>
            </a:r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65759"/>
            <a:ext cx="9415660" cy="1038607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Представление в регистрирующий орган документов для включения в ЕГРЮЛ сведений об адресе ЮЛ в случае, если:</a:t>
            </a:r>
            <a:endParaRPr lang="ru-RU" sz="28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2960" y="1469077"/>
            <a:ext cx="9276268" cy="483183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63538" indent="0" algn="l" defTabSz="1043056" rtl="0" eaLnBrk="1" latinLnBrk="0" hangingPunct="1">
              <a:spcBef>
                <a:spcPct val="20000"/>
              </a:spcBef>
              <a:buFontTx/>
              <a:buNone/>
              <a:defRPr sz="36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0363" indent="3175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8650" indent="-260350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60363" algn="just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0" algn="l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указанный адрес в соответствии с содержащимися в ЕГРЮЛ сведениями является адресом пяти и более юридических лиц;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находившийся (находящийся) по такому адресу объект недвижимости разрушен;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указанный адрес заведомо не может использоваться для связи с юридическим лицом;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указанный адрес является адресом, в отношении которого имеется возражение относительно внесения сведений в ЕГРЮЛ, представленное собственником объекта недвижимости;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включение в ЕГРЮЛ сведений об адресе юридического лица влечет изменение места нахождения юридического лица, в отношении которого не окончена выездная налоговая проверка, не оформлены ее результаты и не вступил в силу итоговый документ по результатам этой проверки, либо у такого юридического лица имеется недоимка и (или) задолженность по пеням и штрафам.</a:t>
            </a:r>
            <a:endParaRPr lang="ru-RU" sz="1800" b="0" dirty="0">
              <a:latin typeface="Arial Narrow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448" y="6404539"/>
            <a:ext cx="774700" cy="54444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196" y="396255"/>
            <a:ext cx="9433048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Представление документов </a:t>
            </a:r>
            <a:r>
              <a:rPr lang="ru-RU" sz="2800" dirty="0">
                <a:latin typeface="Arial Narrow" pitchFamily="34" charset="0"/>
              </a:rPr>
              <a:t>при государственной регистрации в связи с реорганизацией юридического лица (юридических лиц) в случаях, если: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98228" y="2268463"/>
            <a:ext cx="8515560" cy="2655887"/>
          </a:xfrm>
        </p:spPr>
        <p:txBody>
          <a:bodyPr>
            <a:normAutofit/>
          </a:bodyPr>
          <a:lstStyle/>
          <a:p>
            <a:pPr marL="0" indent="363538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0" indent="363538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в </a:t>
            </a:r>
            <a:r>
              <a:rPr lang="ru-RU" sz="1800" b="0" dirty="0">
                <a:latin typeface="Arial Narrow" pitchFamily="34" charset="0"/>
              </a:rPr>
              <a:t>реорганизации участвуют два и более юридических лица;</a:t>
            </a:r>
          </a:p>
          <a:p>
            <a:pPr marL="0" indent="363538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0" indent="363538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0" indent="363538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в </a:t>
            </a:r>
            <a:r>
              <a:rPr lang="ru-RU" sz="1800" b="0" dirty="0">
                <a:latin typeface="Arial Narrow" pitchFamily="34" charset="0"/>
              </a:rPr>
              <a:t>отношении юридического лица, которое в результате реорганизации прекратит свою деятельность, не окончена выездная налоговая проверка, не оформлены ее результаты и не вступил в силу итоговый документ по результатам такой проверки либо у указанного юридического лица имеется недоимка и (или) задолженность по пеням и штрафам.</a:t>
            </a:r>
          </a:p>
          <a:p>
            <a:endParaRPr lang="ru-RU" sz="1800" dirty="0">
              <a:latin typeface="Arial Narrow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59068" y="6597351"/>
            <a:ext cx="792088" cy="5676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921178" cy="19320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Обстоятельства, которые  не являются основанием для проведения мероприятий по проверке достоверности сведений, включаемых или включенных в ЕГРЮЛ, в случаях если: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22164" y="2772519"/>
            <a:ext cx="9361040" cy="4464496"/>
          </a:xfrm>
        </p:spPr>
        <p:txBody>
          <a:bodyPr>
            <a:normAutofit/>
          </a:bodyPr>
          <a:lstStyle/>
          <a:p>
            <a:r>
              <a:rPr lang="ru-RU" sz="1800" b="0" dirty="0">
                <a:latin typeface="Arial Narrow" pitchFamily="34" charset="0"/>
              </a:rPr>
              <a:t>1) установлены основания для отказа в государственной регистрации юридического лица, предусмотренные Законом N 129-ФЗ;</a:t>
            </a:r>
          </a:p>
          <a:p>
            <a:r>
              <a:rPr lang="ru-RU" sz="1800" b="0" dirty="0">
                <a:latin typeface="Arial Narrow" pitchFamily="34" charset="0"/>
              </a:rPr>
              <a:t>2) </a:t>
            </a:r>
            <a:r>
              <a:rPr lang="ru-RU" sz="1800" b="0" dirty="0" smtClean="0">
                <a:latin typeface="Arial Narrow" pitchFamily="34" charset="0"/>
              </a:rPr>
              <a:t>возражение представлено с </a:t>
            </a:r>
            <a:r>
              <a:rPr lang="ru-RU" sz="1800" b="0" dirty="0">
                <a:latin typeface="Arial Narrow" pitchFamily="34" charset="0"/>
              </a:rPr>
              <a:t>нарушением порядка его представления (направления);</a:t>
            </a:r>
          </a:p>
          <a:p>
            <a:r>
              <a:rPr lang="ru-RU" sz="1800" b="0" dirty="0">
                <a:latin typeface="Arial Narrow" pitchFamily="34" charset="0"/>
              </a:rPr>
              <a:t>3) регистрирующим органом получено заявление физического лица о недостоверности сведений о нем в ЕГРЮЛ;</a:t>
            </a:r>
          </a:p>
          <a:p>
            <a:r>
              <a:rPr lang="ru-RU" sz="1800" b="0" dirty="0">
                <a:latin typeface="Arial Narrow" pitchFamily="34" charset="0"/>
              </a:rPr>
              <a:t>4) в возражении (заявлении о недостоверности сведений ЕГРЮЛ) не указаны подтверждающие такие возражение, заявление обстоятельства, либо к таким возражению, заявлению не приложены подтверждающие указанные обстоятельства документы;</a:t>
            </a:r>
          </a:p>
          <a:p>
            <a:r>
              <a:rPr lang="ru-RU" sz="1800" b="0" dirty="0">
                <a:latin typeface="Arial Narrow" pitchFamily="34" charset="0"/>
              </a:rPr>
              <a:t>5) </a:t>
            </a:r>
            <a:r>
              <a:rPr lang="ru-RU" sz="1800" b="0" dirty="0" smtClean="0">
                <a:latin typeface="Arial Narrow" pitchFamily="34" charset="0"/>
              </a:rPr>
              <a:t>в возражении </a:t>
            </a:r>
            <a:r>
              <a:rPr lang="ru-RU" sz="1800" b="0" dirty="0">
                <a:latin typeface="Arial Narrow" pitchFamily="34" charset="0"/>
              </a:rPr>
              <a:t>(заявлении о недостоверности сведений ЕГРЮЛ</a:t>
            </a:r>
            <a:r>
              <a:rPr lang="ru-RU" sz="1800" b="0" dirty="0" smtClean="0">
                <a:latin typeface="Arial Narrow" pitchFamily="34" charset="0"/>
              </a:rPr>
              <a:t>) </a:t>
            </a:r>
            <a:r>
              <a:rPr lang="ru-RU" sz="1800" b="0" dirty="0">
                <a:latin typeface="Arial Narrow" pitchFamily="34" charset="0"/>
              </a:rPr>
              <a:t>не указаны обстоятельства, подтверждающие заинтересованность представившего (направившего) их лица, либо к таким возражению, заявлению не приложены подтверждающие данные обстоятельства </a:t>
            </a:r>
            <a:r>
              <a:rPr lang="ru-RU" sz="1800" b="0" dirty="0" smtClean="0">
                <a:latin typeface="Arial Narrow" pitchFamily="34" charset="0"/>
              </a:rPr>
              <a:t>документы; </a:t>
            </a:r>
            <a:endParaRPr lang="ru-RU" sz="1800" b="0" dirty="0">
              <a:latin typeface="Arial Narrow" pitchFamily="34" charset="0"/>
            </a:endParaRPr>
          </a:p>
          <a:p>
            <a:r>
              <a:rPr lang="ru-RU" sz="1800" b="0" dirty="0">
                <a:latin typeface="Arial Narrow" pitchFamily="34" charset="0"/>
              </a:rPr>
              <a:t>6) поступившее в регистрирующий орган возражение относительно предстоящего внесения сведений в ЕГРЮЛ отозвано представившим (направившим) их заинтересованным лицом;</a:t>
            </a:r>
          </a:p>
          <a:p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1673</TotalTime>
  <Words>1103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Present_FNS2012_A4</vt:lpstr>
      <vt:lpstr>УФНС России по Забайкальскому краю</vt:lpstr>
      <vt:lpstr>Презентация PowerPoint</vt:lpstr>
      <vt:lpstr>Презентация PowerPoint</vt:lpstr>
      <vt:lpstr>Презентация PowerPoint</vt:lpstr>
      <vt:lpstr>Приказом ФНС России от 11 февраля 2016 г. N ММВ-7-14/72@.  утверждены  формы: </vt:lpstr>
      <vt:lpstr>Основания для проведения мероприятий по проверке достоверности сведений, включаемых в ЕГРЮЛ, являются: </vt:lpstr>
      <vt:lpstr>Презентация PowerPoint</vt:lpstr>
      <vt:lpstr>Представление документов при государственной регистрации в связи с реорганизацией юридического лица (юридических лиц) в случаях, если:</vt:lpstr>
      <vt:lpstr>Обстоятельства, которые  не являются основанием для проведения мероприятий по проверке достоверности сведений, включаемых или включенных в ЕГРЮЛ, в случаях если:</vt:lpstr>
      <vt:lpstr>Обстоятельства, которые  не являются основанием для проведения мероприятий по проверке достоверности сведений, включаемых или включенных в ЕГРЮЛ, в случаях если:</vt:lpstr>
      <vt:lpstr>Чем грозит компании запись о недостоверности?</vt:lpstr>
      <vt:lpstr>Чем грозит компании запись о недостоверности?</vt:lpstr>
      <vt:lpstr>Как исправить сведения о недостоверности в ЕГРЮЛ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Грищукова Ольга Александровна</dc:creator>
  <cp:lastModifiedBy>Намсараева Должин Батодоржиевна</cp:lastModifiedBy>
  <cp:revision>111</cp:revision>
  <cp:lastPrinted>2015-07-15T08:26:18Z</cp:lastPrinted>
  <dcterms:created xsi:type="dcterms:W3CDTF">2015-07-15T04:58:23Z</dcterms:created>
  <dcterms:modified xsi:type="dcterms:W3CDTF">2018-08-28T03:12:59Z</dcterms:modified>
</cp:coreProperties>
</file>