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9" r:id="rId2"/>
    <p:sldId id="296" r:id="rId3"/>
    <p:sldId id="285" r:id="rId4"/>
    <p:sldId id="286" r:id="rId5"/>
    <p:sldId id="287" r:id="rId6"/>
    <p:sldId id="291" r:id="rId7"/>
    <p:sldId id="290" r:id="rId8"/>
    <p:sldId id="289" r:id="rId9"/>
    <p:sldId id="295" r:id="rId10"/>
    <p:sldId id="294" r:id="rId11"/>
    <p:sldId id="292" r:id="rId12"/>
    <p:sldId id="293" r:id="rId13"/>
    <p:sldId id="299" r:id="rId14"/>
    <p:sldId id="288" r:id="rId15"/>
    <p:sldId id="298" r:id="rId16"/>
    <p:sldId id="297" r:id="rId17"/>
    <p:sldId id="300" r:id="rId18"/>
    <p:sldId id="301" r:id="rId19"/>
    <p:sldId id="318" r:id="rId20"/>
    <p:sldId id="319" r:id="rId21"/>
    <p:sldId id="302" r:id="rId22"/>
    <p:sldId id="305" r:id="rId23"/>
    <p:sldId id="306" r:id="rId24"/>
    <p:sldId id="304" r:id="rId25"/>
    <p:sldId id="311" r:id="rId26"/>
    <p:sldId id="303" r:id="rId27"/>
    <p:sldId id="307" r:id="rId28"/>
    <p:sldId id="309" r:id="rId29"/>
    <p:sldId id="310" r:id="rId30"/>
    <p:sldId id="308" r:id="rId31"/>
    <p:sldId id="321" r:id="rId32"/>
    <p:sldId id="312" r:id="rId33"/>
    <p:sldId id="313" r:id="rId34"/>
    <p:sldId id="316" r:id="rId35"/>
    <p:sldId id="314" r:id="rId36"/>
    <p:sldId id="320" r:id="rId37"/>
    <p:sldId id="315" r:id="rId38"/>
    <p:sldId id="317" r:id="rId39"/>
    <p:sldId id="322" r:id="rId40"/>
    <p:sldId id="323" r:id="rId41"/>
  </p:sldIdLst>
  <p:sldSz cx="10693400" cy="7561263"/>
  <p:notesSz cx="6781800" cy="99187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005AA9"/>
    <a:srgbClr val="009E47"/>
    <a:srgbClr val="F3F7FB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1" d="100"/>
          <a:sy n="91" d="100"/>
        </p:scale>
        <p:origin x="-126" y="-168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744538"/>
            <a:ext cx="52578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6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520"/>
            <a:ext cx="10691812" cy="75607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5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540271"/>
            <a:ext cx="8588251" cy="122413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2" y="1764295"/>
            <a:ext cx="8588251" cy="533183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6" y="3348584"/>
            <a:ext cx="9089390" cy="3600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PF Din Text Cond Pro Light" pitchFamily="2" charset="0"/>
              </a:rPr>
              <a:t>УФНС России по Забайкальскому краю</a:t>
            </a:r>
            <a:endParaRPr lang="ru-RU" sz="2400" dirty="0">
              <a:latin typeface="PF Din Text Cond Pro Ligh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292" y="4284687"/>
            <a:ext cx="7485380" cy="1932323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PF Din Text Cond Pro Light" pitchFamily="2" charset="0"/>
              </a:rPr>
              <a:t>Публичные сервисы для проверки </a:t>
            </a:r>
          </a:p>
          <a:p>
            <a:r>
              <a:rPr lang="ru-RU" b="1" dirty="0" smtClean="0">
                <a:latin typeface="PF Din Text Cond Pro Light" pitchFamily="2" charset="0"/>
              </a:rPr>
              <a:t>сведений о компаниях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10396" y="7092999"/>
            <a:ext cx="5976664" cy="360040"/>
          </a:xfrm>
          <a:prstGeom prst="rect">
            <a:avLst/>
          </a:prstGeom>
        </p:spPr>
        <p:txBody>
          <a:bodyPr vert="horz" lIns="104306" tIns="52153" rIns="104306" bIns="52153" rtlCol="0">
            <a:normAutofit fontScale="62500" lnSpcReduction="20000"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+mj-lt"/>
              <a:buNone/>
              <a:defRPr sz="3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PF Din Text Cond Pro Light" pitchFamily="2" charset="0"/>
              </a:rPr>
              <a:t>28 августа 2018 года</a:t>
            </a:r>
            <a:endParaRPr lang="ru-RU" b="1" dirty="0">
              <a:latin typeface="PF Din Text Cond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13289" r="1365" b="3935"/>
          <a:stretch/>
        </p:blipFill>
        <p:spPr>
          <a:xfrm>
            <a:off x="810196" y="540271"/>
            <a:ext cx="9016066" cy="6624736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5202684" y="2988543"/>
            <a:ext cx="4176464" cy="18292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4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t="12313" r="4887" b="5528"/>
          <a:stretch/>
        </p:blipFill>
        <p:spPr>
          <a:xfrm>
            <a:off x="795814" y="311709"/>
            <a:ext cx="9087390" cy="6768752"/>
          </a:xfrm>
        </p:spPr>
      </p:pic>
      <p:sp>
        <p:nvSpPr>
          <p:cNvPr id="5" name="Стрелка влево 4"/>
          <p:cNvSpPr/>
          <p:nvPr/>
        </p:nvSpPr>
        <p:spPr>
          <a:xfrm>
            <a:off x="4842644" y="3890860"/>
            <a:ext cx="1008112" cy="389549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4770636" y="4932759"/>
            <a:ext cx="1008112" cy="389549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9019108" y="6300911"/>
            <a:ext cx="864096" cy="389549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02884" y="900311"/>
            <a:ext cx="21602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1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12312" b="3963"/>
          <a:stretch/>
        </p:blipFill>
        <p:spPr>
          <a:xfrm>
            <a:off x="762068" y="504727"/>
            <a:ext cx="9043540" cy="6372919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570836" y="2772519"/>
            <a:ext cx="2448272" cy="25922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61148" y="762015"/>
            <a:ext cx="7520940" cy="54864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t="12551" b="4433"/>
          <a:stretch/>
        </p:blipFill>
        <p:spPr>
          <a:xfrm>
            <a:off x="738188" y="468263"/>
            <a:ext cx="9071991" cy="6632749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6498828" y="974926"/>
            <a:ext cx="201622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86660" y="5325784"/>
            <a:ext cx="1368152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33156" y="690007"/>
            <a:ext cx="7520940" cy="54864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2312" b="3963"/>
          <a:stretch/>
        </p:blipFill>
        <p:spPr>
          <a:xfrm>
            <a:off x="748253" y="324247"/>
            <a:ext cx="8990935" cy="6768752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6426820" y="867458"/>
            <a:ext cx="21602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02684" y="4419542"/>
            <a:ext cx="1368152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10" y="5076775"/>
            <a:ext cx="648899" cy="64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43040" y="695768"/>
            <a:ext cx="7520940" cy="54864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4"/>
          <a:stretch/>
        </p:blipFill>
        <p:spPr>
          <a:xfrm>
            <a:off x="827584" y="320515"/>
            <a:ext cx="8964488" cy="6864376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971600" y="330008"/>
            <a:ext cx="1152128" cy="116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80112" y="4551096"/>
            <a:ext cx="3816424" cy="720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9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54212" y="324247"/>
            <a:ext cx="5477232" cy="1728192"/>
          </a:xfrm>
        </p:spPr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latin typeface="Arial Narrow" pitchFamily="34" charset="0"/>
              </a:rPr>
              <a:t>Способ № 3</a:t>
            </a:r>
            <a:endParaRPr lang="ru-RU" sz="6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83381" y="3348583"/>
            <a:ext cx="8496944" cy="172819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 Narrow" pitchFamily="34" charset="0"/>
              </a:rPr>
              <a:t>Сведения, опубликованные в журнале "Вестник государственной регистрации" о принятых регистрирующими органами решениях о предстоящем исключении недействующих юридических лиц из Единого государственного реестра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0397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Номер слайда 3"/>
          <p:cNvSpPr txBox="1">
            <a:spLocks/>
          </p:cNvSpPr>
          <p:nvPr/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defPPr>
              <a:defRPr lang="ru-RU"/>
            </a:defPPr>
            <a:lvl1pPr marL="0" algn="ctr" defTabSz="1043056" rtl="0" eaLnBrk="1" latinLnBrk="0" hangingPunct="1">
              <a:lnSpc>
                <a:spcPts val="2400"/>
              </a:lnSpc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 b="3706"/>
          <a:stretch/>
        </p:blipFill>
        <p:spPr>
          <a:xfrm>
            <a:off x="738188" y="396439"/>
            <a:ext cx="9031309" cy="6840576"/>
          </a:xfrm>
        </p:spPr>
      </p:pic>
      <p:sp>
        <p:nvSpPr>
          <p:cNvPr id="6" name="Овал 5"/>
          <p:cNvSpPr/>
          <p:nvPr/>
        </p:nvSpPr>
        <p:spPr>
          <a:xfrm>
            <a:off x="5058668" y="3708623"/>
            <a:ext cx="2160240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4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9598" r="6328" b="12170"/>
          <a:stretch/>
        </p:blipFill>
        <p:spPr bwMode="auto">
          <a:xfrm>
            <a:off x="807441" y="612279"/>
            <a:ext cx="892026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242244" y="3420591"/>
            <a:ext cx="7848872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9900" r="9560" b="29324"/>
          <a:stretch/>
        </p:blipFill>
        <p:spPr bwMode="auto">
          <a:xfrm>
            <a:off x="882204" y="756295"/>
            <a:ext cx="881204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7074892" y="4695485"/>
            <a:ext cx="1008112" cy="389549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9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54212" y="324247"/>
            <a:ext cx="5477232" cy="1728192"/>
          </a:xfrm>
        </p:spPr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latin typeface="Arial Narrow" pitchFamily="34" charset="0"/>
              </a:rPr>
              <a:t>Способ № 1</a:t>
            </a:r>
            <a:endParaRPr lang="ru-RU" sz="6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98228" y="2268463"/>
            <a:ext cx="8496944" cy="1728192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85000" lnSpcReduction="10000"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Риски для бизнеса: </a:t>
            </a:r>
          </a:p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проверь себя и контрагента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 b="3969"/>
          <a:stretch/>
        </p:blipFill>
        <p:spPr bwMode="auto">
          <a:xfrm>
            <a:off x="794552" y="828303"/>
            <a:ext cx="89340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6642844" y="5364807"/>
            <a:ext cx="1008112" cy="389549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5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54212" y="324247"/>
            <a:ext cx="5477232" cy="1728192"/>
          </a:xfrm>
        </p:spPr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latin typeface="Arial Narrow" pitchFamily="34" charset="0"/>
              </a:rPr>
              <a:t>Способ № 4</a:t>
            </a:r>
            <a:endParaRPr lang="ru-RU" sz="6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04628" y="1908423"/>
            <a:ext cx="8496944" cy="172819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dirty="0" smtClean="0">
                <a:latin typeface="Arial Narrow" pitchFamily="34" charset="0"/>
              </a:rPr>
              <a:t>Проверка ИНН</a:t>
            </a:r>
            <a:endParaRPr lang="ru-RU" sz="5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defPPr>
              <a:defRPr lang="ru-RU"/>
            </a:defPPr>
            <a:lvl1pPr marL="0" algn="ctr" defTabSz="1043056" rtl="0" eaLnBrk="1" latinLnBrk="0" hangingPunct="1">
              <a:lnSpc>
                <a:spcPts val="2400"/>
              </a:lnSpc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 b="4198"/>
          <a:stretch/>
        </p:blipFill>
        <p:spPr>
          <a:xfrm>
            <a:off x="796772" y="396255"/>
            <a:ext cx="8941400" cy="6830237"/>
          </a:xfrm>
        </p:spPr>
      </p:pic>
      <p:sp>
        <p:nvSpPr>
          <p:cNvPr id="7" name="Стрелка влево 6"/>
          <p:cNvSpPr/>
          <p:nvPr/>
        </p:nvSpPr>
        <p:spPr>
          <a:xfrm rot="19406312">
            <a:off x="8069213" y="2122888"/>
            <a:ext cx="1152128" cy="576064"/>
          </a:xfrm>
          <a:prstGeom prst="leftArrow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7471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6" t="55984" r="15195" b="8820"/>
          <a:stretch/>
        </p:blipFill>
        <p:spPr bwMode="auto">
          <a:xfrm>
            <a:off x="867041" y="900311"/>
            <a:ext cx="887054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5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6" b="6356"/>
          <a:stretch/>
        </p:blipFill>
        <p:spPr bwMode="auto">
          <a:xfrm>
            <a:off x="810196" y="396255"/>
            <a:ext cx="897245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8515052" y="3287200"/>
            <a:ext cx="720080" cy="266782"/>
          </a:xfrm>
          <a:prstGeom prst="leftArrow">
            <a:avLst/>
          </a:prstGeom>
          <a:solidFill>
            <a:srgbClr val="FF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8515052" y="3572465"/>
            <a:ext cx="720080" cy="266782"/>
          </a:xfrm>
          <a:prstGeom prst="leftArrow">
            <a:avLst/>
          </a:prstGeom>
          <a:solidFill>
            <a:srgbClr val="FF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1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1" r="1836" b="4019"/>
          <a:stretch/>
        </p:blipFill>
        <p:spPr bwMode="auto">
          <a:xfrm>
            <a:off x="773172" y="612279"/>
            <a:ext cx="8876636" cy="62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7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54212" y="324247"/>
            <a:ext cx="5477232" cy="1728192"/>
          </a:xfrm>
        </p:spPr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latin typeface="Arial Narrow" pitchFamily="34" charset="0"/>
              </a:rPr>
              <a:t>Способ № 5</a:t>
            </a:r>
            <a:endParaRPr lang="ru-RU" sz="6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04628" y="1908423"/>
            <a:ext cx="8496944" cy="172819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dirty="0" smtClean="0">
                <a:latin typeface="Arial Narrow" pitchFamily="34" charset="0"/>
              </a:rPr>
              <a:t>Проверка состояния расчетных счетов</a:t>
            </a:r>
            <a:endParaRPr lang="ru-RU" sz="5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10811" r="17784" b="15821"/>
          <a:stretch/>
        </p:blipFill>
        <p:spPr bwMode="auto">
          <a:xfrm>
            <a:off x="738189" y="756295"/>
            <a:ext cx="9145016" cy="628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5634732" y="1764407"/>
            <a:ext cx="2160240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0" t="10811" r="19892" b="14386"/>
          <a:stretch/>
        </p:blipFill>
        <p:spPr bwMode="auto">
          <a:xfrm>
            <a:off x="810196" y="396255"/>
            <a:ext cx="8928992" cy="641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789177" y="5364807"/>
            <a:ext cx="3837441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9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4324" r="27976" b="16032"/>
          <a:stretch/>
        </p:blipFill>
        <p:spPr bwMode="auto">
          <a:xfrm>
            <a:off x="810195" y="403469"/>
            <a:ext cx="8902215" cy="682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098228" y="2700511"/>
            <a:ext cx="3837441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9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 b="3706"/>
          <a:stretch/>
        </p:blipFill>
        <p:spPr>
          <a:xfrm>
            <a:off x="738188" y="396439"/>
            <a:ext cx="9031309" cy="6840576"/>
          </a:xfrm>
        </p:spPr>
      </p:pic>
      <p:sp>
        <p:nvSpPr>
          <p:cNvPr id="7" name="Овал 6"/>
          <p:cNvSpPr/>
          <p:nvPr/>
        </p:nvSpPr>
        <p:spPr>
          <a:xfrm>
            <a:off x="5058668" y="3694587"/>
            <a:ext cx="2160240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1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 t="11509" r="20250" b="4910"/>
          <a:stretch/>
        </p:blipFill>
        <p:spPr bwMode="auto">
          <a:xfrm>
            <a:off x="791356" y="396255"/>
            <a:ext cx="8870002" cy="658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лево 6"/>
          <p:cNvSpPr/>
          <p:nvPr/>
        </p:nvSpPr>
        <p:spPr>
          <a:xfrm>
            <a:off x="4842644" y="4644727"/>
            <a:ext cx="1008112" cy="389549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4827911" y="5148783"/>
            <a:ext cx="1008112" cy="389549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4835264" y="5808789"/>
            <a:ext cx="1008112" cy="389549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9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9163" r="7293" b="3508"/>
          <a:stretch/>
        </p:blipFill>
        <p:spPr bwMode="auto">
          <a:xfrm>
            <a:off x="882204" y="396255"/>
            <a:ext cx="8636273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8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54212" y="324247"/>
            <a:ext cx="5477232" cy="1728192"/>
          </a:xfrm>
        </p:spPr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latin typeface="Arial Narrow" pitchFamily="34" charset="0"/>
              </a:rPr>
              <a:t>Способ № 6</a:t>
            </a:r>
            <a:endParaRPr lang="ru-RU" sz="6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04628" y="1908423"/>
            <a:ext cx="8496944" cy="172819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dirty="0" smtClean="0">
                <a:latin typeface="Arial Narrow" pitchFamily="34" charset="0"/>
              </a:rPr>
              <a:t>Открытые данные</a:t>
            </a:r>
            <a:endParaRPr lang="ru-RU" sz="5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10196" y="2484487"/>
            <a:ext cx="8496944" cy="1728192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0" dirty="0" smtClean="0">
                <a:latin typeface="Arial Narrow" pitchFamily="34" charset="0"/>
              </a:rPr>
              <a:t>С </a:t>
            </a:r>
            <a:r>
              <a:rPr lang="ru-RU" sz="2400" b="0" dirty="0">
                <a:latin typeface="Arial Narrow" pitchFamily="34" charset="0"/>
              </a:rPr>
              <a:t>1 августа 2018 года </a:t>
            </a:r>
            <a:r>
              <a:rPr lang="ru-RU" sz="2400" b="0" dirty="0" smtClean="0">
                <a:latin typeface="Arial Narrow" pitchFamily="34" charset="0"/>
              </a:rPr>
              <a:t>опубликованы </a:t>
            </a:r>
            <a:r>
              <a:rPr lang="ru-RU" sz="2400" b="0" dirty="0">
                <a:latin typeface="Arial Narrow" pitchFamily="34" charset="0"/>
              </a:rPr>
              <a:t>сведения о среднесписочной численности, применяемых специальных налоговых режимах, и участии в консолидированной группе налогоплательщиков.</a:t>
            </a:r>
          </a:p>
          <a:p>
            <a:pPr marL="342900" indent="-34290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0" dirty="0">
                <a:latin typeface="Arial Narrow" pitchFamily="34" charset="0"/>
              </a:rPr>
              <a:t>С 1 сентября будет размещена информация о доходах, расходах и уплаченных налогах за предыдущий год.</a:t>
            </a:r>
          </a:p>
          <a:p>
            <a:pPr marL="342900" indent="-34290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0" dirty="0">
                <a:latin typeface="Arial Narrow" pitchFamily="34" charset="0"/>
              </a:rPr>
              <a:t>С 1 декабря появятся сведения о совершенных за год налоговых правонарушениях и налоговых задолженностях на конец предыдущего </a:t>
            </a:r>
            <a:r>
              <a:rPr lang="ru-RU" sz="2400" b="0" dirty="0" smtClean="0">
                <a:latin typeface="Arial Narrow" pitchFamily="34" charset="0"/>
              </a:rPr>
              <a:t>года.</a:t>
            </a:r>
          </a:p>
          <a:p>
            <a:pPr marL="342900" indent="-342900" fontAlgn="base">
              <a:lnSpc>
                <a:spcPct val="150000"/>
              </a:lnSpc>
              <a:buFont typeface="Wingdings" pitchFamily="2" charset="2"/>
              <a:buChar char="ü"/>
            </a:pPr>
            <a:endParaRPr lang="ru-RU" sz="2400" b="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34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10811" r="17784" b="15821"/>
          <a:stretch/>
        </p:blipFill>
        <p:spPr bwMode="auto">
          <a:xfrm>
            <a:off x="738189" y="756295"/>
            <a:ext cx="9145016" cy="628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5634732" y="1764407"/>
            <a:ext cx="2160240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t="11821" r="21594" b="9189"/>
          <a:stretch/>
        </p:blipFill>
        <p:spPr bwMode="auto">
          <a:xfrm>
            <a:off x="810196" y="607655"/>
            <a:ext cx="8784976" cy="648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3906540" y="6323309"/>
            <a:ext cx="2160240" cy="5536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36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t="11821" r="21594" b="9189"/>
          <a:stretch/>
        </p:blipFill>
        <p:spPr bwMode="auto">
          <a:xfrm>
            <a:off x="810196" y="607655"/>
            <a:ext cx="8784976" cy="648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3906540" y="6323309"/>
            <a:ext cx="2160240" cy="5536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6" r="981" b="11683"/>
          <a:stretch/>
        </p:blipFill>
        <p:spPr bwMode="auto">
          <a:xfrm>
            <a:off x="731248" y="468263"/>
            <a:ext cx="9380138" cy="448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0316" y="5380950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https://info.1cont.ru/gl/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38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9705" r="10349" b="11795"/>
          <a:stretch/>
        </p:blipFill>
        <p:spPr bwMode="auto">
          <a:xfrm>
            <a:off x="882204" y="396255"/>
            <a:ext cx="8791447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3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39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12402" r="11158" b="4330"/>
          <a:stretch/>
        </p:blipFill>
        <p:spPr bwMode="auto">
          <a:xfrm>
            <a:off x="1026220" y="396255"/>
            <a:ext cx="8280920" cy="695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41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7" t="12077" r="14445" b="8525"/>
          <a:stretch/>
        </p:blipFill>
        <p:spPr>
          <a:xfrm>
            <a:off x="738188" y="324247"/>
            <a:ext cx="9073008" cy="6955578"/>
          </a:xfrm>
        </p:spPr>
      </p:pic>
      <p:sp>
        <p:nvSpPr>
          <p:cNvPr id="9" name="Стрелка влево 8"/>
          <p:cNvSpPr/>
          <p:nvPr/>
        </p:nvSpPr>
        <p:spPr>
          <a:xfrm>
            <a:off x="5453104" y="4421602"/>
            <a:ext cx="1227351" cy="399803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5058668" y="5204668"/>
            <a:ext cx="1227351" cy="399803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6858868" y="6265392"/>
            <a:ext cx="1227351" cy="399803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38388" y="2988543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77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" b="4565"/>
          <a:stretch/>
        </p:blipFill>
        <p:spPr bwMode="auto">
          <a:xfrm>
            <a:off x="738187" y="396255"/>
            <a:ext cx="909825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56" y="5364807"/>
            <a:ext cx="554112" cy="64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8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9465" r="7936" b="3610"/>
          <a:stretch/>
        </p:blipFill>
        <p:spPr bwMode="auto">
          <a:xfrm>
            <a:off x="1019053" y="567559"/>
            <a:ext cx="8386663" cy="669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30676" y="4356695"/>
            <a:ext cx="2845927" cy="57951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4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9249" r="9838" b="4029"/>
          <a:stretch/>
        </p:blipFill>
        <p:spPr bwMode="auto">
          <a:xfrm>
            <a:off x="1026219" y="396255"/>
            <a:ext cx="8329125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58668" y="1298373"/>
            <a:ext cx="2952328" cy="126876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9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54212" y="324247"/>
            <a:ext cx="5477232" cy="1728192"/>
          </a:xfrm>
        </p:spPr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latin typeface="Arial Narrow" pitchFamily="34" charset="0"/>
              </a:rPr>
              <a:t>Способ № 2</a:t>
            </a:r>
            <a:endParaRPr lang="ru-RU" sz="6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2678" y="2916535"/>
            <a:ext cx="9217024" cy="2880320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 Narrow" pitchFamily="34" charset="0"/>
              </a:rPr>
              <a:t>Предоставление сведений из ЕГРЮЛ/ЕГРИП о конкретном юридическом лице/индивидуальном предпринимателе в форме электронного документа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 b="4198"/>
          <a:stretch/>
        </p:blipFill>
        <p:spPr>
          <a:xfrm>
            <a:off x="796772" y="396255"/>
            <a:ext cx="8941400" cy="6830237"/>
          </a:xfrm>
        </p:spPr>
      </p:pic>
      <p:sp>
        <p:nvSpPr>
          <p:cNvPr id="5" name="Стрелка влево 4"/>
          <p:cNvSpPr/>
          <p:nvPr/>
        </p:nvSpPr>
        <p:spPr>
          <a:xfrm rot="19406312">
            <a:off x="8069213" y="2122888"/>
            <a:ext cx="1152128" cy="576064"/>
          </a:xfrm>
          <a:prstGeom prst="leftArrow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1791</TotalTime>
  <Words>198</Words>
  <Application>Microsoft Office PowerPoint</Application>
  <PresentationFormat>Произвольный</PresentationFormat>
  <Paragraphs>63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Present_FNS2012_A4</vt:lpstr>
      <vt:lpstr>УФНС России по Забайкальскому краю</vt:lpstr>
      <vt:lpstr>Способ №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 №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 № 3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 № 4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 №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 № 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Грищукова Ольга Александровна</dc:creator>
  <cp:lastModifiedBy>Internet</cp:lastModifiedBy>
  <cp:revision>115</cp:revision>
  <cp:lastPrinted>2015-07-15T08:26:18Z</cp:lastPrinted>
  <dcterms:created xsi:type="dcterms:W3CDTF">2015-07-15T04:58:23Z</dcterms:created>
  <dcterms:modified xsi:type="dcterms:W3CDTF">2018-08-28T03:24:50Z</dcterms:modified>
</cp:coreProperties>
</file>