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500" r:id="rId1"/>
  </p:sldMasterIdLst>
  <p:notesMasterIdLst>
    <p:notesMasterId r:id="rId10"/>
  </p:notesMasterIdLst>
  <p:handoutMasterIdLst>
    <p:handoutMasterId r:id="rId11"/>
  </p:handoutMasterIdLst>
  <p:sldIdLst>
    <p:sldId id="897" r:id="rId2"/>
    <p:sldId id="901" r:id="rId3"/>
    <p:sldId id="888" r:id="rId4"/>
    <p:sldId id="900" r:id="rId5"/>
    <p:sldId id="902" r:id="rId6"/>
    <p:sldId id="903" r:id="rId7"/>
    <p:sldId id="905" r:id="rId8"/>
    <p:sldId id="906" r:id="rId9"/>
  </p:sldIdLst>
  <p:sldSz cx="9144000" cy="5143500" type="screen16x9"/>
  <p:notesSz cx="6808788" cy="9940925"/>
  <p:defaultTextStyle>
    <a:defPPr>
      <a:defRPr lang="ru-RU"/>
    </a:defPPr>
    <a:lvl1pPr algn="l" defTabSz="801688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8463" indent="-41275" algn="l" defTabSz="801688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1688" indent="-85725" algn="l" defTabSz="801688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03325" indent="-130175" algn="l" defTabSz="801688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606550" indent="-174625" algn="l" defTabSz="801688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005AA9"/>
    <a:srgbClr val="CC0000"/>
    <a:srgbClr val="006600"/>
    <a:srgbClr val="595959"/>
    <a:srgbClr val="E78C41"/>
    <a:srgbClr val="6398C6"/>
    <a:srgbClr val="F8AA7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8551" autoAdjust="0"/>
  </p:normalViewPr>
  <p:slideViewPr>
    <p:cSldViewPr>
      <p:cViewPr varScale="1">
        <p:scale>
          <a:sx n="123" d="100"/>
          <a:sy n="123" d="100"/>
        </p:scale>
        <p:origin x="-690" y="-90"/>
      </p:cViewPr>
      <p:guideLst>
        <p:guide orient="horz" pos="1620"/>
        <p:guide orient="horz" pos="759"/>
        <p:guide orient="horz" pos="237"/>
        <p:guide orient="horz" pos="3041"/>
        <p:guide orient="horz" pos="447"/>
        <p:guide orient="horz" pos="3008"/>
        <p:guide orient="horz" pos="663"/>
        <p:guide pos="3621"/>
        <p:guide pos="890"/>
        <p:guide pos="1961"/>
        <p:guide pos="6462"/>
        <p:guide pos="6941"/>
        <p:guide pos="652"/>
        <p:guide pos="1963"/>
        <p:guide pos="6448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52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52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03B29E35-8218-4467-BCA3-9A701BB2D82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1813"/>
            <a:ext cx="2951217" cy="49752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1" y="9441813"/>
            <a:ext cx="2951217" cy="49752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FBEFE775-D8CE-4E6C-8382-BC0397FDC9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2260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524"/>
          </a:xfrm>
          <a:prstGeom prst="rect">
            <a:avLst/>
          </a:prstGeom>
        </p:spPr>
        <p:txBody>
          <a:bodyPr vert="horz" lIns="91292" tIns="45647" rIns="91292" bIns="45647" rtlCol="0"/>
          <a:lstStyle>
            <a:lvl1pPr algn="l" defTabSz="104248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7524"/>
          </a:xfrm>
          <a:prstGeom prst="rect">
            <a:avLst/>
          </a:prstGeom>
        </p:spPr>
        <p:txBody>
          <a:bodyPr vert="horz" lIns="91292" tIns="45647" rIns="91292" bIns="45647" rtlCol="0"/>
          <a:lstStyle>
            <a:lvl1pPr algn="r" defTabSz="104248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9619F0-DEC0-4FB9-913A-F6371497FC64}" type="datetimeFigureOut">
              <a:rPr lang="ru-RU"/>
              <a:pPr>
                <a:defRPr/>
              </a:pPr>
              <a:t>24.04.2020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4538"/>
            <a:ext cx="6637338" cy="3733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2" tIns="45647" rIns="91292" bIns="45647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2497"/>
            <a:ext cx="5447666" cy="4472940"/>
          </a:xfrm>
          <a:prstGeom prst="rect">
            <a:avLst/>
          </a:prstGeom>
        </p:spPr>
        <p:txBody>
          <a:bodyPr vert="horz" lIns="91292" tIns="45647" rIns="91292" bIns="45647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1813"/>
            <a:ext cx="2951217" cy="497524"/>
          </a:xfrm>
          <a:prstGeom prst="rect">
            <a:avLst/>
          </a:prstGeom>
        </p:spPr>
        <p:txBody>
          <a:bodyPr vert="horz" lIns="91292" tIns="45647" rIns="91292" bIns="45647" rtlCol="0" anchor="b"/>
          <a:lstStyle>
            <a:lvl1pPr algn="l" defTabSz="104248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981" y="9441813"/>
            <a:ext cx="2951217" cy="497524"/>
          </a:xfrm>
          <a:prstGeom prst="rect">
            <a:avLst/>
          </a:prstGeom>
        </p:spPr>
        <p:txBody>
          <a:bodyPr vert="horz" lIns="91292" tIns="45647" rIns="91292" bIns="45647" rtlCol="0" anchor="b"/>
          <a:lstStyle>
            <a:lvl1pPr algn="r" defTabSz="104248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51FE60-0870-498E-82E5-F4930D3AEE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9461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8016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398463" algn="l" defTabSz="8016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1688" algn="l" defTabSz="8016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03325" algn="l" defTabSz="8016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06550" algn="l" defTabSz="8016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13008" algn="l" defTabSz="80519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15620" algn="l" defTabSz="80519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18226" algn="l" defTabSz="80519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20819" algn="l" defTabSz="80519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7713"/>
            <a:ext cx="6627812" cy="37290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447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9142412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01B78-954B-454A-A37A-06B1610785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69850-F25E-4CA6-AE41-A6FC82772D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DD13E-C420-4DC5-AC45-74A357F13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38" y="3844925"/>
            <a:ext cx="9239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732" tIns="44363" rIns="88732" bIns="44363"/>
          <a:lstStyle/>
          <a:p>
            <a:pPr defTabSz="803275">
              <a:defRPr/>
            </a:pPr>
            <a:endParaRPr lang="ru-RU" sz="20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840" y="1205163"/>
            <a:ext cx="7320689" cy="3621940"/>
          </a:xfrm>
        </p:spPr>
        <p:txBody>
          <a:bodyPr/>
          <a:lstStyle>
            <a:lvl1pPr marL="352759" indent="0">
              <a:buFontTx/>
              <a:buNone/>
              <a:defRPr b="1">
                <a:latin typeface="+mj-lt"/>
              </a:defRPr>
            </a:lvl1pPr>
            <a:lvl2pPr marL="349714" indent="3123">
              <a:defRPr>
                <a:latin typeface="+mj-lt"/>
              </a:defRPr>
            </a:lvl2pPr>
            <a:lvl3pPr marL="610070" indent="-252650">
              <a:tabLst/>
              <a:defRPr>
                <a:latin typeface="+mj-lt"/>
              </a:defRPr>
            </a:lvl3pPr>
            <a:lvl4pPr marL="0" indent="349714">
              <a:lnSpc>
                <a:spcPts val="1769"/>
              </a:lnSpc>
              <a:spcBef>
                <a:spcPts val="394"/>
              </a:spcBef>
              <a:defRPr>
                <a:latin typeface="+mj-lt"/>
              </a:defRPr>
            </a:lvl4pPr>
            <a:lvl5pPr>
              <a:lnSpc>
                <a:spcPts val="1769"/>
              </a:lnSpc>
              <a:spcBef>
                <a:spcPts val="394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6" y="375857"/>
            <a:ext cx="7337192" cy="829352"/>
          </a:xfrm>
        </p:spPr>
        <p:txBody>
          <a:bodyPr/>
          <a:lstStyle>
            <a:lvl1pPr marL="0" marR="0" indent="0" defTabSz="101221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3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F622C-0FEF-41A3-83D0-DFE2856DA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840" y="1205163"/>
            <a:ext cx="7320689" cy="3621940"/>
          </a:xfrm>
        </p:spPr>
        <p:txBody>
          <a:bodyPr/>
          <a:lstStyle>
            <a:lvl1pPr marL="352759" indent="0">
              <a:buFontTx/>
              <a:buNone/>
              <a:defRPr b="1">
                <a:latin typeface="+mj-lt"/>
              </a:defRPr>
            </a:lvl1pPr>
            <a:lvl2pPr marL="352759" indent="0">
              <a:defRPr>
                <a:latin typeface="+mj-lt"/>
              </a:defRPr>
            </a:lvl2pPr>
            <a:lvl3pPr marL="610070" indent="-252650">
              <a:defRPr>
                <a:latin typeface="+mj-lt"/>
              </a:defRPr>
            </a:lvl3pPr>
            <a:lvl4pPr marL="0" indent="349714">
              <a:defRPr>
                <a:latin typeface="+mj-lt"/>
              </a:defRPr>
            </a:lvl4pPr>
            <a:lvl5pPr marL="139268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7" y="375857"/>
            <a:ext cx="7337901" cy="829352"/>
          </a:xfrm>
        </p:spPr>
        <p:txBody>
          <a:bodyPr/>
          <a:lstStyle>
            <a:lvl1pPr marL="0" marR="0" indent="0" defTabSz="101221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3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C870E-9350-4A72-BBA5-648E7E6CC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38" y="3844925"/>
            <a:ext cx="9239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732" tIns="44363" rIns="88732" bIns="44363"/>
          <a:lstStyle/>
          <a:p>
            <a:pPr defTabSz="803275">
              <a:defRPr/>
            </a:pPr>
            <a:endParaRPr lang="ru-RU" sz="20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5F22D-1193-455D-BF4C-272D200907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97325-2E48-440C-BBD8-FCD311F0E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A3F86-98F5-41C1-B89D-7ED8534DB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3E81A-1650-49B0-BCFC-EDB722DEDC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24061-D6E1-4693-98B2-959503B77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0650D-4474-40C3-918A-B234382164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10632-F3FF-490F-924C-13C8E87B15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664B7-AFB5-4B9B-B5D0-68A97145D4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F9BF12-CB52-45ED-AA4D-5DDC7940A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02" r:id="rId1"/>
    <p:sldLayoutId id="2147485903" r:id="rId2"/>
    <p:sldLayoutId id="2147485904" r:id="rId3"/>
    <p:sldLayoutId id="2147485905" r:id="rId4"/>
    <p:sldLayoutId id="2147485896" r:id="rId5"/>
    <p:sldLayoutId id="2147485906" r:id="rId6"/>
    <p:sldLayoutId id="2147485897" r:id="rId7"/>
    <p:sldLayoutId id="2147485898" r:id="rId8"/>
    <p:sldLayoutId id="2147485899" r:id="rId9"/>
    <p:sldLayoutId id="2147485900" r:id="rId10"/>
    <p:sldLayoutId id="2147485901" r:id="rId11"/>
    <p:sldLayoutId id="2147485907" r:id="rId12"/>
    <p:sldLayoutId id="2147485908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service.nalog.ru/covid2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www.nalog.ru/rn77/business-support-202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0161" y="2333333"/>
            <a:ext cx="6675411" cy="87706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 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851670"/>
            <a:ext cx="6656784" cy="295232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МЕРЫ ПОДДЕРЖКИ БИЗНЕСА В УСЛОВИЯХ </a:t>
            </a:r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ПАНДЕМИИ В </a:t>
            </a:r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ЧАСТИ ПРЕДОСТАВЛЕНИЯ ОТСРОЧКИ (РАССРОЧКИ) ПО НАЛОГАМ</a:t>
            </a:r>
          </a:p>
          <a:p>
            <a:endParaRPr lang="ru-RU" sz="24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УФНС России по Ярославской области</a:t>
            </a:r>
          </a:p>
          <a:p>
            <a:r>
              <a:rPr lang="ru-RU" sz="19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27.04.2020 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79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831600"/>
            <a:ext cx="576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МЕРА ПОДДЕРЖКИ</a:t>
            </a:r>
            <a:r>
              <a:rPr lang="ru-RU" dirty="0" smtClean="0">
                <a:solidFill>
                  <a:srgbClr val="0070C0"/>
                </a:solidFill>
              </a:rPr>
              <a:t>: </a:t>
            </a:r>
            <a:r>
              <a:rPr lang="ru-RU" dirty="0" smtClean="0"/>
              <a:t>отсрочка </a:t>
            </a:r>
            <a:r>
              <a:rPr lang="ru-RU" dirty="0"/>
              <a:t>(рассрочка) по налоговым платежам на срок от 3-х месяцев.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46148" y="2577832"/>
            <a:ext cx="51845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НОРМАТИВНЫЙ ИСТОЧНИК</a:t>
            </a:r>
            <a:r>
              <a:rPr lang="ru-RU" dirty="0" smtClean="0">
                <a:solidFill>
                  <a:srgbClr val="0070C0"/>
                </a:solidFill>
              </a:rPr>
              <a:t>: </a:t>
            </a:r>
            <a:r>
              <a:rPr lang="ru-RU" dirty="0" smtClean="0"/>
              <a:t>Правила </a:t>
            </a:r>
            <a:r>
              <a:rPr lang="ru-RU" dirty="0"/>
              <a:t>предоставления отсрочки (рассрочки) по уплате налогов, авансовых платежей по налогам и страховых взносов (далее – Правила), утвержденные постановлением Правительства Российской Федерации от 02.04.2020 № 409 (далее – Постановление).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824" y="660291"/>
            <a:ext cx="1449161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08" y="2715766"/>
            <a:ext cx="1728192" cy="15037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32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68904" y="489606"/>
            <a:ext cx="631952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ДЛЯ КОГО? </a:t>
            </a:r>
            <a:r>
              <a:rPr lang="ru-RU" dirty="0" smtClean="0">
                <a:solidFill>
                  <a:srgbClr val="0070C0"/>
                </a:solidFill>
              </a:rPr>
              <a:t>ДОЛЖНЫ СОБЛЮДАТЬСЯ ОДНОВРЕМЕННО ДВА УСЛОВИЯ:</a:t>
            </a:r>
          </a:p>
          <a:p>
            <a:pPr>
              <a:spcBef>
                <a:spcPts val="600"/>
              </a:spcBef>
            </a:pPr>
            <a:r>
              <a:rPr lang="ru-RU" i="1" u="sng" dirty="0" smtClean="0"/>
              <a:t>Первое</a:t>
            </a:r>
            <a:r>
              <a:rPr lang="ru-RU" u="sng" dirty="0"/>
              <a:t>.</a:t>
            </a:r>
            <a:r>
              <a:rPr lang="ru-RU" dirty="0"/>
              <a:t> Организации и предприниматели из сфер деятельности, наиболее пострадавших от ухудшения ситуации в связи с распространением новой </a:t>
            </a:r>
            <a:r>
              <a:rPr lang="ru-RU" dirty="0" err="1"/>
              <a:t>коронавирусной</a:t>
            </a:r>
            <a:r>
              <a:rPr lang="ru-RU" dirty="0"/>
              <a:t> инфекции (перечень таких отраслей утвержден постановлениями Правительства Российской Федерации от 10.04.2020 № 479, от 03.04.2020 № 434, от 18.04.2020 № 540).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Для </a:t>
            </a:r>
            <a:r>
              <a:rPr lang="ru-RU" dirty="0"/>
              <a:t>удобства проверки относимости заинтересованного лица к пострадавшей отрасли на сайте ФНС России запущен сервис: </a:t>
            </a:r>
            <a:r>
              <a:rPr lang="ru-RU" u="sng" dirty="0">
                <a:hlinkClick r:id="rId2"/>
              </a:rPr>
              <a:t>https://</a:t>
            </a:r>
            <a:r>
              <a:rPr lang="ru-RU" u="sng" dirty="0" smtClean="0">
                <a:hlinkClick r:id="rId2"/>
              </a:rPr>
              <a:t>service.nalog.ru/covid2/</a:t>
            </a:r>
            <a:endParaRPr lang="en-US" u="sng" dirty="0" smtClean="0"/>
          </a:p>
          <a:p>
            <a:endParaRPr lang="en-US" i="1" dirty="0" smtClean="0"/>
          </a:p>
          <a:p>
            <a:r>
              <a:rPr lang="ru-RU" i="1" u="sng" dirty="0" smtClean="0"/>
              <a:t>Второе</a:t>
            </a:r>
            <a:r>
              <a:rPr lang="ru-RU" u="sng" dirty="0"/>
              <a:t>.</a:t>
            </a:r>
            <a:r>
              <a:rPr lang="ru-RU" dirty="0"/>
              <a:t> Снижение доходов в </a:t>
            </a:r>
            <a:r>
              <a:rPr lang="en-US" dirty="0"/>
              <a:t>I</a:t>
            </a:r>
            <a:r>
              <a:rPr lang="ru-RU" dirty="0"/>
              <a:t>-ом или последующих кварталах 2020 г. не менее чем на 10 % или получение убытков (</a:t>
            </a:r>
            <a:r>
              <a:rPr lang="ru-RU" i="1" dirty="0"/>
              <a:t>пункт 3 Правил</a:t>
            </a:r>
            <a:r>
              <a:rPr lang="ru-RU" dirty="0"/>
              <a:t>).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63" y="3676217"/>
            <a:ext cx="1481441" cy="8452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63" y="1131590"/>
            <a:ext cx="167199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618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81652"/>
            <a:ext cx="6840760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ПО КАКИМ НАЛОГАМ МОЖЕТ БЫТЬ ПРЕДОСТАВЛЕНА ОТСРОЧКА (РАССРОЧКА)?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ru-RU" dirty="0" smtClean="0"/>
              <a:t>По </a:t>
            </a:r>
            <a:r>
              <a:rPr lang="ru-RU" dirty="0"/>
              <a:t>налогам, авансовым платежам по налогам и страховым взносам, срок уплаты которых </a:t>
            </a:r>
            <a:r>
              <a:rPr lang="ru-RU" u="sng" dirty="0"/>
              <a:t>наступил</a:t>
            </a:r>
            <a:r>
              <a:rPr lang="ru-RU" dirty="0"/>
              <a:t> в 2020 году, за исключением указанных в пункте 2 Правил налогов и платежей, уплачиваемых налоговыми агентами (</a:t>
            </a:r>
            <a:r>
              <a:rPr lang="ru-RU" i="1" dirty="0"/>
              <a:t>пункты 6, 9 статьи 61 Кодекса</a:t>
            </a:r>
            <a:r>
              <a:rPr lang="ru-RU" dirty="0"/>
              <a:t>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2989267"/>
            <a:ext cx="6408712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КОГДА МОЖНО ПОДАВАТЬ ЗАЯВЛЕНИЕ ОБ ОТСРОЧКЕ (РАССРОЧКЕ)?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ru-RU" dirty="0" smtClean="0"/>
              <a:t>Правилами </a:t>
            </a:r>
            <a:r>
              <a:rPr lang="ru-RU" dirty="0"/>
              <a:t>предусмотрена возможность предоставления отсрочки (рассрочки) только по налоговым платежам, срок уплаты которых наступил, и по которым в налоговый орган сданы налоговые декларации (расчеты) (</a:t>
            </a:r>
            <a:r>
              <a:rPr lang="ru-RU" i="1" dirty="0"/>
              <a:t>пункты 2, 4 Правил</a:t>
            </a:r>
            <a:r>
              <a:rPr lang="ru-RU" dirty="0"/>
              <a:t>).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815395"/>
            <a:ext cx="131516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89267"/>
            <a:ext cx="1346761" cy="14175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32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347231"/>
            <a:ext cx="669674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КОМУ НЕ НУЖНО ПОДАВАТЬ ЗАЯВЛЕНИЯ ОБ ОТСРОЧКЕ (РАССРОЧКЕ)?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ru-RU" dirty="0" smtClean="0"/>
              <a:t>Субъектам </a:t>
            </a:r>
            <a:r>
              <a:rPr lang="ru-RU" dirty="0"/>
              <a:t>малого и среднего предпринимательства, осуществляющими деятельность в сферах (отраслях), наиболее пострадавших от распространения новой </a:t>
            </a:r>
            <a:r>
              <a:rPr lang="ru-RU" dirty="0" err="1"/>
              <a:t>коронавирусной</a:t>
            </a:r>
            <a:r>
              <a:rPr lang="ru-RU" dirty="0"/>
              <a:t> инфекции (перечни таких сфер деятельности утверждены вышеуказанными постановлениями Правительства Российской Федерации), которым пунктом 1 Постановления предусмотрен перенос срока уплаты налоговых платежей.</a:t>
            </a:r>
          </a:p>
          <a:p>
            <a:pPr>
              <a:spcBef>
                <a:spcPts val="1200"/>
              </a:spcBef>
            </a:pPr>
            <a:r>
              <a:rPr lang="ru-RU" dirty="0"/>
              <a:t>Также не следует обращаться за отсрочкой (рассрочкой) в соответствии с Правилами организациям, индивидуальным предпринимателям, не осуществляющим основную экономическую деятельность в наиболее пострадавших сферах (по основному виду экономической деятельности согласно ЕГРЮЛ, ЕГРИП на 01.03.2020). Правовые основания для предоставления отсрочки (рассрочки) указанным лицам Правилами не предусмотрены.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7494"/>
            <a:ext cx="1490720" cy="1814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462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8420" y="283755"/>
            <a:ext cx="734481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СКОЛЬКО ЕСТЬ ВРЕМЕНИ ДЛЯ ПОДАЧИ ЗАЯВЛЕНИЯ ОБ ОТСРОЧКЕ (РАССРОЧКЕ) В СООТВЕТСТВИИ С ПРАВИЛАМИ? 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ru-RU" dirty="0" smtClean="0"/>
              <a:t>Заявление </a:t>
            </a:r>
            <a:r>
              <a:rPr lang="ru-RU" dirty="0"/>
              <a:t>об отсрочке (рассрочке) можно подать до 1 декабря 2020 г. (</a:t>
            </a:r>
            <a:r>
              <a:rPr lang="ru-RU" i="1" dirty="0"/>
              <a:t>пункт 7 Правил</a:t>
            </a:r>
            <a:r>
              <a:rPr lang="ru-RU" dirty="0"/>
              <a:t>).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0375" y="1491624"/>
            <a:ext cx="7063954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КАКИЕ ДОКУМЕНТЫ НУЖНЫ ДЛЯ ПОЛУЧЕНИЯ ОТСРОЧКИ (РАССРОЧКИ)?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sz="1500" dirty="0" smtClean="0"/>
              <a:t>Заявление </a:t>
            </a:r>
            <a:r>
              <a:rPr lang="ru-RU" sz="1500" dirty="0"/>
              <a:t>налогоплательщика и обязательство соблюдения условий отсрочки (рассрочки). Рекомендованные образцы размещены на Интернет-сайте ФНС России.</a:t>
            </a:r>
          </a:p>
          <a:p>
            <a:pPr>
              <a:spcBef>
                <a:spcPts val="600"/>
              </a:spcBef>
            </a:pPr>
            <a:r>
              <a:rPr lang="ru-RU" sz="1500" dirty="0"/>
              <a:t>Для отсрочки (рассрочки) на срок более 6-ти месяцев дополнительно понадобиться график </a:t>
            </a:r>
            <a:r>
              <a:rPr lang="ru-RU" sz="1500" dirty="0" smtClean="0"/>
              <a:t>погашения </a:t>
            </a:r>
            <a:r>
              <a:rPr lang="ru-RU" sz="1500" dirty="0"/>
              <a:t>задолженности и обеспечение в виде залога, поручительства или банковской гарантии </a:t>
            </a:r>
            <a:r>
              <a:rPr lang="ru-RU" sz="1500" i="1" dirty="0"/>
              <a:t>(пункт 9 Правил)</a:t>
            </a:r>
            <a:r>
              <a:rPr lang="ru-RU" sz="1500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33983" y="3507854"/>
            <a:ext cx="7225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КУДА ОБРАЩАТЬСЯ?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В </a:t>
            </a:r>
            <a:r>
              <a:rPr lang="ru-RU" dirty="0"/>
              <a:t>налоговый орган по месту нахождения организации (жительства индивидуального предпринимателя). Крупнейшие налогоплательщики обращаются в налоговый орган по месту постановки на учет в качестве крупнейшего налогоплательщика (</a:t>
            </a:r>
            <a:r>
              <a:rPr lang="ru-RU" i="1" dirty="0"/>
              <a:t>пункт 6 Правил</a:t>
            </a:r>
            <a:r>
              <a:rPr lang="ru-RU" dirty="0"/>
              <a:t>).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69" y="269791"/>
            <a:ext cx="1224135" cy="11879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635646"/>
            <a:ext cx="1224135" cy="12718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6" descr="C:\Users\7600-00-422\Downloads\5280919128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6" t="30219" r="21991" b="28564"/>
          <a:stretch/>
        </p:blipFill>
        <p:spPr bwMode="auto">
          <a:xfrm>
            <a:off x="155576" y="3873351"/>
            <a:ext cx="1468328" cy="8253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462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47231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КАКОВЫ ПРЕИМУЩЕСТВА ДЛЯ БИЗНЕСА ПРИ ПОЛУЧЕНИИ ОТСРОЧКИ (РАССРОЧКИ) В СООТВЕТСТВИИ С ПРАВИЛАМИ?</a:t>
            </a:r>
            <a:endParaRPr lang="ru-RU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  <a:p>
            <a:r>
              <a:rPr lang="ru-RU" dirty="0"/>
              <a:t>При предоставлении отсрочки (рассрочки) на соответствующие суммы пени не начисляются, а уже начисленные пени пересчитываются по нулевой ставке (</a:t>
            </a:r>
            <a:r>
              <a:rPr lang="ru-RU" i="1" dirty="0"/>
              <a:t>пункт 8 Правил</a:t>
            </a:r>
            <a:r>
              <a:rPr lang="ru-RU" dirty="0" smtClean="0"/>
              <a:t>).</a:t>
            </a:r>
          </a:p>
          <a:p>
            <a:pPr algn="ctr"/>
            <a:endParaRPr lang="ru-RU" dirty="0"/>
          </a:p>
          <a:p>
            <a:r>
              <a:rPr lang="ru-RU" dirty="0"/>
              <a:t>Суммы налогов, по которым предоставлена отсрочка (рассрочка) в соответствии с Правилами, не подлежат взысканию при соблюдении условий предоставления отсрочки (рассрочки).   </a:t>
            </a:r>
            <a:endParaRPr lang="ru-RU" dirty="0" smtClean="0"/>
          </a:p>
          <a:p>
            <a:pPr algn="ctr"/>
            <a:endParaRPr lang="ru-RU" dirty="0"/>
          </a:p>
          <a:p>
            <a:r>
              <a:rPr lang="ru-RU" dirty="0"/>
              <a:t>Суммы, на которые предоставлена отсрочка или рассрочка, не учитываются при формировании справки об исполнении обязанности по уплате налогов, сборов, пеней, штрафов, процентов), поскольку срок для исполнения перенесенной обязанности еще не наступил.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43" y="1203598"/>
            <a:ext cx="648072" cy="5848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9702"/>
            <a:ext cx="648072" cy="5848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75806"/>
            <a:ext cx="648072" cy="5848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51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853636"/>
            <a:ext cx="7344816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ЧТО ЕЩЕ НУЖНО ЗНАТЬ ДЛЯ ПОЛУЧЕНИЯ ОТСРОЧКИ (РАССРОЧКИ) ПО ПРАВИЛАМ?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ru-RU" dirty="0" smtClean="0"/>
              <a:t>Основания </a:t>
            </a:r>
            <a:r>
              <a:rPr lang="ru-RU" dirty="0"/>
              <a:t>для получения отсрочки (рассрочки) налоговый орган проверит самостоятельно. Но для этого должна быть сдана налоговая отчетность, необходимые для проверки снижения доходов или получения убытка, начиная с </a:t>
            </a:r>
            <a:r>
              <a:rPr lang="en-US" dirty="0"/>
              <a:t>I</a:t>
            </a:r>
            <a:r>
              <a:rPr lang="ru-RU" dirty="0"/>
              <a:t>-го квартала 2020 г. Также должны быть сданы налоговые декларации (расчеты) по налогам, по которым запрашивается отсрочка (рассрочка). 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 </a:t>
            </a:r>
          </a:p>
          <a:p>
            <a:r>
              <a:rPr lang="ru-RU" dirty="0" smtClean="0"/>
              <a:t>Подробнее на сайте ФНС России в разделе: «</a:t>
            </a:r>
            <a:r>
              <a:rPr lang="ru-RU" dirty="0" err="1" smtClean="0"/>
              <a:t>Коронавирус</a:t>
            </a:r>
            <a:r>
              <a:rPr lang="ru-RU" dirty="0" smtClean="0"/>
              <a:t>: меры поддержки бизнеса» </a:t>
            </a:r>
            <a:r>
              <a:rPr lang="ru-RU" u="sng" dirty="0" smtClean="0">
                <a:hlinkClick r:id="rId2"/>
              </a:rPr>
              <a:t>https://www.nalog.ru/rn77/business-support-2020/</a:t>
            </a:r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7" t="16731" r="11748" b="9987"/>
          <a:stretch/>
        </p:blipFill>
        <p:spPr bwMode="auto">
          <a:xfrm>
            <a:off x="411400" y="3363838"/>
            <a:ext cx="1020113" cy="7200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79" y="1563638"/>
            <a:ext cx="967070" cy="936104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51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65423</TotalTime>
  <Words>488</Words>
  <Application>Microsoft Office PowerPoint</Application>
  <PresentationFormat>Экран (16:9)</PresentationFormat>
  <Paragraphs>38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7600-00-232</cp:lastModifiedBy>
  <cp:revision>2449</cp:revision>
  <cp:lastPrinted>2020-02-12T12:54:09Z</cp:lastPrinted>
  <dcterms:created xsi:type="dcterms:W3CDTF">2013-04-18T07:19:29Z</dcterms:created>
  <dcterms:modified xsi:type="dcterms:W3CDTF">2020-04-24T12:14:15Z</dcterms:modified>
</cp:coreProperties>
</file>