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01" r:id="rId2"/>
    <p:sldMasterId id="2147483714" r:id="rId3"/>
    <p:sldMasterId id="2147483727" r:id="rId4"/>
    <p:sldMasterId id="2147483740" r:id="rId5"/>
  </p:sldMasterIdLst>
  <p:notesMasterIdLst>
    <p:notesMasterId r:id="rId24"/>
  </p:notesMasterIdLst>
  <p:handoutMasterIdLst>
    <p:handoutMasterId r:id="rId25"/>
  </p:handoutMasterIdLst>
  <p:sldIdLst>
    <p:sldId id="299" r:id="rId6"/>
    <p:sldId id="443" r:id="rId7"/>
    <p:sldId id="455" r:id="rId8"/>
    <p:sldId id="458" r:id="rId9"/>
    <p:sldId id="454" r:id="rId10"/>
    <p:sldId id="456" r:id="rId11"/>
    <p:sldId id="447" r:id="rId12"/>
    <p:sldId id="448" r:id="rId13"/>
    <p:sldId id="450" r:id="rId14"/>
    <p:sldId id="459" r:id="rId15"/>
    <p:sldId id="460" r:id="rId16"/>
    <p:sldId id="446" r:id="rId17"/>
    <p:sldId id="461" r:id="rId18"/>
    <p:sldId id="452" r:id="rId19"/>
    <p:sldId id="453" r:id="rId20"/>
    <p:sldId id="464" r:id="rId21"/>
    <p:sldId id="462" r:id="rId22"/>
    <p:sldId id="463" r:id="rId23"/>
  </p:sldIdLst>
  <p:sldSz cx="12711113" cy="7150100"/>
  <p:notesSz cx="6805613" cy="9944100"/>
  <p:defaultTextStyle>
    <a:defPPr>
      <a:defRPr lang="ru-RU"/>
    </a:defPPr>
    <a:lvl1pPr marL="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2" userDrawn="1">
          <p15:clr>
            <a:srgbClr val="A4A3A4"/>
          </p15:clr>
        </p15:guide>
        <p15:guide id="2" pos="40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5D08"/>
    <a:srgbClr val="143976"/>
    <a:srgbClr val="186A4B"/>
    <a:srgbClr val="B84C10"/>
    <a:srgbClr val="9FBDEF"/>
    <a:srgbClr val="CA5D08"/>
    <a:srgbClr val="C45D08"/>
    <a:srgbClr val="C66D14"/>
    <a:srgbClr val="C85312"/>
    <a:srgbClr val="C84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95972" autoAdjust="0"/>
  </p:normalViewPr>
  <p:slideViewPr>
    <p:cSldViewPr snapToGrid="0">
      <p:cViewPr varScale="1">
        <p:scale>
          <a:sx n="105" d="100"/>
          <a:sy n="105" d="100"/>
        </p:scale>
        <p:origin x="-564" y="-102"/>
      </p:cViewPr>
      <p:guideLst>
        <p:guide orient="horz" pos="2252"/>
        <p:guide pos="40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395" y="0"/>
            <a:ext cx="294962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3C587989-D760-465A-A214-949DC408FEC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302"/>
            <a:ext cx="294962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395" y="9445302"/>
            <a:ext cx="294962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75CDE72F-3FE9-4258-BF60-D62447BC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6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0"/>
            <a:ext cx="2949629" cy="498799"/>
          </a:xfrm>
          <a:prstGeom prst="rect">
            <a:avLst/>
          </a:prstGeom>
        </p:spPr>
        <p:txBody>
          <a:bodyPr vert="horz" lIns="91689" tIns="45848" rIns="91689" bIns="458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396" y="10"/>
            <a:ext cx="2949629" cy="498799"/>
          </a:xfrm>
          <a:prstGeom prst="rect">
            <a:avLst/>
          </a:prstGeom>
        </p:spPr>
        <p:txBody>
          <a:bodyPr vert="horz" lIns="91689" tIns="45848" rIns="91689" bIns="45848" rtlCol="0"/>
          <a:lstStyle>
            <a:lvl1pPr algn="r">
              <a:defRPr sz="1200"/>
            </a:lvl1pPr>
          </a:lstStyle>
          <a:p>
            <a:fld id="{015D4280-BC41-4E42-AA16-2AA78C7B1FF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9" tIns="45848" rIns="91689" bIns="458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6"/>
            <a:ext cx="5444490" cy="3915490"/>
          </a:xfrm>
          <a:prstGeom prst="rect">
            <a:avLst/>
          </a:prstGeom>
        </p:spPr>
        <p:txBody>
          <a:bodyPr vert="horz" lIns="91689" tIns="45848" rIns="91689" bIns="4584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45313"/>
            <a:ext cx="2949629" cy="498798"/>
          </a:xfrm>
          <a:prstGeom prst="rect">
            <a:avLst/>
          </a:prstGeom>
        </p:spPr>
        <p:txBody>
          <a:bodyPr vert="horz" lIns="91689" tIns="45848" rIns="91689" bIns="458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396" y="9445313"/>
            <a:ext cx="2949629" cy="498798"/>
          </a:xfrm>
          <a:prstGeom prst="rect">
            <a:avLst/>
          </a:prstGeom>
        </p:spPr>
        <p:txBody>
          <a:bodyPr vert="horz" lIns="91689" tIns="45848" rIns="91689" bIns="45848" rtlCol="0" anchor="b"/>
          <a:lstStyle>
            <a:lvl1pPr algn="r">
              <a:defRPr sz="1200"/>
            </a:lvl1pPr>
          </a:lstStyle>
          <a:p>
            <a:fld id="{2E1820A0-B833-4BFF-80CC-437100E6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9300"/>
            <a:ext cx="663098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223" indent="-286554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90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61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329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2815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301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787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272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5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4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4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25"/>
            <a:ext cx="12711113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173712" y="2574050"/>
            <a:ext cx="5805720" cy="1201200"/>
          </a:xfrm>
          <a:prstGeom prst="rect">
            <a:avLst/>
          </a:prstGeom>
        </p:spPr>
        <p:txBody>
          <a:bodyPr vert="horz" wrap="square" lIns="144999" tIns="72499" rIns="144999" bIns="72499" rtlCol="0" anchor="ctr">
            <a:noAutofit/>
          </a:bodyPr>
          <a:lstStyle/>
          <a:p>
            <a:pPr algn="ctr" defTabSz="1449951">
              <a:spcBef>
                <a:spcPct val="0"/>
              </a:spcBef>
            </a:pPr>
            <a:r>
              <a:rPr lang="ru-RU" sz="2502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502" b="1" dirty="0">
                <a:solidFill>
                  <a:prstClr val="white"/>
                </a:solidFill>
              </a:rPr>
            </a:br>
            <a:r>
              <a:rPr lang="ru-RU" sz="2502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65766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5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C65E-8F6E-42EE-B3C0-4A95FCE67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0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1981218" y="5157341"/>
            <a:ext cx="602454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981218" y="6493021"/>
            <a:ext cx="602454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1"/>
            <a:ext cx="402188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49097" indent="-149097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06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03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15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09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391" y="6507916"/>
            <a:ext cx="65707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7CD7BE-4192-4CA4-8359-4EFF4B96C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08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4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6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2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36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1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05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89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73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0-84F5-4C75-8EDB-FDB4F0A98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94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EA1E-51AC-4F56-BEE6-45F4EDBB0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8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7" y="1600498"/>
            <a:ext cx="5616282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7" y="2267508"/>
            <a:ext cx="5616282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81" y="1600498"/>
            <a:ext cx="561848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81" y="2267508"/>
            <a:ext cx="561848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E4E8-EA03-4B81-B471-5BAA76F4E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8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A3B0-9322-4C6A-93A9-E9BB0442A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80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1B4E-A66B-4E86-8A70-8E9886B2E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20" y="5158098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20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83554" indent="-183554">
              <a:buClr>
                <a:srgbClr val="C00000"/>
              </a:buClr>
              <a:buFont typeface="Arial" pitchFamily="34" charset="0"/>
              <a:buChar char="•"/>
              <a:defRPr sz="2919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371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926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748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4299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6"/>
            <a:ext cx="657153" cy="380677"/>
          </a:xfrm>
        </p:spPr>
        <p:txBody>
          <a:bodyPr lIns="0" rIns="0"/>
          <a:lstStyle>
            <a:lvl1pPr algn="ctr">
              <a:defRPr sz="3336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79"/>
            <a:ext cx="4181869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4"/>
            <a:ext cx="7105866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8"/>
            <a:ext cx="4181869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43A7-6EF3-41E0-AC48-2E00E8203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6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2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43" indent="0">
              <a:buNone/>
              <a:defRPr sz="2371"/>
            </a:lvl2pPr>
            <a:lvl3pPr marL="773684" indent="0">
              <a:buNone/>
              <a:defRPr sz="2033"/>
            </a:lvl3pPr>
            <a:lvl4pPr marL="1160526" indent="0">
              <a:buNone/>
              <a:defRPr sz="1694"/>
            </a:lvl4pPr>
            <a:lvl5pPr marL="1547368" indent="0">
              <a:buNone/>
              <a:defRPr sz="1694"/>
            </a:lvl5pPr>
            <a:lvl6pPr marL="1934210" indent="0">
              <a:buNone/>
              <a:defRPr sz="1694"/>
            </a:lvl6pPr>
            <a:lvl7pPr marL="2321050" indent="0">
              <a:buNone/>
              <a:defRPr sz="1694"/>
            </a:lvl7pPr>
            <a:lvl8pPr marL="2707894" indent="0">
              <a:buNone/>
              <a:defRPr sz="1694"/>
            </a:lvl8pPr>
            <a:lvl9pPr marL="3094734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9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15E-3132-4DC4-8489-EB787B96F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2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5D7-153B-400D-9BFC-F653B25E3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44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B33-DF5C-43F9-98E6-2DA38D106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20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2711113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74468" y="2573706"/>
            <a:ext cx="5804412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>
                <a:solidFill>
                  <a:srgbClr val="FFFFFF"/>
                </a:solidFill>
              </a:rPr>
            </a:br>
            <a:r>
              <a:rPr lang="ru-RU" altLang="ru-RU" sz="2033" b="1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4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7AB2-916E-4871-86E4-EB94C8F63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64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1981218" y="5157341"/>
            <a:ext cx="602454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981218" y="6493021"/>
            <a:ext cx="602454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1"/>
            <a:ext cx="402188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7"/>
            <a:ext cx="11790880" cy="5024005"/>
          </a:xfrm>
        </p:spPr>
        <p:txBody>
          <a:bodyPr lIns="0" tIns="0" rIns="0" bIns="0"/>
          <a:lstStyle>
            <a:lvl1pPr marL="149100" indent="-149100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13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14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30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27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391" y="6507916"/>
            <a:ext cx="65707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BF7B0-9092-44D9-ABE0-0C51D321D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83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5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0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5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0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5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0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962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11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C5D8-AD74-47A1-98D7-85562BDAA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59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F320-416C-467B-B61F-BF9202FFD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554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7" y="1600498"/>
            <a:ext cx="5616282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7" y="2267508"/>
            <a:ext cx="5616282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80" y="1600498"/>
            <a:ext cx="561848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80" y="2267508"/>
            <a:ext cx="561848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0EC-99EA-43FD-82B3-E6F128D63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3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9"/>
            <a:ext cx="10804446" cy="1420089"/>
          </a:xfrm>
        </p:spPr>
        <p:txBody>
          <a:bodyPr anchor="t"/>
          <a:lstStyle>
            <a:lvl1pPr algn="l">
              <a:defRPr sz="417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1pPr>
            <a:lvl2pPr marL="476245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95248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428733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904978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381221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8574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3333712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80995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9FA-66EF-4E6B-9B59-875313EBC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85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ADF9-50A2-47B7-BC6E-DF0495014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315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79"/>
            <a:ext cx="4181869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3"/>
            <a:ext cx="7105866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7"/>
            <a:ext cx="4181869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5CE6-844F-4B33-A9EF-6154A51A1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964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0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52" indent="0">
              <a:buNone/>
              <a:defRPr sz="2371"/>
            </a:lvl2pPr>
            <a:lvl3pPr marL="773702" indent="0">
              <a:buNone/>
              <a:defRPr sz="2033"/>
            </a:lvl3pPr>
            <a:lvl4pPr marL="1160554" indent="0">
              <a:buNone/>
              <a:defRPr sz="1694"/>
            </a:lvl4pPr>
            <a:lvl5pPr marL="1547407" indent="0">
              <a:buNone/>
              <a:defRPr sz="1694"/>
            </a:lvl5pPr>
            <a:lvl6pPr marL="1934257" indent="0">
              <a:buNone/>
              <a:defRPr sz="1694"/>
            </a:lvl6pPr>
            <a:lvl7pPr marL="2321108" indent="0">
              <a:buNone/>
              <a:defRPr sz="1694"/>
            </a:lvl7pPr>
            <a:lvl8pPr marL="2707962" indent="0">
              <a:buNone/>
              <a:defRPr sz="1694"/>
            </a:lvl8pPr>
            <a:lvl9pPr marL="3094811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7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F089-5041-4AE8-A9B4-CD36512A1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940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AF68-E4FF-4787-BD32-A9A403FB5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46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1744-9EE3-4F3E-9248-A1AAD2CE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2711113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74468" y="2573706"/>
            <a:ext cx="5804412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>
                <a:solidFill>
                  <a:srgbClr val="FFFFFF"/>
                </a:solidFill>
              </a:rPr>
            </a:br>
            <a:r>
              <a:rPr lang="ru-RU" altLang="ru-RU" sz="2033" b="1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0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2"/>
            <a:ext cx="10804446" cy="1532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19" y="5158096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19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6"/>
            <a:ext cx="11790880" cy="5024005"/>
          </a:xfrm>
        </p:spPr>
        <p:txBody>
          <a:bodyPr lIns="0" tIns="0" rIns="0" bIns="0"/>
          <a:lstStyle>
            <a:lvl1pPr marL="149104" indent="-149104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20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25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45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47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4"/>
            <a:ext cx="657153" cy="380677"/>
          </a:xfrm>
        </p:spPr>
        <p:txBody>
          <a:bodyPr lIns="0" rIns="0"/>
          <a:lstStyle>
            <a:lvl1pPr algn="ctr">
              <a:defRPr sz="1807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9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2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8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4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305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6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802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8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61"/>
            <a:ext cx="5614076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61"/>
            <a:ext cx="5614076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7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6" y="1600498"/>
            <a:ext cx="5616283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6" y="2267508"/>
            <a:ext cx="5616283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78" y="1600498"/>
            <a:ext cx="5618489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78" y="2267508"/>
            <a:ext cx="5618489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9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1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5" y="284680"/>
            <a:ext cx="4181869" cy="1211545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2"/>
            <a:ext cx="7105866" cy="6102413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5" y="1496228"/>
            <a:ext cx="4181869" cy="4890867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6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0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4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62" indent="0">
              <a:buNone/>
              <a:defRPr sz="2371"/>
            </a:lvl2pPr>
            <a:lvl3pPr marL="773722" indent="0">
              <a:buNone/>
              <a:defRPr sz="2033"/>
            </a:lvl3pPr>
            <a:lvl4pPr marL="1160584" indent="0">
              <a:buNone/>
              <a:defRPr sz="1694"/>
            </a:lvl4pPr>
            <a:lvl5pPr marL="1547446" indent="0">
              <a:buNone/>
              <a:defRPr sz="1694"/>
            </a:lvl5pPr>
            <a:lvl6pPr marL="1934305" indent="0">
              <a:buNone/>
              <a:defRPr sz="1694"/>
            </a:lvl6pPr>
            <a:lvl7pPr marL="2321167" indent="0">
              <a:buNone/>
              <a:defRPr sz="1694"/>
            </a:lvl7pPr>
            <a:lvl8pPr marL="2708029" indent="0">
              <a:buNone/>
              <a:defRPr sz="1694"/>
            </a:lvl8pPr>
            <a:lvl9pPr marL="3094889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7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1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39343" y="4125433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625"/>
            <a:ext cx="12711113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173711" y="2574050"/>
            <a:ext cx="5805720" cy="1201200"/>
          </a:xfrm>
          <a:prstGeom prst="rect">
            <a:avLst/>
          </a:prstGeom>
        </p:spPr>
        <p:txBody>
          <a:bodyPr vert="horz" wrap="square" lIns="117779" tIns="58889" rIns="117779" bIns="58889" rtlCol="0" anchor="ctr">
            <a:noAutofit/>
          </a:bodyPr>
          <a:lstStyle/>
          <a:p>
            <a:pPr algn="ctr" defTabSz="1177819">
              <a:spcBef>
                <a:spcPct val="0"/>
              </a:spcBef>
            </a:pPr>
            <a:r>
              <a:rPr lang="ru-RU" sz="2033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33" b="1" dirty="0">
                <a:solidFill>
                  <a:prstClr val="white"/>
                </a:solidFill>
              </a:rPr>
            </a:br>
            <a:r>
              <a:rPr lang="ru-RU" sz="2033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084941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889" y="1170167"/>
            <a:ext cx="9533335" cy="2489294"/>
          </a:xfrm>
        </p:spPr>
        <p:txBody>
          <a:bodyPr anchor="b"/>
          <a:lstStyle>
            <a:lvl1pPr algn="ctr">
              <a:defRPr sz="62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889" y="3755458"/>
            <a:ext cx="9533335" cy="1726285"/>
          </a:xfrm>
        </p:spPr>
        <p:txBody>
          <a:bodyPr/>
          <a:lstStyle>
            <a:lvl1pPr marL="0" indent="0" algn="ctr">
              <a:buNone/>
              <a:defRPr sz="2502"/>
            </a:lvl1pPr>
            <a:lvl2pPr marL="476677" indent="0" algn="ctr">
              <a:buNone/>
              <a:defRPr sz="2085"/>
            </a:lvl2pPr>
            <a:lvl3pPr marL="953353" indent="0" algn="ctr">
              <a:buNone/>
              <a:defRPr sz="1877"/>
            </a:lvl3pPr>
            <a:lvl4pPr marL="1430030" indent="0" algn="ctr">
              <a:buNone/>
              <a:defRPr sz="1668"/>
            </a:lvl4pPr>
            <a:lvl5pPr marL="1906707" indent="0" algn="ctr">
              <a:buNone/>
              <a:defRPr sz="1668"/>
            </a:lvl5pPr>
            <a:lvl6pPr marL="2383384" indent="0" algn="ctr">
              <a:buNone/>
              <a:defRPr sz="1668"/>
            </a:lvl6pPr>
            <a:lvl7pPr marL="2860060" indent="0" algn="ctr">
              <a:buNone/>
              <a:defRPr sz="1668"/>
            </a:lvl7pPr>
            <a:lvl8pPr marL="3336737" indent="0" algn="ctr">
              <a:buNone/>
              <a:defRPr sz="1668"/>
            </a:lvl8pPr>
            <a:lvl9pPr marL="3813414" indent="0" algn="ctr">
              <a:buNone/>
              <a:defRPr sz="166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0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6" y="1600499"/>
            <a:ext cx="5616283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6" y="2267508"/>
            <a:ext cx="5616283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79" y="1600499"/>
            <a:ext cx="5618489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79" y="2267508"/>
            <a:ext cx="5618489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80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69" y="1782561"/>
            <a:ext cx="10963335" cy="2974242"/>
          </a:xfrm>
        </p:spPr>
        <p:txBody>
          <a:bodyPr anchor="b"/>
          <a:lstStyle>
            <a:lvl1pPr>
              <a:defRPr sz="62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69" y="4784941"/>
            <a:ext cx="10963335" cy="1564084"/>
          </a:xfrm>
        </p:spPr>
        <p:txBody>
          <a:bodyPr/>
          <a:lstStyle>
            <a:lvl1pPr marL="0" indent="0">
              <a:buNone/>
              <a:defRPr sz="2502">
                <a:solidFill>
                  <a:schemeClr val="tx1">
                    <a:tint val="75000"/>
                  </a:schemeClr>
                </a:solidFill>
              </a:defRPr>
            </a:lvl1pPr>
            <a:lvl2pPr marL="476677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2pPr>
            <a:lvl3pPr marL="95335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3pPr>
            <a:lvl4pPr marL="143003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4pPr>
            <a:lvl5pPr marL="1906707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5pPr>
            <a:lvl6pPr marL="238338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6pPr>
            <a:lvl7pPr marL="286006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7pPr>
            <a:lvl8pPr marL="3336737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8pPr>
            <a:lvl9pPr marL="381341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66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889" y="1903383"/>
            <a:ext cx="5402223" cy="45366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001" y="1903383"/>
            <a:ext cx="5402223" cy="45366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28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380677"/>
            <a:ext cx="10963335" cy="13820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545" y="1752768"/>
            <a:ext cx="5377396" cy="859005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677" indent="0">
              <a:buNone/>
              <a:defRPr sz="2085" b="1"/>
            </a:lvl2pPr>
            <a:lvl3pPr marL="953353" indent="0">
              <a:buNone/>
              <a:defRPr sz="1877" b="1"/>
            </a:lvl3pPr>
            <a:lvl4pPr marL="1430030" indent="0">
              <a:buNone/>
              <a:defRPr sz="1668" b="1"/>
            </a:lvl4pPr>
            <a:lvl5pPr marL="1906707" indent="0">
              <a:buNone/>
              <a:defRPr sz="1668" b="1"/>
            </a:lvl5pPr>
            <a:lvl6pPr marL="2383384" indent="0">
              <a:buNone/>
              <a:defRPr sz="1668" b="1"/>
            </a:lvl6pPr>
            <a:lvl7pPr marL="2860060" indent="0">
              <a:buNone/>
              <a:defRPr sz="1668" b="1"/>
            </a:lvl7pPr>
            <a:lvl8pPr marL="3336737" indent="0">
              <a:buNone/>
              <a:defRPr sz="1668" b="1"/>
            </a:lvl8pPr>
            <a:lvl9pPr marL="381341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545" y="2611773"/>
            <a:ext cx="5377396" cy="38415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001" y="1752768"/>
            <a:ext cx="5403879" cy="859005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677" indent="0">
              <a:buNone/>
              <a:defRPr sz="2085" b="1"/>
            </a:lvl2pPr>
            <a:lvl3pPr marL="953353" indent="0">
              <a:buNone/>
              <a:defRPr sz="1877" b="1"/>
            </a:lvl3pPr>
            <a:lvl4pPr marL="1430030" indent="0">
              <a:buNone/>
              <a:defRPr sz="1668" b="1"/>
            </a:lvl4pPr>
            <a:lvl5pPr marL="1906707" indent="0">
              <a:buNone/>
              <a:defRPr sz="1668" b="1"/>
            </a:lvl5pPr>
            <a:lvl6pPr marL="2383384" indent="0">
              <a:buNone/>
              <a:defRPr sz="1668" b="1"/>
            </a:lvl6pPr>
            <a:lvl7pPr marL="2860060" indent="0">
              <a:buNone/>
              <a:defRPr sz="1668" b="1"/>
            </a:lvl7pPr>
            <a:lvl8pPr marL="3336737" indent="0">
              <a:buNone/>
              <a:defRPr sz="1668" b="1"/>
            </a:lvl8pPr>
            <a:lvl9pPr marL="381341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5001" y="2611773"/>
            <a:ext cx="5403879" cy="38415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56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00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476673"/>
            <a:ext cx="4099664" cy="1668357"/>
          </a:xfrm>
        </p:spPr>
        <p:txBody>
          <a:bodyPr anchor="b"/>
          <a:lstStyle>
            <a:lvl1pPr>
              <a:defRPr sz="33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879" y="1029483"/>
            <a:ext cx="6435001" cy="5081205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545" y="2145030"/>
            <a:ext cx="4099664" cy="3973933"/>
          </a:xfrm>
        </p:spPr>
        <p:txBody>
          <a:bodyPr/>
          <a:lstStyle>
            <a:lvl1pPr marL="0" indent="0">
              <a:buNone/>
              <a:defRPr sz="1668"/>
            </a:lvl1pPr>
            <a:lvl2pPr marL="476677" indent="0">
              <a:buNone/>
              <a:defRPr sz="1460"/>
            </a:lvl2pPr>
            <a:lvl3pPr marL="953353" indent="0">
              <a:buNone/>
              <a:defRPr sz="1251"/>
            </a:lvl3pPr>
            <a:lvl4pPr marL="1430030" indent="0">
              <a:buNone/>
              <a:defRPr sz="1043"/>
            </a:lvl4pPr>
            <a:lvl5pPr marL="1906707" indent="0">
              <a:buNone/>
              <a:defRPr sz="1043"/>
            </a:lvl5pPr>
            <a:lvl6pPr marL="2383384" indent="0">
              <a:buNone/>
              <a:defRPr sz="1043"/>
            </a:lvl6pPr>
            <a:lvl7pPr marL="2860060" indent="0">
              <a:buNone/>
              <a:defRPr sz="1043"/>
            </a:lvl7pPr>
            <a:lvl8pPr marL="3336737" indent="0">
              <a:buNone/>
              <a:defRPr sz="1043"/>
            </a:lvl8pPr>
            <a:lvl9pPr marL="3813414" indent="0">
              <a:buNone/>
              <a:defRPr sz="10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1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476673"/>
            <a:ext cx="4099664" cy="1668357"/>
          </a:xfrm>
        </p:spPr>
        <p:txBody>
          <a:bodyPr anchor="b"/>
          <a:lstStyle>
            <a:lvl1pPr>
              <a:defRPr sz="33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879" y="1029483"/>
            <a:ext cx="6435001" cy="5081205"/>
          </a:xfrm>
        </p:spPr>
        <p:txBody>
          <a:bodyPr anchor="t"/>
          <a:lstStyle>
            <a:lvl1pPr marL="0" indent="0">
              <a:buNone/>
              <a:defRPr sz="3336"/>
            </a:lvl1pPr>
            <a:lvl2pPr marL="476677" indent="0">
              <a:buNone/>
              <a:defRPr sz="2919"/>
            </a:lvl2pPr>
            <a:lvl3pPr marL="953353" indent="0">
              <a:buNone/>
              <a:defRPr sz="2502"/>
            </a:lvl3pPr>
            <a:lvl4pPr marL="1430030" indent="0">
              <a:buNone/>
              <a:defRPr sz="2085"/>
            </a:lvl4pPr>
            <a:lvl5pPr marL="1906707" indent="0">
              <a:buNone/>
              <a:defRPr sz="2085"/>
            </a:lvl5pPr>
            <a:lvl6pPr marL="2383384" indent="0">
              <a:buNone/>
              <a:defRPr sz="2085"/>
            </a:lvl6pPr>
            <a:lvl7pPr marL="2860060" indent="0">
              <a:buNone/>
              <a:defRPr sz="2085"/>
            </a:lvl7pPr>
            <a:lvl8pPr marL="3336737" indent="0">
              <a:buNone/>
              <a:defRPr sz="2085"/>
            </a:lvl8pPr>
            <a:lvl9pPr marL="3813414" indent="0">
              <a:buNone/>
              <a:defRPr sz="208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545" y="2145030"/>
            <a:ext cx="4099664" cy="3973933"/>
          </a:xfrm>
        </p:spPr>
        <p:txBody>
          <a:bodyPr/>
          <a:lstStyle>
            <a:lvl1pPr marL="0" indent="0">
              <a:buNone/>
              <a:defRPr sz="1668"/>
            </a:lvl1pPr>
            <a:lvl2pPr marL="476677" indent="0">
              <a:buNone/>
              <a:defRPr sz="1460"/>
            </a:lvl2pPr>
            <a:lvl3pPr marL="953353" indent="0">
              <a:buNone/>
              <a:defRPr sz="1251"/>
            </a:lvl3pPr>
            <a:lvl4pPr marL="1430030" indent="0">
              <a:buNone/>
              <a:defRPr sz="1043"/>
            </a:lvl4pPr>
            <a:lvl5pPr marL="1906707" indent="0">
              <a:buNone/>
              <a:defRPr sz="1043"/>
            </a:lvl5pPr>
            <a:lvl6pPr marL="2383384" indent="0">
              <a:buNone/>
              <a:defRPr sz="1043"/>
            </a:lvl6pPr>
            <a:lvl7pPr marL="2860060" indent="0">
              <a:buNone/>
              <a:defRPr sz="1043"/>
            </a:lvl7pPr>
            <a:lvl8pPr marL="3336737" indent="0">
              <a:buNone/>
              <a:defRPr sz="1043"/>
            </a:lvl8pPr>
            <a:lvl9pPr marL="3813414" indent="0">
              <a:buNone/>
              <a:defRPr sz="10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424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79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6390" y="380677"/>
            <a:ext cx="2740834" cy="60593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889" y="380677"/>
            <a:ext cx="8063612" cy="60593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233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" y="1502"/>
            <a:ext cx="12709226" cy="71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238824" y="5345687"/>
            <a:ext cx="1283188" cy="3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5" tIns="43053" rIns="86105" bIns="43053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986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584" y="1675339"/>
            <a:ext cx="10176521" cy="5034943"/>
          </a:xfrm>
        </p:spPr>
        <p:txBody>
          <a:bodyPr/>
          <a:lstStyle>
            <a:lvl1pPr marL="342306" indent="0">
              <a:buFontTx/>
              <a:buNone/>
              <a:defRPr b="1">
                <a:latin typeface="+mj-lt"/>
              </a:defRPr>
            </a:lvl1pPr>
            <a:lvl2pPr marL="339316" indent="3002">
              <a:defRPr>
                <a:latin typeface="+mj-lt"/>
              </a:defRPr>
            </a:lvl2pPr>
            <a:lvl3pPr marL="591939" indent="-245146">
              <a:tabLst/>
              <a:defRPr>
                <a:latin typeface="+mj-lt"/>
              </a:defRPr>
            </a:lvl3pPr>
            <a:lvl4pPr marL="0" indent="339316">
              <a:lnSpc>
                <a:spcPts val="1702"/>
              </a:lnSpc>
              <a:spcBef>
                <a:spcPts val="378"/>
              </a:spcBef>
              <a:defRPr>
                <a:latin typeface="+mj-lt"/>
              </a:defRPr>
            </a:lvl4pPr>
            <a:lvl5pPr>
              <a:lnSpc>
                <a:spcPts val="1702"/>
              </a:lnSpc>
              <a:spcBef>
                <a:spcPts val="378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3548" y="522437"/>
            <a:ext cx="10199461" cy="1152902"/>
          </a:xfrm>
        </p:spPr>
        <p:txBody>
          <a:bodyPr/>
          <a:lstStyle>
            <a:lvl1pPr marL="0" marR="0" indent="0" defTabSz="9821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106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8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80"/>
            <a:ext cx="4181869" cy="1211546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4"/>
            <a:ext cx="7105866" cy="6102412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8"/>
            <a:ext cx="4181869" cy="4890868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2"/>
            <a:ext cx="7626668" cy="590878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3336"/>
            </a:lvl1pPr>
            <a:lvl2pPr marL="476245" indent="0">
              <a:buNone/>
              <a:defRPr sz="2919"/>
            </a:lvl2pPr>
            <a:lvl3pPr marL="952488" indent="0">
              <a:buNone/>
              <a:defRPr sz="2502"/>
            </a:lvl3pPr>
            <a:lvl4pPr marL="1428733" indent="0">
              <a:buNone/>
              <a:defRPr sz="2085"/>
            </a:lvl4pPr>
            <a:lvl5pPr marL="1904978" indent="0">
              <a:buNone/>
              <a:defRPr sz="2085"/>
            </a:lvl5pPr>
            <a:lvl6pPr marL="2381221" indent="0">
              <a:buNone/>
              <a:defRPr sz="2085"/>
            </a:lvl6pPr>
            <a:lvl7pPr marL="2857465" indent="0">
              <a:buNone/>
              <a:defRPr sz="2085"/>
            </a:lvl7pPr>
            <a:lvl8pPr marL="3333712" indent="0">
              <a:buNone/>
              <a:defRPr sz="2085"/>
            </a:lvl8pPr>
            <a:lvl9pPr marL="3809954" indent="0">
              <a:buNone/>
              <a:defRPr sz="208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9"/>
            <a:ext cx="7626668" cy="839144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96655" y="115866"/>
            <a:ext cx="11278905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50"/>
            <a:ext cx="11440002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92"/>
            <a:ext cx="2965926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5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8993" y="115861"/>
            <a:ext cx="1463103" cy="10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6663" y="1155278"/>
            <a:ext cx="10312331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51" tIns="47626" rIns="95251" bIns="47626" anchor="ctr"/>
          <a:lstStyle/>
          <a:p>
            <a:pPr algn="ctr">
              <a:defRPr/>
            </a:pPr>
            <a:endParaRPr lang="ru-RU" sz="1877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4666"/>
            <a:ext cx="12711113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6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6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5pPr>
      <a:lvl6pPr marL="476245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6pPr>
      <a:lvl7pPr marL="95248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7pPr>
      <a:lvl8pPr marL="1428733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8pPr>
      <a:lvl9pPr marL="190497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7183" indent="-357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773897" indent="-2976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19" kern="1200">
          <a:solidFill>
            <a:schemeClr val="tx1"/>
          </a:solidFill>
          <a:latin typeface="+mn-lt"/>
          <a:ea typeface="+mn-ea"/>
          <a:cs typeface="+mn-cs"/>
        </a:defRPr>
      </a:lvl2pPr>
      <a:lvl3pPr marL="1190611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666856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2143100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2619345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6pPr>
      <a:lvl7pPr marL="309558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7pPr>
      <a:lvl8pPr marL="3571833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8pPr>
      <a:lvl9pPr marL="404807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24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248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3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497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1221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5746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3712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09954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796101" y="115859"/>
            <a:ext cx="11279457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5"/>
            <a:ext cx="11440002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85"/>
            <a:ext cx="2965926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00905F5D-8C4F-4F67-8F20-5E724ADABA88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3" y="115859"/>
            <a:ext cx="146310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100" y="1155271"/>
            <a:ext cx="10312883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4103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2711113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43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6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2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368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30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472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14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156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43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68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26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368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1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05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89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3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796101" y="115859"/>
            <a:ext cx="11279457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5"/>
            <a:ext cx="11440002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85"/>
            <a:ext cx="2965926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A7D2D94E-558B-452D-B921-48D8C1C25BC7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3" y="115859"/>
            <a:ext cx="146310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100" y="1155271"/>
            <a:ext cx="10312883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2711113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5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0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5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07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8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3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86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238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5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0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54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0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5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08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96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11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96654" y="115864"/>
            <a:ext cx="11278905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8"/>
            <a:ext cx="11440002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91"/>
            <a:ext cx="2965926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3254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254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08992" y="115860"/>
            <a:ext cx="1463103" cy="1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6661" y="1155279"/>
            <a:ext cx="10312331" cy="57929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1032540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974664"/>
            <a:ext cx="12711113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4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6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2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4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146" indent="-290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8649" indent="-2417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7153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401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4087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73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9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459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321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6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2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84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46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305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67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02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8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889" y="380677"/>
            <a:ext cx="10963335" cy="1382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889" y="1903383"/>
            <a:ext cx="10963335" cy="4536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889" y="6627084"/>
            <a:ext cx="2860000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556" y="6627084"/>
            <a:ext cx="4290001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224" y="6627084"/>
            <a:ext cx="2860000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00" r:id="rId13"/>
  </p:sldLayoutIdLst>
  <p:hf hdr="0" ftr="0" dt="0"/>
  <p:txStyles>
    <p:titleStyle>
      <a:lvl1pPr algn="l" defTabSz="953353" rtl="0" eaLnBrk="1" latinLnBrk="0" hangingPunct="1">
        <a:lnSpc>
          <a:spcPct val="90000"/>
        </a:lnSpc>
        <a:spcBef>
          <a:spcPct val="0"/>
        </a:spcBef>
        <a:buNone/>
        <a:defRPr sz="4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338" indent="-238338" algn="l" defTabSz="953353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919" kern="1200">
          <a:solidFill>
            <a:schemeClr val="tx1"/>
          </a:solidFill>
          <a:latin typeface="+mn-lt"/>
          <a:ea typeface="+mn-ea"/>
          <a:cs typeface="+mn-cs"/>
        </a:defRPr>
      </a:lvl1pPr>
      <a:lvl2pPr marL="71501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2pPr>
      <a:lvl3pPr marL="119169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3pPr>
      <a:lvl4pPr marL="1668369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214504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62172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3098399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57507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405175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67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3353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3003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670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3384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6006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673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13414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2143" y="314755"/>
            <a:ext cx="12181113" cy="6605173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462" tIns="58740" rIns="117462" bIns="58740" anchor="ctr"/>
          <a:lstStyle/>
          <a:p>
            <a:pPr algn="ctr" defTabSz="1174027">
              <a:defRPr/>
            </a:pPr>
            <a:endParaRPr lang="ru-RU" sz="2742" dirty="0">
              <a:solidFill>
                <a:prstClr val="white"/>
              </a:solidFill>
            </a:endParaRPr>
          </a:p>
        </p:txBody>
      </p:sp>
      <p:pic>
        <p:nvPicPr>
          <p:cNvPr id="241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184" y="4937369"/>
            <a:ext cx="505896" cy="199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Box 42"/>
          <p:cNvSpPr txBox="1">
            <a:spLocks noChangeArrowheads="1"/>
          </p:cNvSpPr>
          <p:nvPr/>
        </p:nvSpPr>
        <p:spPr bwMode="auto">
          <a:xfrm>
            <a:off x="1870512" y="6315828"/>
            <a:ext cx="8334528" cy="6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462" tIns="58740" rIns="117462" bIns="58740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919" b="1" dirty="0">
                <a:solidFill>
                  <a:srgbClr val="7F7F7F"/>
                </a:solidFill>
                <a:latin typeface="Arial Narrow" panose="020B0606020202030204" pitchFamily="34" charset="0"/>
              </a:rPr>
              <a:t>Ярославль, </a:t>
            </a:r>
            <a:r>
              <a:rPr lang="ru-RU" altLang="ru-RU" sz="3026" b="1" dirty="0">
                <a:solidFill>
                  <a:srgbClr val="7F7F7F"/>
                </a:solidFill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241670" name="TextBox 4"/>
          <p:cNvSpPr txBox="1">
            <a:spLocks noChangeArrowheads="1"/>
          </p:cNvSpPr>
          <p:nvPr/>
        </p:nvSpPr>
        <p:spPr bwMode="auto">
          <a:xfrm>
            <a:off x="705742" y="2673065"/>
            <a:ext cx="5329173" cy="12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91" dirty="0">
                <a:solidFill>
                  <a:srgbClr val="104E72"/>
                </a:solidFill>
              </a:rPr>
              <a:t>Начальник отдела налогообложения доходов физических лиц и администрирования страховых взносов УФНС России по Ярославской области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91" dirty="0">
                <a:solidFill>
                  <a:srgbClr val="104E72"/>
                </a:solidFill>
              </a:rPr>
              <a:t>П.А. </a:t>
            </a:r>
            <a:r>
              <a:rPr lang="ru-RU" altLang="ru-RU" sz="1891" dirty="0" err="1">
                <a:solidFill>
                  <a:srgbClr val="104E72"/>
                </a:solidFill>
              </a:rPr>
              <a:t>Дроздецкий</a:t>
            </a:r>
            <a:endParaRPr lang="ru-RU" altLang="ru-RU" sz="1891" dirty="0">
              <a:solidFill>
                <a:srgbClr val="104E72"/>
              </a:solidFill>
            </a:endParaRPr>
          </a:p>
        </p:txBody>
      </p:sp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705740" y="4062661"/>
            <a:ext cx="9689543" cy="88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53" b="1" dirty="0">
                <a:solidFill>
                  <a:srgbClr val="104E72"/>
                </a:solidFill>
                <a:cs typeface="Aharoni" panose="02010803020104030203" pitchFamily="2" charset="-79"/>
              </a:rPr>
              <a:t>Предоставление субсидий субъектам МСП, ведущим деятельность в наиболее пострадавших отраслях экономики от </a:t>
            </a:r>
            <a:r>
              <a:rPr lang="en-GB" altLang="ru-RU" sz="2553" b="1" dirty="0">
                <a:solidFill>
                  <a:srgbClr val="104E72"/>
                </a:solidFill>
                <a:cs typeface="Aharoni" panose="02010803020104030203" pitchFamily="2" charset="-79"/>
              </a:rPr>
              <a:t>COVID-19</a:t>
            </a:r>
            <a:endParaRPr lang="ru-RU" altLang="ru-RU" sz="2553" b="1" dirty="0">
              <a:solidFill>
                <a:srgbClr val="104E72"/>
              </a:solidFill>
              <a:cs typeface="Aharoni" panose="02010803020104030203" pitchFamily="2" charset="-79"/>
            </a:endParaRP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2" y="752623"/>
            <a:ext cx="1498173" cy="16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ЗАЯВЛЕНИЕ ДЛЯ ПРЕДОСТАВЛЕНИЯ СУБСИДИИ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20821" y="6535288"/>
            <a:ext cx="657153" cy="380677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506" y="1199136"/>
            <a:ext cx="112153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200" dirty="0">
                <a:solidFill>
                  <a:srgbClr val="0070C0"/>
                </a:solidFill>
              </a:rPr>
              <a:t>Заявление о предоставлении субсидии субъектам малого и среднего предпринимательства, ведущим деятельность в отраслях российской экономики, в наибольшей степени пострадавших в условиях ухудшения ситуации в результате распространения новой коронавирусной инфекции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(</a:t>
            </a:r>
            <a:r>
              <a:rPr lang="ru-RU" sz="2200" b="1" dirty="0">
                <a:solidFill>
                  <a:srgbClr val="0070C0"/>
                </a:solidFill>
              </a:rPr>
              <a:t>Форма по КНД 1150102</a:t>
            </a:r>
            <a:r>
              <a:rPr lang="ru-RU" sz="2200" dirty="0" smtClean="0">
                <a:solidFill>
                  <a:srgbClr val="0070C0"/>
                </a:solidFill>
              </a:rPr>
              <a:t>) (</a:t>
            </a:r>
            <a:r>
              <a:rPr lang="ru-RU" sz="2200" dirty="0">
                <a:solidFill>
                  <a:srgbClr val="0070C0"/>
                </a:solidFill>
              </a:rPr>
              <a:t>Постановление Правительства РФ от 24.04.2020 </a:t>
            </a:r>
            <a:r>
              <a:rPr lang="ru-RU" sz="2200" dirty="0" smtClean="0">
                <a:solidFill>
                  <a:srgbClr val="0070C0"/>
                </a:solidFill>
              </a:rPr>
              <a:t>№ </a:t>
            </a:r>
            <a:r>
              <a:rPr lang="ru-RU" sz="2200" dirty="0">
                <a:solidFill>
                  <a:srgbClr val="0070C0"/>
                </a:solidFill>
              </a:rPr>
              <a:t>576)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4283" y="3037981"/>
            <a:ext cx="11215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Рекомендуется направить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через телекоммуникационные каналы связи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Через онлайн-сервис в Личном кабинете ИП/ЮЛ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506" y="4607641"/>
            <a:ext cx="11215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Также можно направить: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На бумаге, </a:t>
            </a:r>
            <a:r>
              <a:rPr lang="ru-RU" sz="2400" b="1" dirty="0" smtClean="0">
                <a:solidFill>
                  <a:srgbClr val="0070C0"/>
                </a:solidFill>
              </a:rPr>
              <a:t>заполнив форму с помощью сервиса на сайте </a:t>
            </a:r>
            <a:r>
              <a:rPr lang="en-US" sz="2400" b="1" dirty="0" smtClean="0">
                <a:solidFill>
                  <a:srgbClr val="0070C0"/>
                </a:solidFill>
              </a:rPr>
              <a:t>nalog.ru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Почтой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в бокс для приема корреспонденции</a:t>
            </a:r>
          </a:p>
        </p:txBody>
      </p:sp>
    </p:spTree>
    <p:extLst>
      <p:ext uri="{BB962C8B-B14F-4D97-AF65-F5344CB8AC3E}">
        <p14:creationId xmlns:p14="http://schemas.microsoft.com/office/powerpoint/2010/main" val="32742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ЗАЯВЛЕНИЕ ДЛЯ ПРЕДОСТАВЛЕНИЯ СУБСИДИИ в ЛК ЮЛ/ИП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67474" y="6529607"/>
            <a:ext cx="657153" cy="380677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11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64" y="1246284"/>
            <a:ext cx="4761495" cy="5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1" y="1331620"/>
            <a:ext cx="6369600" cy="216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72" y="4301412"/>
            <a:ext cx="65297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Все данные, в том числе реквизиты банковского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счёта, заполняются автоматически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Удобный мониторинг состояния заявления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129107"/>
            <a:ext cx="10013624" cy="951487"/>
          </a:xfrm>
        </p:spPr>
        <p:txBody>
          <a:bodyPr/>
          <a:lstStyle/>
          <a:p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СТАТУС РАССМОТРЕНИЯ ЗАЯВЛЕНИЯ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A3D4A2-F82A-4D40-B289-0CA92443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0" y="1420360"/>
            <a:ext cx="11338345" cy="44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ПРОВЕРКА УСЛОВИЙ для получения субсидии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58144" y="6495869"/>
            <a:ext cx="657153" cy="380677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1593854"/>
            <a:ext cx="112153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1) Основной код ОКВЭД – выписка из ЕГРЮЛ.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Доступна онлайн с помощью сервиса «Риски бизнеса: проверь себя и контрагента»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2) Вхождение в реестр МСП – сайт </a:t>
            </a:r>
            <a:r>
              <a:rPr lang="en-US" sz="2400" dirty="0" smtClean="0">
                <a:solidFill>
                  <a:srgbClr val="0070C0"/>
                </a:solidFill>
              </a:rPr>
              <a:t>rmsp.nalog.ru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Доступен режим «Вас нет в реестре или данные некорректны»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3) Наличие задолженности – личный кабинет ИП/ЮЛ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4) Численность – данные СЗВ-М, которые Вы представили в ПФР (за исключением ИП без наемных работников)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73486"/>
            <a:ext cx="10013624" cy="951487"/>
          </a:xfrm>
        </p:spPr>
        <p:txBody>
          <a:bodyPr/>
          <a:lstStyle/>
          <a:p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КОНТРОЛЬ НАЛИЧИЯ И РАЗМЕРОВ НЕДОИМКИ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6F8751-05BB-428B-8ABE-359ABE28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4" y="1446691"/>
            <a:ext cx="8250863" cy="29977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EF412C-6E9E-4854-B0DF-4E193B77F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24" y="4721799"/>
            <a:ext cx="10682816" cy="509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824" y="5483394"/>
            <a:ext cx="872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(!!!)Сведения о погашении недоимки должны находиться в информационном ресурсе налогового органа на момент подачи заявления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129107"/>
            <a:ext cx="10013624" cy="1191934"/>
          </a:xfrm>
        </p:spPr>
        <p:txBody>
          <a:bodyPr/>
          <a:lstStyle/>
          <a:p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ПОРЯДОК УРЕГУЛИРОВАНИЯ СПОРОВ с наличием недоимки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15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412AFB-0500-4040-A53C-4701E183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47" y="1878391"/>
            <a:ext cx="11818557" cy="35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sz="2400" cap="all" dirty="0" smtClean="0">
                <a:solidFill>
                  <a:srgbClr val="FFC000"/>
                </a:solidFill>
                <a:latin typeface="+mn-lt"/>
                <a:cs typeface="+mj-cs"/>
              </a:rPr>
              <a:t>ЧТО ИЗМЕНИЛОСЬ </a:t>
            </a:r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в порядке предоставления субсидий?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39483" y="6559965"/>
            <a:ext cx="657153" cy="380677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103" y="1117993"/>
            <a:ext cx="108701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</a:t>
            </a:r>
            <a:r>
              <a:rPr lang="ru-RU" sz="2400" b="1" dirty="0" smtClean="0">
                <a:solidFill>
                  <a:srgbClr val="FFC000"/>
                </a:solidFill>
              </a:rPr>
              <a:t>Недоимку </a:t>
            </a:r>
            <a:r>
              <a:rPr lang="ru-RU" sz="2400" b="1" dirty="0" smtClean="0">
                <a:solidFill>
                  <a:srgbClr val="0070C0"/>
                </a:solidFill>
              </a:rPr>
              <a:t>по сроку уплаты до 1 марта 2020 года теперь </a:t>
            </a:r>
            <a:r>
              <a:rPr lang="ru-RU" sz="2400" b="1" dirty="0" smtClean="0">
                <a:solidFill>
                  <a:srgbClr val="FFC000"/>
                </a:solidFill>
              </a:rPr>
              <a:t>можно погасить </a:t>
            </a:r>
            <a:r>
              <a:rPr lang="ru-RU" sz="2400" b="1" dirty="0" smtClean="0">
                <a:solidFill>
                  <a:srgbClr val="0070C0"/>
                </a:solidFill>
              </a:rPr>
              <a:t>до      подачи заявления на субсидию (Постановление Правительства РФ № 658)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</a:t>
            </a:r>
            <a:r>
              <a:rPr lang="ru-RU" sz="2400" b="1" dirty="0" smtClean="0">
                <a:solidFill>
                  <a:srgbClr val="FFC000"/>
                </a:solidFill>
              </a:rPr>
              <a:t>Численность</a:t>
            </a:r>
            <a:r>
              <a:rPr lang="ru-RU" sz="2400" b="1" dirty="0" smtClean="0">
                <a:solidFill>
                  <a:srgbClr val="0070C0"/>
                </a:solidFill>
              </a:rPr>
              <a:t> небольших компаний можно уменьшить на </a:t>
            </a:r>
            <a:r>
              <a:rPr lang="ru-RU" sz="2400" b="1" dirty="0" smtClean="0">
                <a:solidFill>
                  <a:srgbClr val="FFC000"/>
                </a:solidFill>
              </a:rPr>
              <a:t>1 сотрудника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(действует правило 90% или «минус один», ПП РФ № 658)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- </a:t>
            </a:r>
            <a:r>
              <a:rPr lang="ru-RU" sz="2400" b="1" dirty="0" smtClean="0">
                <a:solidFill>
                  <a:srgbClr val="FFC000"/>
                </a:solidFill>
              </a:rPr>
              <a:t>ИП может получить деньги на личный счёт</a:t>
            </a:r>
            <a:r>
              <a:rPr lang="ru-RU" sz="2400" b="1" dirty="0" smtClean="0">
                <a:solidFill>
                  <a:srgbClr val="0070C0"/>
                </a:solidFill>
              </a:rPr>
              <a:t>, если он есть в базе ФНС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( брифинг руководителя ФНС России Д.В. Егорова)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Расширен </a:t>
            </a:r>
            <a:r>
              <a:rPr lang="ru-RU" sz="2400" b="1" dirty="0" smtClean="0">
                <a:solidFill>
                  <a:srgbClr val="FFC000"/>
                </a:solidFill>
              </a:rPr>
              <a:t>перечень пострадавших ОКВЭД </a:t>
            </a:r>
            <a:r>
              <a:rPr lang="ru-RU" sz="2400" b="1" dirty="0" smtClean="0">
                <a:solidFill>
                  <a:srgbClr val="0070C0"/>
                </a:solidFill>
              </a:rPr>
              <a:t>– добавлены 47.19,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49.99.2, 32.99.8 ( Постановление Правительства РФ № 657)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Расширен</a:t>
            </a:r>
            <a:r>
              <a:rPr lang="ru-RU" sz="2400" b="1" dirty="0" smtClean="0">
                <a:solidFill>
                  <a:srgbClr val="FFC000"/>
                </a:solidFill>
              </a:rPr>
              <a:t> реестр МСП </a:t>
            </a:r>
            <a:r>
              <a:rPr lang="ru-RU" sz="2400" b="1" dirty="0" smtClean="0">
                <a:solidFill>
                  <a:srgbClr val="0070C0"/>
                </a:solidFill>
              </a:rPr>
              <a:t>для соответствия правилам получения субсидии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( добавлены те, кто включен 10.03.2020, а также те, кто исключен в  августе                       2019 года но по состоянию на 01.04.2020 выполнил условия МСП)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ОСНОВНЫЕ Вопросы 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39483" y="6559965"/>
            <a:ext cx="657153" cy="380677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103" y="1117993"/>
            <a:ext cx="10403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ОКВЭД не вошел в список пострадавших отраслей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ОКВЭД в выписке ЕГРЮЛ/ЕГРИП не соответствует фактическому виду деятельности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- Организация отсутствует в Едином реестре МСП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- Спорная недоимка по налогам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Банковский счет не прошел проверку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у предпринимателя нет банковского счета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- численность работников не прошла проверку 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ОСНОВНЫЕ РЕКОМЕНДАЦИИ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48813" y="6514530"/>
            <a:ext cx="657153" cy="380677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17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103" y="1117993"/>
            <a:ext cx="10403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Заранее представлять СЗВ-М, убедиться в успешном приеме со стороны ПФР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Направлять заявление по ТКС/с помощью сервиса в Личном кабинете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- При формировании заявления на бумаге пользоваться сервисом для его заполнения на сайте </a:t>
            </a:r>
            <a:r>
              <a:rPr lang="en-US" sz="2400" b="1" dirty="0" smtClean="0">
                <a:solidFill>
                  <a:srgbClr val="0070C0"/>
                </a:solidFill>
              </a:rPr>
              <a:t>nalog.ru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- Выдерживать временной интервал между уплатой недоимки/открытием расчетного счета и подачей заявления о выплате субсидии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- Уточнять спорные причины отказа в рабочем порядке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761" y="297549"/>
            <a:ext cx="10013624" cy="951487"/>
          </a:xfrm>
        </p:spPr>
        <p:txBody>
          <a:bodyPr/>
          <a:lstStyle/>
          <a:p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Нормативная база предоставления субсидий МСП, занятым в наиболее пострадавших отраслях от распространения </a:t>
            </a:r>
            <a:r>
              <a:rPr lang="en-US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COVID-19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087" y="3299271"/>
            <a:ext cx="10906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+mj-lt"/>
              </a:rPr>
              <a:t>Постановление Правительства РФ от 03.04.2020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№ 434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 (ред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. от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12.05.2020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«Об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утверждении перечня отраслей российской экономики, в наибольшей степени пострадавших в условиях ухудшения ситуации в результате распространения новой коронавирусной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инфекции» (коды ОКВЭД)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F78909B-5831-4C27-81BF-78E67356EDC6}"/>
              </a:ext>
            </a:extLst>
          </p:cNvPr>
          <p:cNvSpPr/>
          <p:nvPr/>
        </p:nvSpPr>
        <p:spPr>
          <a:xfrm>
            <a:off x="625087" y="1611531"/>
            <a:ext cx="10993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Постановление Правительства РФ от 24.04.2020 № 576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(ред. от 12.05.2020)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«Об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утверждении Правил предоставления в 2020 году из федерального бюджета субсидий субъектам малого и среднего предпринимательства, ведущим деятельность в отраслях Российской экономики, в наибольшей степени пострадавших в условиях ухудшения ситуации в результате распространения новой коронавирусной инфекции»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5087" y="4433013"/>
            <a:ext cx="10906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+mj-lt"/>
              </a:rPr>
              <a:t>Федеральный закон от 24.07.2007 № 209-ФЗ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 (ред. от 01.04.2020)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«О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развитии малого и среднего предпринимательства в Российской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Федерации»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(единый реестр субъектов малого и среднего предпринимательства)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087" y="5566756"/>
            <a:ext cx="108209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+mj-lt"/>
              </a:rPr>
              <a:t>Постановление Правления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ПФР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от 01.02.2016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№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83п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«Об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утверждении формы "Сведения о застрахованных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лицах» (форма отчетности СЗВ-М)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03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КТО МОЖЕТ ПОЛУЧИТЬ СУБСИДИЮ?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984002-9255-46E9-A14B-934B1CFB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0" y="1708851"/>
            <a:ext cx="12425554" cy="37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УСЛОВИЯ ДЛЯ ПОЛУЧЕНИЯ СУБСИДИИ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39482" y="6551853"/>
            <a:ext cx="657153" cy="380677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1635" y="1303319"/>
            <a:ext cx="9384492" cy="3948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Направление заявления по установленной форме </a:t>
            </a:r>
            <a:r>
              <a:rPr lang="ru-RU" dirty="0" smtClean="0">
                <a:solidFill>
                  <a:srgbClr val="0070C0"/>
                </a:solidFill>
              </a:rPr>
              <a:t>в налоговый орган по месту учета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635" y="1918477"/>
            <a:ext cx="9247724" cy="697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Включение в единый реестр субъектов малого и среднего предпринимательства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 состоянию на 1 марта 2020 года (10 марта 2020 – для созданных в феврале 2020)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635" y="2796052"/>
            <a:ext cx="9232464" cy="697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Отнесение отрасли деятельности к наиболее пострадавшим </a:t>
            </a:r>
            <a:r>
              <a:rPr lang="ru-RU" dirty="0" smtClean="0">
                <a:solidFill>
                  <a:srgbClr val="0070C0"/>
                </a:solidFill>
              </a:rPr>
              <a:t>(основной код ОКВЭД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 состоянию на 1 марта 2020 года входит в утвержденный Перечень)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635" y="3753829"/>
            <a:ext cx="11110157" cy="697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Получатель субсидии не находится </a:t>
            </a:r>
            <a:r>
              <a:rPr lang="ru-RU" dirty="0" smtClean="0">
                <a:solidFill>
                  <a:srgbClr val="0070C0"/>
                </a:solidFill>
              </a:rPr>
              <a:t>в процессе </a:t>
            </a:r>
            <a:r>
              <a:rPr lang="ru-RU" b="1" dirty="0" smtClean="0">
                <a:solidFill>
                  <a:srgbClr val="0070C0"/>
                </a:solidFill>
              </a:rPr>
              <a:t>ликвидации</a:t>
            </a:r>
            <a:r>
              <a:rPr lang="ru-RU" dirty="0" smtClean="0">
                <a:solidFill>
                  <a:srgbClr val="0070C0"/>
                </a:solidFill>
              </a:rPr>
              <a:t>/в процедуре </a:t>
            </a:r>
            <a:r>
              <a:rPr lang="ru-RU" b="1" dirty="0" smtClean="0">
                <a:solidFill>
                  <a:srgbClr val="0070C0"/>
                </a:solidFill>
              </a:rPr>
              <a:t>банкротства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 также не принято решение о предстоящем </a:t>
            </a:r>
            <a:r>
              <a:rPr lang="ru-RU" b="1" dirty="0" smtClean="0">
                <a:solidFill>
                  <a:srgbClr val="0070C0"/>
                </a:solidFill>
              </a:rPr>
              <a:t>исключении</a:t>
            </a:r>
            <a:r>
              <a:rPr lang="ru-RU" dirty="0" smtClean="0">
                <a:solidFill>
                  <a:srgbClr val="0070C0"/>
                </a:solidFill>
              </a:rPr>
              <a:t> из ЕГРЮЛ (ИП не прекращает деятельность)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1635" y="4640381"/>
            <a:ext cx="9340506" cy="697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Отсутствует недоимка </a:t>
            </a:r>
            <a:r>
              <a:rPr lang="ru-RU" dirty="0" smtClean="0">
                <a:solidFill>
                  <a:srgbClr val="0070C0"/>
                </a:solidFill>
              </a:rPr>
              <a:t>по налогам и страховым взносам, превышающая 3 000 рублей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 состоянию на 01.03.2020 (погашена на момент подачи заявления)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1635" y="5437920"/>
            <a:ext cx="10431189" cy="697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Количество работников составляет не менее 90% </a:t>
            </a:r>
            <a:r>
              <a:rPr lang="ru-RU" dirty="0" smtClean="0">
                <a:solidFill>
                  <a:srgbClr val="0070C0"/>
                </a:solidFill>
              </a:rPr>
              <a:t>от количества работников в марте 2020 года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(или минус один сотрудник для малых предприятий)</a:t>
            </a:r>
          </a:p>
        </p:txBody>
      </p:sp>
    </p:spTree>
    <p:extLst>
      <p:ext uri="{BB962C8B-B14F-4D97-AF65-F5344CB8AC3E}">
        <p14:creationId xmlns:p14="http://schemas.microsoft.com/office/powerpoint/2010/main" val="17945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РАСЧЕТ РАЗМЕРА СУБСИДИИ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C0523B-7382-43FA-8D1F-B31C7464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66" y="1252515"/>
            <a:ext cx="10805599" cy="49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914604" cy="951487"/>
          </a:xfrm>
        </p:spPr>
        <p:txBody>
          <a:bodyPr/>
          <a:lstStyle/>
          <a:p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СУБСИДИИ НА САЙТЕ ФНС РОССИИ</a:t>
            </a:r>
            <a:b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</a:br>
            <a:r>
              <a:rPr lang="en-US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nalog.ru/rn76/business-support-2020/subsidy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89D327-9A7B-4A6E-9E48-DC212814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4" y="1164815"/>
            <a:ext cx="10260491" cy="55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213328"/>
            <a:ext cx="10013624" cy="951487"/>
          </a:xfrm>
        </p:spPr>
        <p:txBody>
          <a:bodyPr/>
          <a:lstStyle/>
          <a:p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Как получить субсидию?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F052B6-FFB2-4842-A41A-F2495512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24" y="1346310"/>
            <a:ext cx="10982325" cy="1990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A5C705-D480-46F8-B344-1D6C2A6D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2" y="4116314"/>
            <a:ext cx="3471664" cy="1990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153B372-F5D8-4FE1-8431-C383F2495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857" y="3631170"/>
            <a:ext cx="2982615" cy="32816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B8B29FF-6E9F-4D53-AAF9-7C3603A8C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256" y="3462957"/>
            <a:ext cx="3591337" cy="36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24" y="309580"/>
            <a:ext cx="10013624" cy="951487"/>
          </a:xfrm>
        </p:spPr>
        <p:txBody>
          <a:bodyPr/>
          <a:lstStyle/>
          <a:p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ПРОВЕРКА УСЛОВИЙ</a:t>
            </a:r>
            <a:r>
              <a:rPr lang="en-US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 </a:t>
            </a:r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для получения субсидии НА САЙТЕ ФНС РОСИИ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ADE2E4-742F-4DBA-B279-1D6C2743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41" y="1244036"/>
            <a:ext cx="10474501" cy="564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30" y="129107"/>
            <a:ext cx="10373645" cy="1191934"/>
          </a:xfrm>
        </p:spPr>
        <p:txBody>
          <a:bodyPr/>
          <a:lstStyle/>
          <a:p>
            <a:r>
              <a:rPr lang="ru-RU" sz="2400" cap="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ПРОВЕРКА УСЛОВИЙ</a:t>
            </a:r>
            <a:r>
              <a:rPr lang="en-US" sz="2400" cap="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cap="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для получения субсидии НА САЙТЕ ФНС РОСИИ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3FBDF6-A079-448B-8857-94DB5481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0" y="1321041"/>
            <a:ext cx="10914950" cy="47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43397</TotalTime>
  <Words>865</Words>
  <Application>Microsoft Office PowerPoint</Application>
  <PresentationFormat>Произвольный</PresentationFormat>
  <Paragraphs>117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Специальное оформление</vt:lpstr>
      <vt:lpstr>7_Специальное оформление</vt:lpstr>
      <vt:lpstr>1_Специальное оформление</vt:lpstr>
      <vt:lpstr>2_Специальное оформление</vt:lpstr>
      <vt:lpstr>Тема Office</vt:lpstr>
      <vt:lpstr>Презентация PowerPoint</vt:lpstr>
      <vt:lpstr>Нормативная база предоставления субсидий МСП, занятым в наиболее пострадавших отраслях от распространения COVID-19</vt:lpstr>
      <vt:lpstr>КТО МОЖЕТ ПОЛУЧИТЬ СУБСИДИЮ?</vt:lpstr>
      <vt:lpstr>УСЛОВИЯ ДЛЯ ПОЛУЧЕНИЯ СУБСИДИИ</vt:lpstr>
      <vt:lpstr>РАСЧЕТ РАЗМЕРА СУБСИДИИ</vt:lpstr>
      <vt:lpstr>СУБСИДИИ НА САЙТЕ ФНС РОССИИ nalog.ru/rn76/business-support-2020/subsidy</vt:lpstr>
      <vt:lpstr>Как получить субсидию?</vt:lpstr>
      <vt:lpstr>ПРОВЕРКА УСЛОВИЙ для получения субсидии НА САЙТЕ ФНС РОСИИ</vt:lpstr>
      <vt:lpstr>ПРОВЕРКА УСЛОВИЙ для получения субсидии НА САЙТЕ ФНС РОСИИ</vt:lpstr>
      <vt:lpstr>ЗАЯВЛЕНИЕ ДЛЯ ПРЕДОСТАВЛЕНИЯ СУБСИДИИ</vt:lpstr>
      <vt:lpstr>ЗАЯВЛЕНИЕ ДЛЯ ПРЕДОСТАВЛЕНИЯ СУБСИДИИ в ЛК ЮЛ/ИП</vt:lpstr>
      <vt:lpstr>СТАТУС РАССМОТРЕНИЯ ЗАЯВЛЕНИЯ</vt:lpstr>
      <vt:lpstr>ПРОВЕРКА УСЛОВИЙ для получения субсидии</vt:lpstr>
      <vt:lpstr>КОНТРОЛЬ НАЛИЧИЯ И РАЗМЕРОВ НЕДОИМКИ</vt:lpstr>
      <vt:lpstr>ПОРЯДОК УРЕГУЛИРОВАНИЯ СПОРОВ с наличием недоимки</vt:lpstr>
      <vt:lpstr>ЧТО ИЗМЕНИЛОСЬ в порядке предоставления субсидий?</vt:lpstr>
      <vt:lpstr>ОСНОВНЫЕ Вопросы </vt:lpstr>
      <vt:lpstr>ОСНОВНЫЕ 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Ivanova</dc:creator>
  <cp:lastModifiedBy>Лаврентьева Елена Вячеславовна</cp:lastModifiedBy>
  <cp:revision>738</cp:revision>
  <cp:lastPrinted>2020-03-12T09:11:57Z</cp:lastPrinted>
  <dcterms:created xsi:type="dcterms:W3CDTF">2019-04-30T10:46:03Z</dcterms:created>
  <dcterms:modified xsi:type="dcterms:W3CDTF">2020-05-22T07:08:18Z</dcterms:modified>
</cp:coreProperties>
</file>