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701" r:id="rId2"/>
    <p:sldMasterId id="2147483714" r:id="rId3"/>
    <p:sldMasterId id="2147483727" r:id="rId4"/>
    <p:sldMasterId id="2147483779" r:id="rId5"/>
  </p:sldMasterIdLst>
  <p:notesMasterIdLst>
    <p:notesMasterId r:id="rId19"/>
  </p:notesMasterIdLst>
  <p:handoutMasterIdLst>
    <p:handoutMasterId r:id="rId20"/>
  </p:handoutMasterIdLst>
  <p:sldIdLst>
    <p:sldId id="536" r:id="rId6"/>
    <p:sldId id="539" r:id="rId7"/>
    <p:sldId id="538" r:id="rId8"/>
    <p:sldId id="514" r:id="rId9"/>
    <p:sldId id="540" r:id="rId10"/>
    <p:sldId id="537" r:id="rId11"/>
    <p:sldId id="541" r:id="rId12"/>
    <p:sldId id="509" r:id="rId13"/>
    <p:sldId id="535" r:id="rId14"/>
    <p:sldId id="534" r:id="rId15"/>
    <p:sldId id="515" r:id="rId16"/>
    <p:sldId id="518" r:id="rId17"/>
    <p:sldId id="527" r:id="rId18"/>
  </p:sldIdLst>
  <p:sldSz cx="10325100" cy="7150100"/>
  <p:notesSz cx="6808788" cy="9929813"/>
  <p:defaultTextStyle>
    <a:defPPr>
      <a:defRPr lang="ru-RU"/>
    </a:defPPr>
    <a:lvl1pPr marL="0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1pPr>
    <a:lvl2pPr marL="499262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2pPr>
    <a:lvl3pPr marL="998525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3pPr>
    <a:lvl4pPr marL="1497787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4pPr>
    <a:lvl5pPr marL="1997050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5pPr>
    <a:lvl6pPr marL="2496312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6pPr>
    <a:lvl7pPr marL="2995574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7pPr>
    <a:lvl8pPr marL="3494837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8pPr>
    <a:lvl9pPr marL="3994099" algn="l" defTabSz="998525" rtl="0" eaLnBrk="1" latinLnBrk="0" hangingPunct="1">
      <a:defRPr sz="19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2" userDrawn="1">
          <p15:clr>
            <a:srgbClr val="A4A3A4"/>
          </p15:clr>
        </p15:guide>
        <p15:guide id="2" pos="32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D3EAFD"/>
    <a:srgbClr val="333399"/>
    <a:srgbClr val="000099"/>
    <a:srgbClr val="E9F1F3"/>
    <a:srgbClr val="F2F4E8"/>
    <a:srgbClr val="F8F9E3"/>
    <a:srgbClr val="939393"/>
    <a:srgbClr val="FF9429"/>
    <a:srgbClr val="EFE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9" autoAdjust="0"/>
    <p:restoredTop sz="86348" autoAdjust="0"/>
  </p:normalViewPr>
  <p:slideViewPr>
    <p:cSldViewPr snapToGrid="0">
      <p:cViewPr varScale="1">
        <p:scale>
          <a:sx n="86" d="100"/>
          <a:sy n="86" d="100"/>
        </p:scale>
        <p:origin x="946" y="58"/>
      </p:cViewPr>
      <p:guideLst>
        <p:guide orient="horz" pos="2252"/>
        <p:guide pos="32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2950583" cy="496811"/>
          </a:xfrm>
          <a:prstGeom prst="rect">
            <a:avLst/>
          </a:prstGeom>
        </p:spPr>
        <p:txBody>
          <a:bodyPr vert="horz" lIns="92355" tIns="46176" rIns="92355" bIns="461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599" y="3"/>
            <a:ext cx="2950583" cy="496811"/>
          </a:xfrm>
          <a:prstGeom prst="rect">
            <a:avLst/>
          </a:prstGeom>
        </p:spPr>
        <p:txBody>
          <a:bodyPr vert="horz" lIns="92355" tIns="46176" rIns="92355" bIns="46176" rtlCol="0"/>
          <a:lstStyle>
            <a:lvl1pPr algn="r">
              <a:defRPr sz="1200"/>
            </a:lvl1pPr>
          </a:lstStyle>
          <a:p>
            <a:fld id="{66104E67-F172-47E8-814E-D53982F8ECD0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8" y="9431412"/>
            <a:ext cx="2950583" cy="496811"/>
          </a:xfrm>
          <a:prstGeom prst="rect">
            <a:avLst/>
          </a:prstGeom>
        </p:spPr>
        <p:txBody>
          <a:bodyPr vert="horz" lIns="92355" tIns="46176" rIns="92355" bIns="461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599" y="9431412"/>
            <a:ext cx="2950583" cy="496811"/>
          </a:xfrm>
          <a:prstGeom prst="rect">
            <a:avLst/>
          </a:prstGeom>
        </p:spPr>
        <p:txBody>
          <a:bodyPr vert="horz" lIns="92355" tIns="46176" rIns="92355" bIns="46176" rtlCol="0" anchor="b"/>
          <a:lstStyle>
            <a:lvl1pPr algn="r">
              <a:defRPr sz="1200"/>
            </a:lvl1pPr>
          </a:lstStyle>
          <a:p>
            <a:fld id="{CC23D048-DCFA-4184-A09E-50139D657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580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6" y="11"/>
            <a:ext cx="2951005" cy="498082"/>
          </a:xfrm>
          <a:prstGeom prst="rect">
            <a:avLst/>
          </a:prstGeom>
        </p:spPr>
        <p:txBody>
          <a:bodyPr vert="horz" lIns="91516" tIns="45762" rIns="91516" bIns="457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201" y="11"/>
            <a:ext cx="2951005" cy="498082"/>
          </a:xfrm>
          <a:prstGeom prst="rect">
            <a:avLst/>
          </a:prstGeom>
        </p:spPr>
        <p:txBody>
          <a:bodyPr vert="horz" lIns="91516" tIns="45762" rIns="91516" bIns="45762" rtlCol="0"/>
          <a:lstStyle>
            <a:lvl1pPr algn="r">
              <a:defRPr sz="1200"/>
            </a:lvl1pPr>
          </a:lstStyle>
          <a:p>
            <a:fld id="{015D4280-BC41-4E42-AA16-2AA78C7B1FFE}" type="datetimeFigureOut">
              <a:rPr lang="ru-RU" smtClean="0"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583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6" tIns="45762" rIns="91516" bIns="457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78735"/>
            <a:ext cx="5447030" cy="3909864"/>
          </a:xfrm>
          <a:prstGeom prst="rect">
            <a:avLst/>
          </a:prstGeom>
        </p:spPr>
        <p:txBody>
          <a:bodyPr vert="horz" lIns="91516" tIns="45762" rIns="91516" bIns="4576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6" y="9431745"/>
            <a:ext cx="2951005" cy="498081"/>
          </a:xfrm>
          <a:prstGeom prst="rect">
            <a:avLst/>
          </a:prstGeom>
        </p:spPr>
        <p:txBody>
          <a:bodyPr vert="horz" lIns="91516" tIns="45762" rIns="91516" bIns="457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201" y="9431745"/>
            <a:ext cx="2951005" cy="498081"/>
          </a:xfrm>
          <a:prstGeom prst="rect">
            <a:avLst/>
          </a:prstGeom>
        </p:spPr>
        <p:txBody>
          <a:bodyPr vert="horz" lIns="91516" tIns="45762" rIns="91516" bIns="45762" rtlCol="0" anchor="b"/>
          <a:lstStyle>
            <a:lvl1pPr algn="r">
              <a:defRPr sz="1200"/>
            </a:lvl1pPr>
          </a:lstStyle>
          <a:p>
            <a:fld id="{2E1820A0-B833-4BFF-80CC-437100E60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44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1pPr>
    <a:lvl2pPr marL="499262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2pPr>
    <a:lvl3pPr marL="998525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3pPr>
    <a:lvl4pPr marL="1497787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4pPr>
    <a:lvl5pPr marL="1997050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5pPr>
    <a:lvl6pPr marL="2496312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6pPr>
    <a:lvl7pPr marL="2995574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7pPr>
    <a:lvl8pPr marL="3494837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8pPr>
    <a:lvl9pPr marL="3994099" algn="l" defTabSz="998525" rtl="0" eaLnBrk="1" latinLnBrk="0" hangingPunct="1">
      <a:defRPr sz="13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5963" y="746125"/>
            <a:ext cx="537686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2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1864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265" indent="-286187" defTabSz="1031864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518" indent="-227361" defTabSz="1031864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0598" indent="-227361" defTabSz="1031864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1675" indent="-227361" defTabSz="1031864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9577" indent="-227361" defTabSz="103186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7474" indent="-227361" defTabSz="103186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5374" indent="-227361" defTabSz="103186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3274" indent="-227361" defTabSz="103186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B5F52E-7ECA-4248-BA9A-9223E9A7A836}" type="slidenum">
              <a:rPr lang="ru-RU" altLang="ru-RU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1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820A0-B833-4BFF-80CC-437100E604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44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820A0-B833-4BFF-80CC-437100E604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1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820A0-B833-4BFF-80CC-437100E604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7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383" y="2221174"/>
            <a:ext cx="8776335" cy="1532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765" y="4051727"/>
            <a:ext cx="7227570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6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2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8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3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5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1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5697" y="286343"/>
            <a:ext cx="2323148" cy="6100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55" y="286343"/>
            <a:ext cx="6797358" cy="6100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5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19331" y="4125431"/>
            <a:ext cx="9272306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625"/>
            <a:ext cx="10325100" cy="714925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" y="873901"/>
            <a:ext cx="763627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577972" y="2574050"/>
            <a:ext cx="4715924" cy="1201200"/>
          </a:xfrm>
          <a:prstGeom prst="rect">
            <a:avLst/>
          </a:prstGeom>
        </p:spPr>
        <p:txBody>
          <a:bodyPr vert="horz" wrap="square" lIns="144999" tIns="72499" rIns="144999" bIns="72499" rtlCol="0" anchor="ctr">
            <a:noAutofit/>
          </a:bodyPr>
          <a:lstStyle/>
          <a:p>
            <a:pPr algn="ctr" defTabSz="1449951">
              <a:spcBef>
                <a:spcPct val="0"/>
              </a:spcBef>
            </a:pPr>
            <a:r>
              <a:rPr lang="ru-RU" sz="2502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502" b="1" dirty="0">
                <a:solidFill>
                  <a:prstClr val="white"/>
                </a:solidFill>
              </a:rPr>
            </a:br>
            <a:r>
              <a:rPr lang="ru-RU" sz="2502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265766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383" y="2221174"/>
            <a:ext cx="8776335" cy="1532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765" y="4051727"/>
            <a:ext cx="7227570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7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1C65E-8F6E-42EE-B3C0-4A95FCE679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10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32214" y="5157341"/>
            <a:ext cx="489367" cy="131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732214" y="6493020"/>
            <a:ext cx="489367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26693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12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8133959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2" y="1422027"/>
            <a:ext cx="9577605" cy="5024005"/>
          </a:xfrm>
        </p:spPr>
        <p:txBody>
          <a:bodyPr lIns="0" tIns="0" rIns="0" bIns="0"/>
          <a:lstStyle>
            <a:lvl1pPr marL="149097" indent="-149097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06" indent="-15581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03" indent="-149097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15" indent="-15581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09" indent="-149097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712047" y="6507915"/>
            <a:ext cx="533733" cy="380677"/>
          </a:xfrm>
        </p:spPr>
        <p:txBody>
          <a:bodyPr lIns="0" rIns="0"/>
          <a:lstStyle>
            <a:lvl1pPr algn="ctr">
              <a:defRPr sz="271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7CD7BE-4192-4CA4-8359-4EFF4B96C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082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612" y="4594607"/>
            <a:ext cx="8776335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612" y="3030518"/>
            <a:ext cx="8776335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4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684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26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368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210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050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789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73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8660-84F5-4C75-8EDB-FDB4F0A981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947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55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8592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EA1E-51AC-4F56-BEE6-45F4EDBB0C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8783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256" y="1600498"/>
            <a:ext cx="4562045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43" indent="0">
              <a:buNone/>
              <a:defRPr sz="1694" b="1"/>
            </a:lvl2pPr>
            <a:lvl3pPr marL="773684" indent="0">
              <a:buNone/>
              <a:defRPr sz="1524" b="1"/>
            </a:lvl3pPr>
            <a:lvl4pPr marL="1160526" indent="0">
              <a:buNone/>
              <a:defRPr sz="1355" b="1"/>
            </a:lvl4pPr>
            <a:lvl5pPr marL="1547368" indent="0">
              <a:buNone/>
              <a:defRPr sz="1355" b="1"/>
            </a:lvl5pPr>
            <a:lvl6pPr marL="1934210" indent="0">
              <a:buNone/>
              <a:defRPr sz="1355" b="1"/>
            </a:lvl6pPr>
            <a:lvl7pPr marL="2321050" indent="0">
              <a:buNone/>
              <a:defRPr sz="1355" b="1"/>
            </a:lvl7pPr>
            <a:lvl8pPr marL="2707894" indent="0">
              <a:buNone/>
              <a:defRPr sz="1355" b="1"/>
            </a:lvl8pPr>
            <a:lvl9pPr marL="3094734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256" y="2267508"/>
            <a:ext cx="4562045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5017" y="1600498"/>
            <a:ext cx="4563837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43" indent="0">
              <a:buNone/>
              <a:defRPr sz="1694" b="1"/>
            </a:lvl2pPr>
            <a:lvl3pPr marL="773684" indent="0">
              <a:buNone/>
              <a:defRPr sz="1524" b="1"/>
            </a:lvl3pPr>
            <a:lvl4pPr marL="1160526" indent="0">
              <a:buNone/>
              <a:defRPr sz="1355" b="1"/>
            </a:lvl4pPr>
            <a:lvl5pPr marL="1547368" indent="0">
              <a:buNone/>
              <a:defRPr sz="1355" b="1"/>
            </a:lvl5pPr>
            <a:lvl6pPr marL="1934210" indent="0">
              <a:buNone/>
              <a:defRPr sz="1355" b="1"/>
            </a:lvl6pPr>
            <a:lvl7pPr marL="2321050" indent="0">
              <a:buNone/>
              <a:defRPr sz="1355" b="1"/>
            </a:lvl7pPr>
            <a:lvl8pPr marL="2707894" indent="0">
              <a:buNone/>
              <a:defRPr sz="1355" b="1"/>
            </a:lvl8pPr>
            <a:lvl9pPr marL="3094734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45017" y="2267508"/>
            <a:ext cx="4563837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E4E8-EA03-4B81-B471-5BAA76F4ED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689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7A3B0-9322-4C6A-93A9-E9BB0442A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9805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1B4E-A66B-4E86-8A70-8E9886B2E6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54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732297" y="5158097"/>
            <a:ext cx="489366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9732297" y="6493222"/>
            <a:ext cx="489366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8133959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2" y="1422027"/>
            <a:ext cx="9577605" cy="5024005"/>
          </a:xfrm>
        </p:spPr>
        <p:txBody>
          <a:bodyPr lIns="0" tIns="0" rIns="0" bIns="0"/>
          <a:lstStyle>
            <a:lvl1pPr marL="183554" indent="-183554">
              <a:buClr>
                <a:srgbClr val="C00000"/>
              </a:buClr>
              <a:buFont typeface="Arial" pitchFamily="34" charset="0"/>
              <a:buChar char="•"/>
              <a:defRPr sz="2919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75371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58926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50748" indent="-191821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34299" indent="-18355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712421" y="6508165"/>
            <a:ext cx="533798" cy="380677"/>
          </a:xfrm>
        </p:spPr>
        <p:txBody>
          <a:bodyPr lIns="0" rIns="0"/>
          <a:lstStyle>
            <a:lvl1pPr algn="ctr">
              <a:defRPr sz="3336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1"/>
            <a:ext cx="326244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6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63" y="284679"/>
            <a:ext cx="3396887" cy="1211546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827" y="284684"/>
            <a:ext cx="5772018" cy="6102412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263" y="1496228"/>
            <a:ext cx="3396887" cy="4890868"/>
          </a:xfrm>
        </p:spPr>
        <p:txBody>
          <a:bodyPr/>
          <a:lstStyle>
            <a:lvl1pPr marL="0" indent="0">
              <a:buNone/>
              <a:defRPr sz="1186"/>
            </a:lvl1pPr>
            <a:lvl2pPr marL="386843" indent="0">
              <a:buNone/>
              <a:defRPr sz="1016"/>
            </a:lvl2pPr>
            <a:lvl3pPr marL="773684" indent="0">
              <a:buNone/>
              <a:defRPr sz="847"/>
            </a:lvl3pPr>
            <a:lvl4pPr marL="1160526" indent="0">
              <a:buNone/>
              <a:defRPr sz="762"/>
            </a:lvl4pPr>
            <a:lvl5pPr marL="1547368" indent="0">
              <a:buNone/>
              <a:defRPr sz="762"/>
            </a:lvl5pPr>
            <a:lvl6pPr marL="1934210" indent="0">
              <a:buNone/>
              <a:defRPr sz="762"/>
            </a:lvl6pPr>
            <a:lvl7pPr marL="2321050" indent="0">
              <a:buNone/>
              <a:defRPr sz="762"/>
            </a:lvl7pPr>
            <a:lvl8pPr marL="2707894" indent="0">
              <a:buNone/>
              <a:defRPr sz="762"/>
            </a:lvl8pPr>
            <a:lvl9pPr marL="3094734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D43A7-6EF3-41E0-AC48-2E00E8203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6265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792" y="5005072"/>
            <a:ext cx="6195060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3792" y="638875"/>
            <a:ext cx="6195060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43" indent="0">
              <a:buNone/>
              <a:defRPr sz="2371"/>
            </a:lvl2pPr>
            <a:lvl3pPr marL="773684" indent="0">
              <a:buNone/>
              <a:defRPr sz="2033"/>
            </a:lvl3pPr>
            <a:lvl4pPr marL="1160526" indent="0">
              <a:buNone/>
              <a:defRPr sz="1694"/>
            </a:lvl4pPr>
            <a:lvl5pPr marL="1547368" indent="0">
              <a:buNone/>
              <a:defRPr sz="1694"/>
            </a:lvl5pPr>
            <a:lvl6pPr marL="1934210" indent="0">
              <a:buNone/>
              <a:defRPr sz="1694"/>
            </a:lvl6pPr>
            <a:lvl7pPr marL="2321050" indent="0">
              <a:buNone/>
              <a:defRPr sz="1694"/>
            </a:lvl7pPr>
            <a:lvl8pPr marL="2707894" indent="0">
              <a:buNone/>
              <a:defRPr sz="1694"/>
            </a:lvl8pPr>
            <a:lvl9pPr marL="3094734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3792" y="5595949"/>
            <a:ext cx="6195060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43" indent="0">
              <a:buNone/>
              <a:defRPr sz="1016"/>
            </a:lvl2pPr>
            <a:lvl3pPr marL="773684" indent="0">
              <a:buNone/>
              <a:defRPr sz="847"/>
            </a:lvl3pPr>
            <a:lvl4pPr marL="1160526" indent="0">
              <a:buNone/>
              <a:defRPr sz="762"/>
            </a:lvl4pPr>
            <a:lvl5pPr marL="1547368" indent="0">
              <a:buNone/>
              <a:defRPr sz="762"/>
            </a:lvl5pPr>
            <a:lvl6pPr marL="1934210" indent="0">
              <a:buNone/>
              <a:defRPr sz="762"/>
            </a:lvl6pPr>
            <a:lvl7pPr marL="2321050" indent="0">
              <a:buNone/>
              <a:defRPr sz="762"/>
            </a:lvl7pPr>
            <a:lvl8pPr marL="2707894" indent="0">
              <a:buNone/>
              <a:defRPr sz="762"/>
            </a:lvl8pPr>
            <a:lvl9pPr marL="3094734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D15E-3132-4DC4-8489-EB787B96F0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239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45D7-153B-400D-9BFC-F653B25E35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444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5697" y="286342"/>
            <a:ext cx="2323148" cy="6100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55" y="286342"/>
            <a:ext cx="6797358" cy="6100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6B33-DF5C-43F9-98E6-2DA38D106F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209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"/>
            <a:ext cx="10325100" cy="71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901"/>
            <a:ext cx="763627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578586" y="2573706"/>
            <a:ext cx="4714861" cy="12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779" tIns="58889" rIns="117779" bIns="5888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3" b="1" smtClean="0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sz="2033" b="1" smtClean="0">
                <a:solidFill>
                  <a:srgbClr val="FFFFFF"/>
                </a:solidFill>
              </a:rPr>
            </a:br>
            <a:r>
              <a:rPr lang="ru-RU" altLang="ru-RU" sz="2033" b="1" smtClean="0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519331" y="4125431"/>
            <a:ext cx="9272306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99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383" y="2221173"/>
            <a:ext cx="8776335" cy="15326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765" y="4051727"/>
            <a:ext cx="7227570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7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7AB2-916E-4871-86E4-EB94C8F63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648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9732214" y="5157341"/>
            <a:ext cx="489367" cy="13158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9732214" y="6493020"/>
            <a:ext cx="489367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26693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37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8133959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2" y="1422026"/>
            <a:ext cx="9577605" cy="5024005"/>
          </a:xfrm>
        </p:spPr>
        <p:txBody>
          <a:bodyPr lIns="0" tIns="0" rIns="0" bIns="0"/>
          <a:lstStyle>
            <a:lvl1pPr marL="149100" indent="-149100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13" indent="-15581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14" indent="-14910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30" indent="-15581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27" indent="-149100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712047" y="6507915"/>
            <a:ext cx="533733" cy="380677"/>
          </a:xfrm>
        </p:spPr>
        <p:txBody>
          <a:bodyPr lIns="0" rIns="0"/>
          <a:lstStyle>
            <a:lvl1pPr algn="ctr">
              <a:defRPr sz="271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FFBF7B0-9092-44D9-ABE0-0C51D321D4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837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612" y="4594607"/>
            <a:ext cx="8776335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612" y="3030518"/>
            <a:ext cx="8776335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5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702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5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40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25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108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7962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811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C5D8-AD74-47A1-98D7-85562BDAA2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59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55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8592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3F320-416C-467B-B61F-BF9202FFD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3554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256" y="1600498"/>
            <a:ext cx="4562045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52" indent="0">
              <a:buNone/>
              <a:defRPr sz="1694" b="1"/>
            </a:lvl2pPr>
            <a:lvl3pPr marL="773702" indent="0">
              <a:buNone/>
              <a:defRPr sz="1524" b="1"/>
            </a:lvl3pPr>
            <a:lvl4pPr marL="1160554" indent="0">
              <a:buNone/>
              <a:defRPr sz="1355" b="1"/>
            </a:lvl4pPr>
            <a:lvl5pPr marL="1547407" indent="0">
              <a:buNone/>
              <a:defRPr sz="1355" b="1"/>
            </a:lvl5pPr>
            <a:lvl6pPr marL="1934257" indent="0">
              <a:buNone/>
              <a:defRPr sz="1355" b="1"/>
            </a:lvl6pPr>
            <a:lvl7pPr marL="2321108" indent="0">
              <a:buNone/>
              <a:defRPr sz="1355" b="1"/>
            </a:lvl7pPr>
            <a:lvl8pPr marL="2707962" indent="0">
              <a:buNone/>
              <a:defRPr sz="1355" b="1"/>
            </a:lvl8pPr>
            <a:lvl9pPr marL="3094811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256" y="2267508"/>
            <a:ext cx="4562045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5016" y="1600498"/>
            <a:ext cx="4563837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52" indent="0">
              <a:buNone/>
              <a:defRPr sz="1694" b="1"/>
            </a:lvl2pPr>
            <a:lvl3pPr marL="773702" indent="0">
              <a:buNone/>
              <a:defRPr sz="1524" b="1"/>
            </a:lvl3pPr>
            <a:lvl4pPr marL="1160554" indent="0">
              <a:buNone/>
              <a:defRPr sz="1355" b="1"/>
            </a:lvl4pPr>
            <a:lvl5pPr marL="1547407" indent="0">
              <a:buNone/>
              <a:defRPr sz="1355" b="1"/>
            </a:lvl5pPr>
            <a:lvl6pPr marL="1934257" indent="0">
              <a:buNone/>
              <a:defRPr sz="1355" b="1"/>
            </a:lvl6pPr>
            <a:lvl7pPr marL="2321108" indent="0">
              <a:buNone/>
              <a:defRPr sz="1355" b="1"/>
            </a:lvl7pPr>
            <a:lvl8pPr marL="2707962" indent="0">
              <a:buNone/>
              <a:defRPr sz="1355" b="1"/>
            </a:lvl8pPr>
            <a:lvl9pPr marL="3094811" indent="0">
              <a:buNone/>
              <a:defRPr sz="13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45016" y="2267508"/>
            <a:ext cx="4563837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A0EC-99EA-43FD-82B3-E6F128D63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63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612" y="4594608"/>
            <a:ext cx="8776335" cy="1420089"/>
          </a:xfrm>
        </p:spPr>
        <p:txBody>
          <a:bodyPr anchor="t"/>
          <a:lstStyle>
            <a:lvl1pPr algn="l">
              <a:defRPr sz="417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612" y="3030518"/>
            <a:ext cx="8776335" cy="1564084"/>
          </a:xfrm>
        </p:spPr>
        <p:txBody>
          <a:bodyPr anchor="b"/>
          <a:lstStyle>
            <a:lvl1pPr marL="0" indent="0">
              <a:buNone/>
              <a:defRPr sz="2085">
                <a:solidFill>
                  <a:schemeClr val="tx1">
                    <a:tint val="75000"/>
                  </a:schemeClr>
                </a:solidFill>
              </a:defRPr>
            </a:lvl1pPr>
            <a:lvl2pPr marL="476245" indent="0">
              <a:buNone/>
              <a:defRPr sz="1877">
                <a:solidFill>
                  <a:schemeClr val="tx1">
                    <a:tint val="75000"/>
                  </a:schemeClr>
                </a:solidFill>
              </a:defRPr>
            </a:lvl2pPr>
            <a:lvl3pPr marL="952488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3pPr>
            <a:lvl4pPr marL="1428733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4pPr>
            <a:lvl5pPr marL="1904978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5pPr>
            <a:lvl6pPr marL="2381221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6pPr>
            <a:lvl7pPr marL="2857465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7pPr>
            <a:lvl8pPr marL="3333712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8pPr>
            <a:lvl9pPr marL="3809954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29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99FA-66EF-4E6B-9B59-875313EBC1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856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ADF9-50A2-47B7-BC6E-DF04950143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315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63" y="284679"/>
            <a:ext cx="3396887" cy="1211546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827" y="284683"/>
            <a:ext cx="5772018" cy="6102412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263" y="1496227"/>
            <a:ext cx="3396887" cy="4890868"/>
          </a:xfrm>
        </p:spPr>
        <p:txBody>
          <a:bodyPr/>
          <a:lstStyle>
            <a:lvl1pPr marL="0" indent="0">
              <a:buNone/>
              <a:defRPr sz="1186"/>
            </a:lvl1pPr>
            <a:lvl2pPr marL="386852" indent="0">
              <a:buNone/>
              <a:defRPr sz="1016"/>
            </a:lvl2pPr>
            <a:lvl3pPr marL="773702" indent="0">
              <a:buNone/>
              <a:defRPr sz="847"/>
            </a:lvl3pPr>
            <a:lvl4pPr marL="1160554" indent="0">
              <a:buNone/>
              <a:defRPr sz="762"/>
            </a:lvl4pPr>
            <a:lvl5pPr marL="1547407" indent="0">
              <a:buNone/>
              <a:defRPr sz="762"/>
            </a:lvl5pPr>
            <a:lvl6pPr marL="1934257" indent="0">
              <a:buNone/>
              <a:defRPr sz="762"/>
            </a:lvl6pPr>
            <a:lvl7pPr marL="2321108" indent="0">
              <a:buNone/>
              <a:defRPr sz="762"/>
            </a:lvl7pPr>
            <a:lvl8pPr marL="2707962" indent="0">
              <a:buNone/>
              <a:defRPr sz="762"/>
            </a:lvl8pPr>
            <a:lvl9pPr marL="3094811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5CE6-844F-4B33-A9EF-6154A51A16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6964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792" y="5005070"/>
            <a:ext cx="6195060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3792" y="638875"/>
            <a:ext cx="6195060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52" indent="0">
              <a:buNone/>
              <a:defRPr sz="2371"/>
            </a:lvl2pPr>
            <a:lvl3pPr marL="773702" indent="0">
              <a:buNone/>
              <a:defRPr sz="2033"/>
            </a:lvl3pPr>
            <a:lvl4pPr marL="1160554" indent="0">
              <a:buNone/>
              <a:defRPr sz="1694"/>
            </a:lvl4pPr>
            <a:lvl5pPr marL="1547407" indent="0">
              <a:buNone/>
              <a:defRPr sz="1694"/>
            </a:lvl5pPr>
            <a:lvl6pPr marL="1934257" indent="0">
              <a:buNone/>
              <a:defRPr sz="1694"/>
            </a:lvl6pPr>
            <a:lvl7pPr marL="2321108" indent="0">
              <a:buNone/>
              <a:defRPr sz="1694"/>
            </a:lvl7pPr>
            <a:lvl8pPr marL="2707962" indent="0">
              <a:buNone/>
              <a:defRPr sz="1694"/>
            </a:lvl8pPr>
            <a:lvl9pPr marL="3094811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3792" y="5595947"/>
            <a:ext cx="6195060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52" indent="0">
              <a:buNone/>
              <a:defRPr sz="1016"/>
            </a:lvl2pPr>
            <a:lvl3pPr marL="773702" indent="0">
              <a:buNone/>
              <a:defRPr sz="847"/>
            </a:lvl3pPr>
            <a:lvl4pPr marL="1160554" indent="0">
              <a:buNone/>
              <a:defRPr sz="762"/>
            </a:lvl4pPr>
            <a:lvl5pPr marL="1547407" indent="0">
              <a:buNone/>
              <a:defRPr sz="762"/>
            </a:lvl5pPr>
            <a:lvl6pPr marL="1934257" indent="0">
              <a:buNone/>
              <a:defRPr sz="762"/>
            </a:lvl6pPr>
            <a:lvl7pPr marL="2321108" indent="0">
              <a:buNone/>
              <a:defRPr sz="762"/>
            </a:lvl7pPr>
            <a:lvl8pPr marL="2707962" indent="0">
              <a:buNone/>
              <a:defRPr sz="762"/>
            </a:lvl8pPr>
            <a:lvl9pPr marL="3094811" indent="0">
              <a:buNone/>
              <a:defRPr sz="76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F089-5041-4AE8-A9B4-CD36512A1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940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AF68-E4FF-4787-BD32-A9A403FB5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446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5697" y="286342"/>
            <a:ext cx="2323148" cy="61007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55" y="286342"/>
            <a:ext cx="6797358" cy="61007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5" y="6627084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3" y="6627084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</a:defRPr>
            </a:lvl1pPr>
          </a:lstStyle>
          <a:p>
            <a:pPr defTabSz="774405">
              <a:defRPr/>
            </a:pPr>
            <a:endParaRPr lang="ru-RU" sz="1524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1744-9EE3-4F3E-9248-A1AAD2CE6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022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"/>
            <a:ext cx="10325100" cy="71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901"/>
            <a:ext cx="763627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578586" y="2573706"/>
            <a:ext cx="4714861" cy="12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779" tIns="58889" rIns="117779" bIns="58889" anchor="ctr"/>
          <a:lstStyle>
            <a:lvl1pPr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906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90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33" b="1" smtClean="0">
                <a:solidFill>
                  <a:srgbClr val="FFFFFF"/>
                </a:solidFill>
              </a:rPr>
              <a:t>ФЕДЕРАЛЬНАЯ НАЛОГОВАЯ </a:t>
            </a:r>
            <a:br>
              <a:rPr lang="ru-RU" altLang="ru-RU" sz="2033" b="1" smtClean="0">
                <a:solidFill>
                  <a:srgbClr val="FFFFFF"/>
                </a:solidFill>
              </a:rPr>
            </a:br>
            <a:r>
              <a:rPr lang="ru-RU" altLang="ru-RU" sz="2033" b="1" smtClean="0">
                <a:solidFill>
                  <a:srgbClr val="FFFFFF"/>
                </a:solidFill>
              </a:rPr>
              <a:t>СЛУЖБА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519331" y="4125431"/>
            <a:ext cx="9272306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6026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4383" y="2221172"/>
            <a:ext cx="8776335" cy="15326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8765" y="4051727"/>
            <a:ext cx="7227570" cy="18272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6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3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21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94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84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732296" y="5158095"/>
            <a:ext cx="489366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9732296" y="6493222"/>
            <a:ext cx="489366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12" y="115566"/>
            <a:ext cx="8133959" cy="951487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12" y="1422025"/>
            <a:ext cx="9577605" cy="5024005"/>
          </a:xfrm>
        </p:spPr>
        <p:txBody>
          <a:bodyPr lIns="0" tIns="0" rIns="0" bIns="0"/>
          <a:lstStyle>
            <a:lvl1pPr marL="149104" indent="-149104">
              <a:buClr>
                <a:srgbClr val="C00000"/>
              </a:buClr>
              <a:buFont typeface="Arial" pitchFamily="34" charset="0"/>
              <a:buChar char="•"/>
              <a:defRPr sz="2371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04920" indent="-155819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454025" indent="-14910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609845" indent="-155819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758947" indent="-149104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9712421" y="6508163"/>
            <a:ext cx="533798" cy="380677"/>
          </a:xfrm>
        </p:spPr>
        <p:txBody>
          <a:bodyPr lIns="0" rIns="0"/>
          <a:lstStyle>
            <a:lvl1pPr algn="ctr">
              <a:defRPr sz="1807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" y="1"/>
            <a:ext cx="326244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235" tIns="51618" rIns="103235" bIns="51618" anchor="ctr"/>
          <a:lstStyle/>
          <a:p>
            <a:pPr algn="ctr" defTabSz="1032363">
              <a:defRPr/>
            </a:pPr>
            <a:endParaRPr lang="ru-RU" sz="203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59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612" y="4594607"/>
            <a:ext cx="8776335" cy="1420089"/>
          </a:xfrm>
        </p:spPr>
        <p:txBody>
          <a:bodyPr anchor="t"/>
          <a:lstStyle>
            <a:lvl1pPr algn="l">
              <a:defRPr sz="338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612" y="3030518"/>
            <a:ext cx="8776335" cy="1564084"/>
          </a:xfrm>
        </p:spPr>
        <p:txBody>
          <a:bodyPr anchor="b"/>
          <a:lstStyle>
            <a:lvl1pPr marL="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1pPr>
            <a:lvl2pPr marL="38686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2pPr>
            <a:lvl3pPr marL="773722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160584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4pPr>
            <a:lvl5pPr marL="1547446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5pPr>
            <a:lvl6pPr marL="1934305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6pPr>
            <a:lvl7pPr marL="2321167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7pPr>
            <a:lvl8pPr marL="2708029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8pPr>
            <a:lvl9pPr marL="3094889" indent="0">
              <a:buNone/>
              <a:defRPr sz="11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0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55" y="1668360"/>
            <a:ext cx="4560253" cy="4718735"/>
          </a:xfrm>
        </p:spPr>
        <p:txBody>
          <a:bodyPr/>
          <a:lstStyle>
            <a:lvl1pPr>
              <a:defRPr sz="2919"/>
            </a:lvl1pPr>
            <a:lvl2pPr>
              <a:defRPr sz="2502"/>
            </a:lvl2pPr>
            <a:lvl3pPr>
              <a:defRPr sz="2085"/>
            </a:lvl3pPr>
            <a:lvl4pPr>
              <a:defRPr sz="1877"/>
            </a:lvl4pPr>
            <a:lvl5pPr>
              <a:defRPr sz="1877"/>
            </a:lvl5pPr>
            <a:lvl6pPr>
              <a:defRPr sz="1877"/>
            </a:lvl6pPr>
            <a:lvl7pPr>
              <a:defRPr sz="1877"/>
            </a:lvl7pPr>
            <a:lvl8pPr>
              <a:defRPr sz="1877"/>
            </a:lvl8pPr>
            <a:lvl9pPr>
              <a:defRPr sz="18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8592" y="1668360"/>
            <a:ext cx="4560253" cy="4718735"/>
          </a:xfrm>
        </p:spPr>
        <p:txBody>
          <a:bodyPr/>
          <a:lstStyle>
            <a:lvl1pPr>
              <a:defRPr sz="2919"/>
            </a:lvl1pPr>
            <a:lvl2pPr>
              <a:defRPr sz="2502"/>
            </a:lvl2pPr>
            <a:lvl3pPr>
              <a:defRPr sz="2085"/>
            </a:lvl3pPr>
            <a:lvl4pPr>
              <a:defRPr sz="1877"/>
            </a:lvl4pPr>
            <a:lvl5pPr>
              <a:defRPr sz="1877"/>
            </a:lvl5pPr>
            <a:lvl6pPr>
              <a:defRPr sz="1877"/>
            </a:lvl6pPr>
            <a:lvl7pPr>
              <a:defRPr sz="1877"/>
            </a:lvl7pPr>
            <a:lvl8pPr>
              <a:defRPr sz="1877"/>
            </a:lvl8pPr>
            <a:lvl9pPr>
              <a:defRPr sz="18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779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255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48592" y="1668358"/>
            <a:ext cx="4560253" cy="4718735"/>
          </a:xfrm>
        </p:spPr>
        <p:txBody>
          <a:bodyPr/>
          <a:lstStyle>
            <a:lvl1pPr>
              <a:defRPr sz="2371"/>
            </a:lvl1pPr>
            <a:lvl2pPr>
              <a:defRPr sz="2033"/>
            </a:lvl2pPr>
            <a:lvl3pPr>
              <a:defRPr sz="169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88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255" y="1600498"/>
            <a:ext cx="4562046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62" indent="0">
              <a:buNone/>
              <a:defRPr sz="1694" b="1"/>
            </a:lvl2pPr>
            <a:lvl3pPr marL="773722" indent="0">
              <a:buNone/>
              <a:defRPr sz="1524" b="1"/>
            </a:lvl3pPr>
            <a:lvl4pPr marL="1160584" indent="0">
              <a:buNone/>
              <a:defRPr sz="1355" b="1"/>
            </a:lvl4pPr>
            <a:lvl5pPr marL="1547446" indent="0">
              <a:buNone/>
              <a:defRPr sz="1355" b="1"/>
            </a:lvl5pPr>
            <a:lvl6pPr marL="1934305" indent="0">
              <a:buNone/>
              <a:defRPr sz="1355" b="1"/>
            </a:lvl6pPr>
            <a:lvl7pPr marL="2321167" indent="0">
              <a:buNone/>
              <a:defRPr sz="1355" b="1"/>
            </a:lvl7pPr>
            <a:lvl8pPr marL="2708029" indent="0">
              <a:buNone/>
              <a:defRPr sz="1355" b="1"/>
            </a:lvl8pPr>
            <a:lvl9pPr marL="3094889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255" y="2267508"/>
            <a:ext cx="4562046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5015" y="1600498"/>
            <a:ext cx="4563838" cy="667012"/>
          </a:xfrm>
        </p:spPr>
        <p:txBody>
          <a:bodyPr anchor="b"/>
          <a:lstStyle>
            <a:lvl1pPr marL="0" indent="0">
              <a:buNone/>
              <a:defRPr sz="2033" b="1"/>
            </a:lvl1pPr>
            <a:lvl2pPr marL="386862" indent="0">
              <a:buNone/>
              <a:defRPr sz="1694" b="1"/>
            </a:lvl2pPr>
            <a:lvl3pPr marL="773722" indent="0">
              <a:buNone/>
              <a:defRPr sz="1524" b="1"/>
            </a:lvl3pPr>
            <a:lvl4pPr marL="1160584" indent="0">
              <a:buNone/>
              <a:defRPr sz="1355" b="1"/>
            </a:lvl4pPr>
            <a:lvl5pPr marL="1547446" indent="0">
              <a:buNone/>
              <a:defRPr sz="1355" b="1"/>
            </a:lvl5pPr>
            <a:lvl6pPr marL="1934305" indent="0">
              <a:buNone/>
              <a:defRPr sz="1355" b="1"/>
            </a:lvl6pPr>
            <a:lvl7pPr marL="2321167" indent="0">
              <a:buNone/>
              <a:defRPr sz="1355" b="1"/>
            </a:lvl7pPr>
            <a:lvl8pPr marL="2708029" indent="0">
              <a:buNone/>
              <a:defRPr sz="1355" b="1"/>
            </a:lvl8pPr>
            <a:lvl9pPr marL="3094889" indent="0">
              <a:buNone/>
              <a:defRPr sz="135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45015" y="2267508"/>
            <a:ext cx="4563838" cy="4119584"/>
          </a:xfrm>
        </p:spPr>
        <p:txBody>
          <a:bodyPr/>
          <a:lstStyle>
            <a:lvl1pPr>
              <a:defRPr sz="2033"/>
            </a:lvl1pPr>
            <a:lvl2pPr>
              <a:defRPr sz="1694"/>
            </a:lvl2pPr>
            <a:lvl3pPr>
              <a:defRPr sz="1524"/>
            </a:lvl3pPr>
            <a:lvl4pPr>
              <a:defRPr sz="1355"/>
            </a:lvl4pPr>
            <a:lvl5pPr>
              <a:defRPr sz="1355"/>
            </a:lvl5pPr>
            <a:lvl6pPr>
              <a:defRPr sz="1355"/>
            </a:lvl6pPr>
            <a:lvl7pPr>
              <a:defRPr sz="1355"/>
            </a:lvl7pPr>
            <a:lvl8pPr>
              <a:defRPr sz="1355"/>
            </a:lvl8pPr>
            <a:lvl9pPr>
              <a:defRPr sz="135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912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3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61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62" y="284679"/>
            <a:ext cx="3396887" cy="1211545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827" y="284681"/>
            <a:ext cx="5772018" cy="6102413"/>
          </a:xfrm>
        </p:spPr>
        <p:txBody>
          <a:bodyPr/>
          <a:lstStyle>
            <a:lvl1pPr>
              <a:defRPr sz="2710"/>
            </a:lvl1pPr>
            <a:lvl2pPr>
              <a:defRPr sz="2371"/>
            </a:lvl2pPr>
            <a:lvl3pPr>
              <a:defRPr sz="2033"/>
            </a:lvl3pPr>
            <a:lvl4pPr>
              <a:defRPr sz="1694"/>
            </a:lvl4pPr>
            <a:lvl5pPr>
              <a:defRPr sz="1694"/>
            </a:lvl5pPr>
            <a:lvl6pPr>
              <a:defRPr sz="1694"/>
            </a:lvl6pPr>
            <a:lvl7pPr>
              <a:defRPr sz="1694"/>
            </a:lvl7pPr>
            <a:lvl8pPr>
              <a:defRPr sz="1694"/>
            </a:lvl8pPr>
            <a:lvl9pPr>
              <a:defRPr sz="169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262" y="1496227"/>
            <a:ext cx="3396887" cy="4890867"/>
          </a:xfrm>
        </p:spPr>
        <p:txBody>
          <a:bodyPr/>
          <a:lstStyle>
            <a:lvl1pPr marL="0" indent="0">
              <a:buNone/>
              <a:defRPr sz="1186"/>
            </a:lvl1pPr>
            <a:lvl2pPr marL="386862" indent="0">
              <a:buNone/>
              <a:defRPr sz="1016"/>
            </a:lvl2pPr>
            <a:lvl3pPr marL="773722" indent="0">
              <a:buNone/>
              <a:defRPr sz="847"/>
            </a:lvl3pPr>
            <a:lvl4pPr marL="1160584" indent="0">
              <a:buNone/>
              <a:defRPr sz="762"/>
            </a:lvl4pPr>
            <a:lvl5pPr marL="1547446" indent="0">
              <a:buNone/>
              <a:defRPr sz="762"/>
            </a:lvl5pPr>
            <a:lvl6pPr marL="1934305" indent="0">
              <a:buNone/>
              <a:defRPr sz="762"/>
            </a:lvl6pPr>
            <a:lvl7pPr marL="2321167" indent="0">
              <a:buNone/>
              <a:defRPr sz="762"/>
            </a:lvl7pPr>
            <a:lvl8pPr marL="2708029" indent="0">
              <a:buNone/>
              <a:defRPr sz="762"/>
            </a:lvl8pPr>
            <a:lvl9pPr marL="3094889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667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792" y="5005070"/>
            <a:ext cx="6195060" cy="590878"/>
          </a:xfrm>
        </p:spPr>
        <p:txBody>
          <a:bodyPr anchor="b"/>
          <a:lstStyle>
            <a:lvl1pPr algn="l">
              <a:defRPr sz="169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3792" y="638874"/>
            <a:ext cx="6195060" cy="4290060"/>
          </a:xfrm>
        </p:spPr>
        <p:txBody>
          <a:bodyPr rtlCol="0">
            <a:normAutofit/>
          </a:bodyPr>
          <a:lstStyle>
            <a:lvl1pPr marL="0" indent="0">
              <a:buNone/>
              <a:defRPr sz="2710"/>
            </a:lvl1pPr>
            <a:lvl2pPr marL="386862" indent="0">
              <a:buNone/>
              <a:defRPr sz="2371"/>
            </a:lvl2pPr>
            <a:lvl3pPr marL="773722" indent="0">
              <a:buNone/>
              <a:defRPr sz="2033"/>
            </a:lvl3pPr>
            <a:lvl4pPr marL="1160584" indent="0">
              <a:buNone/>
              <a:defRPr sz="1694"/>
            </a:lvl4pPr>
            <a:lvl5pPr marL="1547446" indent="0">
              <a:buNone/>
              <a:defRPr sz="1694"/>
            </a:lvl5pPr>
            <a:lvl6pPr marL="1934305" indent="0">
              <a:buNone/>
              <a:defRPr sz="1694"/>
            </a:lvl6pPr>
            <a:lvl7pPr marL="2321167" indent="0">
              <a:buNone/>
              <a:defRPr sz="1694"/>
            </a:lvl7pPr>
            <a:lvl8pPr marL="2708029" indent="0">
              <a:buNone/>
              <a:defRPr sz="1694"/>
            </a:lvl8pPr>
            <a:lvl9pPr marL="3094889" indent="0">
              <a:buNone/>
              <a:defRPr sz="1694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3792" y="5595947"/>
            <a:ext cx="6195060" cy="839144"/>
          </a:xfrm>
        </p:spPr>
        <p:txBody>
          <a:bodyPr/>
          <a:lstStyle>
            <a:lvl1pPr marL="0" indent="0">
              <a:buNone/>
              <a:defRPr sz="1186"/>
            </a:lvl1pPr>
            <a:lvl2pPr marL="386862" indent="0">
              <a:buNone/>
              <a:defRPr sz="1016"/>
            </a:lvl2pPr>
            <a:lvl3pPr marL="773722" indent="0">
              <a:buNone/>
              <a:defRPr sz="847"/>
            </a:lvl3pPr>
            <a:lvl4pPr marL="1160584" indent="0">
              <a:buNone/>
              <a:defRPr sz="762"/>
            </a:lvl4pPr>
            <a:lvl5pPr marL="1547446" indent="0">
              <a:buNone/>
              <a:defRPr sz="762"/>
            </a:lvl5pPr>
            <a:lvl6pPr marL="1934305" indent="0">
              <a:buNone/>
              <a:defRPr sz="762"/>
            </a:lvl6pPr>
            <a:lvl7pPr marL="2321167" indent="0">
              <a:buNone/>
              <a:defRPr sz="762"/>
            </a:lvl7pPr>
            <a:lvl8pPr marL="2708029" indent="0">
              <a:buNone/>
              <a:defRPr sz="762"/>
            </a:lvl8pPr>
            <a:lvl9pPr marL="3094889" indent="0">
              <a:buNone/>
              <a:defRPr sz="76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3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31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85697" y="286342"/>
            <a:ext cx="2323148" cy="6100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6255" y="286342"/>
            <a:ext cx="6797358" cy="6100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16256" y="6627090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7746" y="6627090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32540">
              <a:defRPr/>
            </a:pPr>
            <a:endParaRPr lang="ru-RU" sz="2033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93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19331" y="4125432"/>
            <a:ext cx="9272306" cy="127112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624"/>
            <a:ext cx="10325100" cy="7149259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" y="873901"/>
            <a:ext cx="763627" cy="18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577971" y="2574050"/>
            <a:ext cx="4715924" cy="1201200"/>
          </a:xfrm>
          <a:prstGeom prst="rect">
            <a:avLst/>
          </a:prstGeom>
        </p:spPr>
        <p:txBody>
          <a:bodyPr vert="horz" wrap="square" lIns="117779" tIns="58889" rIns="117779" bIns="58889" rtlCol="0" anchor="ctr">
            <a:noAutofit/>
          </a:bodyPr>
          <a:lstStyle/>
          <a:p>
            <a:pPr algn="ctr" defTabSz="1177819">
              <a:spcBef>
                <a:spcPct val="0"/>
              </a:spcBef>
            </a:pPr>
            <a:r>
              <a:rPr lang="ru-RU" sz="2033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sz="2033" b="1" dirty="0">
                <a:solidFill>
                  <a:prstClr val="white"/>
                </a:solidFill>
              </a:rPr>
            </a:br>
            <a:r>
              <a:rPr lang="ru-RU" sz="2033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1084941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031622"/>
            <a:ext cx="10325100" cy="3118478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325100" cy="403162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765280"/>
            <a:ext cx="10325100" cy="23833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68357"/>
            <a:ext cx="10325100" cy="53228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4160" y="5267746"/>
            <a:ext cx="6365124" cy="91969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9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8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7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7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5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4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4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D3B24-17C6-4A27-98CA-E0E92DC055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186" y="3265703"/>
            <a:ext cx="8102167" cy="1869543"/>
          </a:xfrm>
          <a:effectLst/>
        </p:spPr>
        <p:txBody>
          <a:bodyPr>
            <a:noAutofit/>
          </a:bodyPr>
          <a:lstStyle>
            <a:lvl1pPr marL="698967" indent="-499262" algn="l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6255" y="1600499"/>
            <a:ext cx="4562046" cy="667012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245" indent="0">
              <a:buNone/>
              <a:defRPr sz="2085" b="1"/>
            </a:lvl2pPr>
            <a:lvl3pPr marL="952488" indent="0">
              <a:buNone/>
              <a:defRPr sz="1877" b="1"/>
            </a:lvl3pPr>
            <a:lvl4pPr marL="1428733" indent="0">
              <a:buNone/>
              <a:defRPr sz="1668" b="1"/>
            </a:lvl4pPr>
            <a:lvl5pPr marL="1904978" indent="0">
              <a:buNone/>
              <a:defRPr sz="1668" b="1"/>
            </a:lvl5pPr>
            <a:lvl6pPr marL="2381221" indent="0">
              <a:buNone/>
              <a:defRPr sz="1668" b="1"/>
            </a:lvl6pPr>
            <a:lvl7pPr marL="2857465" indent="0">
              <a:buNone/>
              <a:defRPr sz="1668" b="1"/>
            </a:lvl7pPr>
            <a:lvl8pPr marL="3333712" indent="0">
              <a:buNone/>
              <a:defRPr sz="1668" b="1"/>
            </a:lvl8pPr>
            <a:lvl9pPr marL="3809954" indent="0">
              <a:buNone/>
              <a:defRPr sz="16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255" y="2267508"/>
            <a:ext cx="4562046" cy="4119584"/>
          </a:xfrm>
        </p:spPr>
        <p:txBody>
          <a:bodyPr/>
          <a:lstStyle>
            <a:lvl1pPr>
              <a:defRPr sz="2502"/>
            </a:lvl1pPr>
            <a:lvl2pPr>
              <a:defRPr sz="2085"/>
            </a:lvl2pPr>
            <a:lvl3pPr>
              <a:defRPr sz="1877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45016" y="1600499"/>
            <a:ext cx="4563838" cy="667012"/>
          </a:xfrm>
        </p:spPr>
        <p:txBody>
          <a:bodyPr anchor="b"/>
          <a:lstStyle>
            <a:lvl1pPr marL="0" indent="0">
              <a:buNone/>
              <a:defRPr sz="2502" b="1"/>
            </a:lvl1pPr>
            <a:lvl2pPr marL="476245" indent="0">
              <a:buNone/>
              <a:defRPr sz="2085" b="1"/>
            </a:lvl2pPr>
            <a:lvl3pPr marL="952488" indent="0">
              <a:buNone/>
              <a:defRPr sz="1877" b="1"/>
            </a:lvl3pPr>
            <a:lvl4pPr marL="1428733" indent="0">
              <a:buNone/>
              <a:defRPr sz="1668" b="1"/>
            </a:lvl4pPr>
            <a:lvl5pPr marL="1904978" indent="0">
              <a:buNone/>
              <a:defRPr sz="1668" b="1"/>
            </a:lvl5pPr>
            <a:lvl6pPr marL="2381221" indent="0">
              <a:buNone/>
              <a:defRPr sz="1668" b="1"/>
            </a:lvl6pPr>
            <a:lvl7pPr marL="2857465" indent="0">
              <a:buNone/>
              <a:defRPr sz="1668" b="1"/>
            </a:lvl7pPr>
            <a:lvl8pPr marL="3333712" indent="0">
              <a:buNone/>
              <a:defRPr sz="1668" b="1"/>
            </a:lvl8pPr>
            <a:lvl9pPr marL="3809954" indent="0">
              <a:buNone/>
              <a:defRPr sz="16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45016" y="2267508"/>
            <a:ext cx="4563838" cy="4119584"/>
          </a:xfrm>
        </p:spPr>
        <p:txBody>
          <a:bodyPr/>
          <a:lstStyle>
            <a:lvl1pPr>
              <a:defRPr sz="2502"/>
            </a:lvl1pPr>
            <a:lvl2pPr>
              <a:defRPr sz="2085"/>
            </a:lvl2pPr>
            <a:lvl3pPr>
              <a:defRPr sz="1877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67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90638" y="762678"/>
            <a:ext cx="7227570" cy="36227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9732297" y="5158097"/>
            <a:ext cx="489366" cy="13152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9732297" y="6493222"/>
            <a:ext cx="489366" cy="4501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" y="1"/>
            <a:ext cx="326244" cy="11254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093" tIns="63547" rIns="127093" bIns="63547" anchor="ctr"/>
          <a:lstStyle/>
          <a:p>
            <a:pPr algn="ctr" defTabSz="1270888">
              <a:defRPr/>
            </a:pPr>
            <a:endParaRPr lang="ru-RU" sz="2502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31622"/>
            <a:ext cx="10325100" cy="3118478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325100" cy="403162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765280"/>
            <a:ext cx="10325100" cy="23833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68357"/>
            <a:ext cx="10325100" cy="53228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816" y="2265187"/>
            <a:ext cx="6737360" cy="2526563"/>
          </a:xfrm>
          <a:effectLst/>
        </p:spPr>
        <p:txBody>
          <a:bodyPr anchor="b"/>
          <a:lstStyle>
            <a:lvl1pPr algn="r">
              <a:defRPr sz="5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3669" y="4803757"/>
            <a:ext cx="6741683" cy="871044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4992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85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77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70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6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55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4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40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F8021-ED8C-4BDF-B535-680A6D8767B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E65D7-EF62-48DF-8BE3-AABB744AD3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0636" y="762676"/>
            <a:ext cx="3778987" cy="36227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245151" y="762678"/>
            <a:ext cx="3778987" cy="36227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0637" y="762677"/>
            <a:ext cx="3778987" cy="66701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99262" indent="0">
              <a:buNone/>
              <a:defRPr sz="2200" b="1"/>
            </a:lvl2pPr>
            <a:lvl3pPr marL="998525" indent="0">
              <a:buNone/>
              <a:defRPr sz="2000" b="1"/>
            </a:lvl3pPr>
            <a:lvl4pPr marL="1497787" indent="0">
              <a:buNone/>
              <a:defRPr sz="1700" b="1"/>
            </a:lvl4pPr>
            <a:lvl5pPr marL="1997050" indent="0">
              <a:buNone/>
              <a:defRPr sz="1700" b="1"/>
            </a:lvl5pPr>
            <a:lvl6pPr marL="2496312" indent="0">
              <a:buNone/>
              <a:defRPr sz="1700" b="1"/>
            </a:lvl6pPr>
            <a:lvl7pPr marL="2995574" indent="0">
              <a:buNone/>
              <a:defRPr sz="1700" b="1"/>
            </a:lvl7pPr>
            <a:lvl8pPr marL="3494837" indent="0">
              <a:buNone/>
              <a:defRPr sz="1700" b="1"/>
            </a:lvl8pPr>
            <a:lvl9pPr marL="399409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5821" y="1459971"/>
            <a:ext cx="3778987" cy="2860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7578" y="762677"/>
            <a:ext cx="3778987" cy="667011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99262" indent="0">
              <a:buNone/>
              <a:defRPr sz="2200" b="1"/>
            </a:lvl2pPr>
            <a:lvl3pPr marL="998525" indent="0">
              <a:buNone/>
              <a:defRPr sz="2000" b="1"/>
            </a:lvl3pPr>
            <a:lvl4pPr marL="1497787" indent="0">
              <a:buNone/>
              <a:defRPr sz="1700" b="1"/>
            </a:lvl4pPr>
            <a:lvl5pPr marL="1997050" indent="0">
              <a:buNone/>
              <a:defRPr sz="1700" b="1"/>
            </a:lvl5pPr>
            <a:lvl6pPr marL="2496312" indent="0">
              <a:buNone/>
              <a:defRPr sz="1700" b="1"/>
            </a:lvl6pPr>
            <a:lvl7pPr marL="2995574" indent="0">
              <a:buNone/>
              <a:defRPr sz="1700" b="1"/>
            </a:lvl7pPr>
            <a:lvl8pPr marL="3494837" indent="0">
              <a:buNone/>
              <a:defRPr sz="1700" b="1"/>
            </a:lvl8pPr>
            <a:lvl9pPr marL="3994099" indent="0">
              <a:buNone/>
              <a:defRPr sz="1700" b="1"/>
            </a:lvl9pPr>
          </a:lstStyle>
          <a:p>
            <a:pPr marL="0" lvl="0" indent="0" algn="ctr" defTabSz="998525" rtl="0" eaLnBrk="1" latinLnBrk="0" hangingPunct="1">
              <a:spcBef>
                <a:spcPct val="20000"/>
              </a:spcBef>
              <a:spcAft>
                <a:spcPts val="328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45007" y="1458620"/>
            <a:ext cx="3778987" cy="2860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3F9DB-885A-4D81-8D62-6BEB8B6A1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AF9FE5-6402-411A-AFD6-F5FDF53EA1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2D679-B1CE-4B80-B6F9-CAA5757C648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479" y="2303922"/>
            <a:ext cx="4105746" cy="1312095"/>
          </a:xfrm>
          <a:effectLst/>
        </p:spPr>
        <p:txBody>
          <a:bodyPr anchor="b">
            <a:noAutofit/>
          </a:bodyPr>
          <a:lstStyle>
            <a:lvl1pPr marL="249631" indent="-249631" algn="l">
              <a:defRPr sz="3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845" y="762677"/>
            <a:ext cx="4535958" cy="5103209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4718" y="3646782"/>
            <a:ext cx="3826362" cy="2230646"/>
          </a:xfrm>
        </p:spPr>
        <p:txBody>
          <a:bodyPr/>
          <a:lstStyle>
            <a:lvl1pPr marL="0" indent="0">
              <a:buNone/>
              <a:defRPr sz="1500"/>
            </a:lvl1pPr>
            <a:lvl2pPr marL="499262" indent="0">
              <a:buNone/>
              <a:defRPr sz="1300"/>
            </a:lvl2pPr>
            <a:lvl3pPr marL="998525" indent="0">
              <a:buNone/>
              <a:defRPr sz="1100"/>
            </a:lvl3pPr>
            <a:lvl4pPr marL="1497787" indent="0">
              <a:buNone/>
              <a:defRPr sz="1000"/>
            </a:lvl4pPr>
            <a:lvl5pPr marL="1997050" indent="0">
              <a:buNone/>
              <a:defRPr sz="1000"/>
            </a:lvl5pPr>
            <a:lvl6pPr marL="2496312" indent="0">
              <a:buNone/>
              <a:defRPr sz="1000"/>
            </a:lvl6pPr>
            <a:lvl7pPr marL="2995574" indent="0">
              <a:buNone/>
              <a:defRPr sz="1000"/>
            </a:lvl7pPr>
            <a:lvl8pPr marL="3494837" indent="0">
              <a:buNone/>
              <a:defRPr sz="1000"/>
            </a:lvl8pPr>
            <a:lvl9pPr marL="399409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78974-F02E-439E-80F3-43EB670DBF8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031622"/>
            <a:ext cx="10325100" cy="3118478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325100" cy="403162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765280"/>
            <a:ext cx="10325100" cy="23833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68357"/>
            <a:ext cx="10325100" cy="53228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218" y="1191684"/>
            <a:ext cx="4646295" cy="326102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499262" indent="0">
              <a:buNone/>
              <a:defRPr sz="3100"/>
            </a:lvl2pPr>
            <a:lvl3pPr marL="998525" indent="0">
              <a:buNone/>
              <a:defRPr sz="2600"/>
            </a:lvl3pPr>
            <a:lvl4pPr marL="1497787" indent="0">
              <a:buNone/>
              <a:defRPr sz="2200"/>
            </a:lvl4pPr>
            <a:lvl5pPr marL="1997050" indent="0">
              <a:buNone/>
              <a:defRPr sz="2200"/>
            </a:lvl5pPr>
            <a:lvl6pPr marL="2496312" indent="0">
              <a:buNone/>
              <a:defRPr sz="2200"/>
            </a:lvl6pPr>
            <a:lvl7pPr marL="2995574" indent="0">
              <a:buNone/>
              <a:defRPr sz="2200"/>
            </a:lvl7pPr>
            <a:lvl8pPr marL="3494837" indent="0">
              <a:buNone/>
              <a:defRPr sz="2200"/>
            </a:lvl8pPr>
            <a:lvl9pPr marL="3994099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281" y="1053525"/>
            <a:ext cx="4171270" cy="2255149"/>
          </a:xfrm>
        </p:spPr>
        <p:txBody>
          <a:bodyPr anchor="b"/>
          <a:lstStyle>
            <a:lvl1pPr marL="199705" indent="-199705">
              <a:buFont typeface="Georgia" pitchFamily="18" charset="0"/>
              <a:buChar char="*"/>
              <a:defRPr sz="1700"/>
            </a:lvl1pPr>
            <a:lvl2pPr marL="499262" indent="0">
              <a:buNone/>
              <a:defRPr sz="1300"/>
            </a:lvl2pPr>
            <a:lvl3pPr marL="998525" indent="0">
              <a:buNone/>
              <a:defRPr sz="1100"/>
            </a:lvl3pPr>
            <a:lvl4pPr marL="1497787" indent="0">
              <a:buNone/>
              <a:defRPr sz="1000"/>
            </a:lvl4pPr>
            <a:lvl5pPr marL="1997050" indent="0">
              <a:buNone/>
              <a:defRPr sz="1000"/>
            </a:lvl5pPr>
            <a:lvl6pPr marL="2496312" indent="0">
              <a:buNone/>
              <a:defRPr sz="1000"/>
            </a:lvl6pPr>
            <a:lvl7pPr marL="2995574" indent="0">
              <a:buNone/>
              <a:defRPr sz="1000"/>
            </a:lvl7pPr>
            <a:lvl8pPr marL="3494837" indent="0">
              <a:buNone/>
              <a:defRPr sz="1000"/>
            </a:lvl8pPr>
            <a:lvl9pPr marL="399409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A0A1B-D7B0-4C6E-90BC-42E0241C57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07" y="4654572"/>
            <a:ext cx="7208078" cy="1191683"/>
          </a:xfrm>
        </p:spPr>
        <p:txBody>
          <a:bodyPr anchor="b">
            <a:noAutofit/>
          </a:bodyPr>
          <a:lstStyle>
            <a:lvl1pPr algn="l"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1063" y="762676"/>
            <a:ext cx="7227570" cy="36227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DC856-7421-485F-B27B-F1912165AC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2785" y="392555"/>
            <a:ext cx="2323148" cy="5461453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53478" y="762677"/>
            <a:ext cx="5453070" cy="51032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9668C-78C1-4B50-A238-56637A7CF5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5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47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7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263" y="284680"/>
            <a:ext cx="3396887" cy="1211546"/>
          </a:xfrm>
        </p:spPr>
        <p:txBody>
          <a:bodyPr anchor="b"/>
          <a:lstStyle>
            <a:lvl1pPr algn="l">
              <a:defRPr sz="20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6827" y="284684"/>
            <a:ext cx="5772018" cy="6102412"/>
          </a:xfrm>
        </p:spPr>
        <p:txBody>
          <a:bodyPr/>
          <a:lstStyle>
            <a:lvl1pPr>
              <a:defRPr sz="3336"/>
            </a:lvl1pPr>
            <a:lvl2pPr>
              <a:defRPr sz="2919"/>
            </a:lvl2pPr>
            <a:lvl3pPr>
              <a:defRPr sz="2502"/>
            </a:lvl3pPr>
            <a:lvl4pPr>
              <a:defRPr sz="2085"/>
            </a:lvl4pPr>
            <a:lvl5pPr>
              <a:defRPr sz="2085"/>
            </a:lvl5pPr>
            <a:lvl6pPr>
              <a:defRPr sz="2085"/>
            </a:lvl6pPr>
            <a:lvl7pPr>
              <a:defRPr sz="2085"/>
            </a:lvl7pPr>
            <a:lvl8pPr>
              <a:defRPr sz="2085"/>
            </a:lvl8pPr>
            <a:lvl9pPr>
              <a:defRPr sz="20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6263" y="1496228"/>
            <a:ext cx="3396887" cy="4890868"/>
          </a:xfrm>
        </p:spPr>
        <p:txBody>
          <a:bodyPr/>
          <a:lstStyle>
            <a:lvl1pPr marL="0" indent="0">
              <a:buNone/>
              <a:defRPr sz="1460"/>
            </a:lvl1pPr>
            <a:lvl2pPr marL="476245" indent="0">
              <a:buNone/>
              <a:defRPr sz="1251"/>
            </a:lvl2pPr>
            <a:lvl3pPr marL="952488" indent="0">
              <a:buNone/>
              <a:defRPr sz="1043"/>
            </a:lvl3pPr>
            <a:lvl4pPr marL="1428733" indent="0">
              <a:buNone/>
              <a:defRPr sz="938"/>
            </a:lvl4pPr>
            <a:lvl5pPr marL="1904978" indent="0">
              <a:buNone/>
              <a:defRPr sz="938"/>
            </a:lvl5pPr>
            <a:lvl6pPr marL="2381221" indent="0">
              <a:buNone/>
              <a:defRPr sz="938"/>
            </a:lvl6pPr>
            <a:lvl7pPr marL="2857465" indent="0">
              <a:buNone/>
              <a:defRPr sz="938"/>
            </a:lvl7pPr>
            <a:lvl8pPr marL="3333712" indent="0">
              <a:buNone/>
              <a:defRPr sz="938"/>
            </a:lvl8pPr>
            <a:lvl9pPr marL="3809954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4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3792" y="5005072"/>
            <a:ext cx="6195060" cy="590878"/>
          </a:xfrm>
        </p:spPr>
        <p:txBody>
          <a:bodyPr anchor="b"/>
          <a:lstStyle>
            <a:lvl1pPr algn="l">
              <a:defRPr sz="208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23792" y="638875"/>
            <a:ext cx="6195060" cy="4290060"/>
          </a:xfrm>
        </p:spPr>
        <p:txBody>
          <a:bodyPr rtlCol="0">
            <a:normAutofit/>
          </a:bodyPr>
          <a:lstStyle>
            <a:lvl1pPr marL="0" indent="0">
              <a:buNone/>
              <a:defRPr sz="3336"/>
            </a:lvl1pPr>
            <a:lvl2pPr marL="476245" indent="0">
              <a:buNone/>
              <a:defRPr sz="2919"/>
            </a:lvl2pPr>
            <a:lvl3pPr marL="952488" indent="0">
              <a:buNone/>
              <a:defRPr sz="2502"/>
            </a:lvl3pPr>
            <a:lvl4pPr marL="1428733" indent="0">
              <a:buNone/>
              <a:defRPr sz="2085"/>
            </a:lvl4pPr>
            <a:lvl5pPr marL="1904978" indent="0">
              <a:buNone/>
              <a:defRPr sz="2085"/>
            </a:lvl5pPr>
            <a:lvl6pPr marL="2381221" indent="0">
              <a:buNone/>
              <a:defRPr sz="2085"/>
            </a:lvl6pPr>
            <a:lvl7pPr marL="2857465" indent="0">
              <a:buNone/>
              <a:defRPr sz="2085"/>
            </a:lvl7pPr>
            <a:lvl8pPr marL="3333712" indent="0">
              <a:buNone/>
              <a:defRPr sz="2085"/>
            </a:lvl8pPr>
            <a:lvl9pPr marL="3809954" indent="0">
              <a:buNone/>
              <a:defRPr sz="2085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23792" y="5595949"/>
            <a:ext cx="6195060" cy="839144"/>
          </a:xfrm>
        </p:spPr>
        <p:txBody>
          <a:bodyPr/>
          <a:lstStyle>
            <a:lvl1pPr marL="0" indent="0">
              <a:buNone/>
              <a:defRPr sz="1460"/>
            </a:lvl1pPr>
            <a:lvl2pPr marL="476245" indent="0">
              <a:buNone/>
              <a:defRPr sz="1251"/>
            </a:lvl2pPr>
            <a:lvl3pPr marL="952488" indent="0">
              <a:buNone/>
              <a:defRPr sz="1043"/>
            </a:lvl3pPr>
            <a:lvl4pPr marL="1428733" indent="0">
              <a:buNone/>
              <a:defRPr sz="938"/>
            </a:lvl4pPr>
            <a:lvl5pPr marL="1904978" indent="0">
              <a:buNone/>
              <a:defRPr sz="938"/>
            </a:lvl5pPr>
            <a:lvl6pPr marL="2381221" indent="0">
              <a:buNone/>
              <a:defRPr sz="938"/>
            </a:lvl6pPr>
            <a:lvl7pPr marL="2857465" indent="0">
              <a:buNone/>
              <a:defRPr sz="938"/>
            </a:lvl7pPr>
            <a:lvl8pPr marL="3333712" indent="0">
              <a:buNone/>
              <a:defRPr sz="938"/>
            </a:lvl8pPr>
            <a:lvl9pPr marL="3809954" indent="0">
              <a:buNone/>
              <a:defRPr sz="93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16256" y="6627091"/>
            <a:ext cx="2409190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27746" y="6627091"/>
            <a:ext cx="3269615" cy="380677"/>
          </a:xfrm>
          <a:prstGeom prst="rect">
            <a:avLst/>
          </a:prstGeom>
        </p:spPr>
        <p:txBody>
          <a:bodyPr lIns="91360" tIns="45680" rIns="91360" bIns="4568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1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47114" y="115866"/>
            <a:ext cx="9161733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16255" y="1421749"/>
            <a:ext cx="9292590" cy="47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99655" y="6627091"/>
            <a:ext cx="2409190" cy="38067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5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0C75FB-29DB-479D-90FD-07DD74D674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3715" y="115861"/>
            <a:ext cx="1188463" cy="109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7120" y="1155278"/>
            <a:ext cx="8376595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251" tIns="47626" rIns="95251" bIns="47626" anchor="ctr"/>
          <a:lstStyle/>
          <a:p>
            <a:pPr algn="ctr">
              <a:defRPr/>
            </a:pPr>
            <a:endParaRPr lang="ru-RU" sz="1877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74666"/>
            <a:ext cx="10325100" cy="1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363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36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5pPr>
      <a:lvl6pPr marL="476245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6pPr>
      <a:lvl7pPr marL="952488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7pPr>
      <a:lvl8pPr marL="1428733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8pPr>
      <a:lvl9pPr marL="1904978" algn="l" rtl="0" fontAlgn="base">
        <a:spcBef>
          <a:spcPct val="0"/>
        </a:spcBef>
        <a:spcAft>
          <a:spcPct val="0"/>
        </a:spcAft>
        <a:defRPr sz="3336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57183" indent="-357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36" kern="1200">
          <a:solidFill>
            <a:schemeClr val="tx1"/>
          </a:solidFill>
          <a:latin typeface="+mn-lt"/>
          <a:ea typeface="+mn-ea"/>
          <a:cs typeface="+mn-cs"/>
        </a:defRPr>
      </a:lvl1pPr>
      <a:lvl2pPr marL="773897" indent="-29765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19" kern="1200">
          <a:solidFill>
            <a:schemeClr val="tx1"/>
          </a:solidFill>
          <a:latin typeface="+mn-lt"/>
          <a:ea typeface="+mn-ea"/>
          <a:cs typeface="+mn-cs"/>
        </a:defRPr>
      </a:lvl2pPr>
      <a:lvl3pPr marL="1190611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2" kern="1200">
          <a:solidFill>
            <a:schemeClr val="tx1"/>
          </a:solidFill>
          <a:latin typeface="+mn-lt"/>
          <a:ea typeface="+mn-ea"/>
          <a:cs typeface="+mn-cs"/>
        </a:defRPr>
      </a:lvl3pPr>
      <a:lvl4pPr marL="1666856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85" kern="1200">
          <a:solidFill>
            <a:schemeClr val="tx1"/>
          </a:solidFill>
          <a:latin typeface="+mn-lt"/>
          <a:ea typeface="+mn-ea"/>
          <a:cs typeface="+mn-cs"/>
        </a:defRPr>
      </a:lvl4pPr>
      <a:lvl5pPr marL="2143100" indent="-2381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85" kern="1200">
          <a:solidFill>
            <a:schemeClr val="tx1"/>
          </a:solidFill>
          <a:latin typeface="+mn-lt"/>
          <a:ea typeface="+mn-ea"/>
          <a:cs typeface="+mn-cs"/>
        </a:defRPr>
      </a:lvl5pPr>
      <a:lvl6pPr marL="2619345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6pPr>
      <a:lvl7pPr marL="3095588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7pPr>
      <a:lvl8pPr marL="3571833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8pPr>
      <a:lvl9pPr marL="4048078" indent="-238123" algn="l" defTabSz="952488" rtl="0" eaLnBrk="1" latinLnBrk="0" hangingPunct="1">
        <a:spcBef>
          <a:spcPct val="20000"/>
        </a:spcBef>
        <a:buFont typeface="Arial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1pPr>
      <a:lvl2pPr marL="476245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2pPr>
      <a:lvl3pPr marL="952488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3pPr>
      <a:lvl4pPr marL="1428733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1904978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381221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2857465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333712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3809954" algn="l" defTabSz="952488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646664" y="115859"/>
            <a:ext cx="9162181" cy="9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516255" y="1421745"/>
            <a:ext cx="9292590" cy="4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99655" y="6627084"/>
            <a:ext cx="2409190" cy="380677"/>
          </a:xfrm>
          <a:prstGeom prst="rect">
            <a:avLst/>
          </a:prstGeom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16">
                <a:solidFill>
                  <a:srgbClr val="898989"/>
                </a:solidFill>
              </a:defRPr>
            </a:lvl1pPr>
          </a:lstStyle>
          <a:p>
            <a:pPr defTabSz="774405" fontAlgn="base">
              <a:spcBef>
                <a:spcPct val="0"/>
              </a:spcBef>
              <a:spcAft>
                <a:spcPct val="0"/>
              </a:spcAft>
              <a:defRPr/>
            </a:pPr>
            <a:fld id="{00905F5D-8C4F-4F67-8F20-5E724ADABA88}" type="slidenum">
              <a:rPr lang="ru-RU" altLang="ru-RU" smtClean="0"/>
              <a:pPr defTabSz="7744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pic>
        <p:nvPicPr>
          <p:cNvPr id="4101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707" y="115859"/>
            <a:ext cx="1188462" cy="10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6663" y="1155271"/>
            <a:ext cx="8377044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774405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4103" name="Объект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4658"/>
            <a:ext cx="10325100" cy="1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7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43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68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26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368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058" indent="-2890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7860" indent="-240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666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3865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3972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630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472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314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156" indent="-193422" algn="l" defTabSz="773684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43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68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26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368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21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050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789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734" algn="l" defTabSz="773684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46664" y="115859"/>
            <a:ext cx="9162181" cy="9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516255" y="1421745"/>
            <a:ext cx="9292590" cy="471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99655" y="6627084"/>
            <a:ext cx="2409190" cy="380677"/>
          </a:xfrm>
          <a:prstGeom prst="rect">
            <a:avLst/>
          </a:prstGeom>
        </p:spPr>
        <p:txBody>
          <a:bodyPr vert="horz" wrap="square" lIns="91360" tIns="45680" rIns="91360" bIns="4568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16">
                <a:solidFill>
                  <a:srgbClr val="898989"/>
                </a:solidFill>
              </a:defRPr>
            </a:lvl1pPr>
          </a:lstStyle>
          <a:p>
            <a:pPr defTabSz="774405" fontAlgn="base">
              <a:spcBef>
                <a:spcPct val="0"/>
              </a:spcBef>
              <a:spcAft>
                <a:spcPct val="0"/>
              </a:spcAft>
              <a:defRPr/>
            </a:pPr>
            <a:fld id="{A7D2D94E-558B-452D-B921-48D8C1C25BC7}" type="slidenum">
              <a:rPr lang="ru-RU" altLang="ru-RU" smtClean="0"/>
              <a:pPr defTabSz="77440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pic>
        <p:nvPicPr>
          <p:cNvPr id="2053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707" y="115859"/>
            <a:ext cx="1188462" cy="109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6663" y="1155271"/>
            <a:ext cx="8377044" cy="57930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774405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2055" name="Объект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74658"/>
            <a:ext cx="10325100" cy="1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76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5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70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5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407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89058" indent="-2890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7860" indent="-240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666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3865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39723" indent="-19225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684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534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386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238" indent="-193426" algn="l" defTabSz="77370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5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70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54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407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257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108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7962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811" algn="l" defTabSz="77370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47113" y="115864"/>
            <a:ext cx="9161733" cy="95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80" rIns="0" bIns="456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16255" y="1421747"/>
            <a:ext cx="9292590" cy="471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99655" y="6627090"/>
            <a:ext cx="2409190" cy="380677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16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32540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32540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23714" y="115859"/>
            <a:ext cx="1188463" cy="109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7119" y="1155278"/>
            <a:ext cx="8376595" cy="57929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71" tIns="38685" rIns="77371" bIns="38685" anchor="ctr"/>
          <a:lstStyle/>
          <a:p>
            <a:pPr algn="ctr" defTabSz="1032540">
              <a:defRPr/>
            </a:pPr>
            <a:endParaRPr lang="ru-RU" sz="1524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974664"/>
            <a:ext cx="10325100" cy="17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744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1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5pPr>
      <a:lvl6pPr marL="38686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6pPr>
      <a:lvl7pPr marL="773722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7pPr>
      <a:lvl8pPr marL="1160584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8pPr>
      <a:lvl9pPr marL="1547446" algn="l" rtl="0" fontAlgn="base">
        <a:spcBef>
          <a:spcPct val="0"/>
        </a:spcBef>
        <a:spcAft>
          <a:spcPct val="0"/>
        </a:spcAft>
        <a:defRPr sz="271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90146" indent="-29014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10" kern="1200">
          <a:solidFill>
            <a:schemeClr val="tx1"/>
          </a:solidFill>
          <a:latin typeface="+mn-lt"/>
          <a:ea typeface="+mn-ea"/>
          <a:cs typeface="+mn-cs"/>
        </a:defRPr>
      </a:lvl1pPr>
      <a:lvl2pPr marL="628649" indent="-2417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71" kern="1200">
          <a:solidFill>
            <a:schemeClr val="tx1"/>
          </a:solidFill>
          <a:latin typeface="+mn-lt"/>
          <a:ea typeface="+mn-ea"/>
          <a:cs typeface="+mn-cs"/>
        </a:defRPr>
      </a:lvl2pPr>
      <a:lvl3pPr marL="967153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33" kern="1200">
          <a:solidFill>
            <a:schemeClr val="tx1"/>
          </a:solidFill>
          <a:latin typeface="+mn-lt"/>
          <a:ea typeface="+mn-ea"/>
          <a:cs typeface="+mn-cs"/>
        </a:defRPr>
      </a:lvl3pPr>
      <a:lvl4pPr marL="1354015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94" kern="1200">
          <a:solidFill>
            <a:schemeClr val="tx1"/>
          </a:solidFill>
          <a:latin typeface="+mn-lt"/>
          <a:ea typeface="+mn-ea"/>
          <a:cs typeface="+mn-cs"/>
        </a:defRPr>
      </a:lvl4pPr>
      <a:lvl5pPr marL="1740875" indent="-19343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94" kern="1200">
          <a:solidFill>
            <a:schemeClr val="tx1"/>
          </a:solidFill>
          <a:latin typeface="+mn-lt"/>
          <a:ea typeface="+mn-ea"/>
          <a:cs typeface="+mn-cs"/>
        </a:defRPr>
      </a:lvl5pPr>
      <a:lvl6pPr marL="2127737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6pPr>
      <a:lvl7pPr marL="2514597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7pPr>
      <a:lvl8pPr marL="2901459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8pPr>
      <a:lvl9pPr marL="3288321" indent="-193431" algn="l" defTabSz="773722" rtl="0" eaLnBrk="1" latinLnBrk="0" hangingPunct="1">
        <a:spcBef>
          <a:spcPct val="20000"/>
        </a:spcBef>
        <a:buFont typeface="Arial" pitchFamily="34" charset="0"/>
        <a:buChar char="•"/>
        <a:defRPr sz="16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6862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3722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0584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7446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4305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1167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8029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4889" algn="l" defTabSz="7737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22852"/>
            <a:ext cx="10325100" cy="1827248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325100" cy="532285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928806"/>
            <a:ext cx="10325100" cy="238336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68357"/>
            <a:ext cx="10325100" cy="532285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852" tIns="49926" rIns="99852" bIns="4992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4923" y="4558390"/>
            <a:ext cx="7353710" cy="1191683"/>
          </a:xfrm>
          <a:prstGeom prst="rect">
            <a:avLst/>
          </a:prstGeom>
          <a:effectLst/>
        </p:spPr>
        <p:txBody>
          <a:bodyPr vert="horz" lIns="99852" tIns="49926" rIns="99852" bIns="49926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0638" y="763449"/>
            <a:ext cx="7227570" cy="3622717"/>
          </a:xfrm>
          <a:prstGeom prst="rect">
            <a:avLst/>
          </a:prstGeom>
        </p:spPr>
        <p:txBody>
          <a:bodyPr vert="horz" lIns="99852" tIns="49926" rIns="99852" bIns="499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69442" y="6435090"/>
            <a:ext cx="2839403" cy="380677"/>
          </a:xfrm>
          <a:prstGeom prst="rect">
            <a:avLst/>
          </a:prstGeom>
        </p:spPr>
        <p:txBody>
          <a:bodyPr vert="horz" lIns="99852" tIns="49926" rIns="99852" bIns="49926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255" y="6435090"/>
            <a:ext cx="3785871" cy="380677"/>
          </a:xfrm>
          <a:prstGeom prst="rect">
            <a:avLst/>
          </a:prstGeom>
        </p:spPr>
        <p:txBody>
          <a:bodyPr vert="horz" lIns="99852" tIns="49926" rIns="99852" bIns="49926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125" y="6435090"/>
            <a:ext cx="2065020" cy="380677"/>
          </a:xfrm>
          <a:prstGeom prst="rect">
            <a:avLst/>
          </a:prstGeom>
        </p:spPr>
        <p:txBody>
          <a:bodyPr vert="horz" lIns="99852" tIns="49926" rIns="99852" bIns="49926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49484" indent="-349484" algn="r" defTabSz="998525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9631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9115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8672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8230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17758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7315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46828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496312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25825" indent="-199705" algn="l" defTabSz="998525" rtl="0" eaLnBrk="1" latinLnBrk="0" hangingPunct="1">
        <a:spcBef>
          <a:spcPct val="20000"/>
        </a:spcBef>
        <a:spcAft>
          <a:spcPts val="328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9262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8525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787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7050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6312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5574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4837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4099" algn="l" defTabSz="9985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71" name="TextBox 42"/>
          <p:cNvSpPr txBox="1">
            <a:spLocks noChangeArrowheads="1"/>
          </p:cNvSpPr>
          <p:nvPr/>
        </p:nvSpPr>
        <p:spPr bwMode="auto">
          <a:xfrm>
            <a:off x="1503150" y="1010681"/>
            <a:ext cx="8830597" cy="90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909" tIns="51463" rIns="102909" bIns="51463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2600" b="1" dirty="0" smtClean="0">
                <a:solidFill>
                  <a:srgbClr val="104E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завершении переходного периода внедрения системы «Единый налоговый счета (ЕНС)»</a:t>
            </a:r>
            <a:endParaRPr lang="en-US" altLang="ru-RU" sz="2600" b="1" dirty="0" smtClean="0">
              <a:solidFill>
                <a:srgbClr val="104E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35" y="600758"/>
            <a:ext cx="988037" cy="106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2"/>
          <p:cNvSpPr txBox="1">
            <a:spLocks noChangeArrowheads="1"/>
          </p:cNvSpPr>
          <p:nvPr/>
        </p:nvSpPr>
        <p:spPr bwMode="auto">
          <a:xfrm>
            <a:off x="585381" y="4522336"/>
            <a:ext cx="3276544" cy="62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909" tIns="51463" rIns="102909" bIns="51463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7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7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7488" y="2575687"/>
            <a:ext cx="3393641" cy="1883023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39" y="3796476"/>
            <a:ext cx="623038" cy="63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00295" y="4036648"/>
            <a:ext cx="2300245" cy="79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НАЛОГОВЫЙ СЧЕТ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67649" y="4764149"/>
            <a:ext cx="2300245" cy="79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0000 0000 0000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2" descr="Картинки по запросу экономика пн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0378" y="4376484"/>
            <a:ext cx="1296143" cy="864096"/>
          </a:xfrm>
          <a:prstGeom prst="rect">
            <a:avLst/>
          </a:prstGeom>
          <a:noFill/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1973EBA-BD40-41A8-A595-644D2029921B}"/>
              </a:ext>
            </a:extLst>
          </p:cNvPr>
          <p:cNvSpPr/>
          <p:nvPr/>
        </p:nvSpPr>
        <p:spPr>
          <a:xfrm>
            <a:off x="642735" y="5614275"/>
            <a:ext cx="840813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ФНС России по Ярославской области</a:t>
            </a:r>
          </a:p>
          <a:p>
            <a:r>
              <a:rPr lang="ru-RU" sz="2000" dirty="0" smtClean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2000" dirty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</a:t>
            </a:r>
            <a:r>
              <a:rPr lang="ru-RU" sz="2000" dirty="0" smtClean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 с бюджетом</a:t>
            </a:r>
            <a:endParaRPr lang="ru-RU" sz="2000" dirty="0">
              <a:solidFill>
                <a:srgbClr val="073E8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Марина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5854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10325099" cy="1583268"/>
            <a:chOff x="-296048" y="-176628"/>
            <a:chExt cx="10282143" cy="1028693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xmlns="" id="{51A55428-D23F-4777-96FE-D91E0B26310D}"/>
                </a:ext>
              </a:extLst>
            </p:cNvPr>
            <p:cNvSpPr txBox="1">
              <a:spLocks/>
            </p:cNvSpPr>
            <p:nvPr/>
          </p:nvSpPr>
          <p:spPr>
            <a:xfrm>
              <a:off x="1341212" y="-176628"/>
              <a:ext cx="8644883" cy="102869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0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000" kern="800" spc="-13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244933" algn="l"/>
                </a:tabLst>
              </a:pPr>
              <a:r>
                <a: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Федеральный закон «О внесении изменений в части первую и вторую НК РФ, отдельные законодательные акты Российской Федерации и о приостановлении действия абзаца второго пункта 1 статьи 78 части первой НК РФ» одобрен Советом Федерации 27.07.2023</a:t>
              </a:r>
            </a:p>
            <a:p>
              <a:pPr>
                <a:tabLst>
                  <a:tab pos="244933" algn="l"/>
                </a:tabLst>
              </a:pPr>
              <a:r>
                <a: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6048" y="-176628"/>
              <a:ext cx="1787465" cy="1028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90938" y="1856343"/>
            <a:ext cx="961845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</a:t>
            </a:r>
            <a:r>
              <a:rPr lang="ru-RU" sz="1200" dirty="0" smtClean="0"/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п.9 ст.58 - предоставлено право налогоплательщику уменьшить размер совокупной обязанности на основании уведомлений об исчисленных суммах налогов, сборов, авансовым платежам по налогам, страховым взносам (т.е. представлять уведомления на «минус»)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 п.8 ст.78 –зачет положительного сальдо физического лица в счет исполнения предстоящей обязанности, со дня направления ему налогового уведомления (зачет положительного сальдо ЕНС до наступления срока уплаты налогов ИП)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 п.7 и п.9 ст.78 – зачет сумм НДФЛ и страховых взносов в счет исполнения предстоящей обязанности на основании уведомления не позднее дня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 п.1.1 ст.386 –перенос срока представления налоговой декларации с 25марта на 25февраля года, следующего за истекшим налоговым периодом, перенос срока для возможного направления уведомления о порядке представления налоговой декларации с 1марта на 1 февраля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7733" y="3005668"/>
            <a:ext cx="3672794" cy="4072466"/>
          </a:xfrm>
          <a:prstGeom prst="roundRect">
            <a:avLst/>
          </a:prstGeom>
          <a:solidFill>
            <a:srgbClr val="E9F1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Денежные средства, направленные плательщиком в счет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предстоящей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обязанности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(по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заявлению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зачёт КНД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1150057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)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отражаются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в закладке 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«Отложенная </a:t>
            </a:r>
            <a:r>
              <a:rPr lang="ru-RU" sz="18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переплата» и </a:t>
            </a:r>
          </a:p>
          <a:p>
            <a:pPr algn="just"/>
            <a:r>
              <a:rPr lang="ru-RU" sz="1800" b="1" u="sng" dirty="0" smtClean="0">
                <a:solidFill>
                  <a:srgbClr val="009242"/>
                </a:solidFill>
                <a:latin typeface="Times New Roman" panose="02020603050405020304" pitchFamily="18" charset="0"/>
              </a:rPr>
              <a:t>не учитываются при формировании сальдо ЕНС.</a:t>
            </a:r>
          </a:p>
          <a:p>
            <a:pPr algn="just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случае необходимости поднятия сумм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(кроме НДФЛ)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сальдо ЕНС, следует представить заявление об отмене зачёта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(КНД 1165171)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1676400" y="1"/>
            <a:ext cx="8648699" cy="113104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0">
            <a:solidFill>
              <a:schemeClr val="tx1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244933" algn="l"/>
              </a:tabLst>
            </a:pPr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244933" algn="l"/>
              </a:tabLst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Отложенная переплата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в личном кабинете сумм, направленных плательщиком 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счёт исполнения предстоящей обязанности по уплате конкретного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(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78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 РФ).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244933" algn="l"/>
              </a:tabLst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676399" cy="118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71759" y="6109902"/>
            <a:ext cx="6248402" cy="8030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Вся сумма резерва (переплаты) отражается в личном кабинете зелёным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цветом!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Суммы будут разрезервированы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и распределены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принадлежности после наступления сроков уплаты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налогов. 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59" y="1222589"/>
            <a:ext cx="6248403" cy="3100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59" y="4522788"/>
            <a:ext cx="5865962" cy="1571894"/>
          </a:xfrm>
          <a:prstGeom prst="rect">
            <a:avLst/>
          </a:prstGeom>
        </p:spPr>
      </p:pic>
      <p:sp>
        <p:nvSpPr>
          <p:cNvPr id="18" name="Выгнутая влево стрелка 17"/>
          <p:cNvSpPr/>
          <p:nvPr/>
        </p:nvSpPr>
        <p:spPr>
          <a:xfrm flipH="1">
            <a:off x="9572396" y="4054925"/>
            <a:ext cx="330647" cy="1253809"/>
          </a:xfrm>
          <a:prstGeom prst="curvedRightArrow">
            <a:avLst>
              <a:gd name="adj1" fmla="val 29775"/>
              <a:gd name="adj2" fmla="val 50000"/>
              <a:gd name="adj3" fmla="val 25000"/>
            </a:avLst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5" y="1236123"/>
            <a:ext cx="3673754" cy="1550108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69731" y="1400681"/>
            <a:ext cx="1865151" cy="721415"/>
          </a:xfrm>
          <a:prstGeom prst="roundRect">
            <a:avLst/>
          </a:prstGeom>
          <a:noFill/>
          <a:ln w="3810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62377" y="2336595"/>
            <a:ext cx="678150" cy="2242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10" y="5615700"/>
            <a:ext cx="1022222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переплаты используется для погашения предстоящих начислений.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разрезервированы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распределены по принадлежности после наступления сроков уплаты налогов.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01.01.2024 зарезервирована будет только переплата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прибыли (ст.4 ФЗ 263). Зарезервированная на сегодняшний момент переплата будет поднята на ЕНП налогоплательщика 28.12.2023.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Разрезервированные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отражается операциями </a:t>
            </a:r>
            <a:r>
              <a:rPr lang="ru-RU" sz="2000" b="1" i="1" dirty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«Списано в </a:t>
            </a:r>
            <a:r>
              <a:rPr lang="ru-RU" sz="2000" b="1" i="1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счёт </a:t>
            </a:r>
            <a:r>
              <a:rPr lang="ru-RU" sz="2000" b="1" i="1" dirty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по обязательству»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с минусом.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436" y="1111808"/>
            <a:ext cx="2352722" cy="1708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80" y="1096110"/>
            <a:ext cx="7657623" cy="26608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" y="3756966"/>
            <a:ext cx="7660142" cy="177403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374084" y="4654039"/>
            <a:ext cx="1337881" cy="726308"/>
          </a:xfrm>
          <a:prstGeom prst="roundRect">
            <a:avLst/>
          </a:prstGeom>
          <a:noFill/>
          <a:ln w="3810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839550" y="2568209"/>
            <a:ext cx="556409" cy="2043307"/>
          </a:xfrm>
          <a:prstGeom prst="straightConnector1">
            <a:avLst/>
          </a:prstGeom>
          <a:ln w="38100">
            <a:solidFill>
              <a:srgbClr val="0092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260258" y="1922555"/>
            <a:ext cx="1142866" cy="624216"/>
          </a:xfrm>
          <a:prstGeom prst="roundRect">
            <a:avLst/>
          </a:prstGeom>
          <a:noFill/>
          <a:ln w="3810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6403124" y="1965833"/>
            <a:ext cx="1558847" cy="268830"/>
          </a:xfrm>
          <a:prstGeom prst="straightConnector1">
            <a:avLst/>
          </a:prstGeom>
          <a:ln w="28575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7760503" y="2863136"/>
            <a:ext cx="2533827" cy="2682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переплаты,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НДФЛ, а также излишне уплаченных  страховых взносов и субъектовой прибыли на 01.01.2023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в сальдо ЕНС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4755" y="1897873"/>
            <a:ext cx="995575" cy="555395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" y="1"/>
            <a:ext cx="10325098" cy="1056797"/>
            <a:chOff x="-296048" y="-246399"/>
            <a:chExt cx="10316246" cy="1098465"/>
          </a:xfrm>
        </p:grpSpPr>
        <p:sp>
          <p:nvSpPr>
            <p:cNvPr id="30" name="Subtitle 2">
              <a:extLst>
                <a:ext uri="{FF2B5EF4-FFF2-40B4-BE49-F238E27FC236}">
                  <a16:creationId xmlns:a16="http://schemas.microsoft.com/office/drawing/2014/main" xmlns="" id="{51A55428-D23F-4777-96FE-D91E0B26310D}"/>
                </a:ext>
              </a:extLst>
            </p:cNvPr>
            <p:cNvSpPr txBox="1">
              <a:spLocks/>
            </p:cNvSpPr>
            <p:nvPr/>
          </p:nvSpPr>
          <p:spPr>
            <a:xfrm>
              <a:off x="1438129" y="-246399"/>
              <a:ext cx="8582069" cy="10984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0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000" kern="800" spc="-13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244933" algn="l"/>
                </a:tabLst>
              </a:pPr>
              <a:r>
                <a:rPr lang="ru-RU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РЕЗЕРВ - Отражение </a:t>
              </a:r>
              <a:r>
                <a:rPr lang="ru-RU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личном </a:t>
              </a:r>
              <a:r>
                <a:rPr lang="ru-RU" sz="2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кабинете зарезервированных сумм </a:t>
              </a:r>
              <a:r>
                <a:rPr lang="ru-RU" sz="1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(имущественные налоги, прибыль субъекта, НДФЛ, страховые взносы).</a:t>
              </a:r>
              <a:endPara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" name="Рисунок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6048" y="-246399"/>
              <a:ext cx="1734178" cy="109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34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973" y="22521"/>
            <a:ext cx="102192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«Временной долг» - образован в результате блокировки проведения зачётов</a:t>
            </a:r>
            <a:r>
              <a:rPr lang="en-US" sz="25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 smtClean="0">
                <a:solidFill>
                  <a:srgbClr val="4E67C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связанный с обработкой банковской выписки за последний день отчетного месяца 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36" y="1206197"/>
            <a:ext cx="7938372" cy="140831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18941" y="1917290"/>
            <a:ext cx="1167407" cy="6124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22886" y="1932117"/>
            <a:ext cx="1085320" cy="59766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36" y="2636275"/>
            <a:ext cx="7938373" cy="265495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8052619" y="2089645"/>
            <a:ext cx="2238621" cy="2288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Данные в личных кабинетах налогоплательщика </a:t>
            </a:r>
            <a:endParaRPr lang="ru-RU" sz="155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55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28 </a:t>
            </a:r>
            <a:r>
              <a:rPr lang="ru-RU" sz="155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числа </a:t>
            </a:r>
            <a:r>
              <a:rPr lang="ru-RU" sz="155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отображаются по </a:t>
            </a:r>
            <a:r>
              <a:rPr lang="ru-RU" sz="155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состоянию на </a:t>
            </a:r>
            <a:endParaRPr lang="ru-RU" sz="1550" b="1" i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55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27 </a:t>
            </a:r>
            <a:r>
              <a:rPr lang="ru-RU" sz="155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число месяца. </a:t>
            </a:r>
            <a:endParaRPr lang="ru-RU" sz="1550" b="1" i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41" y="5291227"/>
            <a:ext cx="7922168" cy="477318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1986116" y="3692245"/>
            <a:ext cx="1622323" cy="1930172"/>
          </a:xfrm>
          <a:prstGeom prst="roundRect">
            <a:avLst/>
          </a:prstGeom>
          <a:solidFill>
            <a:srgbClr val="D3EAF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Налог на имущество </a:t>
            </a:r>
          </a:p>
          <a:p>
            <a:pPr algn="ctr"/>
            <a:r>
              <a:rPr lang="ru-RU" sz="1500" b="1" i="1" dirty="0" smtClean="0">
                <a:solidFill>
                  <a:srgbClr val="009242"/>
                </a:solidFill>
                <a:latin typeface="Times New Roman" panose="02020603050405020304" pitchFamily="18" charset="0"/>
              </a:rPr>
              <a:t>+ 13 614,00 </a:t>
            </a:r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Прочие налоги </a:t>
            </a:r>
          </a:p>
          <a:p>
            <a:pPr algn="ctr"/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(страховые взносы) </a:t>
            </a:r>
          </a:p>
          <a:p>
            <a:pPr algn="ctr"/>
            <a:r>
              <a:rPr lang="ru-RU" sz="1500" b="1" i="1" dirty="0" smtClean="0">
                <a:solidFill>
                  <a:schemeClr val="accent6"/>
                </a:solidFill>
                <a:latin typeface="Times New Roman" panose="02020603050405020304" pitchFamily="18" charset="0"/>
              </a:rPr>
              <a:t>    - 35 250,95</a:t>
            </a:r>
          </a:p>
          <a:p>
            <a:pPr algn="ctr"/>
            <a:r>
              <a:rPr lang="ru-RU" sz="1500" b="1" i="1" dirty="0" smtClean="0">
                <a:solidFill>
                  <a:schemeClr val="accent6"/>
                </a:solidFill>
                <a:latin typeface="Times New Roman" panose="02020603050405020304" pitchFamily="18" charset="0"/>
              </a:rPr>
              <a:t>=  - 21 636,95</a:t>
            </a:r>
            <a:endParaRPr lang="ru-RU" sz="1500" b="1" i="1" dirty="0">
              <a:solidFill>
                <a:schemeClr val="accent6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4685069" y="1584442"/>
            <a:ext cx="1637073" cy="5052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6322142" y="1225862"/>
            <a:ext cx="747252" cy="5777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Левая фигурная скобка 26"/>
          <p:cNvSpPr/>
          <p:nvPr/>
        </p:nvSpPr>
        <p:spPr>
          <a:xfrm flipH="1">
            <a:off x="4444179" y="4833425"/>
            <a:ext cx="481781" cy="72706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10325099" cy="1583268"/>
            <a:chOff x="-296048" y="-176628"/>
            <a:chExt cx="10282143" cy="1028693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xmlns="" id="{51A55428-D23F-4777-96FE-D91E0B26310D}"/>
                </a:ext>
              </a:extLst>
            </p:cNvPr>
            <p:cNvSpPr txBox="1">
              <a:spLocks/>
            </p:cNvSpPr>
            <p:nvPr/>
          </p:nvSpPr>
          <p:spPr>
            <a:xfrm>
              <a:off x="1341212" y="-176628"/>
              <a:ext cx="8644883" cy="102869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0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000" kern="800" spc="-13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Clr>
                  <a:srgbClr val="4E67C8"/>
                </a:buClr>
                <a:tabLst>
                  <a:tab pos="198950" algn="l"/>
                </a:tabLst>
              </a:pPr>
              <a:r>
                <a:rPr lang="ru-RU" sz="2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400" b="1" kern="1200" spc="0" dirty="0">
                  <a:solidFill>
                    <a:prstClr val="white"/>
                  </a:solidFill>
                  <a:latin typeface="Times New Roman" panose="02020603050405020304" pitchFamily="18" charset="0"/>
                  <a:ea typeface="Roboto Condensed" panose="020B0604020202020204" charset="0"/>
                  <a:cs typeface="Times New Roman" panose="02020603050405020304" pitchFamily="18" charset="0"/>
                </a:rPr>
                <a:t>Сроки уплаты налогов начиная с 01.01.2023</a:t>
              </a:r>
              <a:br>
                <a:rPr lang="ru-RU" sz="2400" b="1" kern="1200" spc="0" dirty="0">
                  <a:solidFill>
                    <a:prstClr val="white"/>
                  </a:solidFill>
                  <a:latin typeface="Times New Roman" panose="02020603050405020304" pitchFamily="18" charset="0"/>
                  <a:ea typeface="Roboto Condensed" panose="020B0604020202020204" charset="0"/>
                  <a:cs typeface="Times New Roman" panose="02020603050405020304" pitchFamily="18" charset="0"/>
                </a:rPr>
              </a:br>
              <a:endParaRPr lang="ru-RU" sz="2400" i="1" kern="1200" spc="0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endParaRPr>
            </a:p>
            <a:p>
              <a:pPr>
                <a:tabLst>
                  <a:tab pos="244933" algn="l"/>
                </a:tabLst>
              </a:pPr>
              <a:endPara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6048" y="-176628"/>
              <a:ext cx="1787465" cy="1028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356424" y="1687066"/>
            <a:ext cx="10098157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СРОК УПЛАТЫ ДЛЯ ВСЕХ НАЛОГОВ –28 ЧИСЛО МЕСЯЦА, СЛЕДУЮЩЕГО ЗА ОТЧЕТНЫМ ПЕРИОДОМ </a:t>
            </a:r>
          </a:p>
          <a:p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Исключения:</a:t>
            </a:r>
          </a:p>
          <a:p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Имущественные </a:t>
            </a: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ФЛ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–срок уплаты 1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декабря; </a:t>
            </a: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за работников</a:t>
            </a:r>
            <a:endParaRPr lang="ru-RU" sz="15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 период с 23 числа прошлого месяца по 22 число текущего месяца –срок уплаты 28 число текущего месяца;</a:t>
            </a: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 период с 1 января по 22 января –срок уплаты 28 января;</a:t>
            </a: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 период с 23 декабря по 31 декабря –срок уплаты последний рабочий день года.</a:t>
            </a:r>
          </a:p>
          <a:p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</a:t>
            </a: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ФЛ, в т. ч. ИП, адвокаты, нотариусы</a:t>
            </a:r>
            <a:endParaRPr lang="ru-RU" sz="15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 позднее 15 июля года, следующего за истекшим налоговым периодом;</a:t>
            </a: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-авансовые платежи по налогу -не позднее 25 апреля, 25 июля, 25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октября;</a:t>
            </a: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Фиксированные </a:t>
            </a: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ИП</a:t>
            </a:r>
            <a:endParaRPr lang="ru-RU" sz="15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-фиксированный платеж с доходов, не превышающих 300 000 руб. –31 декабря текущего года;</a:t>
            </a: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-взносы в размере 1% с доходов свыше 300 000 руб. –1 июля следующего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ЕСХН</a:t>
            </a:r>
            <a:endParaRPr lang="ru-RU" sz="15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-авансовые платежи по налогу за полугодие –не позднее 25 календарных дней со дня окончания отчетного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периода;</a:t>
            </a: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пользование объектами животного мира</a:t>
            </a:r>
            <a:endParaRPr lang="ru-RU" sz="15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 получении разрешения на добычу объектов животного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мира;</a:t>
            </a:r>
            <a:endParaRPr lang="ru-RU" sz="1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разовый и регулярный взносы: разовый взнос уплачивается </a:t>
            </a:r>
            <a:endParaRPr lang="ru-RU" sz="1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1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пользование объектами водных биологических ресурсов</a:t>
            </a:r>
          </a:p>
          <a:p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получении разрешения (10% от всей исчисленной суммы сбора); оставшаяся сумма –равными долями в течение всего срока действия разрешения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20 числа.</a:t>
            </a:r>
          </a:p>
        </p:txBody>
      </p:sp>
    </p:spTree>
    <p:extLst>
      <p:ext uri="{BB962C8B-B14F-4D97-AF65-F5344CB8AC3E}">
        <p14:creationId xmlns:p14="http://schemas.microsoft.com/office/powerpoint/2010/main" val="6969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71125" y="5879030"/>
            <a:ext cx="584851" cy="555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1063"/>
            <a:endParaRPr lang="ru-RU" sz="2599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25179" y="5878965"/>
            <a:ext cx="480250" cy="555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1063"/>
            <a:endParaRPr lang="ru-RU" sz="2599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-786"/>
            <a:ext cx="10325099" cy="1276931"/>
            <a:chOff x="-44949" y="23422"/>
            <a:chExt cx="10048028" cy="765026"/>
          </a:xfrm>
        </p:grpSpPr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xmlns="" id="{51A55428-D23F-4777-96FE-D91E0B26310D}"/>
                </a:ext>
              </a:extLst>
            </p:cNvPr>
            <p:cNvSpPr txBox="1">
              <a:spLocks/>
            </p:cNvSpPr>
            <p:nvPr/>
          </p:nvSpPr>
          <p:spPr>
            <a:xfrm>
              <a:off x="1621953" y="23422"/>
              <a:ext cx="8381126" cy="76450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0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000" kern="800" spc="-13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buClr>
                  <a:srgbClr val="4E67C8"/>
                </a:buClr>
                <a:tabLst>
                  <a:tab pos="198950" algn="l"/>
                </a:tabLst>
              </a:pPr>
              <a:r>
                <a:rPr lang="ru-RU" sz="1624" b="1" kern="1200" spc="0" dirty="0">
                  <a:solidFill>
                    <a:prstClr val="white"/>
                  </a:solidFill>
                  <a:latin typeface="Times New Roman" panose="02020603050405020304" pitchFamily="18" charset="0"/>
                  <a:ea typeface="Roboto Condensed" panose="020B0604020202020204" charset="0"/>
                  <a:cs typeface="Times New Roman" panose="02020603050405020304" pitchFamily="18" charset="0"/>
                </a:rPr>
                <a:t>Реквизиты уплаты налогов посредством перечисления денежных средств в качестве единого налогового платежа в бюджетную систему РФ, </a:t>
              </a:r>
            </a:p>
            <a:p>
              <a:pPr>
                <a:spcBef>
                  <a:spcPts val="0"/>
                </a:spcBef>
                <a:buClr>
                  <a:srgbClr val="4E67C8"/>
                </a:buClr>
                <a:tabLst>
                  <a:tab pos="198950" algn="l"/>
                </a:tabLst>
              </a:pPr>
              <a:r>
                <a:rPr lang="ru-RU" sz="1624" b="1" kern="1200" spc="0" dirty="0">
                  <a:solidFill>
                    <a:prstClr val="white"/>
                  </a:solidFill>
                  <a:latin typeface="Times New Roman" panose="02020603050405020304" pitchFamily="18" charset="0"/>
                  <a:ea typeface="Roboto Condensed" panose="020B0604020202020204" charset="0"/>
                  <a:cs typeface="Times New Roman" panose="02020603050405020304" pitchFamily="18" charset="0"/>
                </a:rPr>
                <a:t>начиная с 01.01.2023  </a:t>
              </a:r>
              <a:r>
                <a:rPr lang="ru-RU" sz="1137" b="1" kern="1200" spc="0" dirty="0">
                  <a:solidFill>
                    <a:prstClr val="white"/>
                  </a:solidFill>
                  <a:latin typeface="Times New Roman" panose="02020603050405020304" pitchFamily="18" charset="0"/>
                  <a:ea typeface="Roboto Condensed" panose="020B0604020202020204" charset="0"/>
                  <a:cs typeface="Times New Roman" panose="02020603050405020304" pitchFamily="18" charset="0"/>
                </a:rPr>
                <a:t>(Приказ МФ от 30.12.2022 № 199н «О внесении изменений в приказ МФ Российской Федерации от 12.11.2013 № 107н» вступил в силу с 11.02.2023)</a:t>
              </a:r>
              <a:br>
                <a:rPr lang="ru-RU" sz="1137" b="1" kern="1200" spc="0" dirty="0">
                  <a:solidFill>
                    <a:prstClr val="white"/>
                  </a:solidFill>
                  <a:latin typeface="Times New Roman" panose="02020603050405020304" pitchFamily="18" charset="0"/>
                  <a:ea typeface="Roboto Condensed" panose="020B0604020202020204" charset="0"/>
                  <a:cs typeface="Times New Roman" panose="02020603050405020304" pitchFamily="18" charset="0"/>
                </a:rPr>
              </a:br>
              <a:endParaRPr lang="ru-RU" sz="1300" i="1" kern="1200" spc="0" dirty="0">
                <a:solidFill>
                  <a:prstClr val="white"/>
                </a:solidFill>
                <a:latin typeface="Times New Roman" panose="02020603050405020304" pitchFamily="18" charset="0"/>
                <a:ea typeface="Roboto Condensed" panose="020B060402020202020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Рисунок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949" y="23942"/>
              <a:ext cx="1666903" cy="76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3214" y="1371601"/>
            <a:ext cx="4521538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811063"/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платежей действующими нормами НК РФ не предусмотрено.</a:t>
            </a:r>
          </a:p>
          <a:p>
            <a:pPr marL="232104" indent="-232104" algn="just" defTabSz="811063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плательщик верно указал ИНН, денежные средства будут зачислены на его ЕНС и оттуда распределены по действующим правилам ст. 45 НК РФ;</a:t>
            </a:r>
          </a:p>
          <a:p>
            <a:pPr marL="232104" indent="-232104" algn="just" defTabSz="811063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неверного указания ИНН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(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существующий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платеж дополнительно будет отнесен на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32104" indent="-232104" algn="just" defTabSz="811063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ошибочного указания ИНН (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действующий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денежные средства учитываются в сальдо ЕНС лица, чей ИНН указан в реквизите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платежного документа. При этом иное лицо не вправе требовать возврата уплаченного за налогоплательщика единого налогового платежа (статья 45 НК РФ).</a:t>
            </a:r>
          </a:p>
          <a:p>
            <a:pPr marL="232104" indent="-232104" algn="just" defTabSz="811063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 вправе распорядиться суммой денежных средств, формирующих положительное сальдо его единого налогового счета, путем зачета или возврата в порядке, предусмотренном статьями 78, 79 НК РФ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52" y="1371601"/>
            <a:ext cx="5813686" cy="577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624423" y="3122761"/>
            <a:ext cx="1665601" cy="465827"/>
          </a:xfrm>
          <a:prstGeom prst="roundRect">
            <a:avLst/>
          </a:prstGeom>
          <a:noFill/>
          <a:ln w="38100"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03544" y="2238496"/>
            <a:ext cx="1586480" cy="400110"/>
          </a:xfrm>
          <a:prstGeom prst="roundRect">
            <a:avLst>
              <a:gd name="adj" fmla="val 0"/>
            </a:avLst>
          </a:prstGeom>
          <a:ln w="28575">
            <a:solidFill>
              <a:srgbClr val="009242"/>
            </a:solidFill>
          </a:ln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9262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8525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7787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7050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6312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5574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4837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4099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950" b="1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ИНН, </a:t>
            </a:r>
            <a:r>
              <a:rPr lang="ru-RU" sz="1000" b="1" i="1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чья обязанность исполняется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6205460" y="2653751"/>
            <a:ext cx="110900" cy="469010"/>
          </a:xfrm>
          <a:prstGeom prst="straightConnector1">
            <a:avLst/>
          </a:prstGeom>
          <a:ln w="28575">
            <a:solidFill>
              <a:srgbClr val="0092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5703544" y="2238496"/>
            <a:ext cx="1586480" cy="400110"/>
          </a:xfrm>
          <a:prstGeom prst="roundRect">
            <a:avLst>
              <a:gd name="adj" fmla="val 0"/>
            </a:avLst>
          </a:prstGeom>
          <a:ln w="28575">
            <a:solidFill>
              <a:srgbClr val="009242"/>
            </a:solidFill>
          </a:ln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9262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8525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7787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7050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6312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5574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4837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4099" algn="l" defTabSz="998525" rtl="0" eaLnBrk="1" latinLnBrk="0" hangingPunct="1">
              <a:defRPr sz="19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950" b="1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ИНН, </a:t>
            </a:r>
            <a:r>
              <a:rPr lang="ru-RU" sz="1000" b="1" i="1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чья обязанность исполняется</a:t>
            </a:r>
          </a:p>
        </p:txBody>
      </p:sp>
    </p:spTree>
    <p:extLst>
      <p:ext uri="{BB962C8B-B14F-4D97-AF65-F5344CB8AC3E}">
        <p14:creationId xmlns:p14="http://schemas.microsoft.com/office/powerpoint/2010/main" val="13118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0325100" cy="1453605"/>
            <a:chOff x="-296049" y="-246399"/>
            <a:chExt cx="10316248" cy="1098465"/>
          </a:xfrm>
        </p:grpSpPr>
        <p:sp>
          <p:nvSpPr>
            <p:cNvPr id="3" name="Subtitle 2">
              <a:extLst>
                <a:ext uri="{FF2B5EF4-FFF2-40B4-BE49-F238E27FC236}">
                  <a16:creationId xmlns:a16="http://schemas.microsoft.com/office/drawing/2014/main" xmlns="" id="{51A55428-D23F-4777-96FE-D91E0B26310D}"/>
                </a:ext>
              </a:extLst>
            </p:cNvPr>
            <p:cNvSpPr txBox="1">
              <a:spLocks/>
            </p:cNvSpPr>
            <p:nvPr/>
          </p:nvSpPr>
          <p:spPr>
            <a:xfrm>
              <a:off x="1403475" y="-246399"/>
              <a:ext cx="8616724" cy="109755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0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000" kern="800" spc="-13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tabLst>
                  <a:tab pos="244933" algn="l"/>
                </a:tabLst>
              </a:pPr>
              <a:endPara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Bef>
                  <a:spcPts val="0"/>
                </a:spcBef>
                <a:tabLst>
                  <a:tab pos="244933" algn="l"/>
                </a:tabLst>
              </a:pPr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Порядок 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распределения денежных средств, </a:t>
              </a:r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перечисленных и (или) признаваемых в качестве </a:t>
              </a:r>
              <a:r>
                <a:rPr lang="ru-RU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ЕНП</a:t>
              </a:r>
            </a:p>
            <a:p>
              <a:pPr>
                <a:spcBef>
                  <a:spcPts val="0"/>
                </a:spcBef>
                <a:tabLst>
                  <a:tab pos="244933" algn="l"/>
                </a:tabLst>
              </a:pP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пункт 8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статьи 45 </a:t>
              </a:r>
              <a:r>
                <a:rPr lang="ru-RU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НК РФ (в </a:t>
              </a:r>
              <a:r>
                <a:rPr lang="ru-RU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редакции Федерального закона № 196–ФЗ от 29.05.2023)</a:t>
              </a:r>
            </a:p>
            <a:p>
              <a:pPr>
                <a:spcBef>
                  <a:spcPts val="0"/>
                </a:spcBef>
                <a:tabLst>
                  <a:tab pos="244933" algn="l"/>
                </a:tabLst>
              </a:pPr>
              <a:endPara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6049" y="-246399"/>
              <a:ext cx="1876351" cy="109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160863" y="1548640"/>
            <a:ext cx="9999133" cy="84057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Недоимка </a:t>
            </a:r>
            <a:r>
              <a:rPr lang="ru-RU" sz="2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налогу на доходы физических лиц - начиная с наиболее раннего момента ее возникновения;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864" y="2504173"/>
            <a:ext cx="9999133" cy="744188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2. Налог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на доходы физических лиц - с момента возникновения обязанности по его перечислению налоговым агентом;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865" y="3343395"/>
            <a:ext cx="9999132" cy="74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3. Недоимка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по иным налогам, сборам, страховым взносам - начиная с наиболее раннего момента ее возникновения;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0866" y="4203894"/>
            <a:ext cx="9999133" cy="81179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4. Иные 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налоги, авансовые платежи, сборы, страховые взносы - с момента возникновения обязанности по их уплате (перечислению);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0864" y="5158711"/>
            <a:ext cx="1767416" cy="125267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5. Пени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6. Проценты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7. Штрафы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15613" y="5142271"/>
            <a:ext cx="8216354" cy="19271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Необходимость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внесения данных изменений обусловлена потерями региональных и местных бюджетов, связанными с недополучением НДФЛ.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порядка списания средств с ЕНС позволит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устранить дефицит региональных и местных бюджетов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увеличить его пополняемость за счет агентского НДФЛ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Golos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денег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ЕНС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уплату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налогов,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деньги спишутся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НДФЛ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распределится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</a:t>
            </a: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оставшимися обязательствами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7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10325099" cy="1583268"/>
            <a:chOff x="-296048" y="-176628"/>
            <a:chExt cx="10282143" cy="1028693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xmlns="" id="{51A55428-D23F-4777-96FE-D91E0B26310D}"/>
                </a:ext>
              </a:extLst>
            </p:cNvPr>
            <p:cNvSpPr txBox="1">
              <a:spLocks/>
            </p:cNvSpPr>
            <p:nvPr/>
          </p:nvSpPr>
          <p:spPr>
            <a:xfrm>
              <a:off x="1341212" y="-176628"/>
              <a:ext cx="8644883" cy="102869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0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000" kern="800" spc="-13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244933" algn="l"/>
                </a:tabLst>
              </a:pPr>
              <a:r>
                <a:rPr lang="ru-RU" sz="2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Федеральный закон от 14.07.2022 № 263-ФЗ «О внесении изменений в части первую и вторую Налогового кодекса Российской Федерации</a:t>
              </a:r>
              <a:endPara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6048" y="-176628"/>
              <a:ext cx="1787465" cy="1028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394458" y="1520824"/>
            <a:ext cx="99306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11.3. Единый налоговый платеж. Единый налоговый счет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сальдо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налогового счета формируется, если общая сумма денежных средств, перечисленных и (или) признаваемых в качестве единого налогового платежа, больше денежного выражения совокупной обязанности.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22166" y="2377227"/>
            <a:ext cx="4041243" cy="398784"/>
          </a:xfrm>
          <a:prstGeom prst="roundRect">
            <a:avLst/>
          </a:prstGeom>
          <a:noFill/>
          <a:ln w="15875"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сальдо ЕНС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358" y="3021114"/>
            <a:ext cx="19467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</a:t>
            </a:r>
            <a:r>
              <a:rPr lang="ru-RU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обязанности другого лица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уплате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 </a:t>
            </a:r>
            <a:endParaRPr lang="en-US" sz="15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78 НК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5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КНД 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1150057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1285" y="4499640"/>
            <a:ext cx="1728987" cy="745902"/>
          </a:xfrm>
          <a:prstGeom prst="round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Приостановлено до 31.12.2023 № 389-ФЗ от 31.07.2023 .</a:t>
            </a:r>
            <a:endParaRPr lang="ru-RU" sz="1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6137" y="3021114"/>
            <a:ext cx="1982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исполнения </a:t>
            </a:r>
            <a:r>
              <a:rPr lang="ru-RU" sz="1500" b="1" dirty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предстоящей обязанности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уплате конкретного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(ст. 78 НК)  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КНД 1150057</a:t>
            </a:r>
            <a:endParaRPr lang="ru-RU" sz="15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8676" y="3021114"/>
            <a:ext cx="269200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исполнения решений налоговых органов, либо погашения </a:t>
            </a:r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просроченной 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взысканию задолженности</a:t>
            </a:r>
          </a:p>
          <a:p>
            <a:r>
              <a:rPr lang="ru-RU" sz="15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78 НК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КНД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1150057</a:t>
            </a:r>
          </a:p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решение не вступило в силу, но есть заявление о зачете, в соответствие  с п. 6 ст. 11.3 НК  совокупная задолженность увеличивается и в соответствие со ст.ст.75 НК   начисляется пеня.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8860" y="2959559"/>
            <a:ext cx="20145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на открытый ему счет в банке в порядке, предусмотренном статьей 79 НК </a:t>
            </a:r>
            <a:endParaRPr lang="ru-RU" sz="1500" b="1" dirty="0" smtClean="0">
              <a:solidFill>
                <a:srgbClr val="009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КНД 1112542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98101" y="3787448"/>
            <a:ext cx="22782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для зачёта – </a:t>
            </a:r>
          </a:p>
          <a:p>
            <a:pPr algn="just"/>
            <a:r>
              <a:rPr lang="ru-RU" sz="15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день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(п. 5 ст. 78 НК). </a:t>
            </a:r>
          </a:p>
          <a:p>
            <a:pPr algn="just"/>
            <a:endParaRPr lang="ru-RU" sz="1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для возврата </a:t>
            </a:r>
            <a:r>
              <a:rPr lang="ru-RU" sz="1500" b="1" dirty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500" b="1" dirty="0" smtClean="0">
              <a:solidFill>
                <a:srgbClr val="009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b="1" u="sng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день </a:t>
            </a:r>
            <a:r>
              <a:rPr lang="ru-RU" sz="1500" b="1" dirty="0" smtClean="0">
                <a:solidFill>
                  <a:srgbClr val="009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(п. 3 ст. 79 НК).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34" y="5875622"/>
            <a:ext cx="10258665" cy="12772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6 ст.78 НК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отмене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(полностью или частично)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зачёта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осуществленного налоговым органом в счет исполнения предстоящей обязанности по уплате конкретного налога (сбора, страхового взноса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(КНД 1165171) </a:t>
            </a:r>
            <a:r>
              <a:rPr lang="ru-RU" sz="1400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</a:t>
            </a:r>
            <a:r>
              <a:rPr lang="ru-RU" sz="1400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30.11.2022 № ЕД-7-8/1133@</a:t>
            </a:r>
          </a:p>
          <a:p>
            <a:pPr algn="just"/>
            <a:endParaRPr lang="ru-RU" sz="15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8183219" y="3224836"/>
            <a:ext cx="298461" cy="2234096"/>
          </a:xfrm>
          <a:prstGeom prst="rightBrace">
            <a:avLst>
              <a:gd name="adj1" fmla="val 76416"/>
              <a:gd name="adj2" fmla="val 50000"/>
            </a:avLst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12" idx="2"/>
            <a:endCxn id="13" idx="0"/>
          </p:cNvCxnSpPr>
          <p:nvPr/>
        </p:nvCxnSpPr>
        <p:spPr>
          <a:xfrm flipH="1">
            <a:off x="1172748" y="2776011"/>
            <a:ext cx="3870040" cy="2451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2" idx="2"/>
            <a:endCxn id="19" idx="0"/>
          </p:cNvCxnSpPr>
          <p:nvPr/>
        </p:nvCxnSpPr>
        <p:spPr>
          <a:xfrm>
            <a:off x="5042788" y="2776011"/>
            <a:ext cx="2373366" cy="183548"/>
          </a:xfrm>
          <a:prstGeom prst="straightConnector1">
            <a:avLst/>
          </a:prstGeom>
          <a:ln>
            <a:solidFill>
              <a:srgbClr val="00924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2"/>
            <a:endCxn id="18" idx="0"/>
          </p:cNvCxnSpPr>
          <p:nvPr/>
        </p:nvCxnSpPr>
        <p:spPr>
          <a:xfrm>
            <a:off x="5042788" y="2776011"/>
            <a:ext cx="121890" cy="245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2" idx="2"/>
            <a:endCxn id="17" idx="0"/>
          </p:cNvCxnSpPr>
          <p:nvPr/>
        </p:nvCxnSpPr>
        <p:spPr>
          <a:xfrm flipH="1">
            <a:off x="3137140" y="2776011"/>
            <a:ext cx="1905648" cy="2451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2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10325099" cy="1583268"/>
            <a:chOff x="-296048" y="-176628"/>
            <a:chExt cx="10282143" cy="1028693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xmlns="" id="{51A55428-D23F-4777-96FE-D91E0B26310D}"/>
                </a:ext>
              </a:extLst>
            </p:cNvPr>
            <p:cNvSpPr txBox="1">
              <a:spLocks/>
            </p:cNvSpPr>
            <p:nvPr/>
          </p:nvSpPr>
          <p:spPr>
            <a:xfrm>
              <a:off x="1341212" y="-176628"/>
              <a:ext cx="8644883" cy="102869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0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000" kern="800" spc="-13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244933" algn="l"/>
                </a:tabLst>
              </a:pPr>
              <a:r>
                <a:rPr lang="ru-RU" sz="2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Уведомление об исчисленных суммах налогов, авансовых платежей по налогам, страховых взносов (КНД  1110355)  п. 9 статьи 58 НК РФ</a:t>
              </a:r>
              <a:endPara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6048" y="-176628"/>
              <a:ext cx="1787465" cy="1028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4" y="1328346"/>
            <a:ext cx="5885649" cy="4563347"/>
          </a:xfrm>
          <a:prstGeom prst="rect">
            <a:avLst/>
          </a:prstGeom>
          <a:scene3d>
            <a:camera prst="orthographicFront"/>
            <a:lightRig rig="chilly" dir="t"/>
          </a:scene3d>
          <a:sp3d contourW="12700" prstMaterial="metal">
            <a:contourClr>
              <a:schemeClr val="tx1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916913" y="1386475"/>
            <a:ext cx="4340500" cy="5078313"/>
          </a:xfrm>
          <a:prstGeom prst="rect">
            <a:avLst/>
          </a:prstGeom>
          <a:noFill/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представляют индивидуальные предприниматели и организации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представления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налоговый орган по месту постановки на учет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юридическому адресу) или по месту постановки на учет в качестве крупнейшего плательщика;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представления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позднее 25-го числа месяца, в котором установлен срок уплаты соответствующих налогов, авансовых платежей по налогам, сборов, страховых взносов;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представления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форме по телекоммуникационным каналам связи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усиленной квалифицированной электронной подписи либо через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налогоплательщика. </a:t>
            </a:r>
          </a:p>
          <a:p>
            <a:pPr algn="just"/>
            <a:endPara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 На бумажном носителе представляют уведомление только налогоплательщиками, не указанными в п.3 ст.80 НК РФ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" y="5817445"/>
            <a:ext cx="5810786" cy="12946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877" y="6153436"/>
            <a:ext cx="5421223" cy="9586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51132" y="5215887"/>
            <a:ext cx="21003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</a:t>
            </a:r>
            <a:r>
              <a:rPr lang="ru-RU" sz="1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 периода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5908" y="5506048"/>
            <a:ext cx="274819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3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ru-RU" sz="1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который платится налог</a:t>
            </a:r>
          </a:p>
        </p:txBody>
      </p:sp>
      <p:cxnSp>
        <p:nvCxnSpPr>
          <p:cNvPr id="6" name="Прямая со стрелкой 5"/>
          <p:cNvCxnSpPr>
            <a:stCxn id="17" idx="1"/>
          </p:cNvCxnSpPr>
          <p:nvPr/>
        </p:nvCxnSpPr>
        <p:spPr>
          <a:xfrm flipH="1">
            <a:off x="3056492" y="5362081"/>
            <a:ext cx="19464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964147" y="5636771"/>
            <a:ext cx="37932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10325099" cy="1583268"/>
            <a:chOff x="-296048" y="-176628"/>
            <a:chExt cx="10282143" cy="1028693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xmlns="" id="{51A55428-D23F-4777-96FE-D91E0B26310D}"/>
                </a:ext>
              </a:extLst>
            </p:cNvPr>
            <p:cNvSpPr txBox="1">
              <a:spLocks/>
            </p:cNvSpPr>
            <p:nvPr/>
          </p:nvSpPr>
          <p:spPr>
            <a:xfrm>
              <a:off x="1341212" y="-176628"/>
              <a:ext cx="8644883" cy="102869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0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000" kern="800" spc="-13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244933" algn="l"/>
                </a:tabLst>
              </a:pPr>
              <a:r>
                <a:rPr lang="ru-RU" sz="2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Уведомление об исчисленных суммах налогов, авансовых платежей по налогам, страховых взносов (КНД  1110355)  п. 9 статьи 58 НК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РФ</a:t>
              </a:r>
            </a:p>
            <a:p>
              <a:pPr>
                <a:tabLst>
                  <a:tab pos="244933" algn="l"/>
                </a:tabLst>
              </a:pPr>
              <a:endPara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6048" y="-176628"/>
              <a:ext cx="1787465" cy="1028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133352" y="4333944"/>
            <a:ext cx="3999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Сроки представления Уведомления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40696" y="4197556"/>
            <a:ext cx="592537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25 числа месяца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котором установлен срок уплаты</a:t>
            </a:r>
          </a:p>
          <a:p>
            <a:pPr defTabSz="685800">
              <a:spcAft>
                <a:spcPts val="600"/>
              </a:spcAft>
              <a:buClr>
                <a:srgbClr val="00B0F0"/>
              </a:buClr>
              <a:buSzPct val="70000"/>
              <a:defRPr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декабре 2023 уведомление по НДФЛ представляется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дважды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71450" indent="-171450" defTabSz="685800"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25 декабря 2023 года  </a:t>
            </a:r>
          </a:p>
          <a:p>
            <a:pPr defTabSz="685800">
              <a:buClr>
                <a:srgbClr val="00B0F0"/>
              </a:buClr>
              <a:buSzPct val="70000"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отчетный период 23 ноября–22 декабря 2023</a:t>
            </a:r>
          </a:p>
          <a:p>
            <a:pPr marL="171450" indent="-171450" defTabSz="685800"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ru-RU" sz="1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defTabSz="685800"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29 декабря 2023 года</a:t>
            </a:r>
          </a:p>
          <a:p>
            <a:pPr defTabSz="685800">
              <a:buClr>
                <a:srgbClr val="00B0F0"/>
              </a:buClr>
              <a:buSzPct val="70000"/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отчетный период 23–31 декабря 2023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352" y="1907038"/>
            <a:ext cx="399930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каким налогам представлять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Уведомление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(юридические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лица и индивидуальные 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предприниматели) 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40696" y="1907038"/>
            <a:ext cx="59253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НДФЛ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страховые взносы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имущественные налоги</a:t>
            </a:r>
            <a:endParaRPr lang="ru-RU" sz="18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упрощённая система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налогообложения</a:t>
            </a:r>
          </a:p>
          <a:p>
            <a:pPr marL="171450" indent="-171450" defTabSz="685800">
              <a:spcAft>
                <a:spcPts val="600"/>
              </a:spcAft>
              <a:buClr>
                <a:srgbClr val="00B0F0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ЕСХН</a:t>
            </a:r>
          </a:p>
        </p:txBody>
      </p:sp>
    </p:spTree>
    <p:extLst>
      <p:ext uri="{BB962C8B-B14F-4D97-AF65-F5344CB8AC3E}">
        <p14:creationId xmlns:p14="http://schemas.microsoft.com/office/powerpoint/2010/main" val="30514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78068"/>
            <a:ext cx="10256808" cy="1445931"/>
            <a:chOff x="-296048" y="-246399"/>
            <a:chExt cx="10316246" cy="1098465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xmlns="" id="{51A55428-D23F-4777-96FE-D91E0B26310D}"/>
                </a:ext>
              </a:extLst>
            </p:cNvPr>
            <p:cNvSpPr txBox="1">
              <a:spLocks/>
            </p:cNvSpPr>
            <p:nvPr/>
          </p:nvSpPr>
          <p:spPr>
            <a:xfrm>
              <a:off x="1438129" y="-246399"/>
              <a:ext cx="8582069" cy="10984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0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000" kern="800" spc="-13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244933" algn="l"/>
                </a:tabLst>
              </a:pPr>
              <a:r>
                <a: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ошибки, которые допускают налогоплательщики при заполнении Уведомления 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КНД  1110355)</a:t>
              </a:r>
              <a:endPara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Рисунок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6048" y="-246399"/>
              <a:ext cx="1734178" cy="109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2824" y="2460165"/>
            <a:ext cx="3260403" cy="5077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несуществующие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КБК, ОКТМО, КПП, период, сумма	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	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неверные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КБК, ОКТМО, КПП, период, сумма	</a:t>
            </a:r>
          </a:p>
          <a:p>
            <a:r>
              <a:rPr lang="ru-RU" dirty="0"/>
              <a:t>	</a:t>
            </a:r>
          </a:p>
          <a:p>
            <a:r>
              <a:rPr lang="ru-RU" dirty="0"/>
              <a:t>	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5688" y="2505408"/>
            <a:ext cx="3220278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уведомление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корректными реквизитами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36637" y="2460165"/>
            <a:ext cx="3405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уведомление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пройдет контроль 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принято налоговым органом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обязанность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налога не будет исполнена 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отсутствием начисления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58478" y="1619851"/>
            <a:ext cx="2478156" cy="3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948" y="1693721"/>
            <a:ext cx="2478156" cy="3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73008" y="1637988"/>
            <a:ext cx="1921566" cy="3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исправить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440" y="5094717"/>
            <a:ext cx="3219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сформируется начисление 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неверными реквизитами, 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последующим его погашением из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5688" y="4691009"/>
            <a:ext cx="30894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«обнулить» старое уведомление (повторить реквизиты неверного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сумме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«0»)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верными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реквизитами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20710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1"/>
            <a:ext cx="10325099" cy="1583268"/>
            <a:chOff x="-296048" y="-176628"/>
            <a:chExt cx="10282143" cy="1028693"/>
          </a:xfrm>
        </p:grpSpPr>
        <p:sp>
          <p:nvSpPr>
            <p:cNvPr id="4" name="Subtitle 2">
              <a:extLst>
                <a:ext uri="{FF2B5EF4-FFF2-40B4-BE49-F238E27FC236}">
                  <a16:creationId xmlns:a16="http://schemas.microsoft.com/office/drawing/2014/main" xmlns="" id="{51A55428-D23F-4777-96FE-D91E0B26310D}"/>
                </a:ext>
              </a:extLst>
            </p:cNvPr>
            <p:cNvSpPr txBox="1">
              <a:spLocks/>
            </p:cNvSpPr>
            <p:nvPr/>
          </p:nvSpPr>
          <p:spPr>
            <a:xfrm>
              <a:off x="1341212" y="-176628"/>
              <a:ext cx="8644883" cy="102869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0">
              <a:noFill/>
            </a:ln>
          </p:spPr>
          <p:txBody>
            <a:bodyPr vert="horz" lIns="0" tIns="0" rIns="0" bIns="0" rtlCol="0" anchor="ctr">
              <a:noAutofit/>
            </a:bodyPr>
            <a:lstStyle>
              <a:lvl1pPr marL="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2000" kern="800" spc="-13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09585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219170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828754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438339" indent="0" algn="ctr" defTabSz="121917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None/>
                <a:defRPr sz="1600" kern="8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3047924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657509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4267093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876678" indent="0" algn="ctr" defTabSz="121917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667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244933" algn="l"/>
                </a:tabLst>
              </a:pPr>
              <a:r>
                <a: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Федеральный закон «О внесении изменений в части первую и вторую НК РФ, отдельные законодательные акты Российской Федерации и о приостановлении действия абзаца второго пункта 1 статьи 78 части первой НК РФ» одобрен Советом Федерации 27.07.2023</a:t>
              </a:r>
            </a:p>
            <a:p>
              <a:pPr>
                <a:tabLst>
                  <a:tab pos="244933" algn="l"/>
                </a:tabLst>
              </a:pPr>
              <a:r>
                <a:rPr lang="ru-RU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ru-RU" sz="1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6048" y="-176628"/>
              <a:ext cx="1787465" cy="1028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8161" y="3010993"/>
            <a:ext cx="418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31 декабря 2023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заканчивается переходный период, связанный с внедрением ЕНС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7275" y="1775035"/>
            <a:ext cx="516255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уплата авансовых платежей, вместо подачи уведомлений</a:t>
            </a:r>
          </a:p>
          <a:p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12 ст. 4 Федерального закона от 14.07.2022 № 263-ФЗ</a:t>
            </a:r>
          </a:p>
          <a:p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4870450" algn="l"/>
                <a:tab pos="6860540" algn="l"/>
                <a:tab pos="7687309" algn="l"/>
              </a:tabLst>
            </a:pPr>
            <a:r>
              <a:rPr lang="ru-RU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пени за ошибки в уведомлениях не начисляются если на ЕНС достаточно средств для погашения обязанности по уплате налогов. </a:t>
            </a:r>
          </a:p>
          <a:p>
            <a:endParaRPr lang="ru-RU" sz="2000" b="1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29.03.2023 № 500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118" y="6060231"/>
            <a:ext cx="9992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1 января 2024 года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можно представлять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ТОЛЬКО 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уведомление об исчисленных налогах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30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48548</TotalTime>
  <Words>1760</Words>
  <Application>Microsoft Office PowerPoint</Application>
  <PresentationFormat>Произвольный</PresentationFormat>
  <Paragraphs>163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Calibri</vt:lpstr>
      <vt:lpstr>Georgia</vt:lpstr>
      <vt:lpstr>Golos</vt:lpstr>
      <vt:lpstr>Roboto Condensed</vt:lpstr>
      <vt:lpstr>Times New Roman</vt:lpstr>
      <vt:lpstr>Trebuchet MS</vt:lpstr>
      <vt:lpstr>Wingdings</vt:lpstr>
      <vt:lpstr>Специальное оформление</vt:lpstr>
      <vt:lpstr>7_Специальное оформление</vt:lpstr>
      <vt:lpstr>1_Специальное оформление</vt:lpstr>
      <vt:lpstr>2_Специальное оформление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Ivanova</dc:creator>
  <cp:lastModifiedBy>User</cp:lastModifiedBy>
  <cp:revision>1594</cp:revision>
  <cp:lastPrinted>2023-09-07T05:58:11Z</cp:lastPrinted>
  <dcterms:created xsi:type="dcterms:W3CDTF">2019-04-30T10:46:03Z</dcterms:created>
  <dcterms:modified xsi:type="dcterms:W3CDTF">2023-11-27T19:27:15Z</dcterms:modified>
</cp:coreProperties>
</file>