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7" r:id="rId2"/>
    <p:sldId id="265" r:id="rId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A9C1F-B56F-464B-85BA-A4134C71ABB1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3822DB-4BF6-44FE-A52E-5607DFA716F7}">
      <dgm:prSet phldrT="[Текст]"/>
      <dgm:spPr/>
      <dgm:t>
        <a:bodyPr/>
        <a:lstStyle/>
        <a:p>
          <a:r>
            <a:rPr lang="ru-RU" dirty="0" smtClean="0"/>
            <a:t>Ставка</a:t>
          </a:r>
          <a:r>
            <a:rPr lang="ru-RU" dirty="0" smtClean="0">
              <a:solidFill>
                <a:srgbClr val="C00000"/>
              </a:solidFill>
            </a:rPr>
            <a:t> 4 </a:t>
          </a:r>
          <a:r>
            <a:rPr lang="ru-RU" dirty="0" smtClean="0"/>
            <a:t>%</a:t>
          </a:r>
          <a:endParaRPr lang="ru-RU" dirty="0"/>
        </a:p>
      </dgm:t>
    </dgm:pt>
    <dgm:pt modelId="{B0358B40-9FE2-462A-AA0E-C980CAC64FE0}" type="parTrans" cxnId="{0A5BE85C-A1F1-45F3-AC56-411E79C860C1}">
      <dgm:prSet/>
      <dgm:spPr/>
      <dgm:t>
        <a:bodyPr/>
        <a:lstStyle/>
        <a:p>
          <a:endParaRPr lang="ru-RU"/>
        </a:p>
      </dgm:t>
    </dgm:pt>
    <dgm:pt modelId="{A3CB6EF5-6053-4F6D-9C11-3D01B392FB47}" type="sibTrans" cxnId="{0A5BE85C-A1F1-45F3-AC56-411E79C860C1}">
      <dgm:prSet/>
      <dgm:spPr/>
      <dgm:t>
        <a:bodyPr/>
        <a:lstStyle/>
        <a:p>
          <a:endParaRPr lang="ru-RU"/>
        </a:p>
      </dgm:t>
    </dgm:pt>
    <dgm:pt modelId="{D85CD03E-DEB1-478F-8C2B-D35EA0E9B4B9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Bahnschrift SemiBold SemiConden" panose="020B0502040204020203" pitchFamily="34" charset="0"/>
            </a:rPr>
            <a:t>В отношении доходов, полученных от реализации товаров (работ, услуг, имущественных прав) физическим лицам.</a:t>
          </a:r>
          <a:endParaRPr lang="ru-RU" sz="1400" dirty="0">
            <a:solidFill>
              <a:schemeClr val="tx1"/>
            </a:solidFill>
            <a:latin typeface="Bahnschrift SemiBold SemiConden" panose="020B0502040204020203" pitchFamily="34" charset="0"/>
          </a:endParaRPr>
        </a:p>
      </dgm:t>
    </dgm:pt>
    <dgm:pt modelId="{9EBE657F-1895-457C-A870-CDF28F6F480A}" type="parTrans" cxnId="{45E2BF42-3424-4396-B347-F8B6F4AAD21F}">
      <dgm:prSet/>
      <dgm:spPr/>
      <dgm:t>
        <a:bodyPr/>
        <a:lstStyle/>
        <a:p>
          <a:endParaRPr lang="ru-RU"/>
        </a:p>
      </dgm:t>
    </dgm:pt>
    <dgm:pt modelId="{D1E04655-7A40-4930-A820-E9C19F852075}" type="sibTrans" cxnId="{45E2BF42-3424-4396-B347-F8B6F4AAD21F}">
      <dgm:prSet/>
      <dgm:spPr/>
      <dgm:t>
        <a:bodyPr/>
        <a:lstStyle/>
        <a:p>
          <a:endParaRPr lang="ru-RU"/>
        </a:p>
      </dgm:t>
    </dgm:pt>
    <dgm:pt modelId="{3D014F18-6A72-4C42-96E0-A212061888B2}">
      <dgm:prSet phldrT="[Текст]"/>
      <dgm:spPr/>
      <dgm:t>
        <a:bodyPr/>
        <a:lstStyle/>
        <a:p>
          <a:r>
            <a:rPr lang="ru-RU" dirty="0" smtClean="0"/>
            <a:t>Ставка </a:t>
          </a:r>
          <a:r>
            <a:rPr lang="ru-RU" dirty="0" smtClean="0">
              <a:solidFill>
                <a:srgbClr val="C00000"/>
              </a:solidFill>
            </a:rPr>
            <a:t>6</a:t>
          </a:r>
          <a:r>
            <a:rPr lang="ru-RU" dirty="0" smtClean="0"/>
            <a:t> %</a:t>
          </a:r>
          <a:endParaRPr lang="ru-RU" dirty="0"/>
        </a:p>
      </dgm:t>
    </dgm:pt>
    <dgm:pt modelId="{7BFDC98B-E56C-4387-B27D-53F7B182D681}" type="parTrans" cxnId="{8E7AF87E-FB6A-4785-AD23-BAF4517F9CEB}">
      <dgm:prSet/>
      <dgm:spPr/>
      <dgm:t>
        <a:bodyPr/>
        <a:lstStyle/>
        <a:p>
          <a:endParaRPr lang="ru-RU"/>
        </a:p>
      </dgm:t>
    </dgm:pt>
    <dgm:pt modelId="{1FA1FAC4-93EF-479D-BA8E-757C119F6AEF}" type="sibTrans" cxnId="{8E7AF87E-FB6A-4785-AD23-BAF4517F9CEB}">
      <dgm:prSet/>
      <dgm:spPr/>
      <dgm:t>
        <a:bodyPr/>
        <a:lstStyle/>
        <a:p>
          <a:endParaRPr lang="ru-RU"/>
        </a:p>
      </dgm:t>
    </dgm:pt>
    <dgm:pt modelId="{728DD2F3-F65C-4D88-94E5-9010725DB11B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  <a:latin typeface="Bahnschrift SemiBold SemiConden" panose="020B0502040204020203" pitchFamily="34" charset="0"/>
            </a:rPr>
            <a:t>В отношении доходов, полученных от реализации товаров (работ, услуг, имущественных прав) индивидуальным предпринимателям для использования при ведении предпринимательской деятельности и юридическим лицам.</a:t>
          </a:r>
          <a:endParaRPr lang="ru-RU" sz="1400" dirty="0">
            <a:solidFill>
              <a:schemeClr val="tx1"/>
            </a:solidFill>
            <a:latin typeface="Bahnschrift SemiBold SemiConden" panose="020B0502040204020203" pitchFamily="34" charset="0"/>
          </a:endParaRPr>
        </a:p>
      </dgm:t>
    </dgm:pt>
    <dgm:pt modelId="{DACBEDBC-01E9-4211-A67E-69311BCE5BA3}" type="parTrans" cxnId="{22AB9B19-430C-4556-9F3D-529EA0987C85}">
      <dgm:prSet/>
      <dgm:spPr/>
      <dgm:t>
        <a:bodyPr/>
        <a:lstStyle/>
        <a:p>
          <a:endParaRPr lang="ru-RU"/>
        </a:p>
      </dgm:t>
    </dgm:pt>
    <dgm:pt modelId="{A4800DBF-0BFF-4A01-9C04-0CEA6F92375D}" type="sibTrans" cxnId="{22AB9B19-430C-4556-9F3D-529EA0987C85}">
      <dgm:prSet/>
      <dgm:spPr/>
      <dgm:t>
        <a:bodyPr/>
        <a:lstStyle/>
        <a:p>
          <a:endParaRPr lang="ru-RU"/>
        </a:p>
      </dgm:t>
    </dgm:pt>
    <dgm:pt modelId="{23644E0A-3D56-46D1-8BD2-634571DCCFEF}" type="pres">
      <dgm:prSet presAssocID="{C5FA9C1F-B56F-464B-85BA-A4134C71ABB1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51EFBBA-DF27-4906-95F1-C3EE15515C06}" type="pres">
      <dgm:prSet presAssocID="{E83822DB-4BF6-44FE-A52E-5607DFA716F7}" presName="compositeNode" presStyleCnt="0">
        <dgm:presLayoutVars>
          <dgm:bulletEnabled val="1"/>
        </dgm:presLayoutVars>
      </dgm:prSet>
      <dgm:spPr/>
    </dgm:pt>
    <dgm:pt modelId="{5A725475-4153-476A-B888-86623A6576C1}" type="pres">
      <dgm:prSet presAssocID="{E83822DB-4BF6-44FE-A52E-5607DFA716F7}" presName="imag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  <dgm:t>
        <a:bodyPr/>
        <a:lstStyle/>
        <a:p>
          <a:endParaRPr lang="ru-RU"/>
        </a:p>
      </dgm:t>
    </dgm:pt>
    <dgm:pt modelId="{7AB397EC-C1C4-4522-B155-1284AC0CEBB3}" type="pres">
      <dgm:prSet presAssocID="{E83822DB-4BF6-44FE-A52E-5607DFA716F7}" presName="childNode" presStyleLbl="node1" presStyleIdx="0" presStyleCnt="2" custScaleY="1072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C961F3-6A8C-42B5-9455-2BA914162AEB}" type="pres">
      <dgm:prSet presAssocID="{E83822DB-4BF6-44FE-A52E-5607DFA716F7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B518D-015D-43EC-A1AA-1A57A400348E}" type="pres">
      <dgm:prSet presAssocID="{A3CB6EF5-6053-4F6D-9C11-3D01B392FB47}" presName="sibTrans" presStyleCnt="0"/>
      <dgm:spPr/>
    </dgm:pt>
    <dgm:pt modelId="{55487610-E8CA-40C7-A045-0B0010D45FC4}" type="pres">
      <dgm:prSet presAssocID="{3D014F18-6A72-4C42-96E0-A212061888B2}" presName="compositeNode" presStyleCnt="0">
        <dgm:presLayoutVars>
          <dgm:bulletEnabled val="1"/>
        </dgm:presLayoutVars>
      </dgm:prSet>
      <dgm:spPr/>
    </dgm:pt>
    <dgm:pt modelId="{E4263219-B0B9-4363-80F8-B01CE4B5A86C}" type="pres">
      <dgm:prSet presAssocID="{3D014F18-6A72-4C42-96E0-A212061888B2}" presName="image" presStyleLbl="fgImgPlace1" presStyleIdx="1" presStyleCnt="2" custLinFactNeighborX="-53041" custLinFactNeighborY="-447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ru-RU"/>
        </a:p>
      </dgm:t>
    </dgm:pt>
    <dgm:pt modelId="{9C74F1D8-69BF-40BF-A548-A4184918072B}" type="pres">
      <dgm:prSet presAssocID="{3D014F18-6A72-4C42-96E0-A212061888B2}" presName="childNode" presStyleLbl="node1" presStyleIdx="1" presStyleCnt="2" custScaleX="140073" custScaleY="106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C0E9C6-E1A8-4842-8D10-5AA858A56679}" type="pres">
      <dgm:prSet presAssocID="{3D014F18-6A72-4C42-96E0-A212061888B2}" presName="parentNode" presStyleLbl="revTx" presStyleIdx="1" presStyleCnt="2" custLinFactX="-6083" custLinFactNeighborX="-100000" custLinFactNeighborY="9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AB9B19-430C-4556-9F3D-529EA0987C85}" srcId="{3D014F18-6A72-4C42-96E0-A212061888B2}" destId="{728DD2F3-F65C-4D88-94E5-9010725DB11B}" srcOrd="0" destOrd="0" parTransId="{DACBEDBC-01E9-4211-A67E-69311BCE5BA3}" sibTransId="{A4800DBF-0BFF-4A01-9C04-0CEA6F92375D}"/>
    <dgm:cxn modelId="{4489240A-98FD-4A58-BF91-7C0DA3E021BC}" type="presOf" srcId="{C5FA9C1F-B56F-464B-85BA-A4134C71ABB1}" destId="{23644E0A-3D56-46D1-8BD2-634571DCCFEF}" srcOrd="0" destOrd="0" presId="urn:microsoft.com/office/officeart/2005/8/layout/hList2"/>
    <dgm:cxn modelId="{4E270702-EDEE-4CFE-A5BF-18896D991AA0}" type="presOf" srcId="{3D014F18-6A72-4C42-96E0-A212061888B2}" destId="{28C0E9C6-E1A8-4842-8D10-5AA858A56679}" srcOrd="0" destOrd="0" presId="urn:microsoft.com/office/officeart/2005/8/layout/hList2"/>
    <dgm:cxn modelId="{C3027CA0-6AE8-403B-B776-2BCD8E87B6B7}" type="presOf" srcId="{728DD2F3-F65C-4D88-94E5-9010725DB11B}" destId="{9C74F1D8-69BF-40BF-A548-A4184918072B}" srcOrd="0" destOrd="0" presId="urn:microsoft.com/office/officeart/2005/8/layout/hList2"/>
    <dgm:cxn modelId="{8EACA8EE-9437-4341-BA80-296DB1829C4D}" type="presOf" srcId="{E83822DB-4BF6-44FE-A52E-5607DFA716F7}" destId="{9AC961F3-6A8C-42B5-9455-2BA914162AEB}" srcOrd="0" destOrd="0" presId="urn:microsoft.com/office/officeart/2005/8/layout/hList2"/>
    <dgm:cxn modelId="{0A5BE85C-A1F1-45F3-AC56-411E79C860C1}" srcId="{C5FA9C1F-B56F-464B-85BA-A4134C71ABB1}" destId="{E83822DB-4BF6-44FE-A52E-5607DFA716F7}" srcOrd="0" destOrd="0" parTransId="{B0358B40-9FE2-462A-AA0E-C980CAC64FE0}" sibTransId="{A3CB6EF5-6053-4F6D-9C11-3D01B392FB47}"/>
    <dgm:cxn modelId="{8E7AF87E-FB6A-4785-AD23-BAF4517F9CEB}" srcId="{C5FA9C1F-B56F-464B-85BA-A4134C71ABB1}" destId="{3D014F18-6A72-4C42-96E0-A212061888B2}" srcOrd="1" destOrd="0" parTransId="{7BFDC98B-E56C-4387-B27D-53F7B182D681}" sibTransId="{1FA1FAC4-93EF-479D-BA8E-757C119F6AEF}"/>
    <dgm:cxn modelId="{45E2BF42-3424-4396-B347-F8B6F4AAD21F}" srcId="{E83822DB-4BF6-44FE-A52E-5607DFA716F7}" destId="{D85CD03E-DEB1-478F-8C2B-D35EA0E9B4B9}" srcOrd="0" destOrd="0" parTransId="{9EBE657F-1895-457C-A870-CDF28F6F480A}" sibTransId="{D1E04655-7A40-4930-A820-E9C19F852075}"/>
    <dgm:cxn modelId="{CC7404C4-AFF9-4C4E-A388-E2489B74D91B}" type="presOf" srcId="{D85CD03E-DEB1-478F-8C2B-D35EA0E9B4B9}" destId="{7AB397EC-C1C4-4522-B155-1284AC0CEBB3}" srcOrd="0" destOrd="0" presId="urn:microsoft.com/office/officeart/2005/8/layout/hList2"/>
    <dgm:cxn modelId="{49760866-2145-48D4-9CF2-13E38ABE44E6}" type="presParOf" srcId="{23644E0A-3D56-46D1-8BD2-634571DCCFEF}" destId="{251EFBBA-DF27-4906-95F1-C3EE15515C06}" srcOrd="0" destOrd="0" presId="urn:microsoft.com/office/officeart/2005/8/layout/hList2"/>
    <dgm:cxn modelId="{22EF34FD-442E-4155-A16D-1550D034C1A7}" type="presParOf" srcId="{251EFBBA-DF27-4906-95F1-C3EE15515C06}" destId="{5A725475-4153-476A-B888-86623A6576C1}" srcOrd="0" destOrd="0" presId="urn:microsoft.com/office/officeart/2005/8/layout/hList2"/>
    <dgm:cxn modelId="{BC4BD0D2-BD56-4F72-9F91-32C9D96658A1}" type="presParOf" srcId="{251EFBBA-DF27-4906-95F1-C3EE15515C06}" destId="{7AB397EC-C1C4-4522-B155-1284AC0CEBB3}" srcOrd="1" destOrd="0" presId="urn:microsoft.com/office/officeart/2005/8/layout/hList2"/>
    <dgm:cxn modelId="{B396E94B-037D-4CED-A1E8-441CCF666744}" type="presParOf" srcId="{251EFBBA-DF27-4906-95F1-C3EE15515C06}" destId="{9AC961F3-6A8C-42B5-9455-2BA914162AEB}" srcOrd="2" destOrd="0" presId="urn:microsoft.com/office/officeart/2005/8/layout/hList2"/>
    <dgm:cxn modelId="{3B40FF6D-77E3-4466-9079-169C1EE98CA3}" type="presParOf" srcId="{23644E0A-3D56-46D1-8BD2-634571DCCFEF}" destId="{7DAB518D-015D-43EC-A1AA-1A57A400348E}" srcOrd="1" destOrd="0" presId="urn:microsoft.com/office/officeart/2005/8/layout/hList2"/>
    <dgm:cxn modelId="{638CA31B-6E56-4298-863E-C751793FD0BD}" type="presParOf" srcId="{23644E0A-3D56-46D1-8BD2-634571DCCFEF}" destId="{55487610-E8CA-40C7-A045-0B0010D45FC4}" srcOrd="2" destOrd="0" presId="urn:microsoft.com/office/officeart/2005/8/layout/hList2"/>
    <dgm:cxn modelId="{4007DE6D-CACA-4AE4-80BE-0EC4C6841954}" type="presParOf" srcId="{55487610-E8CA-40C7-A045-0B0010D45FC4}" destId="{E4263219-B0B9-4363-80F8-B01CE4B5A86C}" srcOrd="0" destOrd="0" presId="urn:microsoft.com/office/officeart/2005/8/layout/hList2"/>
    <dgm:cxn modelId="{675AAF5F-E753-49A0-9136-0DAB665D9A4D}" type="presParOf" srcId="{55487610-E8CA-40C7-A045-0B0010D45FC4}" destId="{9C74F1D8-69BF-40BF-A548-A4184918072B}" srcOrd="1" destOrd="0" presId="urn:microsoft.com/office/officeart/2005/8/layout/hList2"/>
    <dgm:cxn modelId="{215FA658-121D-4E9E-BC88-731338F99B8D}" type="presParOf" srcId="{55487610-E8CA-40C7-A045-0B0010D45FC4}" destId="{28C0E9C6-E1A8-4842-8D10-5AA858A56679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961F3-6A8C-42B5-9455-2BA914162AEB}">
      <dsp:nvSpPr>
        <dsp:cNvPr id="0" name=""/>
        <dsp:cNvSpPr/>
      </dsp:nvSpPr>
      <dsp:spPr>
        <a:xfrm rot="16200000">
          <a:off x="-921692" y="1589136"/>
          <a:ext cx="2459426" cy="356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4016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Ставка</a:t>
          </a:r>
          <a:r>
            <a:rPr lang="ru-RU" sz="2600" kern="1200" dirty="0" smtClean="0">
              <a:solidFill>
                <a:srgbClr val="C00000"/>
              </a:solidFill>
            </a:rPr>
            <a:t> 4 </a:t>
          </a:r>
          <a:r>
            <a:rPr lang="ru-RU" sz="2600" kern="1200" dirty="0" smtClean="0"/>
            <a:t>%</a:t>
          </a:r>
          <a:endParaRPr lang="ru-RU" sz="2600" kern="1200" dirty="0"/>
        </a:p>
      </dsp:txBody>
      <dsp:txXfrm>
        <a:off x="-921692" y="1589136"/>
        <a:ext cx="2459426" cy="356049"/>
      </dsp:txXfrm>
    </dsp:sp>
    <dsp:sp modelId="{7AB397EC-C1C4-4522-B155-1284AC0CEBB3}">
      <dsp:nvSpPr>
        <dsp:cNvPr id="0" name=""/>
        <dsp:cNvSpPr/>
      </dsp:nvSpPr>
      <dsp:spPr>
        <a:xfrm>
          <a:off x="486045" y="448675"/>
          <a:ext cx="1773504" cy="263697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14016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  <a:latin typeface="Bahnschrift SemiBold SemiConden" panose="020B0502040204020203" pitchFamily="34" charset="0"/>
            </a:rPr>
            <a:t>В отношении доходов, полученных от реализации товаров (работ, услуг, имущественных прав) физическим лицам.</a:t>
          </a:r>
          <a:endParaRPr lang="ru-RU" sz="1400" kern="1200" dirty="0">
            <a:solidFill>
              <a:schemeClr val="tx1"/>
            </a:solidFill>
            <a:latin typeface="Bahnschrift SemiBold SemiConden" panose="020B0502040204020203" pitchFamily="34" charset="0"/>
          </a:endParaRPr>
        </a:p>
      </dsp:txBody>
      <dsp:txXfrm>
        <a:off x="486045" y="448675"/>
        <a:ext cx="1773504" cy="2636972"/>
      </dsp:txXfrm>
    </dsp:sp>
    <dsp:sp modelId="{5A725475-4153-476A-B888-86623A6576C1}">
      <dsp:nvSpPr>
        <dsp:cNvPr id="0" name=""/>
        <dsp:cNvSpPr/>
      </dsp:nvSpPr>
      <dsp:spPr>
        <a:xfrm>
          <a:off x="129995" y="67463"/>
          <a:ext cx="712099" cy="712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C0E9C6-E1A8-4842-8D10-5AA858A56679}">
      <dsp:nvSpPr>
        <dsp:cNvPr id="0" name=""/>
        <dsp:cNvSpPr/>
      </dsp:nvSpPr>
      <dsp:spPr>
        <a:xfrm rot="16200000">
          <a:off x="1285587" y="1611394"/>
          <a:ext cx="2459426" cy="356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4016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Ставка </a:t>
          </a:r>
          <a:r>
            <a:rPr lang="ru-RU" sz="2600" kern="1200" dirty="0" smtClean="0">
              <a:solidFill>
                <a:srgbClr val="C00000"/>
              </a:solidFill>
            </a:rPr>
            <a:t>6</a:t>
          </a:r>
          <a:r>
            <a:rPr lang="ru-RU" sz="2600" kern="1200" dirty="0" smtClean="0"/>
            <a:t> %</a:t>
          </a:r>
          <a:endParaRPr lang="ru-RU" sz="2600" kern="1200" dirty="0"/>
        </a:p>
      </dsp:txBody>
      <dsp:txXfrm>
        <a:off x="1285587" y="1611394"/>
        <a:ext cx="2459426" cy="356049"/>
      </dsp:txXfrm>
    </dsp:sp>
    <dsp:sp modelId="{9C74F1D8-69BF-40BF-A548-A4184918072B}">
      <dsp:nvSpPr>
        <dsp:cNvPr id="0" name=""/>
        <dsp:cNvSpPr/>
      </dsp:nvSpPr>
      <dsp:spPr>
        <a:xfrm>
          <a:off x="2715685" y="461944"/>
          <a:ext cx="2484200" cy="261043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14016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  <a:latin typeface="Bahnschrift SemiBold SemiConden" panose="020B0502040204020203" pitchFamily="34" charset="0"/>
            </a:rPr>
            <a:t>В отношении доходов, полученных от реализации товаров (работ, услуг, имущественных прав) индивидуальным предпринимателям для использования при ведении предпринимательской деятельности и юридическим лицам.</a:t>
          </a:r>
          <a:endParaRPr lang="ru-RU" sz="1400" kern="1200" dirty="0">
            <a:solidFill>
              <a:schemeClr val="tx1"/>
            </a:solidFill>
            <a:latin typeface="Bahnschrift SemiBold SemiConden" panose="020B0502040204020203" pitchFamily="34" charset="0"/>
          </a:endParaRPr>
        </a:p>
      </dsp:txBody>
      <dsp:txXfrm>
        <a:off x="2715685" y="461944"/>
        <a:ext cx="2484200" cy="2610435"/>
      </dsp:txXfrm>
    </dsp:sp>
    <dsp:sp modelId="{E4263219-B0B9-4363-80F8-B01CE4B5A86C}">
      <dsp:nvSpPr>
        <dsp:cNvPr id="0" name=""/>
        <dsp:cNvSpPr/>
      </dsp:nvSpPr>
      <dsp:spPr>
        <a:xfrm>
          <a:off x="2337279" y="35610"/>
          <a:ext cx="712099" cy="712099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37713-48A0-4718-8A4C-6321DB380C02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5536B-893F-412A-9E24-5BD590268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978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5536B-893F-412A-9E24-5BD590268D9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7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C94-1D41-4971-BF44-E21CF7B2A9F7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3817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C781-1DA8-44E7-8366-66A45180335B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25186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C781-1DA8-44E7-8366-66A45180335B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38860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C781-1DA8-44E7-8366-66A45180335B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15084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C781-1DA8-44E7-8366-66A45180335B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738415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C781-1DA8-44E7-8366-66A45180335B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30743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C1D-ED8B-4E15-8EDB-80E2E9F7E818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2456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5FC0-0BEA-4A4F-A043-C22C31B53BB2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87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5D22-CE3C-4DCA-B9E7-B9C64DF11E1D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5561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43FE-97C8-49C3-83A3-2DE51B4935F4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2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9B0E3-527D-4867-82B3-91E41D4EF665}" type="datetime1">
              <a:rPr lang="ru-RU" smtClean="0"/>
              <a:t>28.03.2023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762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E2118-67DF-4219-8799-1CBD33CEBF9D}" type="datetime1">
              <a:rPr lang="ru-RU" smtClean="0"/>
              <a:t>28.03.2023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6163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851A8-F0B1-46A8-9368-315C2CB507BC}" type="datetime1">
              <a:rPr lang="ru-RU" smtClean="0"/>
              <a:t>28.03.2023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8023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16DF-9679-429F-901B-857CC4018569}" type="datetime1">
              <a:rPr lang="ru-RU" smtClean="0"/>
              <a:t>28.03.2023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0677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96513-1409-4229-AA14-444A89DBC92C}" type="datetime1">
              <a:rPr lang="ru-RU" smtClean="0"/>
              <a:t>28.03.2023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539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E8F-4F4C-4B00-9160-528F7A0A4E4B}" type="datetime1">
              <a:rPr lang="ru-RU" smtClean="0"/>
              <a:t>28.03.2023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621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4C781-1DA8-44E7-8366-66A45180335B}" type="datetime1">
              <a:rPr lang="ru-RU" smtClean="0"/>
              <a:t>28.03.2023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64565A-C6A9-4C96-898D-F09CA0C2F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4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4532297" y="1519622"/>
            <a:ext cx="2786672" cy="2692731"/>
            <a:chOff x="4844716" y="1963403"/>
            <a:chExt cx="3433010" cy="91440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8" name="Овал 7"/>
            <p:cNvSpPr/>
            <p:nvPr/>
          </p:nvSpPr>
          <p:spPr>
            <a:xfrm>
              <a:off x="4844716" y="1963403"/>
              <a:ext cx="3433010" cy="9144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>
                <a:latin typeface="Bahnschrift SemiBold SemiConden" panose="020B0502040204020203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17538" y="2279521"/>
              <a:ext cx="2687354" cy="21948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rgbClr val="C00000"/>
                  </a:solidFill>
                  <a:latin typeface="Bahnschrift SemiBold SemiConden" panose="020B0502040204020203" pitchFamily="34" charset="0"/>
                </a:rPr>
                <a:t>Пенсионер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847693" y="204483"/>
            <a:ext cx="2234038" cy="1360433"/>
            <a:chOff x="4770832" y="1482264"/>
            <a:chExt cx="3433010" cy="9144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770832" y="1482264"/>
              <a:ext cx="3433010" cy="9144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latin typeface="Bahnschrift SemiBold SemiConden" panose="020B0502040204020203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51718" y="1690781"/>
              <a:ext cx="3271236" cy="3516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accent5">
                      <a:lumMod val="75000"/>
                    </a:schemeClr>
                  </a:solidFill>
                  <a:latin typeface="Bahnschrift SemiBold SemiConden" panose="020B0502040204020203" pitchFamily="34" charset="0"/>
                </a:rPr>
                <a:t>Работающий</a:t>
              </a:r>
              <a:endParaRPr lang="ru-RU" sz="2800" b="1" dirty="0">
                <a:solidFill>
                  <a:schemeClr val="accent5">
                    <a:lumMod val="75000"/>
                  </a:schemeClr>
                </a:solidFill>
                <a:latin typeface="Bahnschrift SemiBold SemiConden" panose="020B0502040204020203" pitchFamily="34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7791608" y="222925"/>
            <a:ext cx="2234038" cy="1360432"/>
            <a:chOff x="4844716" y="1963402"/>
            <a:chExt cx="3433010" cy="1019181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4844716" y="1963402"/>
              <a:ext cx="3433010" cy="101918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>
                <a:latin typeface="Bahnschrift SemiBold SemiConden" panose="020B0502040204020203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25602" y="2025422"/>
              <a:ext cx="3271236" cy="71477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accent5">
                      <a:lumMod val="75000"/>
                    </a:schemeClr>
                  </a:solidFill>
                  <a:latin typeface="Bahnschrift SemiBold SemiConden" panose="020B0502040204020203" pitchFamily="34" charset="0"/>
                </a:rPr>
                <a:t>Не работающий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4808612" y="4937938"/>
            <a:ext cx="2234038" cy="1594852"/>
            <a:chOff x="4770832" y="1482264"/>
            <a:chExt cx="3433010" cy="1541805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4770832" y="1482264"/>
              <a:ext cx="3433010" cy="154180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latin typeface="Bahnschrift SemiBold SemiConden" panose="020B0502040204020203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51715" y="1615863"/>
              <a:ext cx="3271236" cy="111924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accent5">
                      <a:lumMod val="75000"/>
                    </a:schemeClr>
                  </a:solidFill>
                  <a:latin typeface="Bahnschrift SemiBold SemiConden" panose="020B0502040204020203" pitchFamily="34" charset="0"/>
                </a:rPr>
                <a:t>Сдающий квартиру в аренду</a:t>
              </a:r>
              <a:endParaRPr lang="ru-RU" sz="2800" b="1" dirty="0">
                <a:solidFill>
                  <a:schemeClr val="accent5">
                    <a:lumMod val="75000"/>
                  </a:schemeClr>
                </a:solidFill>
                <a:latin typeface="Bahnschrift SemiBold SemiConden" panose="020B0502040204020203" pitchFamily="34" charset="0"/>
              </a:endParaRPr>
            </a:p>
          </p:txBody>
        </p:sp>
      </p:grpSp>
      <p:sp>
        <p:nvSpPr>
          <p:cNvPr id="45" name="Нашивка 44"/>
          <p:cNvSpPr/>
          <p:nvPr/>
        </p:nvSpPr>
        <p:spPr>
          <a:xfrm rot="12857374">
            <a:off x="4467356" y="1270186"/>
            <a:ext cx="330903" cy="503363"/>
          </a:xfrm>
          <a:prstGeom prst="chevron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Нашивка 45"/>
          <p:cNvSpPr/>
          <p:nvPr/>
        </p:nvSpPr>
        <p:spPr>
          <a:xfrm rot="19405011">
            <a:off x="7068885" y="1267940"/>
            <a:ext cx="330903" cy="503363"/>
          </a:xfrm>
          <a:prstGeom prst="chevron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Нашивка 46"/>
          <p:cNvSpPr/>
          <p:nvPr/>
        </p:nvSpPr>
        <p:spPr>
          <a:xfrm rot="5400000">
            <a:off x="5760180" y="4323464"/>
            <a:ext cx="330903" cy="503363"/>
          </a:xfrm>
          <a:prstGeom prst="chevron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82378" y="1714006"/>
            <a:ext cx="4031914" cy="3223932"/>
            <a:chOff x="1555869" y="1411080"/>
            <a:chExt cx="5561624" cy="2221875"/>
          </a:xfrm>
        </p:grpSpPr>
        <p:sp>
          <p:nvSpPr>
            <p:cNvPr id="49" name="Полилиния 48"/>
            <p:cNvSpPr/>
            <p:nvPr/>
          </p:nvSpPr>
          <p:spPr>
            <a:xfrm>
              <a:off x="1555869" y="1411080"/>
              <a:ext cx="5561624" cy="825051"/>
            </a:xfrm>
            <a:custGeom>
              <a:avLst/>
              <a:gdLst>
                <a:gd name="connsiteX0" fmla="*/ 0 w 5460855"/>
                <a:gd name="connsiteY0" fmla="*/ 87947 h 527670"/>
                <a:gd name="connsiteX1" fmla="*/ 87947 w 5460855"/>
                <a:gd name="connsiteY1" fmla="*/ 0 h 527670"/>
                <a:gd name="connsiteX2" fmla="*/ 5372908 w 5460855"/>
                <a:gd name="connsiteY2" fmla="*/ 0 h 527670"/>
                <a:gd name="connsiteX3" fmla="*/ 5460855 w 5460855"/>
                <a:gd name="connsiteY3" fmla="*/ 87947 h 527670"/>
                <a:gd name="connsiteX4" fmla="*/ 5460855 w 5460855"/>
                <a:gd name="connsiteY4" fmla="*/ 439723 h 527670"/>
                <a:gd name="connsiteX5" fmla="*/ 5372908 w 5460855"/>
                <a:gd name="connsiteY5" fmla="*/ 527670 h 527670"/>
                <a:gd name="connsiteX6" fmla="*/ 87947 w 5460855"/>
                <a:gd name="connsiteY6" fmla="*/ 527670 h 527670"/>
                <a:gd name="connsiteX7" fmla="*/ 0 w 5460855"/>
                <a:gd name="connsiteY7" fmla="*/ 439723 h 527670"/>
                <a:gd name="connsiteX8" fmla="*/ 0 w 5460855"/>
                <a:gd name="connsiteY8" fmla="*/ 87947 h 52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60855" h="527670">
                  <a:moveTo>
                    <a:pt x="0" y="87947"/>
                  </a:moveTo>
                  <a:cubicBezTo>
                    <a:pt x="0" y="39375"/>
                    <a:pt x="39375" y="0"/>
                    <a:pt x="87947" y="0"/>
                  </a:cubicBezTo>
                  <a:lnTo>
                    <a:pt x="5372908" y="0"/>
                  </a:lnTo>
                  <a:cubicBezTo>
                    <a:pt x="5421480" y="0"/>
                    <a:pt x="5460855" y="39375"/>
                    <a:pt x="5460855" y="87947"/>
                  </a:cubicBezTo>
                  <a:lnTo>
                    <a:pt x="5460855" y="439723"/>
                  </a:lnTo>
                  <a:cubicBezTo>
                    <a:pt x="5460855" y="488295"/>
                    <a:pt x="5421480" y="527670"/>
                    <a:pt x="5372908" y="527670"/>
                  </a:cubicBezTo>
                  <a:lnTo>
                    <a:pt x="87947" y="527670"/>
                  </a:lnTo>
                  <a:cubicBezTo>
                    <a:pt x="39375" y="527670"/>
                    <a:pt x="0" y="488295"/>
                    <a:pt x="0" y="439723"/>
                  </a:cubicBezTo>
                  <a:lnTo>
                    <a:pt x="0" y="87947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9579" tIns="109579" rIns="109579" bIns="109579" numCol="1" spcCol="1270" anchor="ctr" anchorCtr="0">
              <a:noAutofit/>
            </a:bodyPr>
            <a:lstStyle/>
            <a:p>
              <a:pPr algn="ctr"/>
              <a:r>
                <a:rPr lang="ru-RU" sz="1600" dirty="0">
                  <a:solidFill>
                    <a:srgbClr val="C00000"/>
                  </a:solidFill>
                  <a:latin typeface="Bahnschrift SemiBold SemiConden" panose="020B0502040204020203" pitchFamily="34" charset="0"/>
                </a:rPr>
                <a:t>Имеющий доходы, облагаемые НДФЛ по ставке 13% </a:t>
              </a:r>
              <a:r>
                <a:rPr lang="ru-RU" sz="1600" dirty="0">
                  <a:solidFill>
                    <a:schemeClr val="tx1"/>
                  </a:solidFill>
                  <a:latin typeface="Bahnschrift SemiBold SemiConden" panose="020B0502040204020203" pitchFamily="34" charset="0"/>
                </a:rPr>
                <a:t>(за исключением доходов от долевого участия в организациях, </a:t>
              </a:r>
              <a:r>
                <a:rPr lang="ru-RU" sz="1600" dirty="0" smtClean="0">
                  <a:solidFill>
                    <a:schemeClr val="tx1"/>
                  </a:solidFill>
                  <a:latin typeface="Bahnschrift SemiBold SemiConden" panose="020B0502040204020203" pitchFamily="34" charset="0"/>
                </a:rPr>
                <a:t>по ценным бумагам, а </a:t>
              </a:r>
              <a:r>
                <a:rPr lang="ru-RU" sz="1600" dirty="0">
                  <a:solidFill>
                    <a:schemeClr val="tx1"/>
                  </a:solidFill>
                  <a:latin typeface="Bahnschrift SemiBold SemiConden" panose="020B0502040204020203" pitchFamily="34" charset="0"/>
                </a:rPr>
                <a:t>также выигрышей в азартных играх и лотерее)</a:t>
              </a:r>
            </a:p>
          </p:txBody>
        </p:sp>
        <p:sp>
          <p:nvSpPr>
            <p:cNvPr id="50" name="Полилиния 49"/>
            <p:cNvSpPr/>
            <p:nvPr/>
          </p:nvSpPr>
          <p:spPr>
            <a:xfrm>
              <a:off x="1656637" y="2210130"/>
              <a:ext cx="5460856" cy="1422825"/>
            </a:xfrm>
            <a:custGeom>
              <a:avLst/>
              <a:gdLst>
                <a:gd name="connsiteX0" fmla="*/ 0 w 5460855"/>
                <a:gd name="connsiteY0" fmla="*/ 0 h 1593900"/>
                <a:gd name="connsiteX1" fmla="*/ 5460855 w 5460855"/>
                <a:gd name="connsiteY1" fmla="*/ 0 h 1593900"/>
                <a:gd name="connsiteX2" fmla="*/ 5460855 w 5460855"/>
                <a:gd name="connsiteY2" fmla="*/ 1593900 h 1593900"/>
                <a:gd name="connsiteX3" fmla="*/ 0 w 5460855"/>
                <a:gd name="connsiteY3" fmla="*/ 1593900 h 1593900"/>
                <a:gd name="connsiteX4" fmla="*/ 0 w 5460855"/>
                <a:gd name="connsiteY4" fmla="*/ 0 h 159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0855" h="1593900">
                  <a:moveTo>
                    <a:pt x="0" y="0"/>
                  </a:moveTo>
                  <a:lnTo>
                    <a:pt x="5460855" y="0"/>
                  </a:lnTo>
                  <a:lnTo>
                    <a:pt x="5460855" y="1593900"/>
                  </a:lnTo>
                  <a:lnTo>
                    <a:pt x="0" y="159390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3382" tIns="17780" rIns="99568" bIns="17780" numCol="1" spcCol="1270" anchor="t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ru-RU" sz="1600" dirty="0" smtClean="0">
                  <a:solidFill>
                    <a:srgbClr val="C00000"/>
                  </a:solidFill>
                  <a:latin typeface="Bahnschrift SemiBold SemiConden" panose="020B0502040204020203" pitchFamily="34" charset="0"/>
                  <a:cs typeface="Times New Roman" pitchFamily="18" charset="0"/>
                </a:rPr>
                <a:t>Имеет </a:t>
              </a:r>
              <a:r>
                <a:rPr lang="ru-RU" sz="1600" dirty="0">
                  <a:solidFill>
                    <a:srgbClr val="C00000"/>
                  </a:solidFill>
                  <a:latin typeface="Bahnschrift SemiBold SemiConden" panose="020B0502040204020203" pitchFamily="34" charset="0"/>
                  <a:cs typeface="Times New Roman" pitchFamily="18" charset="0"/>
                </a:rPr>
                <a:t>право </a:t>
              </a:r>
              <a:r>
                <a:rPr lang="ru-RU" sz="1600" dirty="0">
                  <a:latin typeface="Bahnschrift SemiBold SemiConden" panose="020B0502040204020203" pitchFamily="34" charset="0"/>
                  <a:cs typeface="Times New Roman" pitchFamily="18" charset="0"/>
                </a:rPr>
                <a:t>на получение имущественного налогового вычета. </a:t>
              </a:r>
            </a:p>
            <a:p>
              <a:pPr marL="108000" lvl="1" defTabSz="6223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</a:pPr>
              <a:r>
                <a:rPr lang="ru-RU" sz="1600" dirty="0" smtClean="0">
                  <a:latin typeface="Bahnschrift SemiBold SemiConden" panose="020B0502040204020203" pitchFamily="34" charset="0"/>
                  <a:cs typeface="Times New Roman" pitchFamily="18" charset="0"/>
                </a:rPr>
                <a:t>Остаток </a:t>
              </a:r>
              <a:r>
                <a:rPr lang="ru-RU" sz="1600" dirty="0">
                  <a:latin typeface="Bahnschrift SemiBold SemiConden" panose="020B0502040204020203" pitchFamily="34" charset="0"/>
                  <a:cs typeface="Times New Roman" pitchFamily="18" charset="0"/>
                </a:rPr>
                <a:t>может быть перенесен на </a:t>
              </a:r>
              <a:r>
                <a:rPr lang="ru-RU" sz="1600" dirty="0" smtClean="0">
                  <a:latin typeface="Bahnschrift SemiBold SemiConden" panose="020B0502040204020203" pitchFamily="34" charset="0"/>
                  <a:cs typeface="Times New Roman" pitchFamily="18" charset="0"/>
                </a:rPr>
                <a:t>  предшествующие </a:t>
              </a:r>
              <a:r>
                <a:rPr lang="ru-RU" sz="1600" dirty="0">
                  <a:latin typeface="Bahnschrift SemiBold SemiConden" panose="020B0502040204020203" pitchFamily="34" charset="0"/>
                  <a:cs typeface="Times New Roman" pitchFamily="18" charset="0"/>
                </a:rPr>
                <a:t>налоговые периоды, но не более 3-х лет непосредственно предшествующих налоговому периоду, в котором образовался переносимый </a:t>
              </a:r>
              <a:r>
                <a:rPr lang="ru-RU" sz="1600" dirty="0" smtClean="0">
                  <a:latin typeface="Bahnschrift SemiBold SemiConden" panose="020B0502040204020203" pitchFamily="34" charset="0"/>
                  <a:cs typeface="Times New Roman" pitchFamily="18" charset="0"/>
                </a:rPr>
                <a:t>остаток.</a:t>
              </a:r>
              <a:endParaRPr lang="ru-RU" sz="1600" dirty="0">
                <a:latin typeface="Bahnschrift SemiBold SemiConden" panose="020B0502040204020203" pitchFamily="34" charset="0"/>
                <a:cs typeface="Times New Roman" pitchFamily="18" charset="0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endParaRPr lang="ru-RU" sz="1600" kern="1200" dirty="0">
                <a:latin typeface="Bahnschrift SemiBold SemiConden" panose="020B0502040204020203" pitchFamily="34" charset="0"/>
                <a:cs typeface="Times New Roman" pitchFamily="18" charset="0"/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7736969" y="1714002"/>
            <a:ext cx="4331462" cy="3691307"/>
            <a:chOff x="7736969" y="1714002"/>
            <a:chExt cx="4331462" cy="3691307"/>
          </a:xfrm>
        </p:grpSpPr>
        <p:grpSp>
          <p:nvGrpSpPr>
            <p:cNvPr id="51" name="Группа 50"/>
            <p:cNvGrpSpPr/>
            <p:nvPr/>
          </p:nvGrpSpPr>
          <p:grpSpPr>
            <a:xfrm>
              <a:off x="7736970" y="1714002"/>
              <a:ext cx="4331461" cy="2535690"/>
              <a:chOff x="1555868" y="1411078"/>
              <a:chExt cx="5974819" cy="1954509"/>
            </a:xfrm>
          </p:grpSpPr>
          <p:sp>
            <p:nvSpPr>
              <p:cNvPr id="52" name="Полилиния 51"/>
              <p:cNvSpPr/>
              <p:nvPr/>
            </p:nvSpPr>
            <p:spPr>
              <a:xfrm>
                <a:off x="1555868" y="1411078"/>
                <a:ext cx="5974819" cy="1587152"/>
              </a:xfrm>
              <a:custGeom>
                <a:avLst/>
                <a:gdLst>
                  <a:gd name="connsiteX0" fmla="*/ 0 w 5460855"/>
                  <a:gd name="connsiteY0" fmla="*/ 87947 h 527670"/>
                  <a:gd name="connsiteX1" fmla="*/ 87947 w 5460855"/>
                  <a:gd name="connsiteY1" fmla="*/ 0 h 527670"/>
                  <a:gd name="connsiteX2" fmla="*/ 5372908 w 5460855"/>
                  <a:gd name="connsiteY2" fmla="*/ 0 h 527670"/>
                  <a:gd name="connsiteX3" fmla="*/ 5460855 w 5460855"/>
                  <a:gd name="connsiteY3" fmla="*/ 87947 h 527670"/>
                  <a:gd name="connsiteX4" fmla="*/ 5460855 w 5460855"/>
                  <a:gd name="connsiteY4" fmla="*/ 439723 h 527670"/>
                  <a:gd name="connsiteX5" fmla="*/ 5372908 w 5460855"/>
                  <a:gd name="connsiteY5" fmla="*/ 527670 h 527670"/>
                  <a:gd name="connsiteX6" fmla="*/ 87947 w 5460855"/>
                  <a:gd name="connsiteY6" fmla="*/ 527670 h 527670"/>
                  <a:gd name="connsiteX7" fmla="*/ 0 w 5460855"/>
                  <a:gd name="connsiteY7" fmla="*/ 439723 h 527670"/>
                  <a:gd name="connsiteX8" fmla="*/ 0 w 5460855"/>
                  <a:gd name="connsiteY8" fmla="*/ 87947 h 527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60855" h="527670">
                    <a:moveTo>
                      <a:pt x="0" y="87947"/>
                    </a:moveTo>
                    <a:cubicBezTo>
                      <a:pt x="0" y="39375"/>
                      <a:pt x="39375" y="0"/>
                      <a:pt x="87947" y="0"/>
                    </a:cubicBezTo>
                    <a:lnTo>
                      <a:pt x="5372908" y="0"/>
                    </a:lnTo>
                    <a:cubicBezTo>
                      <a:pt x="5421480" y="0"/>
                      <a:pt x="5460855" y="39375"/>
                      <a:pt x="5460855" y="87947"/>
                    </a:cubicBezTo>
                    <a:lnTo>
                      <a:pt x="5460855" y="439723"/>
                    </a:lnTo>
                    <a:cubicBezTo>
                      <a:pt x="5460855" y="488295"/>
                      <a:pt x="5421480" y="527670"/>
                      <a:pt x="5372908" y="527670"/>
                    </a:cubicBezTo>
                    <a:lnTo>
                      <a:pt x="87947" y="527670"/>
                    </a:lnTo>
                    <a:cubicBezTo>
                      <a:pt x="39375" y="527670"/>
                      <a:pt x="0" y="488295"/>
                      <a:pt x="0" y="439723"/>
                    </a:cubicBezTo>
                    <a:lnTo>
                      <a:pt x="0" y="87947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9579" tIns="109579" rIns="109579" bIns="109579" numCol="1" spcCol="1270" anchor="ctr" anchorCtr="0">
                <a:noAutofit/>
              </a:bodyPr>
              <a:lstStyle/>
              <a:p>
                <a:pPr algn="ctr"/>
                <a:r>
                  <a:rPr lang="ru-RU" sz="1600" dirty="0" smtClean="0">
                    <a:solidFill>
                      <a:srgbClr val="C00000"/>
                    </a:solidFill>
                    <a:latin typeface="Bahnschrift SemiBold SemiConden" panose="020B0502040204020203" pitchFamily="34" charset="0"/>
                  </a:rPr>
                  <a:t>При наличии доходов, облагаемых </a:t>
                </a:r>
                <a:r>
                  <a:rPr lang="ru-RU" sz="1600" dirty="0">
                    <a:solidFill>
                      <a:srgbClr val="C00000"/>
                    </a:solidFill>
                    <a:latin typeface="Bahnschrift SemiBold SemiConden" panose="020B0502040204020203" pitchFamily="34" charset="0"/>
                  </a:rPr>
                  <a:t>НДФЛ по ставке</a:t>
                </a:r>
                <a:r>
                  <a:rPr lang="ru-RU" sz="1600" dirty="0" smtClean="0">
                    <a:solidFill>
                      <a:srgbClr val="C00000"/>
                    </a:solidFill>
                    <a:latin typeface="Bahnschrift SemiBold SemiConden" panose="020B0502040204020203" pitchFamily="34" charset="0"/>
                  </a:rPr>
                  <a:t> </a:t>
                </a:r>
                <a:r>
                  <a:rPr lang="ru-RU" sz="1600" dirty="0">
                    <a:solidFill>
                      <a:srgbClr val="C00000"/>
                    </a:solidFill>
                    <a:latin typeface="Bahnschrift SemiBold SemiConden" panose="020B0502040204020203" pitchFamily="34" charset="0"/>
                  </a:rPr>
                  <a:t>13% </a:t>
                </a:r>
                <a:r>
                  <a:rPr lang="ru-RU" sz="1600" dirty="0">
                    <a:solidFill>
                      <a:schemeClr val="tx1"/>
                    </a:solidFill>
                    <a:latin typeface="Bahnschrift SemiBold SemiConden" panose="020B0502040204020203" pitchFamily="34" charset="0"/>
                  </a:rPr>
                  <a:t>(за исключением доходов от долевого участия в организациях, , по ценным бумагам, а также выигрышей в азартных играх и лотерее</a:t>
                </a:r>
                <a:r>
                  <a:rPr lang="ru-RU" sz="1600" dirty="0" smtClean="0">
                    <a:solidFill>
                      <a:schemeClr val="tx1"/>
                    </a:solidFill>
                    <a:latin typeface="Bahnschrift SemiBold SemiConden" panose="020B0502040204020203" pitchFamily="34" charset="0"/>
                  </a:rPr>
                  <a:t>) в предшествующих налоговых периодах, но не более </a:t>
                </a:r>
                <a:r>
                  <a:rPr lang="ru-RU" sz="1600" dirty="0">
                    <a:solidFill>
                      <a:schemeClr val="tx1"/>
                    </a:solidFill>
                    <a:latin typeface="Bahnschrift SemiBold SemiConden" panose="020B0502040204020203" pitchFamily="34" charset="0"/>
                    <a:cs typeface="Times New Roman" pitchFamily="18" charset="0"/>
                  </a:rPr>
                  <a:t>3-х лет непосредственно предшествующих налоговому периоду, в котором </a:t>
                </a:r>
                <a:r>
                  <a:rPr lang="ru-RU" sz="1600" dirty="0" smtClean="0">
                    <a:solidFill>
                      <a:schemeClr val="tx1"/>
                    </a:solidFill>
                    <a:latin typeface="Bahnschrift SemiBold SemiConden" panose="020B0502040204020203" pitchFamily="34" charset="0"/>
                    <a:cs typeface="Times New Roman" pitchFamily="18" charset="0"/>
                  </a:rPr>
                  <a:t>возникло право на получение имущественного </a:t>
                </a:r>
                <a:r>
                  <a:rPr lang="ru-RU" sz="1600" dirty="0">
                    <a:solidFill>
                      <a:schemeClr val="tx1"/>
                    </a:solidFill>
                    <a:latin typeface="Bahnschrift SemiBold SemiConden" panose="020B0502040204020203" pitchFamily="34" charset="0"/>
                    <a:cs typeface="Times New Roman" pitchFamily="18" charset="0"/>
                  </a:rPr>
                  <a:t>налогового </a:t>
                </a:r>
                <a:r>
                  <a:rPr lang="ru-RU" sz="1600" dirty="0" smtClean="0">
                    <a:solidFill>
                      <a:schemeClr val="tx1"/>
                    </a:solidFill>
                    <a:latin typeface="Bahnschrift SemiBold SemiConden" panose="020B0502040204020203" pitchFamily="34" charset="0"/>
                    <a:cs typeface="Times New Roman" pitchFamily="18" charset="0"/>
                  </a:rPr>
                  <a:t>вычета </a:t>
                </a:r>
              </a:p>
            </p:txBody>
          </p:sp>
          <p:sp>
            <p:nvSpPr>
              <p:cNvPr id="53" name="Полилиния 52"/>
              <p:cNvSpPr/>
              <p:nvPr/>
            </p:nvSpPr>
            <p:spPr>
              <a:xfrm>
                <a:off x="1631236" y="3016788"/>
                <a:ext cx="5460856" cy="348799"/>
              </a:xfrm>
              <a:custGeom>
                <a:avLst/>
                <a:gdLst>
                  <a:gd name="connsiteX0" fmla="*/ 0 w 5460855"/>
                  <a:gd name="connsiteY0" fmla="*/ 0 h 1593900"/>
                  <a:gd name="connsiteX1" fmla="*/ 5460855 w 5460855"/>
                  <a:gd name="connsiteY1" fmla="*/ 0 h 1593900"/>
                  <a:gd name="connsiteX2" fmla="*/ 5460855 w 5460855"/>
                  <a:gd name="connsiteY2" fmla="*/ 1593900 h 1593900"/>
                  <a:gd name="connsiteX3" fmla="*/ 0 w 5460855"/>
                  <a:gd name="connsiteY3" fmla="*/ 1593900 h 1593900"/>
                  <a:gd name="connsiteX4" fmla="*/ 0 w 5460855"/>
                  <a:gd name="connsiteY4" fmla="*/ 0 h 1593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60855" h="1593900">
                    <a:moveTo>
                      <a:pt x="0" y="0"/>
                    </a:moveTo>
                    <a:lnTo>
                      <a:pt x="5460855" y="0"/>
                    </a:lnTo>
                    <a:lnTo>
                      <a:pt x="5460855" y="1593900"/>
                    </a:lnTo>
                    <a:lnTo>
                      <a:pt x="0" y="159390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3382" tIns="17780" rIns="99568" bIns="17780" numCol="1" spcCol="1270" anchor="t" anchorCtr="0">
                <a:noAutofit/>
              </a:bodyPr>
              <a:lstStyle/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20000"/>
                  </a:spcAft>
                  <a:buChar char="••"/>
                </a:pPr>
                <a:r>
                  <a:rPr lang="ru-RU" sz="1600" dirty="0" smtClean="0">
                    <a:solidFill>
                      <a:srgbClr val="C00000"/>
                    </a:solidFill>
                    <a:latin typeface="Bahnschrift SemiBold SemiConden" panose="020B0502040204020203" pitchFamily="34" charset="0"/>
                    <a:cs typeface="Times New Roman" pitchFamily="18" charset="0"/>
                  </a:rPr>
                  <a:t>Имеет </a:t>
                </a:r>
                <a:r>
                  <a:rPr lang="ru-RU" sz="1600" dirty="0">
                    <a:solidFill>
                      <a:srgbClr val="C00000"/>
                    </a:solidFill>
                    <a:latin typeface="Bahnschrift SemiBold SemiConden" panose="020B0502040204020203" pitchFamily="34" charset="0"/>
                    <a:cs typeface="Times New Roman" pitchFamily="18" charset="0"/>
                  </a:rPr>
                  <a:t>право </a:t>
                </a:r>
                <a:r>
                  <a:rPr lang="ru-RU" sz="1600" dirty="0">
                    <a:latin typeface="Bahnschrift SemiBold SemiConden" panose="020B0502040204020203" pitchFamily="34" charset="0"/>
                    <a:cs typeface="Times New Roman" pitchFamily="18" charset="0"/>
                  </a:rPr>
                  <a:t>на получение имущественного налогового вычета. </a:t>
                </a:r>
              </a:p>
            </p:txBody>
          </p:sp>
        </p:grpSp>
        <p:grpSp>
          <p:nvGrpSpPr>
            <p:cNvPr id="54" name="Группа 53"/>
            <p:cNvGrpSpPr/>
            <p:nvPr/>
          </p:nvGrpSpPr>
          <p:grpSpPr>
            <a:xfrm>
              <a:off x="7736969" y="4308382"/>
              <a:ext cx="4331461" cy="1096927"/>
              <a:chOff x="1555868" y="1769419"/>
              <a:chExt cx="5974819" cy="845510"/>
            </a:xfrm>
          </p:grpSpPr>
          <p:sp>
            <p:nvSpPr>
              <p:cNvPr id="55" name="Полилиния 54"/>
              <p:cNvSpPr/>
              <p:nvPr/>
            </p:nvSpPr>
            <p:spPr>
              <a:xfrm>
                <a:off x="1555868" y="1769419"/>
                <a:ext cx="5974819" cy="436432"/>
              </a:xfrm>
              <a:custGeom>
                <a:avLst/>
                <a:gdLst>
                  <a:gd name="connsiteX0" fmla="*/ 0 w 5460855"/>
                  <a:gd name="connsiteY0" fmla="*/ 87947 h 527670"/>
                  <a:gd name="connsiteX1" fmla="*/ 87947 w 5460855"/>
                  <a:gd name="connsiteY1" fmla="*/ 0 h 527670"/>
                  <a:gd name="connsiteX2" fmla="*/ 5372908 w 5460855"/>
                  <a:gd name="connsiteY2" fmla="*/ 0 h 527670"/>
                  <a:gd name="connsiteX3" fmla="*/ 5460855 w 5460855"/>
                  <a:gd name="connsiteY3" fmla="*/ 87947 h 527670"/>
                  <a:gd name="connsiteX4" fmla="*/ 5460855 w 5460855"/>
                  <a:gd name="connsiteY4" fmla="*/ 439723 h 527670"/>
                  <a:gd name="connsiteX5" fmla="*/ 5372908 w 5460855"/>
                  <a:gd name="connsiteY5" fmla="*/ 527670 h 527670"/>
                  <a:gd name="connsiteX6" fmla="*/ 87947 w 5460855"/>
                  <a:gd name="connsiteY6" fmla="*/ 527670 h 527670"/>
                  <a:gd name="connsiteX7" fmla="*/ 0 w 5460855"/>
                  <a:gd name="connsiteY7" fmla="*/ 439723 h 527670"/>
                  <a:gd name="connsiteX8" fmla="*/ 0 w 5460855"/>
                  <a:gd name="connsiteY8" fmla="*/ 87947 h 527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60855" h="527670">
                    <a:moveTo>
                      <a:pt x="0" y="87947"/>
                    </a:moveTo>
                    <a:cubicBezTo>
                      <a:pt x="0" y="39375"/>
                      <a:pt x="39375" y="0"/>
                      <a:pt x="87947" y="0"/>
                    </a:cubicBezTo>
                    <a:lnTo>
                      <a:pt x="5372908" y="0"/>
                    </a:lnTo>
                    <a:cubicBezTo>
                      <a:pt x="5421480" y="0"/>
                      <a:pt x="5460855" y="39375"/>
                      <a:pt x="5460855" y="87947"/>
                    </a:cubicBezTo>
                    <a:lnTo>
                      <a:pt x="5460855" y="439723"/>
                    </a:lnTo>
                    <a:cubicBezTo>
                      <a:pt x="5460855" y="488295"/>
                      <a:pt x="5421480" y="527670"/>
                      <a:pt x="5372908" y="527670"/>
                    </a:cubicBezTo>
                    <a:lnTo>
                      <a:pt x="87947" y="527670"/>
                    </a:lnTo>
                    <a:cubicBezTo>
                      <a:pt x="39375" y="527670"/>
                      <a:pt x="0" y="488295"/>
                      <a:pt x="0" y="439723"/>
                    </a:cubicBezTo>
                    <a:lnTo>
                      <a:pt x="0" y="87947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9579" tIns="109579" rIns="109579" bIns="109579" numCol="1" spcCol="1270" anchor="ctr" anchorCtr="0">
                <a:noAutofit/>
              </a:bodyPr>
              <a:lstStyle/>
              <a:p>
                <a:pPr algn="ctr"/>
                <a:r>
                  <a:rPr lang="ru-RU" sz="1600" dirty="0" smtClean="0">
                    <a:solidFill>
                      <a:srgbClr val="C00000"/>
                    </a:solidFill>
                    <a:latin typeface="Bahnschrift SemiBold SemiConden" panose="020B0502040204020203" pitchFamily="34" charset="0"/>
                  </a:rPr>
                  <a:t>При отсутствии доходов, облагаемых </a:t>
                </a:r>
                <a:r>
                  <a:rPr lang="ru-RU" sz="1600" dirty="0">
                    <a:solidFill>
                      <a:srgbClr val="C00000"/>
                    </a:solidFill>
                    <a:latin typeface="Bahnschrift SemiBold SemiConden" panose="020B0502040204020203" pitchFamily="34" charset="0"/>
                  </a:rPr>
                  <a:t>НДФЛ по ставке</a:t>
                </a:r>
                <a:r>
                  <a:rPr lang="ru-RU" sz="1600" dirty="0" smtClean="0">
                    <a:solidFill>
                      <a:srgbClr val="C00000"/>
                    </a:solidFill>
                    <a:latin typeface="Bahnschrift SemiBold SemiConden" panose="020B0502040204020203" pitchFamily="34" charset="0"/>
                  </a:rPr>
                  <a:t> </a:t>
                </a:r>
                <a:r>
                  <a:rPr lang="ru-RU" sz="1600" dirty="0">
                    <a:solidFill>
                      <a:srgbClr val="C00000"/>
                    </a:solidFill>
                    <a:latin typeface="Bahnschrift SemiBold SemiConden" panose="020B0502040204020203" pitchFamily="34" charset="0"/>
                  </a:rPr>
                  <a:t>13</a:t>
                </a:r>
                <a:r>
                  <a:rPr lang="ru-RU" sz="1600" dirty="0" smtClean="0">
                    <a:solidFill>
                      <a:srgbClr val="C00000"/>
                    </a:solidFill>
                    <a:latin typeface="Bahnschrift SemiBold SemiConden" panose="020B0502040204020203" pitchFamily="34" charset="0"/>
                  </a:rPr>
                  <a:t>%</a:t>
                </a:r>
                <a:endParaRPr lang="ru-RU" sz="1600" dirty="0" smtClean="0">
                  <a:solidFill>
                    <a:schemeClr val="tx1"/>
                  </a:solidFill>
                  <a:latin typeface="Bahnschrift SemiBold SemiConden" panose="020B0502040204020203" pitchFamily="34" charset="0"/>
                  <a:cs typeface="Times New Roman" pitchFamily="18" charset="0"/>
                </a:endParaRPr>
              </a:p>
            </p:txBody>
          </p:sp>
          <p:sp>
            <p:nvSpPr>
              <p:cNvPr id="56" name="Полилиния 55"/>
              <p:cNvSpPr/>
              <p:nvPr/>
            </p:nvSpPr>
            <p:spPr>
              <a:xfrm>
                <a:off x="1631237" y="2266130"/>
                <a:ext cx="5460856" cy="348799"/>
              </a:xfrm>
              <a:custGeom>
                <a:avLst/>
                <a:gdLst>
                  <a:gd name="connsiteX0" fmla="*/ 0 w 5460855"/>
                  <a:gd name="connsiteY0" fmla="*/ 0 h 1593900"/>
                  <a:gd name="connsiteX1" fmla="*/ 5460855 w 5460855"/>
                  <a:gd name="connsiteY1" fmla="*/ 0 h 1593900"/>
                  <a:gd name="connsiteX2" fmla="*/ 5460855 w 5460855"/>
                  <a:gd name="connsiteY2" fmla="*/ 1593900 h 1593900"/>
                  <a:gd name="connsiteX3" fmla="*/ 0 w 5460855"/>
                  <a:gd name="connsiteY3" fmla="*/ 1593900 h 1593900"/>
                  <a:gd name="connsiteX4" fmla="*/ 0 w 5460855"/>
                  <a:gd name="connsiteY4" fmla="*/ 0 h 1593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460855" h="1593900">
                    <a:moveTo>
                      <a:pt x="0" y="0"/>
                    </a:moveTo>
                    <a:lnTo>
                      <a:pt x="5460855" y="0"/>
                    </a:lnTo>
                    <a:lnTo>
                      <a:pt x="5460855" y="1593900"/>
                    </a:lnTo>
                    <a:lnTo>
                      <a:pt x="0" y="159390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73382" tIns="17780" rIns="99568" bIns="17780" numCol="1" spcCol="1270" anchor="t" anchorCtr="0">
                <a:noAutofit/>
              </a:bodyPr>
              <a:lstStyle/>
              <a:p>
                <a:pPr marL="114300" lvl="1" indent="-114300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20000"/>
                  </a:spcAft>
                  <a:buChar char="••"/>
                </a:pPr>
                <a:r>
                  <a:rPr lang="ru-RU" sz="1600" dirty="0" smtClean="0">
                    <a:latin typeface="Bahnschrift SemiBold SemiConden" panose="020B0502040204020203" pitchFamily="34" charset="0"/>
                    <a:cs typeface="Times New Roman" pitchFamily="18" charset="0"/>
                  </a:rPr>
                  <a:t>Право </a:t>
                </a:r>
                <a:r>
                  <a:rPr lang="ru-RU" sz="1600" dirty="0">
                    <a:latin typeface="Bahnschrift SemiBold SemiConden" panose="020B0502040204020203" pitchFamily="34" charset="0"/>
                    <a:cs typeface="Times New Roman" pitchFamily="18" charset="0"/>
                  </a:rPr>
                  <a:t>на получение имущественного налогового </a:t>
                </a:r>
                <a:r>
                  <a:rPr lang="ru-RU" sz="1600" dirty="0" smtClean="0">
                    <a:latin typeface="Bahnschrift SemiBold SemiConden" panose="020B0502040204020203" pitchFamily="34" charset="0"/>
                    <a:cs typeface="Times New Roman" pitchFamily="18" charset="0"/>
                  </a:rPr>
                  <a:t>вычета </a:t>
                </a:r>
                <a:r>
                  <a:rPr lang="ru-RU" sz="1600" dirty="0" smtClean="0">
                    <a:solidFill>
                      <a:srgbClr val="C00000"/>
                    </a:solidFill>
                    <a:latin typeface="Bahnschrift SemiBold SemiConden" panose="020B0502040204020203" pitchFamily="34" charset="0"/>
                    <a:cs typeface="Times New Roman" pitchFamily="18" charset="0"/>
                  </a:rPr>
                  <a:t>отсутствует</a:t>
                </a:r>
                <a:r>
                  <a:rPr lang="ru-RU" sz="1600" dirty="0" smtClean="0">
                    <a:latin typeface="Bahnschrift SemiBold SemiConden" panose="020B0502040204020203" pitchFamily="34" charset="0"/>
                    <a:cs typeface="Times New Roman" pitchFamily="18" charset="0"/>
                  </a:rPr>
                  <a:t>. </a:t>
                </a:r>
                <a:endParaRPr lang="ru-RU" sz="1600" dirty="0">
                  <a:latin typeface="Bahnschrift SemiBold SemiConden" panose="020B0502040204020203" pitchFamily="34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70" name="Группа 69"/>
          <p:cNvGrpSpPr/>
          <p:nvPr/>
        </p:nvGrpSpPr>
        <p:grpSpPr>
          <a:xfrm>
            <a:off x="4081731" y="884699"/>
            <a:ext cx="177231" cy="1364498"/>
            <a:chOff x="4081731" y="884699"/>
            <a:chExt cx="177231" cy="1364498"/>
          </a:xfrm>
        </p:grpSpPr>
        <p:cxnSp>
          <p:nvCxnSpPr>
            <p:cNvPr id="65" name="Прямая соединительная линия 64"/>
            <p:cNvCxnSpPr>
              <a:stCxn id="11" idx="3"/>
            </p:cNvCxnSpPr>
            <p:nvPr/>
          </p:nvCxnSpPr>
          <p:spPr>
            <a:xfrm flipV="1">
              <a:off x="4081731" y="884699"/>
              <a:ext cx="177231" cy="1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>
              <a:off x="4258962" y="884699"/>
              <a:ext cx="0" cy="1364498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4081731" y="2249197"/>
              <a:ext cx="177231" cy="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83" name="Группа 82"/>
          <p:cNvGrpSpPr/>
          <p:nvPr/>
        </p:nvGrpSpPr>
        <p:grpSpPr>
          <a:xfrm>
            <a:off x="7532535" y="903141"/>
            <a:ext cx="232767" cy="3601482"/>
            <a:chOff x="7583188" y="903141"/>
            <a:chExt cx="182101" cy="3229835"/>
          </a:xfrm>
        </p:grpSpPr>
        <p:grpSp>
          <p:nvGrpSpPr>
            <p:cNvPr id="76" name="Группа 75"/>
            <p:cNvGrpSpPr/>
            <p:nvPr/>
          </p:nvGrpSpPr>
          <p:grpSpPr>
            <a:xfrm rot="10800000">
              <a:off x="7583188" y="903141"/>
              <a:ext cx="182101" cy="1590069"/>
              <a:chOff x="4081731" y="659128"/>
              <a:chExt cx="182101" cy="1590069"/>
            </a:xfrm>
          </p:grpSpPr>
          <p:cxnSp>
            <p:nvCxnSpPr>
              <p:cNvPr id="77" name="Прямая соединительная линия 76"/>
              <p:cNvCxnSpPr/>
              <p:nvPr/>
            </p:nvCxnSpPr>
            <p:spPr>
              <a:xfrm flipV="1">
                <a:off x="4086601" y="659128"/>
                <a:ext cx="177231" cy="1"/>
              </a:xfrm>
              <a:prstGeom prst="line">
                <a:avLst/>
              </a:prstGeom>
              <a:ln w="38100"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>
                <a:off x="4258962" y="884699"/>
                <a:ext cx="0" cy="1364498"/>
              </a:xfrm>
              <a:prstGeom prst="line">
                <a:avLst/>
              </a:prstGeom>
              <a:ln w="38100"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единительная линия 78"/>
              <p:cNvCxnSpPr/>
              <p:nvPr/>
            </p:nvCxnSpPr>
            <p:spPr>
              <a:xfrm flipH="1">
                <a:off x="4081731" y="2249197"/>
                <a:ext cx="177231" cy="0"/>
              </a:xfrm>
              <a:prstGeom prst="line">
                <a:avLst/>
              </a:prstGeom>
              <a:ln w="38100"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cxnSp>
          <p:nvCxnSpPr>
            <p:cNvPr id="81" name="Прямая соединительная линия 80"/>
            <p:cNvCxnSpPr/>
            <p:nvPr/>
          </p:nvCxnSpPr>
          <p:spPr>
            <a:xfrm>
              <a:off x="7588058" y="2267638"/>
              <a:ext cx="0" cy="1858951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 rot="10800000" flipH="1">
              <a:off x="7588057" y="4132976"/>
              <a:ext cx="177231" cy="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56717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войная стрелка влево/вверх 2"/>
          <p:cNvSpPr/>
          <p:nvPr/>
        </p:nvSpPr>
        <p:spPr>
          <a:xfrm rot="13492121">
            <a:off x="5382780" y="1844112"/>
            <a:ext cx="1071886" cy="1077476"/>
          </a:xfrm>
          <a:prstGeom prst="leftUp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4801707" y="209421"/>
            <a:ext cx="2234038" cy="1594852"/>
            <a:chOff x="4770832" y="1482264"/>
            <a:chExt cx="3433010" cy="1541805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4770832" y="1482264"/>
              <a:ext cx="3433010" cy="154180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latin typeface="Bahnschrift SemiBold SemiConden" panose="020B0502040204020203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51715" y="1615863"/>
              <a:ext cx="3271236" cy="111924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chemeClr val="accent5">
                      <a:lumMod val="75000"/>
                    </a:schemeClr>
                  </a:solidFill>
                  <a:latin typeface="Bahnschrift SemiBold SemiConden" panose="020B0502040204020203" pitchFamily="34" charset="0"/>
                </a:rPr>
                <a:t>Сдающий квартиру в аренду</a:t>
              </a:r>
              <a:endParaRPr lang="ru-RU" sz="2800" b="1" dirty="0">
                <a:solidFill>
                  <a:schemeClr val="accent5">
                    <a:lumMod val="75000"/>
                  </a:schemeClr>
                </a:solidFill>
                <a:latin typeface="Bahnschrift SemiBold SemiConden" panose="020B0502040204020203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04856" y="2269051"/>
            <a:ext cx="4649485" cy="2995889"/>
            <a:chOff x="1452097" y="1332653"/>
            <a:chExt cx="6413501" cy="2064712"/>
          </a:xfrm>
        </p:grpSpPr>
        <p:sp>
          <p:nvSpPr>
            <p:cNvPr id="20" name="Полилиния 19"/>
            <p:cNvSpPr/>
            <p:nvPr/>
          </p:nvSpPr>
          <p:spPr>
            <a:xfrm>
              <a:off x="2408116" y="1332653"/>
              <a:ext cx="5457482" cy="602146"/>
            </a:xfrm>
            <a:custGeom>
              <a:avLst/>
              <a:gdLst>
                <a:gd name="connsiteX0" fmla="*/ 0 w 5460855"/>
                <a:gd name="connsiteY0" fmla="*/ 87947 h 527670"/>
                <a:gd name="connsiteX1" fmla="*/ 87947 w 5460855"/>
                <a:gd name="connsiteY1" fmla="*/ 0 h 527670"/>
                <a:gd name="connsiteX2" fmla="*/ 5372908 w 5460855"/>
                <a:gd name="connsiteY2" fmla="*/ 0 h 527670"/>
                <a:gd name="connsiteX3" fmla="*/ 5460855 w 5460855"/>
                <a:gd name="connsiteY3" fmla="*/ 87947 h 527670"/>
                <a:gd name="connsiteX4" fmla="*/ 5460855 w 5460855"/>
                <a:gd name="connsiteY4" fmla="*/ 439723 h 527670"/>
                <a:gd name="connsiteX5" fmla="*/ 5372908 w 5460855"/>
                <a:gd name="connsiteY5" fmla="*/ 527670 h 527670"/>
                <a:gd name="connsiteX6" fmla="*/ 87947 w 5460855"/>
                <a:gd name="connsiteY6" fmla="*/ 527670 h 527670"/>
                <a:gd name="connsiteX7" fmla="*/ 0 w 5460855"/>
                <a:gd name="connsiteY7" fmla="*/ 439723 h 527670"/>
                <a:gd name="connsiteX8" fmla="*/ 0 w 5460855"/>
                <a:gd name="connsiteY8" fmla="*/ 87947 h 52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60855" h="527670">
                  <a:moveTo>
                    <a:pt x="0" y="87947"/>
                  </a:moveTo>
                  <a:cubicBezTo>
                    <a:pt x="0" y="39375"/>
                    <a:pt x="39375" y="0"/>
                    <a:pt x="87947" y="0"/>
                  </a:cubicBezTo>
                  <a:lnTo>
                    <a:pt x="5372908" y="0"/>
                  </a:lnTo>
                  <a:cubicBezTo>
                    <a:pt x="5421480" y="0"/>
                    <a:pt x="5460855" y="39375"/>
                    <a:pt x="5460855" y="87947"/>
                  </a:cubicBezTo>
                  <a:lnTo>
                    <a:pt x="5460855" y="439723"/>
                  </a:lnTo>
                  <a:cubicBezTo>
                    <a:pt x="5460855" y="488295"/>
                    <a:pt x="5421480" y="527670"/>
                    <a:pt x="5372908" y="527670"/>
                  </a:cubicBezTo>
                  <a:lnTo>
                    <a:pt x="87947" y="527670"/>
                  </a:lnTo>
                  <a:cubicBezTo>
                    <a:pt x="39375" y="527670"/>
                    <a:pt x="0" y="488295"/>
                    <a:pt x="0" y="439723"/>
                  </a:cubicBezTo>
                  <a:lnTo>
                    <a:pt x="0" y="87947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9579" tIns="109579" rIns="109579" bIns="109579" numCol="1" spcCol="1270" anchor="ctr" anchorCtr="0">
              <a:noAutofit/>
            </a:bodyPr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  <a:latin typeface="Bahnschrift SemiBold SemiConden" panose="020B0502040204020203" pitchFamily="34" charset="0"/>
                </a:rPr>
                <a:t>Пенсионер, представляющий декларацию как физическое лицо</a:t>
              </a:r>
              <a:endParaRPr lang="ru-RU" dirty="0">
                <a:solidFill>
                  <a:schemeClr val="tx1"/>
                </a:solidFill>
                <a:latin typeface="Bahnschrift SemiBold SemiConden" panose="020B0502040204020203" pitchFamily="34" charset="0"/>
              </a:endParaRPr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1452097" y="1974540"/>
              <a:ext cx="5723100" cy="1422825"/>
            </a:xfrm>
            <a:custGeom>
              <a:avLst/>
              <a:gdLst>
                <a:gd name="connsiteX0" fmla="*/ 0 w 5460855"/>
                <a:gd name="connsiteY0" fmla="*/ 0 h 1593900"/>
                <a:gd name="connsiteX1" fmla="*/ 5460855 w 5460855"/>
                <a:gd name="connsiteY1" fmla="*/ 0 h 1593900"/>
                <a:gd name="connsiteX2" fmla="*/ 5460855 w 5460855"/>
                <a:gd name="connsiteY2" fmla="*/ 1593900 h 1593900"/>
                <a:gd name="connsiteX3" fmla="*/ 0 w 5460855"/>
                <a:gd name="connsiteY3" fmla="*/ 1593900 h 1593900"/>
                <a:gd name="connsiteX4" fmla="*/ 0 w 5460855"/>
                <a:gd name="connsiteY4" fmla="*/ 0 h 159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0855" h="1593900">
                  <a:moveTo>
                    <a:pt x="0" y="0"/>
                  </a:moveTo>
                  <a:lnTo>
                    <a:pt x="5460855" y="0"/>
                  </a:lnTo>
                  <a:lnTo>
                    <a:pt x="5460855" y="1593900"/>
                  </a:lnTo>
                  <a:lnTo>
                    <a:pt x="0" y="15939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3382" tIns="17780" rIns="99568" bIns="17780" numCol="1" spcCol="1270" anchor="t" anchorCtr="0">
              <a:noAutofit/>
            </a:bodyPr>
            <a:lstStyle/>
            <a:p>
              <a:pPr marL="108000" lvl="1" defTabSz="6223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</a:pPr>
              <a:r>
                <a:rPr lang="ru-RU" sz="1600" kern="1200" dirty="0" smtClean="0">
                  <a:latin typeface="Bahnschrift SemiBold SemiConden" panose="020B0502040204020203" pitchFamily="34" charset="0"/>
                  <a:cs typeface="Times New Roman" pitchFamily="18" charset="0"/>
                </a:rPr>
                <a:t>По окончании налогового периода обязан представить налоговую декларацию, отразив сумму НДФЛ по ставке 13 % (в случае если сумма доходов не превышает 5 миллионов рублей).</a:t>
              </a:r>
              <a:r>
                <a:rPr lang="ru-RU" sz="1600" dirty="0" smtClean="0">
                  <a:solidFill>
                    <a:srgbClr val="C00000"/>
                  </a:solidFill>
                  <a:latin typeface="Bahnschrift SemiBold SemiConden" panose="020B0502040204020203" pitchFamily="34" charset="0"/>
                  <a:cs typeface="Times New Roman" pitchFamily="18" charset="0"/>
                </a:rPr>
                <a:t> </a:t>
              </a:r>
            </a:p>
            <a:p>
              <a:pPr marL="108000" lvl="1" defTabSz="6223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</a:pPr>
              <a:r>
                <a:rPr lang="ru-RU" sz="1600" dirty="0" smtClean="0">
                  <a:solidFill>
                    <a:srgbClr val="C00000"/>
                  </a:solidFill>
                  <a:latin typeface="Bahnschrift SemiBold SemiConden" panose="020B0502040204020203" pitchFamily="34" charset="0"/>
                  <a:cs typeface="Times New Roman" pitchFamily="18" charset="0"/>
                </a:rPr>
                <a:t>Имеет </a:t>
              </a:r>
              <a:r>
                <a:rPr lang="ru-RU" sz="1600" dirty="0">
                  <a:solidFill>
                    <a:srgbClr val="C00000"/>
                  </a:solidFill>
                  <a:latin typeface="Bahnschrift SemiBold SemiConden" panose="020B0502040204020203" pitchFamily="34" charset="0"/>
                  <a:cs typeface="Times New Roman" pitchFamily="18" charset="0"/>
                </a:rPr>
                <a:t>право </a:t>
              </a:r>
              <a:r>
                <a:rPr lang="ru-RU" sz="1600" dirty="0">
                  <a:latin typeface="Bahnschrift SemiBold SemiConden" panose="020B0502040204020203" pitchFamily="34" charset="0"/>
                  <a:cs typeface="Times New Roman" pitchFamily="18" charset="0"/>
                </a:rPr>
                <a:t>на получение </a:t>
              </a:r>
              <a:r>
                <a:rPr lang="ru-RU" sz="1600" dirty="0" smtClean="0">
                  <a:latin typeface="Bahnschrift SemiBold SemiConden" panose="020B0502040204020203" pitchFamily="34" charset="0"/>
                  <a:cs typeface="Times New Roman" pitchFamily="18" charset="0"/>
                </a:rPr>
                <a:t>налоговых вычетов. </a:t>
              </a:r>
              <a:endParaRPr lang="ru-RU" sz="1600" dirty="0">
                <a:latin typeface="Bahnschrift SemiBold SemiConden" panose="020B0502040204020203" pitchFamily="34" charset="0"/>
                <a:cs typeface="Times New Roman" pitchFamily="18" charset="0"/>
              </a:endParaRPr>
            </a:p>
            <a:p>
              <a:pPr marL="108000" lvl="1" defTabSz="6223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</a:pPr>
              <a:endParaRPr lang="ru-RU" sz="1600" kern="1200" dirty="0" smtClean="0">
                <a:latin typeface="Bahnschrift SemiBold SemiConden" panose="020B0502040204020203" pitchFamily="34" charset="0"/>
                <a:cs typeface="Times New Roman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6983105" y="2269052"/>
            <a:ext cx="4302412" cy="4225831"/>
            <a:chOff x="807755" y="1385079"/>
            <a:chExt cx="5934749" cy="2912366"/>
          </a:xfrm>
        </p:grpSpPr>
        <p:sp>
          <p:nvSpPr>
            <p:cNvPr id="23" name="Полилиния 22"/>
            <p:cNvSpPr/>
            <p:nvPr/>
          </p:nvSpPr>
          <p:spPr>
            <a:xfrm>
              <a:off x="807755" y="1385079"/>
              <a:ext cx="5526114" cy="602148"/>
            </a:xfrm>
            <a:custGeom>
              <a:avLst/>
              <a:gdLst>
                <a:gd name="connsiteX0" fmla="*/ 0 w 5460855"/>
                <a:gd name="connsiteY0" fmla="*/ 87947 h 527670"/>
                <a:gd name="connsiteX1" fmla="*/ 87947 w 5460855"/>
                <a:gd name="connsiteY1" fmla="*/ 0 h 527670"/>
                <a:gd name="connsiteX2" fmla="*/ 5372908 w 5460855"/>
                <a:gd name="connsiteY2" fmla="*/ 0 h 527670"/>
                <a:gd name="connsiteX3" fmla="*/ 5460855 w 5460855"/>
                <a:gd name="connsiteY3" fmla="*/ 87947 h 527670"/>
                <a:gd name="connsiteX4" fmla="*/ 5460855 w 5460855"/>
                <a:gd name="connsiteY4" fmla="*/ 439723 h 527670"/>
                <a:gd name="connsiteX5" fmla="*/ 5372908 w 5460855"/>
                <a:gd name="connsiteY5" fmla="*/ 527670 h 527670"/>
                <a:gd name="connsiteX6" fmla="*/ 87947 w 5460855"/>
                <a:gd name="connsiteY6" fmla="*/ 527670 h 527670"/>
                <a:gd name="connsiteX7" fmla="*/ 0 w 5460855"/>
                <a:gd name="connsiteY7" fmla="*/ 439723 h 527670"/>
                <a:gd name="connsiteX8" fmla="*/ 0 w 5460855"/>
                <a:gd name="connsiteY8" fmla="*/ 87947 h 52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60855" h="527670">
                  <a:moveTo>
                    <a:pt x="0" y="87947"/>
                  </a:moveTo>
                  <a:cubicBezTo>
                    <a:pt x="0" y="39375"/>
                    <a:pt x="39375" y="0"/>
                    <a:pt x="87947" y="0"/>
                  </a:cubicBezTo>
                  <a:lnTo>
                    <a:pt x="5372908" y="0"/>
                  </a:lnTo>
                  <a:cubicBezTo>
                    <a:pt x="5421480" y="0"/>
                    <a:pt x="5460855" y="39375"/>
                    <a:pt x="5460855" y="87947"/>
                  </a:cubicBezTo>
                  <a:lnTo>
                    <a:pt x="5460855" y="439723"/>
                  </a:lnTo>
                  <a:cubicBezTo>
                    <a:pt x="5460855" y="488295"/>
                    <a:pt x="5421480" y="527670"/>
                    <a:pt x="5372908" y="527670"/>
                  </a:cubicBezTo>
                  <a:lnTo>
                    <a:pt x="87947" y="527670"/>
                  </a:lnTo>
                  <a:cubicBezTo>
                    <a:pt x="39375" y="527670"/>
                    <a:pt x="0" y="488295"/>
                    <a:pt x="0" y="439723"/>
                  </a:cubicBezTo>
                  <a:lnTo>
                    <a:pt x="0" y="87947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9579" tIns="109579" rIns="109579" bIns="109579" numCol="1" spcCol="1270" anchor="ctr" anchorCtr="0">
              <a:noAutofit/>
            </a:bodyPr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  <a:latin typeface="Bahnschrift SemiBold SemiConden" panose="020B0502040204020203" pitchFamily="34" charset="0"/>
                </a:rPr>
                <a:t>Пенсионер, применяющий специальный налоговый режим «Налог на профессиональный доход»</a:t>
              </a:r>
              <a:endParaRPr lang="ru-RU" dirty="0">
                <a:solidFill>
                  <a:schemeClr val="tx1"/>
                </a:solidFill>
                <a:latin typeface="Bahnschrift SemiBold SemiConden" panose="020B0502040204020203" pitchFamily="34" charset="0"/>
              </a:endParaRPr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1281648" y="2026965"/>
              <a:ext cx="5460856" cy="2270480"/>
            </a:xfrm>
            <a:custGeom>
              <a:avLst/>
              <a:gdLst>
                <a:gd name="connsiteX0" fmla="*/ 0 w 5460855"/>
                <a:gd name="connsiteY0" fmla="*/ 0 h 1593900"/>
                <a:gd name="connsiteX1" fmla="*/ 5460855 w 5460855"/>
                <a:gd name="connsiteY1" fmla="*/ 0 h 1593900"/>
                <a:gd name="connsiteX2" fmla="*/ 5460855 w 5460855"/>
                <a:gd name="connsiteY2" fmla="*/ 1593900 h 1593900"/>
                <a:gd name="connsiteX3" fmla="*/ 0 w 5460855"/>
                <a:gd name="connsiteY3" fmla="*/ 1593900 h 1593900"/>
                <a:gd name="connsiteX4" fmla="*/ 0 w 5460855"/>
                <a:gd name="connsiteY4" fmla="*/ 0 h 159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0855" h="1593900">
                  <a:moveTo>
                    <a:pt x="0" y="0"/>
                  </a:moveTo>
                  <a:lnTo>
                    <a:pt x="5460855" y="0"/>
                  </a:lnTo>
                  <a:lnTo>
                    <a:pt x="5460855" y="1593900"/>
                  </a:lnTo>
                  <a:lnTo>
                    <a:pt x="0" y="15939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3382" tIns="17780" rIns="99568" bIns="17780" numCol="1" spcCol="1270" anchor="t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FontTx/>
                <a:buChar char="••"/>
              </a:pPr>
              <a:r>
                <a:rPr lang="ru-RU" sz="1600" dirty="0">
                  <a:latin typeface="Bahnschrift SemiBold SemiConden" panose="020B0502040204020203" pitchFamily="34" charset="0"/>
                  <a:cs typeface="Times New Roman" pitchFamily="18" charset="0"/>
                </a:rPr>
                <a:t>Право на получение имущественного налогового вычета </a:t>
              </a:r>
              <a:r>
                <a:rPr lang="ru-RU" sz="1600" dirty="0">
                  <a:solidFill>
                    <a:srgbClr val="C00000"/>
                  </a:solidFill>
                  <a:latin typeface="Bahnschrift SemiBold SemiConden" panose="020B0502040204020203" pitchFamily="34" charset="0"/>
                  <a:cs typeface="Times New Roman" pitchFamily="18" charset="0"/>
                </a:rPr>
                <a:t>отсутствует</a:t>
              </a:r>
              <a:r>
                <a:rPr lang="ru-RU" sz="1600" dirty="0">
                  <a:latin typeface="Bahnschrift SemiBold SemiConden" panose="020B0502040204020203" pitchFamily="34" charset="0"/>
                  <a:cs typeface="Times New Roman" pitchFamily="18" charset="0"/>
                </a:rPr>
                <a:t>. </a:t>
              </a:r>
            </a:p>
          </p:txBody>
        </p:sp>
      </p:grp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723523855"/>
              </p:ext>
            </p:extLst>
          </p:nvPr>
        </p:nvGraphicFramePr>
        <p:xfrm>
          <a:off x="6483178" y="3680177"/>
          <a:ext cx="5329882" cy="3153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1030812" y="5063826"/>
            <a:ext cx="3823529" cy="2187629"/>
            <a:chOff x="1409752" y="4382333"/>
            <a:chExt cx="3823529" cy="2187629"/>
          </a:xfrm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1409752" y="4382333"/>
              <a:ext cx="3823529" cy="1663935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20276" y="4415526"/>
              <a:ext cx="3602480" cy="2154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200" dirty="0" smtClean="0">
                  <a:latin typeface="Bahnschrift SemiBold Condensed" panose="020B0502040204020203" pitchFamily="34" charset="0"/>
                </a:rPr>
                <a:t>Срок представления декларации  - не позднее </a:t>
              </a:r>
              <a:r>
                <a:rPr lang="ru-RU" sz="3000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</a:rPr>
                <a:t>30 апреля.</a:t>
              </a:r>
            </a:p>
            <a:p>
              <a:r>
                <a:rPr lang="ru-RU" sz="2200" dirty="0">
                  <a:latin typeface="Bahnschrift SemiBold Condensed" panose="020B0502040204020203" pitchFamily="34" charset="0"/>
                </a:rPr>
                <a:t>Срок </a:t>
              </a:r>
              <a:r>
                <a:rPr lang="ru-RU" sz="2200" dirty="0" smtClean="0">
                  <a:latin typeface="Bahnschrift SemiBold Condensed" panose="020B0502040204020203" pitchFamily="34" charset="0"/>
                </a:rPr>
                <a:t>уплаты налога - </a:t>
              </a:r>
              <a:r>
                <a:rPr lang="ru-RU" sz="2200" dirty="0">
                  <a:latin typeface="Bahnschrift SemiBold Condensed" panose="020B0502040204020203" pitchFamily="34" charset="0"/>
                </a:rPr>
                <a:t>не позднее </a:t>
              </a:r>
              <a:r>
                <a:rPr lang="ru-RU" sz="3000" dirty="0" smtClean="0">
                  <a:solidFill>
                    <a:srgbClr val="C00000"/>
                  </a:solidFill>
                  <a:latin typeface="Bahnschrift SemiBold Condensed" panose="020B0502040204020203" pitchFamily="34" charset="0"/>
                </a:rPr>
                <a:t>15 июля.</a:t>
              </a:r>
              <a:endParaRPr lang="ru-RU" sz="3000" dirty="0">
                <a:solidFill>
                  <a:srgbClr val="C00000"/>
                </a:solidFill>
                <a:latin typeface="Bahnschrift SemiBold Condensed" panose="020B0502040204020203" pitchFamily="34" charset="0"/>
              </a:endParaRPr>
            </a:p>
            <a:p>
              <a:endParaRPr lang="ru-RU" sz="3000" dirty="0">
                <a:solidFill>
                  <a:srgbClr val="C00000"/>
                </a:solidFill>
                <a:latin typeface="Bahnschrift SemiBold Condensed" panose="020B0502040204020203" pitchFamily="34" charset="0"/>
              </a:endParaRPr>
            </a:p>
          </p:txBody>
        </p:sp>
      </p:grpSp>
      <p:pic>
        <p:nvPicPr>
          <p:cNvPr id="32" name="Рисунок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548" y="5167357"/>
            <a:ext cx="691739" cy="53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52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2238</TotalTime>
  <Words>295</Words>
  <Application>Microsoft Office PowerPoint</Application>
  <PresentationFormat>Широкоэкранный</PresentationFormat>
  <Paragraphs>24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Bahnschrift SemiBold Condensed</vt:lpstr>
      <vt:lpstr>Bahnschrift SemiBold SemiConden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</vt:vector>
  </TitlesOfParts>
  <Company>Russian Federal DPC Tax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Воскобойник Виктория Олеговна</dc:creator>
  <cp:lastModifiedBy>Воскобойник Виктория Олеговна</cp:lastModifiedBy>
  <cp:revision>87</cp:revision>
  <cp:lastPrinted>2021-07-28T15:40:44Z</cp:lastPrinted>
  <dcterms:created xsi:type="dcterms:W3CDTF">2021-07-22T12:30:03Z</dcterms:created>
  <dcterms:modified xsi:type="dcterms:W3CDTF">2023-03-28T09:05:56Z</dcterms:modified>
</cp:coreProperties>
</file>