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4194" r:id="rId2"/>
  </p:sldMasterIdLst>
  <p:notesMasterIdLst>
    <p:notesMasterId r:id="rId6"/>
  </p:notesMasterIdLst>
  <p:handoutMasterIdLst>
    <p:handoutMasterId r:id="rId7"/>
  </p:handoutMasterIdLst>
  <p:sldIdLst>
    <p:sldId id="596" r:id="rId3"/>
    <p:sldId id="600" r:id="rId4"/>
    <p:sldId id="598" r:id="rId5"/>
  </p:sldIdLst>
  <p:sldSz cx="9144000" cy="5143500" type="screen16x9"/>
  <p:notesSz cx="6797675" cy="9928225"/>
  <p:defaultTextStyle>
    <a:defPPr>
      <a:defRPr lang="ru-RU"/>
    </a:defPPr>
    <a:lvl1pPr algn="l" defTabSz="815975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07988" indent="49213" algn="l" defTabSz="815975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15975" indent="98425" algn="l" defTabSz="815975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23963" indent="147638" algn="l" defTabSz="815975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631950" indent="196850" algn="l" defTabSz="815975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9D70B3-4182-4EA1-A3DB-5652679B5EC3}">
          <p14:sldIdLst>
            <p14:sldId id="596"/>
            <p14:sldId id="600"/>
            <p14:sldId id="5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81">
          <p15:clr>
            <a:srgbClr val="A4A3A4"/>
          </p15:clr>
        </p15:guide>
        <p15:guide id="3" orient="horz" pos="259">
          <p15:clr>
            <a:srgbClr val="A4A3A4"/>
          </p15:clr>
        </p15:guide>
        <p15:guide id="4" orient="horz" pos="985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FF"/>
    <a:srgbClr val="FFFFCC"/>
    <a:srgbClr val="CCFFFF"/>
    <a:srgbClr val="D1530D"/>
    <a:srgbClr val="F23648"/>
    <a:srgbClr val="14AC00"/>
    <a:srgbClr val="1CEE00"/>
    <a:srgbClr val="ACC777"/>
    <a:srgbClr val="FBC2B3"/>
    <a:srgbClr val="C8FC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9856" autoAdjust="0"/>
  </p:normalViewPr>
  <p:slideViewPr>
    <p:cSldViewPr>
      <p:cViewPr varScale="1">
        <p:scale>
          <a:sx n="122" d="100"/>
          <a:sy n="122" d="100"/>
        </p:scale>
        <p:origin x="456" y="96"/>
      </p:cViewPr>
      <p:guideLst>
        <p:guide orient="horz" pos="1620"/>
        <p:guide orient="horz" pos="2981"/>
        <p:guide orient="horz" pos="259"/>
        <p:guide orient="horz" pos="985"/>
        <p:guide pos="2880"/>
        <p:guide pos="385"/>
        <p:guide pos="1565"/>
        <p:guide pos="5193"/>
        <p:guide pos="40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21"/>
            <a:ext cx="2946674" cy="49617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115" tIns="45055" rIns="90115" bIns="4505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22" y="21"/>
            <a:ext cx="2946674" cy="49617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115" tIns="45055" rIns="90115" bIns="4505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52BF71DB-AA9B-4F4C-9F2A-B271855036A7}" type="datetimeFigureOut">
              <a:rPr lang="ru-RU"/>
              <a:pPr>
                <a:defRPr/>
              </a:pPr>
              <a:t>30.05.2023</a:t>
            </a:fld>
            <a:endParaRPr lang="ru-RU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29756"/>
            <a:ext cx="2946674" cy="49617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115" tIns="45055" rIns="90115" bIns="4505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22" y="9429756"/>
            <a:ext cx="2946674" cy="49617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115" tIns="45055" rIns="90115" bIns="4505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897BFDE4-187F-4B38-B79E-C50202B87E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27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1"/>
            <a:ext cx="2946674" cy="496179"/>
          </a:xfrm>
          <a:prstGeom prst="rect">
            <a:avLst/>
          </a:prstGeom>
        </p:spPr>
        <p:txBody>
          <a:bodyPr vert="horz" lIns="90115" tIns="45055" rIns="90115" bIns="45055" rtlCol="0"/>
          <a:lstStyle>
            <a:lvl1pPr algn="l" defTabSz="8044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22" y="21"/>
            <a:ext cx="2946674" cy="496179"/>
          </a:xfrm>
          <a:prstGeom prst="rect">
            <a:avLst/>
          </a:prstGeom>
        </p:spPr>
        <p:txBody>
          <a:bodyPr vert="horz" lIns="90115" tIns="45055" rIns="90115" bIns="45055" rtlCol="0"/>
          <a:lstStyle>
            <a:lvl1pPr algn="r" defTabSz="8044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F34677-33FE-4EE3-AEBC-F3EED8ACD2CA}" type="datetimeFigureOut">
              <a:rPr lang="ru-RU"/>
              <a:pPr>
                <a:defRPr/>
              </a:pPr>
              <a:t>30.05.2023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4538"/>
            <a:ext cx="6615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15" tIns="45055" rIns="90115" bIns="4505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340" y="4716048"/>
            <a:ext cx="5439010" cy="4467934"/>
          </a:xfrm>
          <a:prstGeom prst="rect">
            <a:avLst/>
          </a:prstGeom>
        </p:spPr>
        <p:txBody>
          <a:bodyPr vert="horz" lIns="90115" tIns="45055" rIns="90115" bIns="4505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29756"/>
            <a:ext cx="2946674" cy="496179"/>
          </a:xfrm>
          <a:prstGeom prst="rect">
            <a:avLst/>
          </a:prstGeom>
        </p:spPr>
        <p:txBody>
          <a:bodyPr vert="horz" lIns="90115" tIns="45055" rIns="90115" bIns="45055" rtlCol="0" anchor="b"/>
          <a:lstStyle>
            <a:lvl1pPr algn="l" defTabSz="8044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22" y="9429756"/>
            <a:ext cx="2946674" cy="496179"/>
          </a:xfrm>
          <a:prstGeom prst="rect">
            <a:avLst/>
          </a:prstGeom>
        </p:spPr>
        <p:txBody>
          <a:bodyPr vert="horz" lIns="90115" tIns="45055" rIns="90115" bIns="45055" rtlCol="0" anchor="b"/>
          <a:lstStyle>
            <a:lvl1pPr algn="r" defTabSz="8044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9E36F8-35CE-47CA-9FFC-FC0468D9C9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227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5926140" y="3844926"/>
            <a:ext cx="9239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lIns="71561" tIns="35780" rIns="71561" bIns="35780"/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latin typeface="Calibri" pitchFamily="34" charset="0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2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01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20DBC-8478-40EF-81A8-3216F26236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115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A75D-62A4-4C94-BE88-D5183B1495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78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1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5A93-4C83-429A-99C3-8025EE15F9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8873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4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:p14="http://schemas.microsoft.com/office/powerpoint/2010/main" val="2106893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3" y="1436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1" y="1205157"/>
            <a:ext cx="7320689" cy="3621940"/>
          </a:xfrm>
        </p:spPr>
        <p:txBody>
          <a:bodyPr/>
          <a:lstStyle>
            <a:lvl1pPr marL="284405" indent="0">
              <a:buFontTx/>
              <a:buNone/>
              <a:defRPr b="1">
                <a:latin typeface="+mj-lt"/>
              </a:defRPr>
            </a:lvl1pPr>
            <a:lvl2pPr marL="281920" indent="2485">
              <a:defRPr>
                <a:latin typeface="+mj-lt"/>
              </a:defRPr>
            </a:lvl2pPr>
            <a:lvl3pPr marL="491808" indent="-203678">
              <a:tabLst/>
              <a:defRPr>
                <a:latin typeface="+mj-lt"/>
              </a:defRPr>
            </a:lvl3pPr>
            <a:lvl4pPr marL="0" indent="281920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0"/>
            <a:ext cx="923618" cy="282640"/>
          </a:xfrm>
          <a:prstGeom prst="rect">
            <a:avLst/>
          </a:prstGeom>
          <a:noFill/>
        </p:spPr>
        <p:txBody>
          <a:bodyPr wrap="square" lIns="71536" tIns="35768" rIns="71536" bIns="35768" rtlCol="0">
            <a:noAutofit/>
          </a:bodyPr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endParaRPr lang="ru-RU" sz="1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5"/>
            <a:ext cx="7337192" cy="829352"/>
          </a:xfrm>
        </p:spPr>
        <p:txBody>
          <a:bodyPr/>
          <a:lstStyle>
            <a:lvl1pPr marL="0" marR="0" indent="0" defTabSz="81600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00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638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1" y="1205157"/>
            <a:ext cx="7320689" cy="3621940"/>
          </a:xfrm>
        </p:spPr>
        <p:txBody>
          <a:bodyPr/>
          <a:lstStyle>
            <a:lvl1pPr marL="284405" indent="0">
              <a:buFontTx/>
              <a:buNone/>
              <a:defRPr b="1">
                <a:latin typeface="+mj-lt"/>
              </a:defRPr>
            </a:lvl1pPr>
            <a:lvl2pPr marL="284405" indent="0">
              <a:defRPr>
                <a:latin typeface="+mj-lt"/>
              </a:defRPr>
            </a:lvl2pPr>
            <a:lvl3pPr marL="491808" indent="-203678">
              <a:defRPr>
                <a:latin typeface="+mj-lt"/>
              </a:defRPr>
            </a:lvl3pPr>
            <a:lvl4pPr marL="0" indent="281920">
              <a:defRPr>
                <a:latin typeface="+mj-lt"/>
              </a:defRPr>
            </a:lvl4pPr>
            <a:lvl5pPr marL="1122712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30" y="375805"/>
            <a:ext cx="7337901" cy="829352"/>
          </a:xfrm>
        </p:spPr>
        <p:txBody>
          <a:bodyPr/>
          <a:lstStyle>
            <a:lvl1pPr marL="0" marR="0" indent="0" defTabSz="81600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00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784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" y="2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1" y="759381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1" y="2572292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0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0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01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01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0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0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60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40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684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3" y="1436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205154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5" y="1205154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044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004" indent="0">
              <a:buNone/>
              <a:defRPr sz="1800" b="1"/>
            </a:lvl2pPr>
            <a:lvl3pPr marL="816008" indent="0">
              <a:buNone/>
              <a:defRPr sz="1600" b="1"/>
            </a:lvl3pPr>
            <a:lvl4pPr marL="1224011" indent="0">
              <a:buNone/>
              <a:defRPr sz="1400" b="1"/>
            </a:lvl4pPr>
            <a:lvl5pPr marL="1632015" indent="0">
              <a:buNone/>
              <a:defRPr sz="1400" b="1"/>
            </a:lvl5pPr>
            <a:lvl6pPr marL="2040018" indent="0">
              <a:buNone/>
              <a:defRPr sz="1400" b="1"/>
            </a:lvl6pPr>
            <a:lvl7pPr marL="2448023" indent="0">
              <a:buNone/>
              <a:defRPr sz="1400" b="1"/>
            </a:lvl7pPr>
            <a:lvl8pPr marL="2856027" indent="0">
              <a:buNone/>
              <a:defRPr sz="1400" b="1"/>
            </a:lvl8pPr>
            <a:lvl9pPr marL="3264030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0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7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004" indent="0">
              <a:buNone/>
              <a:defRPr sz="1800" b="1"/>
            </a:lvl2pPr>
            <a:lvl3pPr marL="816008" indent="0">
              <a:buNone/>
              <a:defRPr sz="1600" b="1"/>
            </a:lvl3pPr>
            <a:lvl4pPr marL="1224011" indent="0">
              <a:buNone/>
              <a:defRPr sz="1400" b="1"/>
            </a:lvl4pPr>
            <a:lvl5pPr marL="1632015" indent="0">
              <a:buNone/>
              <a:defRPr sz="1400" b="1"/>
            </a:lvl5pPr>
            <a:lvl6pPr marL="2040018" indent="0">
              <a:buNone/>
              <a:defRPr sz="1400" b="1"/>
            </a:lvl6pPr>
            <a:lvl7pPr marL="2448023" indent="0">
              <a:buNone/>
              <a:defRPr sz="1400" b="1"/>
            </a:lvl7pPr>
            <a:lvl8pPr marL="2856027" indent="0">
              <a:buNone/>
              <a:defRPr sz="1400" b="1"/>
            </a:lvl8pPr>
            <a:lvl9pPr marL="3264030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7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769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3" y="1436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308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81601" tIns="40801" rIns="81601" bIns="40801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7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5926140" y="3844926"/>
            <a:ext cx="9239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lIns="71561" tIns="35780" rIns="71561" bIns="35780"/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latin typeface="Calibri" pitchFamily="34" charset="0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2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D17B7-9E36-468C-8DF4-13EF037F6C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936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9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004" indent="0">
              <a:buNone/>
              <a:defRPr sz="1100"/>
            </a:lvl2pPr>
            <a:lvl3pPr marL="816008" indent="0">
              <a:buNone/>
              <a:defRPr sz="900"/>
            </a:lvl3pPr>
            <a:lvl4pPr marL="1224011" indent="0">
              <a:buNone/>
              <a:defRPr sz="800"/>
            </a:lvl4pPr>
            <a:lvl5pPr marL="1632015" indent="0">
              <a:buNone/>
              <a:defRPr sz="800"/>
            </a:lvl5pPr>
            <a:lvl6pPr marL="2040018" indent="0">
              <a:buNone/>
              <a:defRPr sz="800"/>
            </a:lvl6pPr>
            <a:lvl7pPr marL="2448023" indent="0">
              <a:buNone/>
              <a:defRPr sz="800"/>
            </a:lvl7pPr>
            <a:lvl8pPr marL="2856027" indent="0">
              <a:buNone/>
              <a:defRPr sz="800"/>
            </a:lvl8pPr>
            <a:lvl9pPr marL="326403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6843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004" indent="0">
              <a:buNone/>
              <a:defRPr sz="2500"/>
            </a:lvl2pPr>
            <a:lvl3pPr marL="816008" indent="0">
              <a:buNone/>
              <a:defRPr sz="2100"/>
            </a:lvl3pPr>
            <a:lvl4pPr marL="1224011" indent="0">
              <a:buNone/>
              <a:defRPr sz="1800"/>
            </a:lvl4pPr>
            <a:lvl5pPr marL="1632015" indent="0">
              <a:buNone/>
              <a:defRPr sz="1800"/>
            </a:lvl5pPr>
            <a:lvl6pPr marL="2040018" indent="0">
              <a:buNone/>
              <a:defRPr sz="1800"/>
            </a:lvl6pPr>
            <a:lvl7pPr marL="2448023" indent="0">
              <a:buNone/>
              <a:defRPr sz="1800"/>
            </a:lvl7pPr>
            <a:lvl8pPr marL="2856027" indent="0">
              <a:buNone/>
              <a:defRPr sz="1800"/>
            </a:lvl8pPr>
            <a:lvl9pPr marL="3264030" indent="0">
              <a:buNone/>
              <a:defRPr sz="18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004" indent="0">
              <a:buNone/>
              <a:defRPr sz="1100"/>
            </a:lvl2pPr>
            <a:lvl3pPr marL="816008" indent="0">
              <a:buNone/>
              <a:defRPr sz="900"/>
            </a:lvl3pPr>
            <a:lvl4pPr marL="1224011" indent="0">
              <a:buNone/>
              <a:defRPr sz="800"/>
            </a:lvl4pPr>
            <a:lvl5pPr marL="1632015" indent="0">
              <a:buNone/>
              <a:defRPr sz="800"/>
            </a:lvl5pPr>
            <a:lvl6pPr marL="2040018" indent="0">
              <a:buNone/>
              <a:defRPr sz="800"/>
            </a:lvl6pPr>
            <a:lvl7pPr marL="2448023" indent="0">
              <a:buNone/>
              <a:defRPr sz="800"/>
            </a:lvl7pPr>
            <a:lvl8pPr marL="2856027" indent="0">
              <a:buNone/>
              <a:defRPr sz="800"/>
            </a:lvl8pPr>
            <a:lvl9pPr marL="326403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793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090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70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89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7D657-7C62-4352-968D-35C836049E8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36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00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7387-84F1-4E15-8706-D1E99C768C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10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6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6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94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6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7A08A-36C4-4132-A002-F6434DED3A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09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92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98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548F2-DCFC-4BE1-ADB0-E6B36FD62FF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628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1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40" y="4398964"/>
            <a:ext cx="504825" cy="51276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lnSpc>
                <a:spcPts val="1878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7ACD0F-B7EA-4898-B6B7-AE70242F8CF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32" r:id="rId9"/>
    <p:sldLayoutId id="2147484133" r:id="rId10"/>
    <p:sldLayoutId id="2147484134" r:id="rId11"/>
  </p:sldLayoutIdLst>
  <p:hf hdr="0" ftr="0" dt="0"/>
  <p:txStyles>
    <p:titleStyle>
      <a:lvl1pPr algn="l" defTabSz="8159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indent="173038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59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indent="706438" algn="l" defTabSz="8159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9" y="367519"/>
            <a:ext cx="7343873" cy="832711"/>
          </a:xfrm>
          <a:prstGeom prst="rect">
            <a:avLst/>
          </a:prstGeom>
        </p:spPr>
        <p:txBody>
          <a:bodyPr vert="horz" lIns="81601" tIns="40801" rIns="81601" bIns="40801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9" y="1200152"/>
            <a:ext cx="7343873" cy="3626943"/>
          </a:xfrm>
          <a:prstGeom prst="rect">
            <a:avLst/>
          </a:prstGeom>
        </p:spPr>
        <p:txBody>
          <a:bodyPr vert="horz" lIns="81601" tIns="40801" rIns="81601" bIns="40801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601" tIns="40801" rIns="81601" bIns="40801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4"/>
            <a:ext cx="2895600" cy="273844"/>
          </a:xfrm>
          <a:prstGeom prst="rect">
            <a:avLst/>
          </a:prstGeom>
        </p:spPr>
        <p:txBody>
          <a:bodyPr vert="horz" lIns="81601" tIns="40801" rIns="81601" bIns="40801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7" y="4531071"/>
            <a:ext cx="619711" cy="473875"/>
          </a:xfrm>
          <a:prstGeom prst="rect">
            <a:avLst/>
          </a:prstGeom>
        </p:spPr>
        <p:txBody>
          <a:bodyPr vert="horz" lIns="81601" tIns="40801" rIns="81601" bIns="40801" rtlCol="0" anchor="ctr">
            <a:normAutofit/>
          </a:bodyPr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</a:defRPr>
            </a:lvl1pPr>
          </a:lstStyle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  <a:latin typeface="Calibri"/>
                <a:cs typeface="+mn-cs"/>
              </a:rPr>
              <a:pPr defTabSz="81600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94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  <p:sldLayoutId id="2147484196" r:id="rId2"/>
    <p:sldLayoutId id="2147484197" r:id="rId3"/>
    <p:sldLayoutId id="2147484198" r:id="rId4"/>
    <p:sldLayoutId id="2147484199" r:id="rId5"/>
    <p:sldLayoutId id="2147484200" r:id="rId6"/>
    <p:sldLayoutId id="2147484201" r:id="rId7"/>
    <p:sldLayoutId id="2147484202" r:id="rId8"/>
    <p:sldLayoutId id="2147484203" r:id="rId9"/>
    <p:sldLayoutId id="2147484204" r:id="rId10"/>
    <p:sldLayoutId id="2147484205" r:id="rId11"/>
    <p:sldLayoutId id="2147484206" r:id="rId12"/>
  </p:sldLayoutIdLst>
  <p:hf hdr="0" ftr="0" dt="0"/>
  <p:txStyles>
    <p:titleStyle>
      <a:lvl1pPr algn="l" defTabSz="816008" rtl="0" eaLnBrk="1" latinLnBrk="0" hangingPunct="1">
        <a:lnSpc>
          <a:spcPts val="4068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405" indent="0" algn="l" defTabSz="816008" rtl="0" eaLnBrk="1" latinLnBrk="0" hangingPunct="1">
        <a:spcBef>
          <a:spcPct val="20000"/>
        </a:spcBef>
        <a:buFont typeface="+mj-lt"/>
        <a:buNone/>
        <a:defRPr sz="29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405" indent="0" algn="l" defTabSz="816008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631" indent="-203678" algn="l" defTabSz="816008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1920" algn="just" defTabSz="816008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712" indent="0" algn="l" defTabSz="816008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021" indent="-204002" algn="l" defTabSz="81600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024" indent="-204002" algn="l" defTabSz="81600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0029" indent="-204002" algn="l" defTabSz="81600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8032" indent="-204002" algn="l" defTabSz="81600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004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008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011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015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018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023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027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4030" algn="l" defTabSz="81600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43608" y="1923678"/>
            <a:ext cx="7128792" cy="934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561" tIns="35780" rIns="71561" bIns="3578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Льготы по имущественным налогам физических лиц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7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87624" y="437195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6792" y="4263432"/>
            <a:ext cx="914400" cy="36004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4371950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899593" y="375805"/>
            <a:ext cx="6965428" cy="611769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lnSpc>
                <a:spcPts val="2100"/>
              </a:lnSpc>
            </a:pPr>
            <a:r>
              <a:rPr lang="ru-RU" sz="2000" dirty="0">
                <a:solidFill>
                  <a:schemeClr val="tx1"/>
                </a:solidFill>
              </a:rPr>
              <a:t>Где посмотреть, кто имеет право на получение льгот по имущественным налогам физических лиц</a:t>
            </a:r>
          </a:p>
        </p:txBody>
      </p:sp>
      <p:sp>
        <p:nvSpPr>
          <p:cNvPr id="3" name="Двойная волна 2">
            <a:extLst>
              <a:ext uri="{FF2B5EF4-FFF2-40B4-BE49-F238E27FC236}">
                <a16:creationId xmlns="" xmlns:a16="http://schemas.microsoft.com/office/drawing/2014/main" id="{F7DA9F48-7271-F64A-22AA-1037A753D676}"/>
              </a:ext>
            </a:extLst>
          </p:cNvPr>
          <p:cNvSpPr/>
          <p:nvPr/>
        </p:nvSpPr>
        <p:spPr>
          <a:xfrm>
            <a:off x="894160" y="1216019"/>
            <a:ext cx="1775048" cy="792088"/>
          </a:xfrm>
          <a:prstGeom prst="doubleWav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Налог на имущество физических лиц</a:t>
            </a:r>
          </a:p>
        </p:txBody>
      </p:sp>
      <p:sp>
        <p:nvSpPr>
          <p:cNvPr id="6" name="Двойная волна 5">
            <a:extLst>
              <a:ext uri="{FF2B5EF4-FFF2-40B4-BE49-F238E27FC236}">
                <a16:creationId xmlns="" xmlns:a16="http://schemas.microsoft.com/office/drawing/2014/main" id="{36B3B26B-D65E-6454-F451-E69A400A1EF2}"/>
              </a:ext>
            </a:extLst>
          </p:cNvPr>
          <p:cNvSpPr/>
          <p:nvPr/>
        </p:nvSpPr>
        <p:spPr>
          <a:xfrm>
            <a:off x="6084168" y="1216019"/>
            <a:ext cx="1775048" cy="792088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Транспортный налог</a:t>
            </a:r>
          </a:p>
        </p:txBody>
      </p:sp>
      <p:sp>
        <p:nvSpPr>
          <p:cNvPr id="7" name="Двойная волна 6">
            <a:extLst>
              <a:ext uri="{FF2B5EF4-FFF2-40B4-BE49-F238E27FC236}">
                <a16:creationId xmlns="" xmlns:a16="http://schemas.microsoft.com/office/drawing/2014/main" id="{90B457CA-3B42-645D-E267-9DDF2B1900FA}"/>
              </a:ext>
            </a:extLst>
          </p:cNvPr>
          <p:cNvSpPr/>
          <p:nvPr/>
        </p:nvSpPr>
        <p:spPr>
          <a:xfrm>
            <a:off x="3589040" y="1216019"/>
            <a:ext cx="1775048" cy="792088"/>
          </a:xfrm>
          <a:prstGeom prst="doubleWav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Земельный налог</a:t>
            </a:r>
          </a:p>
        </p:txBody>
      </p:sp>
      <p:sp>
        <p:nvSpPr>
          <p:cNvPr id="12" name="Блок-схема: ссылка на другую страницу 11">
            <a:extLst>
              <a:ext uri="{FF2B5EF4-FFF2-40B4-BE49-F238E27FC236}">
                <a16:creationId xmlns="" xmlns:a16="http://schemas.microsoft.com/office/drawing/2014/main" id="{DEAAAB98-2FA8-CAA8-256C-D9FF039879BE}"/>
              </a:ext>
            </a:extLst>
          </p:cNvPr>
          <p:cNvSpPr/>
          <p:nvPr/>
        </p:nvSpPr>
        <p:spPr>
          <a:xfrm>
            <a:off x="899592" y="2229966"/>
            <a:ext cx="1775048" cy="1907706"/>
          </a:xfrm>
          <a:prstGeom prst="flowChartOffpage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п. 1 ст. 407 НК РФ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ст. 1.1 Закона г. Москвы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от 19.11.2014 № 51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«О налоге на имущество физических лиц»</a:t>
            </a:r>
          </a:p>
        </p:txBody>
      </p:sp>
      <p:sp>
        <p:nvSpPr>
          <p:cNvPr id="13" name="Блок-схема: ссылка на другую страницу 12">
            <a:extLst>
              <a:ext uri="{FF2B5EF4-FFF2-40B4-BE49-F238E27FC236}">
                <a16:creationId xmlns="" xmlns:a16="http://schemas.microsoft.com/office/drawing/2014/main" id="{4D3A62D7-95B3-79B2-4CCD-342184B5173A}"/>
              </a:ext>
            </a:extLst>
          </p:cNvPr>
          <p:cNvSpPr/>
          <p:nvPr/>
        </p:nvSpPr>
        <p:spPr>
          <a:xfrm>
            <a:off x="6084168" y="2229966"/>
            <a:ext cx="1775048" cy="1835089"/>
          </a:xfrm>
          <a:prstGeom prst="flowChartOffpageConnec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ст. 4 Закона г. Москвы от 09.07.2008 № 33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«О транспортном налоге»</a:t>
            </a:r>
          </a:p>
        </p:txBody>
      </p:sp>
      <p:sp>
        <p:nvSpPr>
          <p:cNvPr id="18" name="Блок-схема: ссылка на другую страницу 17">
            <a:extLst>
              <a:ext uri="{FF2B5EF4-FFF2-40B4-BE49-F238E27FC236}">
                <a16:creationId xmlns="" xmlns:a16="http://schemas.microsoft.com/office/drawing/2014/main" id="{52838ABE-E10A-600B-A767-5629BED6702C}"/>
              </a:ext>
            </a:extLst>
          </p:cNvPr>
          <p:cNvSpPr/>
          <p:nvPr/>
        </p:nvSpPr>
        <p:spPr>
          <a:xfrm>
            <a:off x="3589040" y="2229965"/>
            <a:ext cx="1775048" cy="1835090"/>
          </a:xfrm>
          <a:prstGeom prst="flowChartOffpage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п. 5 ст. 391 НК РФ</a:t>
            </a: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ст. 3.1 Закона г. Москвы от 24.11.2004 № 74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«О земельном налоге»</a:t>
            </a:r>
          </a:p>
          <a:p>
            <a:pPr algn="ctr"/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1" name="Заголовок 2">
            <a:extLst>
              <a:ext uri="{FF2B5EF4-FFF2-40B4-BE49-F238E27FC236}">
                <a16:creationId xmlns="" xmlns:a16="http://schemas.microsoft.com/office/drawing/2014/main" id="{63800CEC-4CD1-3D64-7078-980A057F307A}"/>
              </a:ext>
            </a:extLst>
          </p:cNvPr>
          <p:cNvSpPr txBox="1">
            <a:spLocks/>
          </p:cNvSpPr>
          <p:nvPr/>
        </p:nvSpPr>
        <p:spPr>
          <a:xfrm>
            <a:off x="899964" y="4299333"/>
            <a:ext cx="6965056" cy="4738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Физические лица – Все сервисы для физических лиц – Справочная информация –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Справочная информация о ставках и льготах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www.nalog.gov.ru)</a:t>
            </a:r>
            <a:endParaRPr lang="ru-RU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654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F4B57CD-0149-B6D6-DB18-5ECB9F70F9BD}"/>
              </a:ext>
            </a:extLst>
          </p:cNvPr>
          <p:cNvSpPr/>
          <p:nvPr/>
        </p:nvSpPr>
        <p:spPr>
          <a:xfrm>
            <a:off x="755576" y="383215"/>
            <a:ext cx="8044478" cy="5949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solidFill>
                  <a:prstClr val="black"/>
                </a:solidFill>
              </a:rPr>
              <a:t>Льготы для детей-инвалидов, инвалидов с детства и их родителей (опекунов, попечителей) по имущественным налогам физических лиц в г. Москве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D16E6693-0F49-C015-092A-DEAE61EE83C6}"/>
              </a:ext>
            </a:extLst>
          </p:cNvPr>
          <p:cNvSpPr/>
          <p:nvPr/>
        </p:nvSpPr>
        <p:spPr>
          <a:xfrm>
            <a:off x="800478" y="1979132"/>
            <a:ext cx="1820572" cy="3529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000" dirty="0">
                <a:solidFill>
                  <a:prstClr val="black"/>
                </a:solidFill>
              </a:rPr>
              <a:t>Налог на имущество физических лиц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9A8A2DD4-D875-24D8-F283-0E3018FEDDDB}"/>
              </a:ext>
            </a:extLst>
          </p:cNvPr>
          <p:cNvSpPr/>
          <p:nvPr/>
        </p:nvSpPr>
        <p:spPr>
          <a:xfrm>
            <a:off x="2843808" y="2001992"/>
            <a:ext cx="1748951" cy="3071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000" dirty="0">
                <a:solidFill>
                  <a:prstClr val="black"/>
                </a:solidFill>
              </a:rPr>
              <a:t>Земельный налог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="" xmlns:a16="http://schemas.microsoft.com/office/drawing/2014/main" id="{9AFC0544-D131-9984-869D-71F2CCBAC6B5}"/>
              </a:ext>
            </a:extLst>
          </p:cNvPr>
          <p:cNvSpPr/>
          <p:nvPr/>
        </p:nvSpPr>
        <p:spPr>
          <a:xfrm>
            <a:off x="4713409" y="2001992"/>
            <a:ext cx="4086645" cy="3071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prstClr val="black"/>
                </a:solidFill>
              </a:rPr>
              <a:t>Транспортный налог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="" xmlns:a16="http://schemas.microsoft.com/office/drawing/2014/main" id="{F5D8EEF4-E173-BC33-A277-A4A4DACB36E9}"/>
              </a:ext>
            </a:extLst>
          </p:cNvPr>
          <p:cNvSpPr/>
          <p:nvPr/>
        </p:nvSpPr>
        <p:spPr>
          <a:xfrm>
            <a:off x="968407" y="1292602"/>
            <a:ext cx="1251563" cy="44350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000" dirty="0">
                <a:solidFill>
                  <a:prstClr val="black"/>
                </a:solidFill>
              </a:rPr>
              <a:t>Ребенок-инвалид </a:t>
            </a:r>
          </a:p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800" dirty="0">
                <a:solidFill>
                  <a:prstClr val="black"/>
                </a:solidFill>
              </a:rPr>
              <a:t>(до 18 лет)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="" xmlns:a16="http://schemas.microsoft.com/office/drawing/2014/main" id="{C7C4819D-B54A-953C-9C82-AD12C1F07A1D}"/>
              </a:ext>
            </a:extLst>
          </p:cNvPr>
          <p:cNvSpPr/>
          <p:nvPr/>
        </p:nvSpPr>
        <p:spPr>
          <a:xfrm>
            <a:off x="7003913" y="1287190"/>
            <a:ext cx="1224136" cy="44350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000" dirty="0">
                <a:solidFill>
                  <a:prstClr val="black"/>
                </a:solidFill>
              </a:rPr>
              <a:t>Инвалид с детства</a:t>
            </a:r>
          </a:p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800" dirty="0">
                <a:solidFill>
                  <a:prstClr val="black"/>
                </a:solidFill>
              </a:rPr>
              <a:t> (после 18 лет)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="" xmlns:a16="http://schemas.microsoft.com/office/drawing/2014/main" id="{0B359933-0F1C-6A11-C6F8-928011D79CA8}"/>
              </a:ext>
            </a:extLst>
          </p:cNvPr>
          <p:cNvSpPr/>
          <p:nvPr/>
        </p:nvSpPr>
        <p:spPr>
          <a:xfrm>
            <a:off x="4713409" y="2427003"/>
            <a:ext cx="1342342" cy="177659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Один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</a:rPr>
              <a:t>из родителей (усыновителей), опекун, попечитель ребенка-инвалида - за одно транспортное средство, зарегистрированное на граждан указанных категорий; 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="" xmlns:a16="http://schemas.microsoft.com/office/drawing/2014/main" id="{CA0DD5FA-4910-8F95-7997-E74041028BAA}"/>
              </a:ext>
            </a:extLst>
          </p:cNvPr>
          <p:cNvSpPr/>
          <p:nvPr/>
        </p:nvSpPr>
        <p:spPr>
          <a:xfrm>
            <a:off x="7457711" y="2427003"/>
            <a:ext cx="1342343" cy="10808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Инвалиды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</a:rPr>
              <a:t>I и II групп - за одно транспортное средство, зарегистрированное на граждан указанных категорий 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="" xmlns:a16="http://schemas.microsoft.com/office/drawing/2014/main" id="{ADDC8EEA-2823-6C08-9B91-D30D9CC76B96}"/>
              </a:ext>
            </a:extLst>
          </p:cNvPr>
          <p:cNvSpPr/>
          <p:nvPr/>
        </p:nvSpPr>
        <p:spPr>
          <a:xfrm>
            <a:off x="6085560" y="2427002"/>
            <a:ext cx="1342342" cy="177659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Один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</a:rPr>
              <a:t>из опекунов инвалида с детства, признанного судом недееспособным, - за одно транспортное средство, зарегистрированное на граждан указанной категории; 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="" xmlns:a16="http://schemas.microsoft.com/office/drawing/2014/main" id="{61643970-576A-52CF-9457-49A230001973}"/>
              </a:ext>
            </a:extLst>
          </p:cNvPr>
          <p:cNvSpPr/>
          <p:nvPr/>
        </p:nvSpPr>
        <p:spPr>
          <a:xfrm>
            <a:off x="2638382" y="1160045"/>
            <a:ext cx="3959871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prstClr val="black"/>
                </a:solidFill>
              </a:rPr>
              <a:t>Федеральный закон от 24.11.1995 № 181-ФЗ </a:t>
            </a:r>
          </a:p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prstClr val="black"/>
                </a:solidFill>
              </a:rPr>
              <a:t>«О социальной защите инвалидов в Российской Федерации»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="" xmlns:a16="http://schemas.microsoft.com/office/drawing/2014/main" id="{C50709CB-E47C-17DC-D598-C30C0FD8BB18}"/>
              </a:ext>
            </a:extLst>
          </p:cNvPr>
          <p:cNvSpPr/>
          <p:nvPr/>
        </p:nvSpPr>
        <p:spPr>
          <a:xfrm>
            <a:off x="803751" y="2421279"/>
            <a:ext cx="1820573" cy="17823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900" dirty="0">
                <a:solidFill>
                  <a:prstClr val="black"/>
                </a:solidFill>
              </a:rPr>
              <a:t>1 объект каждого вида:</a:t>
            </a:r>
          </a:p>
          <a:p>
            <a:pPr marL="171450" indent="-171450" defTabSz="81600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900" dirty="0">
                <a:solidFill>
                  <a:prstClr val="black"/>
                </a:solidFill>
              </a:rPr>
              <a:t>квартира, часть квартиры или комната;</a:t>
            </a:r>
          </a:p>
          <a:p>
            <a:pPr marL="171450" indent="-171450" defTabSz="81600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900" dirty="0">
                <a:solidFill>
                  <a:prstClr val="black"/>
                </a:solidFill>
              </a:rPr>
              <a:t>жилой дом или часть жилого дома;</a:t>
            </a:r>
          </a:p>
          <a:p>
            <a:pPr marL="171450" indent="-171450" defTabSz="81600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900" dirty="0">
                <a:solidFill>
                  <a:prstClr val="black"/>
                </a:solidFill>
              </a:rPr>
              <a:t>гараж или машино-место;</a:t>
            </a:r>
          </a:p>
          <a:p>
            <a:pPr marL="171450" indent="-171450" defTabSz="81600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900" dirty="0" smtClean="0">
                <a:solidFill>
                  <a:prstClr val="black"/>
                </a:solidFill>
              </a:rPr>
              <a:t>хозстроение площадью менее </a:t>
            </a:r>
            <a:r>
              <a:rPr lang="ru-RU" sz="900" dirty="0">
                <a:solidFill>
                  <a:prstClr val="black"/>
                </a:solidFill>
              </a:rPr>
              <a:t>50 м2 на ЗУ для ЛПХ, садоводства, огородничества или ИЖС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="" xmlns:a16="http://schemas.microsoft.com/office/drawing/2014/main" id="{6F2C738E-DBF9-0A06-4625-7C6C0458F247}"/>
              </a:ext>
            </a:extLst>
          </p:cNvPr>
          <p:cNvSpPr/>
          <p:nvPr/>
        </p:nvSpPr>
        <p:spPr>
          <a:xfrm>
            <a:off x="2843808" y="2427002"/>
            <a:ext cx="1752322" cy="9803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900" dirty="0" smtClean="0">
                <a:solidFill>
                  <a:prstClr val="black"/>
                </a:solidFill>
              </a:rPr>
              <a:t>Налоговая </a:t>
            </a:r>
            <a:r>
              <a:rPr lang="ru-RU" sz="900" dirty="0">
                <a:solidFill>
                  <a:prstClr val="black"/>
                </a:solidFill>
              </a:rPr>
              <a:t>база 1 земельного участка уменьшается </a:t>
            </a:r>
            <a:r>
              <a:rPr lang="ru-RU" sz="900" dirty="0" smtClean="0">
                <a:solidFill>
                  <a:prstClr val="black"/>
                </a:solidFill>
              </a:rPr>
              <a:t>на величину </a:t>
            </a:r>
            <a:r>
              <a:rPr lang="ru-RU" sz="900" dirty="0">
                <a:solidFill>
                  <a:prstClr val="black"/>
                </a:solidFill>
              </a:rPr>
              <a:t>кадастровой стоимости 600 квадратных метров площади земельного участка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="" xmlns:a16="http://schemas.microsoft.com/office/drawing/2014/main" id="{33637A83-652C-39F5-C925-36DE49BFF470}"/>
              </a:ext>
            </a:extLst>
          </p:cNvPr>
          <p:cNvSpPr/>
          <p:nvPr/>
        </p:nvSpPr>
        <p:spPr>
          <a:xfrm>
            <a:off x="2840437" y="3507855"/>
            <a:ext cx="1752322" cy="6957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900" dirty="0">
                <a:solidFill>
                  <a:prstClr val="black"/>
                </a:solidFill>
              </a:rPr>
              <a:t>Дополнительно для инвалидов с детства -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</a:rPr>
              <a:t>налоговая база уменьшается на 1 000 000 рублей</a:t>
            </a:r>
          </a:p>
        </p:txBody>
      </p:sp>
      <p:sp>
        <p:nvSpPr>
          <p:cNvPr id="20" name="Стрелка: вправо 19">
            <a:extLst>
              <a:ext uri="{FF2B5EF4-FFF2-40B4-BE49-F238E27FC236}">
                <a16:creationId xmlns="" xmlns:a16="http://schemas.microsoft.com/office/drawing/2014/main" id="{E46FB406-51A7-FA5D-0F02-81021DCDD453}"/>
              </a:ext>
            </a:extLst>
          </p:cNvPr>
          <p:cNvSpPr/>
          <p:nvPr/>
        </p:nvSpPr>
        <p:spPr>
          <a:xfrm>
            <a:off x="6697628" y="1419622"/>
            <a:ext cx="192689" cy="112181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6D5FB9B4-AC62-9635-418E-BB9DA1ACB4A2}"/>
              </a:ext>
            </a:extLst>
          </p:cNvPr>
          <p:cNvSpPr/>
          <p:nvPr/>
        </p:nvSpPr>
        <p:spPr>
          <a:xfrm rot="10800000">
            <a:off x="2346317" y="1419622"/>
            <a:ext cx="192689" cy="11218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6008" fontAlgn="auto">
              <a:spcBef>
                <a:spcPts val="0"/>
              </a:spcBef>
              <a:spcAft>
                <a:spcPts val="0"/>
              </a:spcAft>
            </a:pP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="" xmlns:a16="http://schemas.microsoft.com/office/drawing/2014/main" id="{33364803-AD6E-A380-962F-9F63DEE8126F}"/>
              </a:ext>
            </a:extLst>
          </p:cNvPr>
          <p:cNvSpPr/>
          <p:nvPr/>
        </p:nvSpPr>
        <p:spPr>
          <a:xfrm>
            <a:off x="793704" y="4471360"/>
            <a:ext cx="3789008" cy="3529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8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Пенсионеры</a:t>
            </a:r>
            <a:r>
              <a:rPr lang="ru-RU" sz="800" dirty="0">
                <a:solidFill>
                  <a:prstClr val="black"/>
                </a:solidFill>
                <a:latin typeface="Times New Roman" panose="02020603050405020304" pitchFamily="18" charset="0"/>
              </a:rPr>
              <a:t>, получающие пенсии, назначаемые в порядке, установленном пенсионным </a:t>
            </a:r>
            <a:r>
              <a:rPr lang="ru-RU" sz="8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законодательством, имеют право на льготы по НИФЛ и ЗН </a:t>
            </a:r>
            <a:endParaRPr lang="ru-RU" sz="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713801" y="4371950"/>
            <a:ext cx="3668691" cy="55172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750" dirty="0">
                <a:solidFill>
                  <a:prstClr val="black"/>
                </a:solidFill>
              </a:rPr>
              <a:t>Указанные льготы </a:t>
            </a:r>
            <a:r>
              <a:rPr lang="ru-RU" sz="750" u="sng" dirty="0">
                <a:solidFill>
                  <a:prstClr val="black"/>
                </a:solidFill>
              </a:rPr>
              <a:t>не распространяются:</a:t>
            </a:r>
          </a:p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endParaRPr lang="ru-RU" sz="300" dirty="0">
              <a:solidFill>
                <a:prstClr val="black"/>
              </a:solidFill>
            </a:endParaRPr>
          </a:p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r>
              <a:rPr lang="ru-RU" sz="750" dirty="0">
                <a:solidFill>
                  <a:prstClr val="black"/>
                </a:solidFill>
              </a:rPr>
              <a:t>- </a:t>
            </a:r>
            <a:r>
              <a:rPr lang="ru-RU" sz="750" dirty="0" smtClean="0">
                <a:solidFill>
                  <a:prstClr val="black"/>
                </a:solidFill>
              </a:rPr>
              <a:t>     на </a:t>
            </a:r>
            <a:r>
              <a:rPr lang="ru-RU" sz="750" dirty="0">
                <a:solidFill>
                  <a:prstClr val="black"/>
                </a:solidFill>
              </a:rPr>
              <a:t>водные, воздушные транспортные средства, снегоходы и мотосани;</a:t>
            </a:r>
          </a:p>
          <a:p>
            <a:pPr defTabSz="816008" fontAlgn="auto">
              <a:spcBef>
                <a:spcPts val="0"/>
              </a:spcBef>
              <a:spcAft>
                <a:spcPts val="0"/>
              </a:spcAft>
            </a:pPr>
            <a:endParaRPr lang="ru-RU" sz="300" dirty="0">
              <a:solidFill>
                <a:prstClr val="black"/>
              </a:solidFill>
            </a:endParaRPr>
          </a:p>
          <a:p>
            <a:pPr marL="171450" indent="-171450" defTabSz="81600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750" dirty="0" smtClean="0">
                <a:solidFill>
                  <a:prstClr val="black"/>
                </a:solidFill>
              </a:rPr>
              <a:t>на </a:t>
            </a:r>
            <a:r>
              <a:rPr lang="ru-RU" sz="750" dirty="0">
                <a:solidFill>
                  <a:prstClr val="black"/>
                </a:solidFill>
              </a:rPr>
              <a:t>легковые автомобили с мощностью двигателя </a:t>
            </a:r>
            <a:r>
              <a:rPr lang="ru-RU" sz="750" i="1" dirty="0">
                <a:solidFill>
                  <a:prstClr val="black"/>
                </a:solidFill>
              </a:rPr>
              <a:t>свыше 200 </a:t>
            </a:r>
            <a:r>
              <a:rPr lang="ru-RU" sz="750" i="1" dirty="0" smtClean="0">
                <a:solidFill>
                  <a:prstClr val="black"/>
                </a:solidFill>
              </a:rPr>
              <a:t>л.с.</a:t>
            </a:r>
            <a:endParaRPr lang="ru-RU" sz="75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75542"/>
      </p:ext>
    </p:extLst>
  </p:cSld>
  <p:clrMapOvr>
    <a:masterClrMapping/>
  </p:clrMapOvr>
</p:sld>
</file>

<file path=ppt/theme/theme1.xml><?xml version="1.0" encoding="utf-8"?>
<a:theme xmlns:a="http://schemas.openxmlformats.org/drawingml/2006/main" name="Ppt000001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Ppt0000013</Template>
  <TotalTime>29751</TotalTime>
  <Words>358</Words>
  <Application>Microsoft Office PowerPoint</Application>
  <PresentationFormat>Экран (16:9)</PresentationFormat>
  <Paragraphs>44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Ppt0000013</vt:lpstr>
      <vt:lpstr>Present_FNS2012_A4</vt:lpstr>
      <vt:lpstr>Презентация PowerPoint</vt:lpstr>
      <vt:lpstr>Где посмотреть, кто имеет право на получение льгот по имущественным налогам физических лиц</vt:lpstr>
      <vt:lpstr>Презентация PowerPoint</vt:lpstr>
    </vt:vector>
  </TitlesOfParts>
  <Company>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Приём и обслуживание налогоплательщиков г. Москвы</dc:title>
  <dc:creator>ak</dc:creator>
  <cp:lastModifiedBy>Белобородов Сергей Викторович</cp:lastModifiedBy>
  <cp:revision>2038</cp:revision>
  <cp:lastPrinted>2022-10-18T12:16:33Z</cp:lastPrinted>
  <dcterms:created xsi:type="dcterms:W3CDTF">2013-02-15T12:10:44Z</dcterms:created>
  <dcterms:modified xsi:type="dcterms:W3CDTF">2023-05-30T14:47:32Z</dcterms:modified>
</cp:coreProperties>
</file>