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86" r:id="rId2"/>
    <p:sldId id="587" r:id="rId3"/>
    <p:sldId id="588" r:id="rId4"/>
    <p:sldId id="589" r:id="rId5"/>
    <p:sldId id="591" r:id="rId6"/>
    <p:sldId id="592" r:id="rId7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586"/>
            <p14:sldId id="587"/>
            <p14:sldId id="588"/>
            <p14:sldId id="589"/>
            <p14:sldId id="591"/>
            <p14:sldId id="5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F7D3E-2958-472B-9E4C-F2629F7FB892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F740B-F786-494D-AFD7-2A9E834EB63B}">
      <dgm:prSet phldrT="[Текст]" custT="1"/>
      <dgm:spPr>
        <a:solidFill>
          <a:srgbClr val="CCFFFF"/>
        </a:solidFill>
      </dgm:spPr>
      <dgm:t>
        <a:bodyPr/>
        <a:lstStyle/>
        <a:p>
          <a:r>
            <a:rPr lang="ru-RU" sz="1400" dirty="0" smtClean="0"/>
            <a:t>налогоплательщику</a:t>
          </a:r>
          <a:endParaRPr lang="ru-RU" sz="1400" dirty="0"/>
        </a:p>
      </dgm:t>
    </dgm:pt>
    <dgm:pt modelId="{F47948A9-5A73-4E03-83B2-90473C386AA0}" type="parTrans" cxnId="{B9F0EB82-BC4F-44F2-B9CD-CB93A074CFCD}">
      <dgm:prSet/>
      <dgm:spPr/>
      <dgm:t>
        <a:bodyPr/>
        <a:lstStyle/>
        <a:p>
          <a:endParaRPr lang="ru-RU"/>
        </a:p>
      </dgm:t>
    </dgm:pt>
    <dgm:pt modelId="{495E7C01-F01D-40ED-A33E-939380C73B8F}" type="sibTrans" cxnId="{B9F0EB82-BC4F-44F2-B9CD-CB93A074CFCD}">
      <dgm:prSet/>
      <dgm:spPr/>
      <dgm:t>
        <a:bodyPr/>
        <a:lstStyle/>
        <a:p>
          <a:endParaRPr lang="ru-RU"/>
        </a:p>
      </dgm:t>
    </dgm:pt>
    <dgm:pt modelId="{970B9FCB-AFEE-4C69-B262-76C17EC4A8A0}">
      <dgm:prSet custT="1"/>
      <dgm:spPr/>
      <dgm:t>
        <a:bodyPr/>
        <a:lstStyle/>
        <a:p>
          <a:r>
            <a:rPr lang="ru-RU" sz="1200" u="none" dirty="0" smtClean="0">
              <a:uFillTx/>
            </a:rPr>
            <a:t>детям налогоплательщика в возрасте до 18 лет (до 24 лет -обучающимися по очной форме обучения</a:t>
          </a:r>
          <a:endParaRPr lang="ru-RU" sz="1200" dirty="0"/>
        </a:p>
      </dgm:t>
    </dgm:pt>
    <dgm:pt modelId="{3FC0BEE9-4072-43CB-B8FB-3DDD0532B2E6}" type="parTrans" cxnId="{19A64EDD-0C81-45DD-B89E-B379E4EFC2B8}">
      <dgm:prSet/>
      <dgm:spPr/>
      <dgm:t>
        <a:bodyPr/>
        <a:lstStyle/>
        <a:p>
          <a:endParaRPr lang="ru-RU"/>
        </a:p>
      </dgm:t>
    </dgm:pt>
    <dgm:pt modelId="{CA4FD3F1-35A6-438A-94CE-CEBC513E55F8}" type="sibTrans" cxnId="{19A64EDD-0C81-45DD-B89E-B379E4EFC2B8}">
      <dgm:prSet/>
      <dgm:spPr/>
      <dgm:t>
        <a:bodyPr/>
        <a:lstStyle/>
        <a:p>
          <a:endParaRPr lang="ru-RU"/>
        </a:p>
      </dgm:t>
    </dgm:pt>
    <dgm:pt modelId="{062623B5-6BDA-4870-A9F2-74E8DCD34E59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400" dirty="0" smtClean="0"/>
            <a:t>подопечным налогоплательщика в возрасте до 18 лет.</a:t>
          </a:r>
          <a:endParaRPr lang="ru-RU" sz="1400" dirty="0"/>
        </a:p>
      </dgm:t>
    </dgm:pt>
    <dgm:pt modelId="{786F261F-AE89-4F9F-8911-55F0762E99B3}" type="parTrans" cxnId="{697207E6-8DBC-4A0E-9B16-2A361A89271C}">
      <dgm:prSet/>
      <dgm:spPr/>
      <dgm:t>
        <a:bodyPr/>
        <a:lstStyle/>
        <a:p>
          <a:endParaRPr lang="ru-RU"/>
        </a:p>
      </dgm:t>
    </dgm:pt>
    <dgm:pt modelId="{246AB80C-424B-4166-865D-A334DBCC75BD}" type="sibTrans" cxnId="{697207E6-8DBC-4A0E-9B16-2A361A89271C}">
      <dgm:prSet/>
      <dgm:spPr/>
      <dgm:t>
        <a:bodyPr/>
        <a:lstStyle/>
        <a:p>
          <a:endParaRPr lang="ru-RU"/>
        </a:p>
      </dgm:t>
    </dgm:pt>
    <dgm:pt modelId="{86DA3970-0154-4EB0-8540-81BFD9122863}" type="pres">
      <dgm:prSet presAssocID="{375F7D3E-2958-472B-9E4C-F2629F7FB8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954B86-2764-4F96-B1AD-34FF7338E8AF}" type="pres">
      <dgm:prSet presAssocID="{4A5F740B-F786-494D-AFD7-2A9E834EB63B}" presName="node" presStyleLbl="node1" presStyleIdx="0" presStyleCnt="3" custScaleX="197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4AEA0-03BA-49F2-B905-50FE6B8B95BF}" type="pres">
      <dgm:prSet presAssocID="{495E7C01-F01D-40ED-A33E-939380C73B8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B572597-D906-4DE3-821A-652813940294}" type="pres">
      <dgm:prSet presAssocID="{495E7C01-F01D-40ED-A33E-939380C73B8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17E52B8-8E8F-4BA6-BC2C-F3A20A01C3DF}" type="pres">
      <dgm:prSet presAssocID="{970B9FCB-AFEE-4C69-B262-76C17EC4A8A0}" presName="node" presStyleLbl="node1" presStyleIdx="1" presStyleCnt="3" custScaleX="195198" custRadScaleRad="179666" custRadScaleInc="-23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86812-6DB0-4A28-BC90-A43B385E5E63}" type="pres">
      <dgm:prSet presAssocID="{CA4FD3F1-35A6-438A-94CE-CEBC513E55F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CA52BD9-CA5E-4655-B811-601713BF0325}" type="pres">
      <dgm:prSet presAssocID="{CA4FD3F1-35A6-438A-94CE-CEBC513E55F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52BA97D-4FBF-4D17-9BE6-29C846D44CF7}" type="pres">
      <dgm:prSet presAssocID="{062623B5-6BDA-4870-A9F2-74E8DCD34E59}" presName="node" presStyleLbl="node1" presStyleIdx="2" presStyleCnt="3" custScaleX="189726" custRadScaleRad="183313" custRadScaleInc="22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40409-3902-4166-B9FE-9CF96AE89974}" type="pres">
      <dgm:prSet presAssocID="{246AB80C-424B-4166-865D-A334DBCC75B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FD9C4C3-BA5C-4401-AAFC-F90FCC305456}" type="pres">
      <dgm:prSet presAssocID="{246AB80C-424B-4166-865D-A334DBCC75B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9F0EB82-BC4F-44F2-B9CD-CB93A074CFCD}" srcId="{375F7D3E-2958-472B-9E4C-F2629F7FB892}" destId="{4A5F740B-F786-494D-AFD7-2A9E834EB63B}" srcOrd="0" destOrd="0" parTransId="{F47948A9-5A73-4E03-83B2-90473C386AA0}" sibTransId="{495E7C01-F01D-40ED-A33E-939380C73B8F}"/>
    <dgm:cxn modelId="{1352045B-813F-487E-B225-62C0FB8E2FBF}" type="presOf" srcId="{246AB80C-424B-4166-865D-A334DBCC75BD}" destId="{6FD9C4C3-BA5C-4401-AAFC-F90FCC305456}" srcOrd="1" destOrd="0" presId="urn:microsoft.com/office/officeart/2005/8/layout/cycle2"/>
    <dgm:cxn modelId="{D70E9950-6BBE-4BF8-B870-939999F0DE1A}" type="presOf" srcId="{375F7D3E-2958-472B-9E4C-F2629F7FB892}" destId="{86DA3970-0154-4EB0-8540-81BFD9122863}" srcOrd="0" destOrd="0" presId="urn:microsoft.com/office/officeart/2005/8/layout/cycle2"/>
    <dgm:cxn modelId="{697207E6-8DBC-4A0E-9B16-2A361A89271C}" srcId="{375F7D3E-2958-472B-9E4C-F2629F7FB892}" destId="{062623B5-6BDA-4870-A9F2-74E8DCD34E59}" srcOrd="2" destOrd="0" parTransId="{786F261F-AE89-4F9F-8911-55F0762E99B3}" sibTransId="{246AB80C-424B-4166-865D-A334DBCC75BD}"/>
    <dgm:cxn modelId="{47CF5D6F-2710-4EBE-A38D-B62BBA56A497}" type="presOf" srcId="{495E7C01-F01D-40ED-A33E-939380C73B8F}" destId="{4D04AEA0-03BA-49F2-B905-50FE6B8B95BF}" srcOrd="0" destOrd="0" presId="urn:microsoft.com/office/officeart/2005/8/layout/cycle2"/>
    <dgm:cxn modelId="{471A90CE-92B2-4E29-BE4E-C7C559D628F7}" type="presOf" srcId="{246AB80C-424B-4166-865D-A334DBCC75BD}" destId="{07B40409-3902-4166-B9FE-9CF96AE89974}" srcOrd="0" destOrd="0" presId="urn:microsoft.com/office/officeart/2005/8/layout/cycle2"/>
    <dgm:cxn modelId="{19A64EDD-0C81-45DD-B89E-B379E4EFC2B8}" srcId="{375F7D3E-2958-472B-9E4C-F2629F7FB892}" destId="{970B9FCB-AFEE-4C69-B262-76C17EC4A8A0}" srcOrd="1" destOrd="0" parTransId="{3FC0BEE9-4072-43CB-B8FB-3DDD0532B2E6}" sibTransId="{CA4FD3F1-35A6-438A-94CE-CEBC513E55F8}"/>
    <dgm:cxn modelId="{10C3711C-3EA2-4102-80B8-9D7890AE1AE6}" type="presOf" srcId="{062623B5-6BDA-4870-A9F2-74E8DCD34E59}" destId="{952BA97D-4FBF-4D17-9BE6-29C846D44CF7}" srcOrd="0" destOrd="0" presId="urn:microsoft.com/office/officeart/2005/8/layout/cycle2"/>
    <dgm:cxn modelId="{42411149-63B7-4596-A11E-18D7945D9B5A}" type="presOf" srcId="{495E7C01-F01D-40ED-A33E-939380C73B8F}" destId="{2B572597-D906-4DE3-821A-652813940294}" srcOrd="1" destOrd="0" presId="urn:microsoft.com/office/officeart/2005/8/layout/cycle2"/>
    <dgm:cxn modelId="{CF045958-247F-48AA-A808-BCA7A003BFD4}" type="presOf" srcId="{CA4FD3F1-35A6-438A-94CE-CEBC513E55F8}" destId="{2CA52BD9-CA5E-4655-B811-601713BF0325}" srcOrd="1" destOrd="0" presId="urn:microsoft.com/office/officeart/2005/8/layout/cycle2"/>
    <dgm:cxn modelId="{4201F20B-01A6-4684-8900-D416A00648BF}" type="presOf" srcId="{4A5F740B-F786-494D-AFD7-2A9E834EB63B}" destId="{64954B86-2764-4F96-B1AD-34FF7338E8AF}" srcOrd="0" destOrd="0" presId="urn:microsoft.com/office/officeart/2005/8/layout/cycle2"/>
    <dgm:cxn modelId="{2C1C3174-698C-4DAC-82BC-B1352429F56C}" type="presOf" srcId="{CA4FD3F1-35A6-438A-94CE-CEBC513E55F8}" destId="{95B86812-6DB0-4A28-BC90-A43B385E5E63}" srcOrd="0" destOrd="0" presId="urn:microsoft.com/office/officeart/2005/8/layout/cycle2"/>
    <dgm:cxn modelId="{F224DCA2-1AAF-419B-919D-F13043008FC7}" type="presOf" srcId="{970B9FCB-AFEE-4C69-B262-76C17EC4A8A0}" destId="{717E52B8-8E8F-4BA6-BC2C-F3A20A01C3DF}" srcOrd="0" destOrd="0" presId="urn:microsoft.com/office/officeart/2005/8/layout/cycle2"/>
    <dgm:cxn modelId="{70CF3C81-DE03-491B-B3B5-0C5A121358D5}" type="presParOf" srcId="{86DA3970-0154-4EB0-8540-81BFD9122863}" destId="{64954B86-2764-4F96-B1AD-34FF7338E8AF}" srcOrd="0" destOrd="0" presId="urn:microsoft.com/office/officeart/2005/8/layout/cycle2"/>
    <dgm:cxn modelId="{7F41D4AC-0785-4A98-9C4C-251FEC78E707}" type="presParOf" srcId="{86DA3970-0154-4EB0-8540-81BFD9122863}" destId="{4D04AEA0-03BA-49F2-B905-50FE6B8B95BF}" srcOrd="1" destOrd="0" presId="urn:microsoft.com/office/officeart/2005/8/layout/cycle2"/>
    <dgm:cxn modelId="{6B7F1C0E-93D3-450B-A7ED-5CFB07BE7EB4}" type="presParOf" srcId="{4D04AEA0-03BA-49F2-B905-50FE6B8B95BF}" destId="{2B572597-D906-4DE3-821A-652813940294}" srcOrd="0" destOrd="0" presId="urn:microsoft.com/office/officeart/2005/8/layout/cycle2"/>
    <dgm:cxn modelId="{AF966B5E-8695-4328-8ACC-9785F2070E3F}" type="presParOf" srcId="{86DA3970-0154-4EB0-8540-81BFD9122863}" destId="{717E52B8-8E8F-4BA6-BC2C-F3A20A01C3DF}" srcOrd="2" destOrd="0" presId="urn:microsoft.com/office/officeart/2005/8/layout/cycle2"/>
    <dgm:cxn modelId="{6602D550-B4E0-4C89-B93E-FFB103BC8522}" type="presParOf" srcId="{86DA3970-0154-4EB0-8540-81BFD9122863}" destId="{95B86812-6DB0-4A28-BC90-A43B385E5E63}" srcOrd="3" destOrd="0" presId="urn:microsoft.com/office/officeart/2005/8/layout/cycle2"/>
    <dgm:cxn modelId="{2A4E3388-04D5-46B3-8C96-2E09047B4C8A}" type="presParOf" srcId="{95B86812-6DB0-4A28-BC90-A43B385E5E63}" destId="{2CA52BD9-CA5E-4655-B811-601713BF0325}" srcOrd="0" destOrd="0" presId="urn:microsoft.com/office/officeart/2005/8/layout/cycle2"/>
    <dgm:cxn modelId="{A04CA14B-C6F5-4E6B-995E-8A2E5AE083AB}" type="presParOf" srcId="{86DA3970-0154-4EB0-8540-81BFD9122863}" destId="{952BA97D-4FBF-4D17-9BE6-29C846D44CF7}" srcOrd="4" destOrd="0" presId="urn:microsoft.com/office/officeart/2005/8/layout/cycle2"/>
    <dgm:cxn modelId="{8B6B781D-1261-41FD-8FE5-FEA0009F2F5A}" type="presParOf" srcId="{86DA3970-0154-4EB0-8540-81BFD9122863}" destId="{07B40409-3902-4166-B9FE-9CF96AE89974}" srcOrd="5" destOrd="0" presId="urn:microsoft.com/office/officeart/2005/8/layout/cycle2"/>
    <dgm:cxn modelId="{5D42527C-3388-4DDF-9B54-27A96646C863}" type="presParOf" srcId="{07B40409-3902-4166-B9FE-9CF96AE89974}" destId="{6FD9C4C3-BA5C-4401-AAFC-F90FCC30545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1886448B5A599F1490D05806493294E9254C544AC8863181289867A053FF94E96A9C3A4D65479EE5BACC70F4BO8w6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780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Социальный вычет по расходам на физкультурно-оздоровительные услуги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0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55526"/>
            <a:ext cx="771907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Социальный вычет по расходам на 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фитнес</a:t>
            </a: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/>
            </a:r>
            <a:b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</a:b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(подпункт 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7 </a:t>
            </a: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пункта 1 статьи 219 Налогового кодекса РФ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)</a:t>
            </a:r>
          </a:p>
          <a:p>
            <a:endParaRPr lang="ru-RU" sz="1100" dirty="0" smtClean="0"/>
          </a:p>
          <a:p>
            <a:pPr algn="ctr"/>
            <a:r>
              <a:rPr lang="ru-RU" sz="1200" b="1" dirty="0"/>
              <a:t>Применяется к доходам, полученным налогоплательщиками </a:t>
            </a:r>
            <a:r>
              <a:rPr lang="ru-RU" sz="1200" b="1" dirty="0" smtClean="0"/>
              <a:t>начиная </a:t>
            </a:r>
            <a:r>
              <a:rPr lang="ru-RU" sz="1200" b="1" dirty="0">
                <a:solidFill>
                  <a:srgbClr val="FF0000"/>
                </a:solidFill>
              </a:rPr>
              <a:t>с 1 января 2022 года</a:t>
            </a:r>
            <a:r>
              <a:rPr lang="ru-RU" sz="1200" dirty="0" smtClean="0"/>
              <a:t>. 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Предоставляется </a:t>
            </a:r>
            <a:r>
              <a:rPr lang="ru-RU" sz="1200" dirty="0"/>
              <a:t>в сумме, уплаченной в налоговом периоде</a:t>
            </a:r>
            <a:endParaRPr lang="ru-RU" sz="1200" b="1" dirty="0"/>
          </a:p>
          <a:p>
            <a:pPr algn="ctr"/>
            <a:endParaRPr lang="ru-RU" sz="12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3062377"/>
              </p:ext>
            </p:extLst>
          </p:nvPr>
        </p:nvGraphicFramePr>
        <p:xfrm>
          <a:off x="1524000" y="1779662"/>
          <a:ext cx="6096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0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8"/>
            <a:ext cx="7632700" cy="3508103"/>
          </a:xfrm>
        </p:spPr>
        <p:txBody>
          <a:bodyPr/>
          <a:lstStyle/>
          <a:p>
            <a:pPr lvl="0"/>
            <a:r>
              <a:rPr lang="ru-RU" sz="1800" dirty="0"/>
              <a:t>•	</a:t>
            </a:r>
            <a:r>
              <a:rPr lang="ru-RU" sz="1800" dirty="0" smtClean="0"/>
              <a:t>включение </a:t>
            </a:r>
            <a:r>
              <a:rPr lang="ru-RU" sz="1800" dirty="0"/>
              <a:t>физкультурно-оздоровительных услуг в перечень видов физкультурно-оздоровительных услуг, утверждаемый Правительством Российской Федерации</a:t>
            </a:r>
            <a:r>
              <a:rPr lang="ru-RU" sz="1800" dirty="0" smtClean="0"/>
              <a:t>;</a:t>
            </a:r>
          </a:p>
          <a:p>
            <a:pPr lvl="0"/>
            <a:endParaRPr lang="ru-RU" sz="1800" dirty="0"/>
          </a:p>
          <a:p>
            <a:r>
              <a:rPr lang="ru-RU" sz="1800" dirty="0"/>
              <a:t>•	</a:t>
            </a:r>
            <a:r>
              <a:rPr lang="ru-RU" sz="1800" dirty="0" smtClean="0"/>
              <a:t>включение </a:t>
            </a:r>
            <a:r>
              <a:rPr lang="ru-RU" sz="1800" dirty="0"/>
              <a:t>физкультурно-спортивной организации (ИП) в перечень физкультурно-спортивных организаций (ИП), осуществляющих деятельность в области физической культуры и спорта в качестве основного вида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644797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Условия предоставления вычета</a:t>
            </a:r>
            <a:r>
              <a:rPr lang="ru-RU" sz="1600" dirty="0"/>
              <a:t>: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469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843558"/>
            <a:ext cx="7632700" cy="3868143"/>
          </a:xfrm>
        </p:spPr>
        <p:txBody>
          <a:bodyPr/>
          <a:lstStyle/>
          <a:p>
            <a:endParaRPr lang="ru-RU" sz="1000" b="0" dirty="0">
              <a:hlinkClick r:id="rId2"/>
            </a:endParaRPr>
          </a:p>
          <a:p>
            <a:pPr algn="just"/>
            <a:r>
              <a:rPr lang="ru-RU" sz="1200" b="0" dirty="0"/>
              <a:t>Перечень физкультурно-спортивных организаций, индивидуальных предпринимателей на очередной налоговый период формируется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физической культуры и спорта, а также по оказанию государственных услуг (включая предотвращение допинга в спорте и борьбу с ним) и управлению государственным имуществом в сфере физической культуры и спорта, на основании данных, представляемых органами исполнительной власти субъектов Российской Федерации в области физической культуры и спорта, и направляется в федеральный орган исполнительной власти, уполномоченный по контролю и надзору в области налогов и сборов, в срок не позднее 1 декабря года, предшествующего очередному налоговому периоду.</a:t>
            </a:r>
          </a:p>
          <a:p>
            <a:endParaRPr lang="ru-RU" sz="1000" b="0" dirty="0" smtClean="0"/>
          </a:p>
          <a:p>
            <a:endParaRPr lang="ru-RU" sz="1000" b="0" dirty="0"/>
          </a:p>
          <a:p>
            <a:endParaRPr lang="ru-RU" sz="1000" b="0" dirty="0" smtClean="0"/>
          </a:p>
          <a:p>
            <a:pPr algn="ctr"/>
            <a:r>
              <a:rPr lang="ru-RU" sz="1400" b="0" dirty="0" smtClean="0">
                <a:solidFill>
                  <a:srgbClr val="FF0000"/>
                </a:solidFill>
              </a:rPr>
              <a:t>Перечень </a:t>
            </a:r>
            <a:r>
              <a:rPr lang="ru-RU" sz="1400" b="0" dirty="0">
                <a:solidFill>
                  <a:srgbClr val="FF0000"/>
                </a:solidFill>
              </a:rPr>
              <a:t>на 2022 и 2023 см. на сайте </a:t>
            </a:r>
            <a:r>
              <a:rPr lang="ru-RU" sz="1400" b="0" dirty="0" err="1">
                <a:solidFill>
                  <a:srgbClr val="FF0000"/>
                </a:solidFill>
              </a:rPr>
              <a:t>Минспорта</a:t>
            </a:r>
            <a:r>
              <a:rPr lang="ru-RU" sz="1400" b="0" dirty="0">
                <a:solidFill>
                  <a:srgbClr val="FF0000"/>
                </a:solidFill>
              </a:rPr>
              <a:t> России </a:t>
            </a:r>
            <a:endParaRPr lang="ru-RU" sz="1400" b="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0" dirty="0" smtClean="0">
                <a:solidFill>
                  <a:srgbClr val="FF0000"/>
                </a:solidFill>
              </a:rPr>
              <a:t>                https</a:t>
            </a:r>
            <a:r>
              <a:rPr lang="ru-RU" sz="1400" b="0" dirty="0">
                <a:solidFill>
                  <a:srgbClr val="FF0000"/>
                </a:solidFill>
              </a:rPr>
              <a:t>://minsport.gov.ru/activities/o-nalogovom-vychete-za-zanyatiya-sportom</a:t>
            </a:r>
            <a:r>
              <a:rPr lang="ru-RU" sz="1400" b="0" dirty="0" smtClean="0">
                <a:solidFill>
                  <a:srgbClr val="FF0000"/>
                </a:solidFill>
              </a:rPr>
              <a:t>/</a:t>
            </a:r>
            <a:r>
              <a:rPr lang="ru-RU" sz="1400" b="0" dirty="0">
                <a:solidFill>
                  <a:srgbClr val="FF0000"/>
                </a:solidFill>
              </a:rPr>
              <a:t>	</a:t>
            </a:r>
            <a:r>
              <a:rPr lang="ru-RU" sz="1400" b="0" dirty="0"/>
              <a:t>	</a:t>
            </a:r>
            <a:br>
              <a:rPr lang="ru-RU" sz="1400" b="0" dirty="0"/>
            </a:br>
            <a:endParaRPr lang="ru-RU" sz="1400" b="0" dirty="0" smtClean="0"/>
          </a:p>
          <a:p>
            <a:endParaRPr lang="ru-RU" sz="1000" b="0" dirty="0">
              <a:hlinkClick r:id="rId2"/>
            </a:endParaRPr>
          </a:p>
          <a:p>
            <a:endParaRPr lang="ru-RU" sz="1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326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8"/>
            <a:ext cx="7632700" cy="3508103"/>
          </a:xfrm>
        </p:spPr>
        <p:txBody>
          <a:bodyPr/>
          <a:lstStyle/>
          <a:p>
            <a:pPr lvl="0"/>
            <a:endParaRPr lang="ru-RU" sz="1400" dirty="0" smtClean="0"/>
          </a:p>
          <a:p>
            <a:pPr lvl="0"/>
            <a:endParaRPr lang="ru-RU" sz="1600" dirty="0" smtClean="0"/>
          </a:p>
          <a:p>
            <a:pPr lvl="0"/>
            <a:r>
              <a:rPr lang="ru-RU" sz="1600" dirty="0" smtClean="0"/>
              <a:t>•</a:t>
            </a:r>
            <a:r>
              <a:rPr lang="ru-RU" sz="1600" dirty="0"/>
              <a:t>	копия договора на оказание физкультурно-оздоровительных услуг;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 smtClean="0"/>
              <a:t>•</a:t>
            </a:r>
            <a:r>
              <a:rPr lang="ru-RU" sz="1600" dirty="0"/>
              <a:t>	кассовый чек</a:t>
            </a:r>
            <a:r>
              <a:rPr lang="ru-RU" sz="1600" dirty="0" smtClean="0"/>
              <a:t>.</a:t>
            </a:r>
          </a:p>
          <a:p>
            <a:pPr lvl="0"/>
            <a:endParaRPr lang="ru-RU" sz="1600" dirty="0" smtClean="0"/>
          </a:p>
          <a:p>
            <a:r>
              <a:rPr lang="ru-RU" sz="1600" dirty="0"/>
              <a:t>•	</a:t>
            </a:r>
            <a:r>
              <a:rPr lang="ru-RU" sz="1600" dirty="0" smtClean="0"/>
              <a:t>справка</a:t>
            </a:r>
            <a:r>
              <a:rPr lang="ru-RU" sz="1600" dirty="0"/>
              <a:t>, подтверждающая очную форму обучения в соответствующем </a:t>
            </a:r>
            <a:r>
              <a:rPr lang="ru-RU" sz="1600" dirty="0" smtClean="0"/>
              <a:t>году (расходы на детей до 24 лет обучающимся по очной форме);</a:t>
            </a:r>
            <a:endParaRPr lang="ru-RU" sz="1600" dirty="0"/>
          </a:p>
          <a:p>
            <a:pPr lvl="0"/>
            <a:endParaRPr lang="ru-RU" sz="1600" dirty="0" smtClean="0"/>
          </a:p>
          <a:p>
            <a:pPr lvl="0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572789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Документы</a:t>
            </a:r>
            <a:r>
              <a:rPr lang="ru-RU" sz="1600" dirty="0">
                <a:solidFill>
                  <a:srgbClr val="FF0000"/>
                </a:solidFill>
              </a:rPr>
              <a:t>, подтверждающие право на вычет по расходам </a:t>
            </a: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на физкультурно-оздоровительные услуги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F23648"/>
                </a:solidFill>
              </a:rPr>
              <a:t>Размеры </a:t>
            </a:r>
            <a:r>
              <a:rPr lang="ru-RU" sz="2000" dirty="0" smtClean="0">
                <a:solidFill>
                  <a:srgbClr val="F23648"/>
                </a:solidFill>
              </a:rPr>
              <a:t>налогового вычета</a:t>
            </a:r>
            <a:br>
              <a:rPr lang="ru-RU" sz="2000" dirty="0" smtClean="0">
                <a:solidFill>
                  <a:srgbClr val="F23648"/>
                </a:solidFill>
              </a:rPr>
            </a:br>
            <a:endParaRPr lang="ru-RU" sz="2000" dirty="0">
              <a:solidFill>
                <a:srgbClr val="F23648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602254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F23648"/>
                </a:solidFill>
              </a:rPr>
              <a:t>не более 120 000 рублей </a:t>
            </a:r>
            <a:r>
              <a:rPr lang="ru-RU" dirty="0">
                <a:solidFill>
                  <a:schemeClr val="dk1"/>
                </a:solidFill>
              </a:rPr>
              <a:t>в совокупности </a:t>
            </a:r>
          </a:p>
          <a:p>
            <a:r>
              <a:rPr lang="ru-RU" dirty="0">
                <a:solidFill>
                  <a:schemeClr val="dk1"/>
                </a:solidFill>
              </a:rPr>
              <a:t>за налоговый период </a:t>
            </a:r>
            <a:endParaRPr lang="ru-RU" dirty="0" smtClean="0">
              <a:solidFill>
                <a:schemeClr val="dk1"/>
              </a:solidFill>
            </a:endParaRPr>
          </a:p>
          <a:p>
            <a:endParaRPr lang="ru-RU" dirty="0">
              <a:solidFill>
                <a:schemeClr val="dk1"/>
              </a:solidFill>
            </a:endParaRPr>
          </a:p>
          <a:p>
            <a:pPr lvl="0"/>
            <a:r>
              <a:rPr lang="ru-RU" b="1" dirty="0">
                <a:solidFill>
                  <a:srgbClr val="F23648"/>
                </a:solidFill>
              </a:rPr>
              <a:t>не более 150 000 рублей </a:t>
            </a:r>
            <a:r>
              <a:rPr lang="ru-RU" dirty="0">
                <a:solidFill>
                  <a:schemeClr val="dk1"/>
                </a:solidFill>
              </a:rPr>
              <a:t>в совокупности </a:t>
            </a:r>
          </a:p>
          <a:p>
            <a:r>
              <a:rPr lang="ru-RU" dirty="0">
                <a:solidFill>
                  <a:schemeClr val="dk1"/>
                </a:solidFill>
              </a:rPr>
              <a:t>за налоговый период (</a:t>
            </a:r>
            <a:r>
              <a:rPr lang="ru-RU" dirty="0">
                <a:solidFill>
                  <a:srgbClr val="FF0000"/>
                </a:solidFill>
              </a:rPr>
              <a:t>с 01.01.2024</a:t>
            </a:r>
            <a:r>
              <a:rPr lang="ru-RU" dirty="0">
                <a:solidFill>
                  <a:schemeClr val="dk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3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29749</TotalTime>
  <Words>200</Words>
  <Application>Microsoft Office PowerPoint</Application>
  <PresentationFormat>Экран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Ppt0000013</vt:lpstr>
      <vt:lpstr>Презентация PowerPoint</vt:lpstr>
      <vt:lpstr>Презентация PowerPoint</vt:lpstr>
      <vt:lpstr>Условия предоставления вычета: </vt:lpstr>
      <vt:lpstr>  </vt:lpstr>
      <vt:lpstr>  Документы, подтверждающие право на вычет по расходам  на физкультурно-оздоровительные услуги</vt:lpstr>
      <vt:lpstr>Размеры налогового вычета 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2035</cp:revision>
  <cp:lastPrinted>2022-10-18T12:16:33Z</cp:lastPrinted>
  <dcterms:created xsi:type="dcterms:W3CDTF">2013-02-15T12:10:44Z</dcterms:created>
  <dcterms:modified xsi:type="dcterms:W3CDTF">2023-05-30T14:45:54Z</dcterms:modified>
</cp:coreProperties>
</file>