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586" r:id="rId2"/>
    <p:sldId id="587" r:id="rId3"/>
    <p:sldId id="588" r:id="rId4"/>
    <p:sldId id="589" r:id="rId5"/>
    <p:sldId id="591" r:id="rId6"/>
    <p:sldId id="592" r:id="rId7"/>
  </p:sldIdLst>
  <p:sldSz cx="9144000" cy="5143500" type="screen16x9"/>
  <p:notesSz cx="6797675" cy="9928225"/>
  <p:defaultTextStyle>
    <a:defPPr>
      <a:defRPr lang="ru-RU"/>
    </a:defPPr>
    <a:lvl1pPr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07988" indent="49213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15975" indent="98425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23963" indent="147638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631950" indent="196850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9D70B3-4182-4EA1-A3DB-5652679B5EC3}">
          <p14:sldIdLst>
            <p14:sldId id="586"/>
            <p14:sldId id="587"/>
            <p14:sldId id="588"/>
            <p14:sldId id="589"/>
            <p14:sldId id="591"/>
            <p14:sldId id="5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81">
          <p15:clr>
            <a:srgbClr val="A4A3A4"/>
          </p15:clr>
        </p15:guide>
        <p15:guide id="3" orient="horz" pos="259">
          <p15:clr>
            <a:srgbClr val="A4A3A4"/>
          </p15:clr>
        </p15:guide>
        <p15:guide id="4" orient="horz" pos="985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CCFF"/>
    <a:srgbClr val="FFFFCC"/>
    <a:srgbClr val="CCFFFF"/>
    <a:srgbClr val="D1530D"/>
    <a:srgbClr val="F23648"/>
    <a:srgbClr val="14AC00"/>
    <a:srgbClr val="1CEE00"/>
    <a:srgbClr val="ACC777"/>
    <a:srgbClr val="FBC2B3"/>
    <a:srgbClr val="C8F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9856" autoAdjust="0"/>
  </p:normalViewPr>
  <p:slideViewPr>
    <p:cSldViewPr>
      <p:cViewPr varScale="1">
        <p:scale>
          <a:sx n="122" d="100"/>
          <a:sy n="122" d="100"/>
        </p:scale>
        <p:origin x="456" y="96"/>
      </p:cViewPr>
      <p:guideLst>
        <p:guide orient="horz" pos="1620"/>
        <p:guide orient="horz" pos="2981"/>
        <p:guide orient="horz" pos="259"/>
        <p:guide orient="horz" pos="985"/>
        <p:guide pos="2880"/>
        <p:guide pos="385"/>
        <p:guide pos="1565"/>
        <p:guide pos="5193"/>
        <p:guide pos="40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5F7D3E-2958-472B-9E4C-F2629F7FB892}" type="doc">
      <dgm:prSet loTypeId="urn:microsoft.com/office/officeart/2005/8/layout/cycle2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5F740B-F786-494D-AFD7-2A9E834EB63B}">
      <dgm:prSet phldrT="[Текст]" custT="1"/>
      <dgm:spPr>
        <a:solidFill>
          <a:srgbClr val="CCFFFF"/>
        </a:solidFill>
      </dgm:spPr>
      <dgm:t>
        <a:bodyPr/>
        <a:lstStyle/>
        <a:p>
          <a:r>
            <a:rPr lang="ru-RU" sz="1400" dirty="0" smtClean="0"/>
            <a:t>налогоплательщику</a:t>
          </a:r>
          <a:endParaRPr lang="ru-RU" sz="1400" dirty="0"/>
        </a:p>
      </dgm:t>
    </dgm:pt>
    <dgm:pt modelId="{F47948A9-5A73-4E03-83B2-90473C386AA0}" type="parTrans" cxnId="{B9F0EB82-BC4F-44F2-B9CD-CB93A074CFCD}">
      <dgm:prSet/>
      <dgm:spPr/>
      <dgm:t>
        <a:bodyPr/>
        <a:lstStyle/>
        <a:p>
          <a:endParaRPr lang="ru-RU"/>
        </a:p>
      </dgm:t>
    </dgm:pt>
    <dgm:pt modelId="{495E7C01-F01D-40ED-A33E-939380C73B8F}" type="sibTrans" cxnId="{B9F0EB82-BC4F-44F2-B9CD-CB93A074CFCD}">
      <dgm:prSet/>
      <dgm:spPr/>
      <dgm:t>
        <a:bodyPr/>
        <a:lstStyle/>
        <a:p>
          <a:endParaRPr lang="ru-RU"/>
        </a:p>
      </dgm:t>
    </dgm:pt>
    <dgm:pt modelId="{970B9FCB-AFEE-4C69-B262-76C17EC4A8A0}">
      <dgm:prSet custT="1"/>
      <dgm:spPr/>
      <dgm:t>
        <a:bodyPr/>
        <a:lstStyle/>
        <a:p>
          <a:r>
            <a:rPr lang="ru-RU" sz="1200" u="none" dirty="0" smtClean="0">
              <a:uFillTx/>
            </a:rPr>
            <a:t>детям налогоплательщика в возрасте до 18 лет (до 24 лет -обучающимися по очной форме обучения</a:t>
          </a:r>
          <a:endParaRPr lang="ru-RU" sz="1200" dirty="0"/>
        </a:p>
      </dgm:t>
    </dgm:pt>
    <dgm:pt modelId="{3FC0BEE9-4072-43CB-B8FB-3DDD0532B2E6}" type="parTrans" cxnId="{19A64EDD-0C81-45DD-B89E-B379E4EFC2B8}">
      <dgm:prSet/>
      <dgm:spPr/>
      <dgm:t>
        <a:bodyPr/>
        <a:lstStyle/>
        <a:p>
          <a:endParaRPr lang="ru-RU"/>
        </a:p>
      </dgm:t>
    </dgm:pt>
    <dgm:pt modelId="{CA4FD3F1-35A6-438A-94CE-CEBC513E55F8}" type="sibTrans" cxnId="{19A64EDD-0C81-45DD-B89E-B379E4EFC2B8}">
      <dgm:prSet/>
      <dgm:spPr/>
      <dgm:t>
        <a:bodyPr/>
        <a:lstStyle/>
        <a:p>
          <a:endParaRPr lang="ru-RU"/>
        </a:p>
      </dgm:t>
    </dgm:pt>
    <dgm:pt modelId="{062623B5-6BDA-4870-A9F2-74E8DCD34E59}">
      <dgm:prSet phldrT="[Текст]" custT="1"/>
      <dgm:spPr>
        <a:solidFill>
          <a:srgbClr val="FFFFCC"/>
        </a:solidFill>
      </dgm:spPr>
      <dgm:t>
        <a:bodyPr/>
        <a:lstStyle/>
        <a:p>
          <a:r>
            <a:rPr lang="ru-RU" sz="1400" dirty="0" smtClean="0"/>
            <a:t>подопечным налогоплательщика в возрасте до 18 лет.</a:t>
          </a:r>
          <a:endParaRPr lang="ru-RU" sz="1400" dirty="0"/>
        </a:p>
      </dgm:t>
    </dgm:pt>
    <dgm:pt modelId="{786F261F-AE89-4F9F-8911-55F0762E99B3}" type="parTrans" cxnId="{697207E6-8DBC-4A0E-9B16-2A361A89271C}">
      <dgm:prSet/>
      <dgm:spPr/>
      <dgm:t>
        <a:bodyPr/>
        <a:lstStyle/>
        <a:p>
          <a:endParaRPr lang="ru-RU"/>
        </a:p>
      </dgm:t>
    </dgm:pt>
    <dgm:pt modelId="{246AB80C-424B-4166-865D-A334DBCC75BD}" type="sibTrans" cxnId="{697207E6-8DBC-4A0E-9B16-2A361A89271C}">
      <dgm:prSet/>
      <dgm:spPr/>
      <dgm:t>
        <a:bodyPr/>
        <a:lstStyle/>
        <a:p>
          <a:endParaRPr lang="ru-RU"/>
        </a:p>
      </dgm:t>
    </dgm:pt>
    <dgm:pt modelId="{86DA3970-0154-4EB0-8540-81BFD9122863}" type="pres">
      <dgm:prSet presAssocID="{375F7D3E-2958-472B-9E4C-F2629F7FB89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954B86-2764-4F96-B1AD-34FF7338E8AF}" type="pres">
      <dgm:prSet presAssocID="{4A5F740B-F786-494D-AFD7-2A9E834EB63B}" presName="node" presStyleLbl="node1" presStyleIdx="0" presStyleCnt="3" custScaleX="197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4AEA0-03BA-49F2-B905-50FE6B8B95BF}" type="pres">
      <dgm:prSet presAssocID="{495E7C01-F01D-40ED-A33E-939380C73B8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2B572597-D906-4DE3-821A-652813940294}" type="pres">
      <dgm:prSet presAssocID="{495E7C01-F01D-40ED-A33E-939380C73B8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717E52B8-8E8F-4BA6-BC2C-F3A20A01C3DF}" type="pres">
      <dgm:prSet presAssocID="{970B9FCB-AFEE-4C69-B262-76C17EC4A8A0}" presName="node" presStyleLbl="node1" presStyleIdx="1" presStyleCnt="3" custScaleX="195198" custRadScaleRad="179666" custRadScaleInc="-23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B86812-6DB0-4A28-BC90-A43B385E5E63}" type="pres">
      <dgm:prSet presAssocID="{CA4FD3F1-35A6-438A-94CE-CEBC513E55F8}" presName="sibTrans" presStyleLbl="sibTrans2D1" presStyleIdx="1" presStyleCnt="3"/>
      <dgm:spPr/>
      <dgm:t>
        <a:bodyPr/>
        <a:lstStyle/>
        <a:p>
          <a:endParaRPr lang="ru-RU"/>
        </a:p>
      </dgm:t>
    </dgm:pt>
    <dgm:pt modelId="{2CA52BD9-CA5E-4655-B811-601713BF0325}" type="pres">
      <dgm:prSet presAssocID="{CA4FD3F1-35A6-438A-94CE-CEBC513E55F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952BA97D-4FBF-4D17-9BE6-29C846D44CF7}" type="pres">
      <dgm:prSet presAssocID="{062623B5-6BDA-4870-A9F2-74E8DCD34E59}" presName="node" presStyleLbl="node1" presStyleIdx="2" presStyleCnt="3" custScaleX="189726" custRadScaleRad="183313" custRadScaleInc="22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B40409-3902-4166-B9FE-9CF96AE89974}" type="pres">
      <dgm:prSet presAssocID="{246AB80C-424B-4166-865D-A334DBCC75BD}" presName="sibTrans" presStyleLbl="sibTrans2D1" presStyleIdx="2" presStyleCnt="3"/>
      <dgm:spPr/>
      <dgm:t>
        <a:bodyPr/>
        <a:lstStyle/>
        <a:p>
          <a:endParaRPr lang="ru-RU"/>
        </a:p>
      </dgm:t>
    </dgm:pt>
    <dgm:pt modelId="{6FD9C4C3-BA5C-4401-AAFC-F90FCC305456}" type="pres">
      <dgm:prSet presAssocID="{246AB80C-424B-4166-865D-A334DBCC75BD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B9F0EB82-BC4F-44F2-B9CD-CB93A074CFCD}" srcId="{375F7D3E-2958-472B-9E4C-F2629F7FB892}" destId="{4A5F740B-F786-494D-AFD7-2A9E834EB63B}" srcOrd="0" destOrd="0" parTransId="{F47948A9-5A73-4E03-83B2-90473C386AA0}" sibTransId="{495E7C01-F01D-40ED-A33E-939380C73B8F}"/>
    <dgm:cxn modelId="{1352045B-813F-487E-B225-62C0FB8E2FBF}" type="presOf" srcId="{246AB80C-424B-4166-865D-A334DBCC75BD}" destId="{6FD9C4C3-BA5C-4401-AAFC-F90FCC305456}" srcOrd="1" destOrd="0" presId="urn:microsoft.com/office/officeart/2005/8/layout/cycle2"/>
    <dgm:cxn modelId="{D70E9950-6BBE-4BF8-B870-939999F0DE1A}" type="presOf" srcId="{375F7D3E-2958-472B-9E4C-F2629F7FB892}" destId="{86DA3970-0154-4EB0-8540-81BFD9122863}" srcOrd="0" destOrd="0" presId="urn:microsoft.com/office/officeart/2005/8/layout/cycle2"/>
    <dgm:cxn modelId="{697207E6-8DBC-4A0E-9B16-2A361A89271C}" srcId="{375F7D3E-2958-472B-9E4C-F2629F7FB892}" destId="{062623B5-6BDA-4870-A9F2-74E8DCD34E59}" srcOrd="2" destOrd="0" parTransId="{786F261F-AE89-4F9F-8911-55F0762E99B3}" sibTransId="{246AB80C-424B-4166-865D-A334DBCC75BD}"/>
    <dgm:cxn modelId="{47CF5D6F-2710-4EBE-A38D-B62BBA56A497}" type="presOf" srcId="{495E7C01-F01D-40ED-A33E-939380C73B8F}" destId="{4D04AEA0-03BA-49F2-B905-50FE6B8B95BF}" srcOrd="0" destOrd="0" presId="urn:microsoft.com/office/officeart/2005/8/layout/cycle2"/>
    <dgm:cxn modelId="{471A90CE-92B2-4E29-BE4E-C7C559D628F7}" type="presOf" srcId="{246AB80C-424B-4166-865D-A334DBCC75BD}" destId="{07B40409-3902-4166-B9FE-9CF96AE89974}" srcOrd="0" destOrd="0" presId="urn:microsoft.com/office/officeart/2005/8/layout/cycle2"/>
    <dgm:cxn modelId="{19A64EDD-0C81-45DD-B89E-B379E4EFC2B8}" srcId="{375F7D3E-2958-472B-9E4C-F2629F7FB892}" destId="{970B9FCB-AFEE-4C69-B262-76C17EC4A8A0}" srcOrd="1" destOrd="0" parTransId="{3FC0BEE9-4072-43CB-B8FB-3DDD0532B2E6}" sibTransId="{CA4FD3F1-35A6-438A-94CE-CEBC513E55F8}"/>
    <dgm:cxn modelId="{10C3711C-3EA2-4102-80B8-9D7890AE1AE6}" type="presOf" srcId="{062623B5-6BDA-4870-A9F2-74E8DCD34E59}" destId="{952BA97D-4FBF-4D17-9BE6-29C846D44CF7}" srcOrd="0" destOrd="0" presId="urn:microsoft.com/office/officeart/2005/8/layout/cycle2"/>
    <dgm:cxn modelId="{42411149-63B7-4596-A11E-18D7945D9B5A}" type="presOf" srcId="{495E7C01-F01D-40ED-A33E-939380C73B8F}" destId="{2B572597-D906-4DE3-821A-652813940294}" srcOrd="1" destOrd="0" presId="urn:microsoft.com/office/officeart/2005/8/layout/cycle2"/>
    <dgm:cxn modelId="{CF045958-247F-48AA-A808-BCA7A003BFD4}" type="presOf" srcId="{CA4FD3F1-35A6-438A-94CE-CEBC513E55F8}" destId="{2CA52BD9-CA5E-4655-B811-601713BF0325}" srcOrd="1" destOrd="0" presId="urn:microsoft.com/office/officeart/2005/8/layout/cycle2"/>
    <dgm:cxn modelId="{4201F20B-01A6-4684-8900-D416A00648BF}" type="presOf" srcId="{4A5F740B-F786-494D-AFD7-2A9E834EB63B}" destId="{64954B86-2764-4F96-B1AD-34FF7338E8AF}" srcOrd="0" destOrd="0" presId="urn:microsoft.com/office/officeart/2005/8/layout/cycle2"/>
    <dgm:cxn modelId="{2C1C3174-698C-4DAC-82BC-B1352429F56C}" type="presOf" srcId="{CA4FD3F1-35A6-438A-94CE-CEBC513E55F8}" destId="{95B86812-6DB0-4A28-BC90-A43B385E5E63}" srcOrd="0" destOrd="0" presId="urn:microsoft.com/office/officeart/2005/8/layout/cycle2"/>
    <dgm:cxn modelId="{F224DCA2-1AAF-419B-919D-F13043008FC7}" type="presOf" srcId="{970B9FCB-AFEE-4C69-B262-76C17EC4A8A0}" destId="{717E52B8-8E8F-4BA6-BC2C-F3A20A01C3DF}" srcOrd="0" destOrd="0" presId="urn:microsoft.com/office/officeart/2005/8/layout/cycle2"/>
    <dgm:cxn modelId="{70CF3C81-DE03-491B-B3B5-0C5A121358D5}" type="presParOf" srcId="{86DA3970-0154-4EB0-8540-81BFD9122863}" destId="{64954B86-2764-4F96-B1AD-34FF7338E8AF}" srcOrd="0" destOrd="0" presId="urn:microsoft.com/office/officeart/2005/8/layout/cycle2"/>
    <dgm:cxn modelId="{7F41D4AC-0785-4A98-9C4C-251FEC78E707}" type="presParOf" srcId="{86DA3970-0154-4EB0-8540-81BFD9122863}" destId="{4D04AEA0-03BA-49F2-B905-50FE6B8B95BF}" srcOrd="1" destOrd="0" presId="urn:microsoft.com/office/officeart/2005/8/layout/cycle2"/>
    <dgm:cxn modelId="{6B7F1C0E-93D3-450B-A7ED-5CFB07BE7EB4}" type="presParOf" srcId="{4D04AEA0-03BA-49F2-B905-50FE6B8B95BF}" destId="{2B572597-D906-4DE3-821A-652813940294}" srcOrd="0" destOrd="0" presId="urn:microsoft.com/office/officeart/2005/8/layout/cycle2"/>
    <dgm:cxn modelId="{AF966B5E-8695-4328-8ACC-9785F2070E3F}" type="presParOf" srcId="{86DA3970-0154-4EB0-8540-81BFD9122863}" destId="{717E52B8-8E8F-4BA6-BC2C-F3A20A01C3DF}" srcOrd="2" destOrd="0" presId="urn:microsoft.com/office/officeart/2005/8/layout/cycle2"/>
    <dgm:cxn modelId="{6602D550-B4E0-4C89-B93E-FFB103BC8522}" type="presParOf" srcId="{86DA3970-0154-4EB0-8540-81BFD9122863}" destId="{95B86812-6DB0-4A28-BC90-A43B385E5E63}" srcOrd="3" destOrd="0" presId="urn:microsoft.com/office/officeart/2005/8/layout/cycle2"/>
    <dgm:cxn modelId="{2A4E3388-04D5-46B3-8C96-2E09047B4C8A}" type="presParOf" srcId="{95B86812-6DB0-4A28-BC90-A43B385E5E63}" destId="{2CA52BD9-CA5E-4655-B811-601713BF0325}" srcOrd="0" destOrd="0" presId="urn:microsoft.com/office/officeart/2005/8/layout/cycle2"/>
    <dgm:cxn modelId="{A04CA14B-C6F5-4E6B-995E-8A2E5AE083AB}" type="presParOf" srcId="{86DA3970-0154-4EB0-8540-81BFD9122863}" destId="{952BA97D-4FBF-4D17-9BE6-29C846D44CF7}" srcOrd="4" destOrd="0" presId="urn:microsoft.com/office/officeart/2005/8/layout/cycle2"/>
    <dgm:cxn modelId="{8B6B781D-1261-41FD-8FE5-FEA0009F2F5A}" type="presParOf" srcId="{86DA3970-0154-4EB0-8540-81BFD9122863}" destId="{07B40409-3902-4166-B9FE-9CF96AE89974}" srcOrd="5" destOrd="0" presId="urn:microsoft.com/office/officeart/2005/8/layout/cycle2"/>
    <dgm:cxn modelId="{5D42527C-3388-4DDF-9B54-27A96646C863}" type="presParOf" srcId="{07B40409-3902-4166-B9FE-9CF96AE89974}" destId="{6FD9C4C3-BA5C-4401-AAFC-F90FCC30545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21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22" y="21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52BF71DB-AA9B-4F4C-9F2A-B271855036A7}" type="datetimeFigureOut">
              <a:rPr lang="ru-RU"/>
              <a:pPr>
                <a:defRPr/>
              </a:pPr>
              <a:t>30.05.2023</a:t>
            </a:fld>
            <a:endParaRPr lang="ru-RU"/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29756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22" y="9429756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897BFDE4-187F-4B38-B79E-C50202B87E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527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1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/>
          <a:lstStyle>
            <a:lvl1pPr algn="l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2" y="21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/>
          <a:lstStyle>
            <a:lvl1pPr algn="r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F34677-33FE-4EE3-AEBC-F3EED8ACD2CA}" type="datetimeFigureOut">
              <a:rPr lang="ru-RU"/>
              <a:pPr>
                <a:defRPr/>
              </a:pPr>
              <a:t>30.05.2023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5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15" tIns="45055" rIns="90115" bIns="4505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340" y="4716048"/>
            <a:ext cx="5439010" cy="4467934"/>
          </a:xfrm>
          <a:prstGeom prst="rect">
            <a:avLst/>
          </a:prstGeom>
        </p:spPr>
        <p:txBody>
          <a:bodyPr vert="horz" lIns="90115" tIns="45055" rIns="90115" bIns="4505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9756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 anchor="b"/>
          <a:lstStyle>
            <a:lvl1pPr algn="l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2" y="9429756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 anchor="b"/>
          <a:lstStyle>
            <a:lvl1pPr algn="r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F9E36F8-35CE-47CA-9FFC-FC0468D9C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227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7988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5975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3963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1950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40" y="3844926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1561" tIns="35780" rIns="71561" bIns="35780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latin typeface="Calibri" pitchFamily="34" charset="0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548638" cy="94615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20DBC-8478-40EF-81A8-3216F26236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15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CA75D-62A4-4C94-BE88-D5183B1495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78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1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55A93-4C83-429A-99C3-8025EE15F9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87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40" y="3844926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1561" tIns="35780" rIns="71561" bIns="35780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latin typeface="Calibri" pitchFamily="34" charset="0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D17B7-9E36-468C-8DF4-13EF037F6C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93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7D657-7C62-4352-968D-35C836049E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36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00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07387-84F1-4E15-8706-D1E99C768C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10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4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6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7A08A-36C4-4132-A002-F6434DED3A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09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928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8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548F2-DCFC-4BE1-ADB0-E6B36FD62F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628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1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2640" y="4398964"/>
            <a:ext cx="504825" cy="51276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7ACD0F-B7EA-4898-B6B7-AE70242F8C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32" r:id="rId9"/>
    <p:sldLayoutId id="2147484133" r:id="rId10"/>
    <p:sldLayoutId id="2147484134" r:id="rId11"/>
  </p:sldLayoutIdLst>
  <p:hf hdr="0" ftr="0" dt="0"/>
  <p:txStyles>
    <p:titleStyle>
      <a:lvl1pPr algn="l" defTabSz="815975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4163" indent="173038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5975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22363" indent="706438" algn="l" defTabSz="815975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91886448B5A599F1490D05806493294E9254C544AC8863181289867A053FF94E96A9C3A4D65479EE5BACC70F4BO8w6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21780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Социальный вычет по расходам на физкультурно-оздоровительные услуги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307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555526"/>
            <a:ext cx="771907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Социальный вычет по расходам на </a:t>
            </a:r>
            <a:r>
              <a:rPr lang="ru-RU" sz="1400" b="1" dirty="0" smtClean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фитнес</a:t>
            </a:r>
            <a:r>
              <a:rPr lang="ru-RU" sz="1400" b="1" dirty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/>
            </a:r>
            <a:br>
              <a:rPr lang="ru-RU" sz="1400" b="1" dirty="0">
                <a:solidFill>
                  <a:srgbClr val="005AA9"/>
                </a:solidFill>
                <a:latin typeface="Calibri"/>
                <a:ea typeface="+mj-ea"/>
                <a:cs typeface="+mj-cs"/>
              </a:rPr>
            </a:br>
            <a:r>
              <a:rPr lang="ru-RU" sz="1400" b="1" dirty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(подпункт </a:t>
            </a:r>
            <a:r>
              <a:rPr lang="ru-RU" sz="1400" b="1" dirty="0" smtClean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7 </a:t>
            </a:r>
            <a:r>
              <a:rPr lang="ru-RU" sz="1400" b="1" dirty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пункта 1 статьи 219 Налогового кодекса РФ</a:t>
            </a:r>
            <a:r>
              <a:rPr lang="ru-RU" sz="1400" b="1" dirty="0" smtClean="0">
                <a:solidFill>
                  <a:srgbClr val="005AA9"/>
                </a:solidFill>
                <a:latin typeface="Calibri"/>
                <a:ea typeface="+mj-ea"/>
                <a:cs typeface="+mj-cs"/>
              </a:rPr>
              <a:t>)</a:t>
            </a:r>
          </a:p>
          <a:p>
            <a:endParaRPr lang="ru-RU" sz="1100" dirty="0" smtClean="0"/>
          </a:p>
          <a:p>
            <a:pPr algn="ctr"/>
            <a:r>
              <a:rPr lang="ru-RU" sz="1200" b="1" dirty="0"/>
              <a:t>Применяется к доходам, полученным налогоплательщиками </a:t>
            </a:r>
            <a:r>
              <a:rPr lang="ru-RU" sz="1200" b="1" dirty="0" smtClean="0"/>
              <a:t>начиная </a:t>
            </a:r>
            <a:r>
              <a:rPr lang="ru-RU" sz="1200" b="1" dirty="0">
                <a:solidFill>
                  <a:srgbClr val="FF0000"/>
                </a:solidFill>
              </a:rPr>
              <a:t>с 1 января 2022 года</a:t>
            </a:r>
            <a:r>
              <a:rPr lang="ru-RU" sz="1200" dirty="0" smtClean="0"/>
              <a:t>. </a:t>
            </a:r>
          </a:p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Предоставляется </a:t>
            </a:r>
            <a:r>
              <a:rPr lang="ru-RU" sz="1200" dirty="0"/>
              <a:t>в сумме, уплаченной в налоговом периоде</a:t>
            </a:r>
            <a:endParaRPr lang="ru-RU" sz="1200" b="1" dirty="0"/>
          </a:p>
          <a:p>
            <a:pPr algn="ctr"/>
            <a:endParaRPr lang="ru-RU" sz="12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73062377"/>
              </p:ext>
            </p:extLst>
          </p:nvPr>
        </p:nvGraphicFramePr>
        <p:xfrm>
          <a:off x="1524000" y="1779662"/>
          <a:ext cx="6096000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105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188" y="1203598"/>
            <a:ext cx="7632700" cy="3508103"/>
          </a:xfrm>
        </p:spPr>
        <p:txBody>
          <a:bodyPr/>
          <a:lstStyle/>
          <a:p>
            <a:pPr lvl="0"/>
            <a:r>
              <a:rPr lang="ru-RU" sz="1800" dirty="0"/>
              <a:t>•	</a:t>
            </a:r>
            <a:r>
              <a:rPr lang="ru-RU" sz="1800" dirty="0" smtClean="0"/>
              <a:t>включение </a:t>
            </a:r>
            <a:r>
              <a:rPr lang="ru-RU" sz="1800" dirty="0"/>
              <a:t>физкультурно-оздоровительных услуг в перечень видов физкультурно-оздоровительных услуг, утверждаемый Правительством Российской Федерации</a:t>
            </a:r>
            <a:r>
              <a:rPr lang="ru-RU" sz="1800" dirty="0" smtClean="0"/>
              <a:t>;</a:t>
            </a:r>
          </a:p>
          <a:p>
            <a:pPr lvl="0"/>
            <a:endParaRPr lang="ru-RU" sz="1800" dirty="0"/>
          </a:p>
          <a:p>
            <a:r>
              <a:rPr lang="ru-RU" sz="1800" dirty="0"/>
              <a:t>•	</a:t>
            </a:r>
            <a:r>
              <a:rPr lang="ru-RU" sz="1800" dirty="0" smtClean="0"/>
              <a:t>включение </a:t>
            </a:r>
            <a:r>
              <a:rPr lang="ru-RU" sz="1800" dirty="0"/>
              <a:t>физкультурно-спортивной организации (ИП) в перечень физкультурно-спортивных организаций (ИП), осуществляющих деятельность в области физической культуры и спорта в качестве основного вида деятельности.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644797"/>
          </a:xfrm>
        </p:spPr>
        <p:txBody>
          <a:bodyPr/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Условия предоставления вычета</a:t>
            </a:r>
            <a:r>
              <a:rPr lang="ru-RU" sz="1600" dirty="0"/>
              <a:t>:</a:t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4691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188" y="843558"/>
            <a:ext cx="7632700" cy="3868143"/>
          </a:xfrm>
        </p:spPr>
        <p:txBody>
          <a:bodyPr/>
          <a:lstStyle/>
          <a:p>
            <a:endParaRPr lang="ru-RU" sz="1000" b="0" dirty="0">
              <a:hlinkClick r:id="rId2"/>
            </a:endParaRPr>
          </a:p>
          <a:p>
            <a:pPr algn="just"/>
            <a:r>
              <a:rPr lang="ru-RU" sz="1200" b="0" dirty="0"/>
              <a:t>Перечень физкультурно-спортивных организаций, индивидуальных предпринимателей на очередной налоговый период формируется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физической культуры и спорта, а также по оказанию государственных услуг (включая предотвращение допинга в спорте и борьбу с ним) и управлению государственным имуществом в сфере физической культуры и спорта, на основании данных, представляемых органами исполнительной власти субъектов Российской Федерации в области физической культуры и спорта, и направляется в федеральный орган исполнительной власти, уполномоченный по контролю и надзору в области налогов и сборов, в срок не позднее 1 декабря года, предшествующего очередному налоговому периоду.</a:t>
            </a:r>
          </a:p>
          <a:p>
            <a:endParaRPr lang="ru-RU" sz="1000" b="0" dirty="0" smtClean="0"/>
          </a:p>
          <a:p>
            <a:endParaRPr lang="ru-RU" sz="1000" b="0" dirty="0"/>
          </a:p>
          <a:p>
            <a:endParaRPr lang="ru-RU" sz="1000" b="0" dirty="0" smtClean="0"/>
          </a:p>
          <a:p>
            <a:pPr algn="ctr"/>
            <a:r>
              <a:rPr lang="ru-RU" sz="1400" b="0" dirty="0" smtClean="0">
                <a:solidFill>
                  <a:srgbClr val="FF0000"/>
                </a:solidFill>
              </a:rPr>
              <a:t>Перечень </a:t>
            </a:r>
            <a:r>
              <a:rPr lang="ru-RU" sz="1400" b="0" dirty="0">
                <a:solidFill>
                  <a:srgbClr val="FF0000"/>
                </a:solidFill>
              </a:rPr>
              <a:t>на 2022 и 2023 см. на сайте </a:t>
            </a:r>
            <a:r>
              <a:rPr lang="ru-RU" sz="1400" b="0" dirty="0" err="1">
                <a:solidFill>
                  <a:srgbClr val="FF0000"/>
                </a:solidFill>
              </a:rPr>
              <a:t>Минспорта</a:t>
            </a:r>
            <a:r>
              <a:rPr lang="ru-RU" sz="1400" b="0" dirty="0">
                <a:solidFill>
                  <a:srgbClr val="FF0000"/>
                </a:solidFill>
              </a:rPr>
              <a:t> России </a:t>
            </a:r>
            <a:endParaRPr lang="ru-RU" sz="1400" b="0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b="0" dirty="0" smtClean="0">
                <a:solidFill>
                  <a:srgbClr val="FF0000"/>
                </a:solidFill>
              </a:rPr>
              <a:t>                https</a:t>
            </a:r>
            <a:r>
              <a:rPr lang="ru-RU" sz="1400" b="0" dirty="0">
                <a:solidFill>
                  <a:srgbClr val="FF0000"/>
                </a:solidFill>
              </a:rPr>
              <a:t>://minsport.gov.ru/activities/o-nalogovom-vychete-za-zanyatiya-sportom</a:t>
            </a:r>
            <a:r>
              <a:rPr lang="ru-RU" sz="1400" b="0" dirty="0" smtClean="0">
                <a:solidFill>
                  <a:srgbClr val="FF0000"/>
                </a:solidFill>
              </a:rPr>
              <a:t>/</a:t>
            </a:r>
            <a:r>
              <a:rPr lang="ru-RU" sz="1400" b="0" dirty="0">
                <a:solidFill>
                  <a:srgbClr val="FF0000"/>
                </a:solidFill>
              </a:rPr>
              <a:t>	</a:t>
            </a:r>
            <a:r>
              <a:rPr lang="ru-RU" sz="1400" b="0" dirty="0"/>
              <a:t>	</a:t>
            </a:r>
            <a:br>
              <a:rPr lang="ru-RU" sz="1400" b="0" dirty="0"/>
            </a:br>
            <a:endParaRPr lang="ru-RU" sz="1400" b="0" dirty="0" smtClean="0"/>
          </a:p>
          <a:p>
            <a:endParaRPr lang="ru-RU" sz="1000" b="0" dirty="0">
              <a:hlinkClick r:id="rId2"/>
            </a:endParaRPr>
          </a:p>
          <a:p>
            <a:endParaRPr lang="ru-RU" sz="1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13260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188" y="1203598"/>
            <a:ext cx="7632700" cy="3508103"/>
          </a:xfrm>
        </p:spPr>
        <p:txBody>
          <a:bodyPr/>
          <a:lstStyle/>
          <a:p>
            <a:pPr lvl="0"/>
            <a:endParaRPr lang="ru-RU" sz="1400" dirty="0" smtClean="0"/>
          </a:p>
          <a:p>
            <a:pPr lvl="0"/>
            <a:endParaRPr lang="ru-RU" sz="1600" dirty="0" smtClean="0"/>
          </a:p>
          <a:p>
            <a:pPr lvl="0"/>
            <a:r>
              <a:rPr lang="ru-RU" sz="1600" dirty="0" smtClean="0"/>
              <a:t>•</a:t>
            </a:r>
            <a:r>
              <a:rPr lang="ru-RU" sz="1600" dirty="0"/>
              <a:t>	копия договора на оказание физкультурно-оздоровительных услуг;</a:t>
            </a:r>
          </a:p>
          <a:p>
            <a:pPr lvl="0"/>
            <a:endParaRPr lang="ru-RU" sz="1600" dirty="0"/>
          </a:p>
          <a:p>
            <a:pPr lvl="0"/>
            <a:r>
              <a:rPr lang="ru-RU" sz="1600" dirty="0" smtClean="0"/>
              <a:t>•</a:t>
            </a:r>
            <a:r>
              <a:rPr lang="ru-RU" sz="1600" dirty="0"/>
              <a:t>	кассовый чек</a:t>
            </a:r>
            <a:r>
              <a:rPr lang="ru-RU" sz="1600" dirty="0" smtClean="0"/>
              <a:t>.</a:t>
            </a:r>
          </a:p>
          <a:p>
            <a:pPr lvl="0"/>
            <a:endParaRPr lang="ru-RU" sz="1600" dirty="0" smtClean="0"/>
          </a:p>
          <a:p>
            <a:r>
              <a:rPr lang="ru-RU" sz="1600" dirty="0"/>
              <a:t>•	</a:t>
            </a:r>
            <a:r>
              <a:rPr lang="ru-RU" sz="1600" dirty="0" smtClean="0"/>
              <a:t>справка</a:t>
            </a:r>
            <a:r>
              <a:rPr lang="ru-RU" sz="1600" dirty="0"/>
              <a:t>, подтверждающая очную форму обучения в соответствующем </a:t>
            </a:r>
            <a:r>
              <a:rPr lang="ru-RU" sz="1600" dirty="0" smtClean="0"/>
              <a:t>году (расходы на детей до 24 лет обучающимся по очной форме);</a:t>
            </a:r>
            <a:endParaRPr lang="ru-RU" sz="1600" dirty="0"/>
          </a:p>
          <a:p>
            <a:pPr lvl="0"/>
            <a:endParaRPr lang="ru-RU" sz="1600" dirty="0" smtClean="0"/>
          </a:p>
          <a:p>
            <a:pPr lvl="0"/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572789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/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/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Документы</a:t>
            </a:r>
            <a:r>
              <a:rPr lang="ru-RU" sz="1600" dirty="0">
                <a:solidFill>
                  <a:srgbClr val="FF0000"/>
                </a:solidFill>
              </a:rPr>
              <a:t>, подтверждающие право на вычет по расходам </a:t>
            </a:r>
            <a:r>
              <a:rPr lang="ru-RU" sz="1600" dirty="0" smtClean="0">
                <a:solidFill>
                  <a:srgbClr val="FF0000"/>
                </a:solidFill>
              </a:rPr>
              <a:t/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на физкультурно-оздоровительные услуги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47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946150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rgbClr val="F23648"/>
                </a:solidFill>
              </a:rPr>
              <a:t>Размеры </a:t>
            </a:r>
            <a:r>
              <a:rPr lang="ru-RU" sz="2000" dirty="0" smtClean="0">
                <a:solidFill>
                  <a:srgbClr val="F23648"/>
                </a:solidFill>
              </a:rPr>
              <a:t>налогового вычета</a:t>
            </a:r>
            <a:br>
              <a:rPr lang="ru-RU" sz="2000" dirty="0" smtClean="0">
                <a:solidFill>
                  <a:srgbClr val="F23648"/>
                </a:solidFill>
              </a:rPr>
            </a:br>
            <a:endParaRPr lang="ru-RU" sz="2000" dirty="0">
              <a:solidFill>
                <a:srgbClr val="F23648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1602254"/>
            <a:ext cx="74168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23648"/>
                </a:solidFill>
              </a:rPr>
              <a:t>не более 120 000 рублей </a:t>
            </a:r>
            <a:r>
              <a:rPr lang="ru-RU" dirty="0">
                <a:solidFill>
                  <a:schemeClr val="dk1"/>
                </a:solidFill>
              </a:rPr>
              <a:t>в совокупности </a:t>
            </a:r>
          </a:p>
          <a:p>
            <a:r>
              <a:rPr lang="ru-RU" dirty="0">
                <a:solidFill>
                  <a:schemeClr val="dk1"/>
                </a:solidFill>
              </a:rPr>
              <a:t>за налоговый период </a:t>
            </a:r>
            <a:endParaRPr lang="ru-RU" dirty="0" smtClean="0">
              <a:solidFill>
                <a:schemeClr val="dk1"/>
              </a:solidFill>
            </a:endParaRPr>
          </a:p>
          <a:p>
            <a:endParaRPr lang="ru-RU" dirty="0">
              <a:solidFill>
                <a:schemeClr val="dk1"/>
              </a:solidFill>
            </a:endParaRPr>
          </a:p>
          <a:p>
            <a:pPr lvl="0"/>
            <a:r>
              <a:rPr lang="ru-RU" b="1" dirty="0">
                <a:solidFill>
                  <a:srgbClr val="F23648"/>
                </a:solidFill>
              </a:rPr>
              <a:t>не более 150 000 рублей </a:t>
            </a:r>
            <a:r>
              <a:rPr lang="ru-RU" dirty="0">
                <a:solidFill>
                  <a:schemeClr val="dk1"/>
                </a:solidFill>
              </a:rPr>
              <a:t>в совокупности </a:t>
            </a:r>
          </a:p>
          <a:p>
            <a:r>
              <a:rPr lang="ru-RU" dirty="0">
                <a:solidFill>
                  <a:schemeClr val="dk1"/>
                </a:solidFill>
              </a:rPr>
              <a:t>за налоговый период (</a:t>
            </a:r>
            <a:r>
              <a:rPr lang="ru-RU" dirty="0">
                <a:solidFill>
                  <a:srgbClr val="FF0000"/>
                </a:solidFill>
              </a:rPr>
              <a:t>с 01.01.2024</a:t>
            </a:r>
            <a:r>
              <a:rPr lang="ru-RU" dirty="0">
                <a:solidFill>
                  <a:schemeClr val="dk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0034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000001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Ppt0000013</Template>
  <TotalTime>29749</TotalTime>
  <Words>200</Words>
  <Application>Microsoft Office PowerPoint</Application>
  <PresentationFormat>Экран (16:9)</PresentationFormat>
  <Paragraphs>35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Ppt0000013</vt:lpstr>
      <vt:lpstr>Презентация PowerPoint</vt:lpstr>
      <vt:lpstr>Презентация PowerPoint</vt:lpstr>
      <vt:lpstr>Условия предоставления вычета: </vt:lpstr>
      <vt:lpstr>  </vt:lpstr>
      <vt:lpstr>  Документы, подтверждающие право на вычет по расходам  на физкультурно-оздоровительные услуги</vt:lpstr>
      <vt:lpstr>Размеры налогового вычета </vt:lpstr>
    </vt:vector>
  </TitlesOfParts>
  <Company>Computer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 и обслуживание налогоплательщиков г. Москвы</dc:title>
  <dc:creator>ak</dc:creator>
  <cp:lastModifiedBy>Белобородов Сергей Викторович</cp:lastModifiedBy>
  <cp:revision>2035</cp:revision>
  <cp:lastPrinted>2022-10-18T12:16:33Z</cp:lastPrinted>
  <dcterms:created xsi:type="dcterms:W3CDTF">2013-02-15T12:10:44Z</dcterms:created>
  <dcterms:modified xsi:type="dcterms:W3CDTF">2023-05-30T14:45:54Z</dcterms:modified>
</cp:coreProperties>
</file>