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02" r:id="rId2"/>
    <p:sldId id="599" r:id="rId3"/>
    <p:sldId id="601" r:id="rId4"/>
  </p:sldIdLst>
  <p:sldSz cx="9144000" cy="5143500" type="screen16x9"/>
  <p:notesSz cx="6797675" cy="9928225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9D70B3-4182-4EA1-A3DB-5652679B5EC3}">
          <p14:sldIdLst>
            <p14:sldId id="602"/>
            <p14:sldId id="599"/>
            <p14:sldId id="6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981">
          <p15:clr>
            <a:srgbClr val="A4A3A4"/>
          </p15:clr>
        </p15:guide>
        <p15:guide id="3" orient="horz" pos="259">
          <p15:clr>
            <a:srgbClr val="A4A3A4"/>
          </p15:clr>
        </p15:guide>
        <p15:guide id="4" orient="horz" pos="985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  <a:srgbClr val="FFFFCC"/>
    <a:srgbClr val="CCFFFF"/>
    <a:srgbClr val="D1530D"/>
    <a:srgbClr val="F23648"/>
    <a:srgbClr val="14AC00"/>
    <a:srgbClr val="1CEE00"/>
    <a:srgbClr val="ACC777"/>
    <a:srgbClr val="FBC2B3"/>
    <a:srgbClr val="C8F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856" autoAdjust="0"/>
  </p:normalViewPr>
  <p:slideViewPr>
    <p:cSldViewPr>
      <p:cViewPr varScale="1">
        <p:scale>
          <a:sx n="122" d="100"/>
          <a:sy n="122" d="100"/>
        </p:scale>
        <p:origin x="456" y="96"/>
      </p:cViewPr>
      <p:guideLst>
        <p:guide orient="horz" pos="1620"/>
        <p:guide orient="horz" pos="2981"/>
        <p:guide orient="horz" pos="259"/>
        <p:guide orient="horz" pos="985"/>
        <p:guide pos="2880"/>
        <p:guide pos="385"/>
        <p:guide pos="1565"/>
        <p:guide pos="5193"/>
        <p:guide pos="40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1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22" y="21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2BF71DB-AA9B-4F4C-9F2A-B271855036A7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9756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22" y="9429756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97BFDE4-187F-4B38-B79E-C50202B87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2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1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/>
          <a:lstStyle>
            <a:lvl1pPr algn="l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2" y="21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/>
          <a:lstStyle>
            <a:lvl1pPr algn="r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F34677-33FE-4EE3-AEBC-F3EED8ACD2CA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15" tIns="45055" rIns="90115" bIns="4505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40" y="4716048"/>
            <a:ext cx="5439010" cy="4467934"/>
          </a:xfrm>
          <a:prstGeom prst="rect">
            <a:avLst/>
          </a:prstGeom>
        </p:spPr>
        <p:txBody>
          <a:bodyPr vert="horz" lIns="90115" tIns="45055" rIns="90115" bIns="4505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9756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 anchor="b"/>
          <a:lstStyle>
            <a:lvl1pPr algn="l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2" y="9429756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 anchor="b"/>
          <a:lstStyle>
            <a:lvl1pPr algn="r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9E36F8-35CE-47CA-9FFC-FC0468D9C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27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0" y="3844926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0DBC-8478-40EF-81A8-3216F26236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15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A75D-62A4-4C94-BE88-D5183B1495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78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A93-4C83-429A-99C3-8025EE15F9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87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0" y="3844926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17B7-9E36-468C-8DF4-13EF037F6C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93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D657-7C62-4352-968D-35C836049E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36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00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7387-84F1-4E15-8706-D1E99C768C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10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4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6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7A08A-36C4-4132-A002-F6434DED3A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09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92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8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48F2-DCFC-4BE1-ADB0-E6B36FD62F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28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1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40" y="4398964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7ACD0F-B7EA-4898-B6B7-AE70242F8C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32" r:id="rId9"/>
    <p:sldLayoutId id="2147484133" r:id="rId10"/>
    <p:sldLayoutId id="2147484134" r:id="rId11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43608" y="1923678"/>
            <a:ext cx="7128792" cy="934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561" tIns="35780" rIns="71561" bIns="3578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налоговые вычеты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НДФЛ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/>
              <a:t>(статья </a:t>
            </a:r>
            <a:r>
              <a:rPr lang="ru-RU" sz="2800" dirty="0" smtClean="0"/>
              <a:t>218 </a:t>
            </a:r>
            <a:r>
              <a:rPr lang="ru-RU" sz="2800" dirty="0"/>
              <a:t>Налогового кодекса РФ)</a:t>
            </a:r>
            <a:endParaRPr lang="ru-RU" sz="2500" b="1" dirty="0" smtClean="0">
              <a:solidFill>
                <a:srgbClr val="005AA9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31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53948" y="267494"/>
            <a:ext cx="7662467" cy="360040"/>
          </a:xfrm>
          <a:prstGeom prst="rect">
            <a:avLst/>
          </a:prstGeom>
          <a:solidFill>
            <a:srgbClr val="C1FFE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имеет право и размер вычета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69360" y="1419622"/>
            <a:ext cx="1325289" cy="10085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3 000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41976" y="1419622"/>
            <a:ext cx="1325289" cy="10085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1 400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1408009"/>
            <a:ext cx="1325289" cy="10085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1400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1419622"/>
            <a:ext cx="1325289" cy="10085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12 000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3948" y="699542"/>
            <a:ext cx="7662467" cy="530729"/>
          </a:xfrm>
          <a:prstGeom prst="rect">
            <a:avLst/>
          </a:prstGeom>
          <a:solidFill>
            <a:srgbClr val="CCCC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налоговый вычет за каждый месяц налогового периода распространяется на родителя, супруга (супругу) родителя, усыновителя, на обеспечении которых находится ребенок, в следующих размерах: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2453" y="2643758"/>
            <a:ext cx="1348412" cy="20882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на первого ребенка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46237" y="2617493"/>
            <a:ext cx="1348412" cy="20882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на третьего и каждого последующего ребенка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8853" y="2643758"/>
            <a:ext cx="1348412" cy="20882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на </a:t>
            </a:r>
            <a:r>
              <a:rPr lang="ru-RU" sz="1100" dirty="0" smtClean="0"/>
              <a:t>второго ребенка</a:t>
            </a:r>
            <a:endParaRPr lang="ru-RU" sz="11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49077" y="2618727"/>
            <a:ext cx="1348412" cy="20882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800" dirty="0">
                <a:latin typeface="Comic Sans MS" panose="030F0702030302020204" pitchFamily="66" charset="0"/>
              </a:rPr>
              <a:t>на каждого ребенка в случае, если ребенок в возрасте до 18 лет является ребенком-инвалидом, или учащегося очной формы обучения, аспиранта, ординатора, интерна, студента в возрасте до 24 лет, если он является инвалидом I или II группы;</a:t>
            </a:r>
          </a:p>
        </p:txBody>
      </p:sp>
      <p:cxnSp>
        <p:nvCxnSpPr>
          <p:cNvPr id="15" name="Прямая со стрелкой 14"/>
          <p:cNvCxnSpPr>
            <a:endCxn id="9" idx="0"/>
          </p:cNvCxnSpPr>
          <p:nvPr/>
        </p:nvCxnSpPr>
        <p:spPr>
          <a:xfrm>
            <a:off x="1403648" y="2428142"/>
            <a:ext cx="3011" cy="215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257817" y="2428142"/>
            <a:ext cx="3011" cy="215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137007" y="2401877"/>
            <a:ext cx="3011" cy="215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016197" y="2415627"/>
            <a:ext cx="3011" cy="215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65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3"/>
          <p:cNvSpPr txBox="1">
            <a:spLocks/>
          </p:cNvSpPr>
          <p:nvPr/>
        </p:nvSpPr>
        <p:spPr>
          <a:xfrm>
            <a:off x="539552" y="555524"/>
            <a:ext cx="8136904" cy="576062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0" dirty="0"/>
              <a:t>С</a:t>
            </a:r>
            <a:r>
              <a:rPr lang="ru-RU" sz="1600" b="0" dirty="0" smtClean="0"/>
              <a:t>тандартный </a:t>
            </a:r>
            <a:r>
              <a:rPr lang="ru-RU" sz="1600" b="0" dirty="0"/>
              <a:t>налоговый вычет позволяет ежемесячно уменьшать налоговую базу по налогу на доходы физических лиц тех налогоплательщиков, на обеспечении которых находятся, в частности, дети-инвалиды, с учетом их предельного возраста</a:t>
            </a:r>
          </a:p>
        </p:txBody>
      </p:sp>
      <p:sp>
        <p:nvSpPr>
          <p:cNvPr id="3" name="Заголовок 13"/>
          <p:cNvSpPr txBox="1">
            <a:spLocks/>
          </p:cNvSpPr>
          <p:nvPr/>
        </p:nvSpPr>
        <p:spPr>
          <a:xfrm>
            <a:off x="539552" y="1283027"/>
            <a:ext cx="8136904" cy="576062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0" dirty="0"/>
              <a:t>Налоговый вычет действует до месяца, в котором доход </a:t>
            </a:r>
            <a:r>
              <a:rPr lang="ru-RU" sz="1600" b="0" dirty="0" smtClean="0"/>
              <a:t>налогоплательщика </a:t>
            </a:r>
            <a:r>
              <a:rPr lang="ru-RU" sz="1600" b="0" dirty="0"/>
              <a:t>исчисленный нарастающим итогом с начала налогового периода </a:t>
            </a:r>
            <a:r>
              <a:rPr lang="ru-RU" sz="1600" b="0" dirty="0" smtClean="0"/>
              <a:t>налоговым </a:t>
            </a:r>
            <a:r>
              <a:rPr lang="ru-RU" sz="1600" b="0" dirty="0"/>
              <a:t>агентом, предоставляющим данный стандартный налоговый вычет, превысил 350 000 рублей.</a:t>
            </a:r>
          </a:p>
        </p:txBody>
      </p:sp>
      <p:sp>
        <p:nvSpPr>
          <p:cNvPr id="4" name="Заголовок 13"/>
          <p:cNvSpPr txBox="1">
            <a:spLocks/>
          </p:cNvSpPr>
          <p:nvPr/>
        </p:nvSpPr>
        <p:spPr>
          <a:xfrm>
            <a:off x="611560" y="2134844"/>
            <a:ext cx="8136904" cy="576062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b="0" dirty="0"/>
              <a:t>Начиная с месяца, в котором указанный доход превысил 350 000 рублей, налоговый вычет, предусмотренный настоящим подпунктом, не применяется.</a:t>
            </a:r>
          </a:p>
        </p:txBody>
      </p:sp>
      <p:sp>
        <p:nvSpPr>
          <p:cNvPr id="5" name="Заголовок 13"/>
          <p:cNvSpPr txBox="1">
            <a:spLocks/>
          </p:cNvSpPr>
          <p:nvPr/>
        </p:nvSpPr>
        <p:spPr>
          <a:xfrm>
            <a:off x="610951" y="3006016"/>
            <a:ext cx="8136904" cy="576062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0" dirty="0"/>
              <a:t>Установленные настоящей статьей стандартные налоговые вычеты предоставляются налогоплательщику одним из налоговых агентов, являющихся источником выплаты дохода, по выбору налогоплательщика на основании его письменного заявления и документов, подтверждающих право на такие налоговые вычеты.</a:t>
            </a:r>
          </a:p>
        </p:txBody>
      </p:sp>
      <p:sp>
        <p:nvSpPr>
          <p:cNvPr id="6" name="Заголовок 13"/>
          <p:cNvSpPr txBox="1">
            <a:spLocks/>
          </p:cNvSpPr>
          <p:nvPr/>
        </p:nvSpPr>
        <p:spPr>
          <a:xfrm>
            <a:off x="619199" y="3857832"/>
            <a:ext cx="8136904" cy="730141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7500" lnSpcReduction="20000"/>
          </a:bodyPr>
          <a:lstStyle>
            <a:lvl1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0" dirty="0"/>
              <a:t>В случае, если в течение налогового периода стандартные налоговые вычеты налогоплательщику не предоставлялись или были предоставлены в меньшем размере, чем </a:t>
            </a:r>
            <a:r>
              <a:rPr lang="ru-RU" sz="1700" b="0" dirty="0" smtClean="0"/>
              <a:t>предусмотрено, </a:t>
            </a:r>
            <a:r>
              <a:rPr lang="ru-RU" sz="1700" b="0" dirty="0"/>
              <a:t>то по окончании налогового периода на основании налоговой декларации и документов, подтверждающих право на такие вычеты, налоговым органом производится перерасчет налоговой базы с учетом предоставления стандартных налоговых вычетов в размерах, предусмотренных настоящей статьей</a:t>
            </a:r>
            <a:r>
              <a:rPr lang="ru-RU" sz="12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7884933"/>
      </p:ext>
    </p:extLst>
  </p:cSld>
  <p:clrMapOvr>
    <a:masterClrMapping/>
  </p:clrMapOvr>
</p:sld>
</file>

<file path=ppt/theme/theme1.xml><?xml version="1.0" encoding="utf-8"?>
<a:theme xmlns:a="http://schemas.openxmlformats.org/drawingml/2006/main" name="Ppt00000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Ppt0000013</Template>
  <TotalTime>29751</TotalTime>
  <Words>301</Words>
  <Application>Microsoft Office PowerPoint</Application>
  <PresentationFormat>Экран (16:9)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Times New Roman</vt:lpstr>
      <vt:lpstr>Ppt0000013</vt:lpstr>
      <vt:lpstr>Презентация PowerPoint</vt:lpstr>
      <vt:lpstr>Презентация PowerPoint</vt:lpstr>
      <vt:lpstr>Презентация PowerPoint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 и обслуживание налогоплательщиков г. Москвы</dc:title>
  <dc:creator>ak</dc:creator>
  <cp:lastModifiedBy>Белобородов Сергей Викторович</cp:lastModifiedBy>
  <cp:revision>2037</cp:revision>
  <cp:lastPrinted>2022-10-18T12:16:33Z</cp:lastPrinted>
  <dcterms:created xsi:type="dcterms:W3CDTF">2013-02-15T12:10:44Z</dcterms:created>
  <dcterms:modified xsi:type="dcterms:W3CDTF">2023-05-30T14:47:14Z</dcterms:modified>
</cp:coreProperties>
</file>