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602" r:id="rId2"/>
    <p:sldId id="599" r:id="rId3"/>
    <p:sldId id="601" r:id="rId4"/>
  </p:sldIdLst>
  <p:sldSz cx="9144000" cy="5143500" type="screen16x9"/>
  <p:notesSz cx="6797675" cy="9928225"/>
  <p:defaultTextStyle>
    <a:defPPr>
      <a:defRPr lang="ru-RU"/>
    </a:defPPr>
    <a:lvl1pPr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07988" indent="49213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815975" indent="98425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223963" indent="147638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631950" indent="196850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9D70B3-4182-4EA1-A3DB-5652679B5EC3}">
          <p14:sldIdLst>
            <p14:sldId id="602"/>
            <p14:sldId id="599"/>
            <p14:sldId id="60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981">
          <p15:clr>
            <a:srgbClr val="A4A3A4"/>
          </p15:clr>
        </p15:guide>
        <p15:guide id="3" orient="horz" pos="259">
          <p15:clr>
            <a:srgbClr val="A4A3A4"/>
          </p15:clr>
        </p15:guide>
        <p15:guide id="4" orient="horz" pos="985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CCFF"/>
    <a:srgbClr val="FFFFCC"/>
    <a:srgbClr val="CCFFFF"/>
    <a:srgbClr val="D1530D"/>
    <a:srgbClr val="F23648"/>
    <a:srgbClr val="14AC00"/>
    <a:srgbClr val="1CEE00"/>
    <a:srgbClr val="ACC777"/>
    <a:srgbClr val="FBC2B3"/>
    <a:srgbClr val="C8FC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9856" autoAdjust="0"/>
  </p:normalViewPr>
  <p:slideViewPr>
    <p:cSldViewPr>
      <p:cViewPr varScale="1">
        <p:scale>
          <a:sx n="122" d="100"/>
          <a:sy n="122" d="100"/>
        </p:scale>
        <p:origin x="456" y="96"/>
      </p:cViewPr>
      <p:guideLst>
        <p:guide orient="horz" pos="1620"/>
        <p:guide orient="horz" pos="2981"/>
        <p:guide orient="horz" pos="259"/>
        <p:guide orient="horz" pos="985"/>
        <p:guide pos="2880"/>
        <p:guide pos="385"/>
        <p:guide pos="1565"/>
        <p:guide pos="5193"/>
        <p:guide pos="40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21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22" y="21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52BF71DB-AA9B-4F4C-9F2A-B271855036A7}" type="datetimeFigureOut">
              <a:rPr lang="ru-RU"/>
              <a:pPr>
                <a:defRPr/>
              </a:pPr>
              <a:t>30.05.2023</a:t>
            </a:fld>
            <a:endParaRPr lang="ru-RU"/>
          </a:p>
        </p:txBody>
      </p:sp>
      <p:sp>
        <p:nvSpPr>
          <p:cNvPr id="166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429756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22" y="9429756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897BFDE4-187F-4B38-B79E-C50202B87E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527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1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/>
          <a:lstStyle>
            <a:lvl1pPr algn="l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22" y="21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/>
          <a:lstStyle>
            <a:lvl1pPr algn="r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F34677-33FE-4EE3-AEBC-F3EED8ACD2CA}" type="datetimeFigureOut">
              <a:rPr lang="ru-RU"/>
              <a:pPr>
                <a:defRPr/>
              </a:pPr>
              <a:t>30.05.2023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5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115" tIns="45055" rIns="90115" bIns="4505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340" y="4716048"/>
            <a:ext cx="5439010" cy="4467934"/>
          </a:xfrm>
          <a:prstGeom prst="rect">
            <a:avLst/>
          </a:prstGeom>
        </p:spPr>
        <p:txBody>
          <a:bodyPr vert="horz" lIns="90115" tIns="45055" rIns="90115" bIns="45055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29756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 anchor="b"/>
          <a:lstStyle>
            <a:lvl1pPr algn="l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22" y="9429756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 anchor="b"/>
          <a:lstStyle>
            <a:lvl1pPr algn="r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F9E36F8-35CE-47CA-9FFC-FC0468D9C9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227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7988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5975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3963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1950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5926140" y="3844926"/>
            <a:ext cx="923925" cy="282575"/>
          </a:xfrm>
          <a:prstGeom prst="rect">
            <a:avLst/>
          </a:prstGeom>
          <a:noFill/>
          <a:ln>
            <a:noFill/>
          </a:ln>
          <a:extLst/>
        </p:spPr>
        <p:txBody>
          <a:bodyPr lIns="71561" tIns="35780" rIns="71561" bIns="35780"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latin typeface="Calibri" pitchFamily="34" charset="0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2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548638" cy="946151"/>
          </a:xfrm>
        </p:spPr>
        <p:txBody>
          <a:bodyPr/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20DBC-8478-40EF-81A8-3216F26236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15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CA75D-62A4-4C94-BE88-D5183B1495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9785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1" y="227409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55A93-4C83-429A-99C3-8025EE15F9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8873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5926140" y="3844926"/>
            <a:ext cx="923925" cy="282575"/>
          </a:xfrm>
          <a:prstGeom prst="rect">
            <a:avLst/>
          </a:prstGeom>
          <a:noFill/>
          <a:ln>
            <a:noFill/>
          </a:ln>
          <a:extLst/>
        </p:spPr>
        <p:txBody>
          <a:bodyPr lIns="71561" tIns="35780" rIns="71561" bIns="35780"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latin typeface="Calibri" pitchFamily="34" charset="0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2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D17B7-9E36-468C-8DF4-13EF037F6C4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593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1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7D657-7C62-4352-968D-35C836049E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366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800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88" y="1504951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1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07387-84F1-4E15-8706-D1E99C768C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0105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6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942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6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7A08A-36C4-4132-A002-F6434DED3A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0091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928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984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Autofit/>
          </a:bodyPr>
          <a:lstStyle>
            <a:lvl1pPr marL="0" indent="0">
              <a:buNone/>
              <a:defRPr sz="2900"/>
            </a:lvl1pPr>
            <a:lvl2pPr marL="408148" indent="0">
              <a:buNone/>
              <a:defRPr sz="2500"/>
            </a:lvl2pPr>
            <a:lvl3pPr marL="816296" indent="0">
              <a:buNone/>
              <a:defRPr sz="2100"/>
            </a:lvl3pPr>
            <a:lvl4pPr marL="1224443" indent="0">
              <a:buNone/>
              <a:defRPr sz="1800"/>
            </a:lvl4pPr>
            <a:lvl5pPr marL="1632591" indent="0">
              <a:buNone/>
              <a:defRPr sz="1800"/>
            </a:lvl5pPr>
            <a:lvl6pPr marL="2040739" indent="0">
              <a:buNone/>
              <a:defRPr sz="1800"/>
            </a:lvl6pPr>
            <a:lvl7pPr marL="2448887" indent="0">
              <a:buNone/>
              <a:defRPr sz="1800"/>
            </a:lvl7pPr>
            <a:lvl8pPr marL="2857035" indent="0">
              <a:buNone/>
              <a:defRPr sz="1800"/>
            </a:lvl8pPr>
            <a:lvl9pPr marL="3265183" indent="0">
              <a:buNone/>
              <a:defRPr sz="18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548F2-DCFC-4BE1-ADB0-E6B36FD62F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6287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_16.9-03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558801"/>
            <a:ext cx="7632700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492250"/>
            <a:ext cx="76327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l" defTabSz="816296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2640" y="4398964"/>
            <a:ext cx="504825" cy="512762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 defTabSz="816296" fontAlgn="auto">
              <a:lnSpc>
                <a:spcPts val="1878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7ACD0F-B7EA-4898-B6B7-AE70242F8C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32" r:id="rId9"/>
    <p:sldLayoutId id="2147484133" r:id="rId10"/>
    <p:sldLayoutId id="2147484134" r:id="rId11"/>
  </p:sldLayoutIdLst>
  <p:hf hdr="0" ftr="0" dt="0"/>
  <p:txStyles>
    <p:titleStyle>
      <a:lvl1pPr algn="l" defTabSz="815975" rtl="0" eaLnBrk="0" fontAlgn="base" hangingPunct="0">
        <a:spcBef>
          <a:spcPct val="0"/>
        </a:spcBef>
        <a:spcAft>
          <a:spcPct val="0"/>
        </a:spcAft>
        <a:defRPr sz="38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2pPr>
      <a:lvl3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3pPr>
      <a:lvl4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4pPr>
      <a:lvl5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5pPr>
      <a:lvl6pPr marL="4572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6pPr>
      <a:lvl7pPr marL="9144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7pPr>
      <a:lvl8pPr marL="13716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8pPr>
      <a:lvl9pPr marL="18288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9pPr>
    </p:titleStyle>
    <p:bodyStyle>
      <a:lvl1pPr marL="284163" indent="-284163" algn="l" defTabSz="815975" rtl="0" eaLnBrk="0" fontAlgn="base" hangingPunct="0">
        <a:spcBef>
          <a:spcPct val="20000"/>
        </a:spcBef>
        <a:spcAft>
          <a:spcPct val="0"/>
        </a:spcAft>
        <a:buFont typeface="+mj-lt"/>
        <a:defRPr sz="2400" kern="1200">
          <a:solidFill>
            <a:srgbClr val="005AA9"/>
          </a:solidFill>
          <a:latin typeface="+mj-lt"/>
          <a:ea typeface="+mn-ea"/>
          <a:cs typeface="+mn-cs"/>
        </a:defRPr>
      </a:lvl1pPr>
      <a:lvl2pPr marL="284163" indent="173038" algn="l" defTabSz="815975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000" kern="1200">
          <a:solidFill>
            <a:srgbClr val="504F53"/>
          </a:solidFill>
          <a:latin typeface="+mj-lt"/>
          <a:ea typeface="+mn-ea"/>
          <a:cs typeface="+mn-cs"/>
        </a:defRPr>
      </a:lvl2pPr>
      <a:lvl3pPr marL="557213" indent="-203200" algn="l" defTabSz="81597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504F53"/>
          </a:solidFill>
          <a:latin typeface="+mj-lt"/>
          <a:ea typeface="+mn-ea"/>
          <a:cs typeface="+mn-cs"/>
        </a:defRPr>
      </a:lvl3pPr>
      <a:lvl4pPr marL="1600200" indent="-1319213" algn="just" defTabSz="815975" rtl="0" eaLnBrk="0" fontAlgn="base" hangingPunct="0">
        <a:lnSpc>
          <a:spcPts val="1900"/>
        </a:lnSpc>
        <a:spcBef>
          <a:spcPts val="400"/>
        </a:spcBef>
        <a:spcAft>
          <a:spcPct val="0"/>
        </a:spcAft>
        <a:buFont typeface="Arial" pitchFamily="34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122363" indent="706438" algn="l" defTabSz="815975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pitchFamily="34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244813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61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09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256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8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96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4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91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39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87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35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8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043608" y="1923678"/>
            <a:ext cx="7128792" cy="934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561" tIns="35780" rIns="71561" bIns="3578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Стандартные налоговые вычеты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НДФЛ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/>
              <a:t>(статья </a:t>
            </a:r>
            <a:r>
              <a:rPr lang="ru-RU" sz="2800" dirty="0" smtClean="0"/>
              <a:t>218 </a:t>
            </a:r>
            <a:r>
              <a:rPr lang="ru-RU" sz="2800" dirty="0"/>
              <a:t>Налогового кодекса РФ)</a:t>
            </a:r>
            <a:endParaRPr lang="ru-RU" sz="2500" b="1" dirty="0" smtClean="0">
              <a:solidFill>
                <a:srgbClr val="005AA9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31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3948" y="267494"/>
            <a:ext cx="7662467" cy="360040"/>
          </a:xfrm>
          <a:prstGeom prst="rect">
            <a:avLst/>
          </a:prstGeom>
          <a:solidFill>
            <a:srgbClr val="C1FFE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Кто имеет право и размер вычета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469360" y="1419622"/>
            <a:ext cx="1325289" cy="10085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3 000 руб.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41976" y="1419622"/>
            <a:ext cx="1325289" cy="10085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1 400 руб.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5576" y="1408009"/>
            <a:ext cx="1325289" cy="10085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1400 руб.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72200" y="1419622"/>
            <a:ext cx="1325289" cy="10085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12 000 руб.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3948" y="699542"/>
            <a:ext cx="7662467" cy="530729"/>
          </a:xfrm>
          <a:prstGeom prst="rect">
            <a:avLst/>
          </a:prstGeom>
          <a:solidFill>
            <a:srgbClr val="CCCC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dirty="0"/>
              <a:t>налоговый вычет за каждый месяц налогового периода распространяется на родителя, супруга (супругу) родителя, усыновителя, на обеспечении которых находится ребенок, в следующих размерах: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2453" y="2643758"/>
            <a:ext cx="1348412" cy="20882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/>
              <a:t>на первого ребенка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46237" y="2617493"/>
            <a:ext cx="1348412" cy="20882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/>
              <a:t>на третьего и каждого последующего ребенка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18853" y="2643758"/>
            <a:ext cx="1348412" cy="20882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/>
              <a:t>на </a:t>
            </a:r>
            <a:r>
              <a:rPr lang="ru-RU" sz="1100" dirty="0" smtClean="0"/>
              <a:t>второго ребенка</a:t>
            </a:r>
            <a:endParaRPr lang="ru-RU" sz="11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49077" y="2618727"/>
            <a:ext cx="1348412" cy="20882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800" dirty="0">
                <a:latin typeface="Comic Sans MS" panose="030F0702030302020204" pitchFamily="66" charset="0"/>
              </a:rPr>
              <a:t>на каждого ребенка в случае, если ребенок в возрасте до 18 лет является ребенком-инвалидом, или учащегося очной формы обучения, аспиранта, ординатора, интерна, студента в возрасте до 24 лет, если он является инвалидом I или II группы;</a:t>
            </a:r>
          </a:p>
        </p:txBody>
      </p:sp>
      <p:cxnSp>
        <p:nvCxnSpPr>
          <p:cNvPr id="15" name="Прямая со стрелкой 14"/>
          <p:cNvCxnSpPr>
            <a:endCxn id="9" idx="0"/>
          </p:cNvCxnSpPr>
          <p:nvPr/>
        </p:nvCxnSpPr>
        <p:spPr>
          <a:xfrm>
            <a:off x="1403648" y="2428142"/>
            <a:ext cx="3011" cy="215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257817" y="2428142"/>
            <a:ext cx="3011" cy="215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137007" y="2401877"/>
            <a:ext cx="3011" cy="215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7016197" y="2415627"/>
            <a:ext cx="3011" cy="215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6657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3"/>
          <p:cNvSpPr txBox="1">
            <a:spLocks/>
          </p:cNvSpPr>
          <p:nvPr/>
        </p:nvSpPr>
        <p:spPr>
          <a:xfrm>
            <a:off x="539552" y="555524"/>
            <a:ext cx="8136904" cy="576062"/>
          </a:xfrm>
          <a:prstGeom prst="rect">
            <a:avLst/>
          </a:prstGeom>
        </p:spPr>
        <p:style>
          <a:lnRef idx="1">
            <a:schemeClr val="accent1"/>
          </a:lnRef>
          <a:fillRef idx="1001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2500" lnSpcReduction="20000"/>
          </a:bodyPr>
          <a:lstStyle>
            <a:lvl1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С</a:t>
            </a:r>
            <a:r>
              <a:rPr lang="ru-RU" sz="1600" b="0" dirty="0" smtClean="0"/>
              <a:t>тандартный </a:t>
            </a:r>
            <a:r>
              <a:rPr lang="ru-RU" sz="1600" b="0" dirty="0"/>
              <a:t>налоговый вычет позволяет ежемесячно уменьшать налоговую базу по налогу на доходы физических лиц тех налогоплательщиков, на обеспечении которых находятся, в частности, дети-инвалиды, с учетом их предельного возраста</a:t>
            </a:r>
          </a:p>
        </p:txBody>
      </p:sp>
      <p:sp>
        <p:nvSpPr>
          <p:cNvPr id="3" name="Заголовок 13"/>
          <p:cNvSpPr txBox="1">
            <a:spLocks/>
          </p:cNvSpPr>
          <p:nvPr/>
        </p:nvSpPr>
        <p:spPr>
          <a:xfrm>
            <a:off x="539552" y="1283027"/>
            <a:ext cx="8136904" cy="576062"/>
          </a:xfrm>
          <a:prstGeom prst="rect">
            <a:avLst/>
          </a:prstGeom>
        </p:spPr>
        <p:style>
          <a:lnRef idx="1">
            <a:schemeClr val="accent1"/>
          </a:lnRef>
          <a:fillRef idx="1001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2500" lnSpcReduction="20000"/>
          </a:bodyPr>
          <a:lstStyle>
            <a:lvl1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Налоговый вычет действует до месяца, в котором доход </a:t>
            </a:r>
            <a:r>
              <a:rPr lang="ru-RU" sz="1600" b="0" dirty="0" smtClean="0"/>
              <a:t>налогоплательщика </a:t>
            </a:r>
            <a:r>
              <a:rPr lang="ru-RU" sz="1600" b="0" dirty="0"/>
              <a:t>исчисленный нарастающим итогом с начала налогового периода </a:t>
            </a:r>
            <a:r>
              <a:rPr lang="ru-RU" sz="1600" b="0" dirty="0" smtClean="0"/>
              <a:t>налоговым </a:t>
            </a:r>
            <a:r>
              <a:rPr lang="ru-RU" sz="1600" b="0" dirty="0"/>
              <a:t>агентом, предоставляющим данный стандартный налоговый вычет, превысил 350 000 рублей.</a:t>
            </a:r>
          </a:p>
        </p:txBody>
      </p:sp>
      <p:sp>
        <p:nvSpPr>
          <p:cNvPr id="4" name="Заголовок 13"/>
          <p:cNvSpPr txBox="1">
            <a:spLocks/>
          </p:cNvSpPr>
          <p:nvPr/>
        </p:nvSpPr>
        <p:spPr>
          <a:xfrm>
            <a:off x="611560" y="2134844"/>
            <a:ext cx="8136904" cy="576062"/>
          </a:xfrm>
          <a:prstGeom prst="rect">
            <a:avLst/>
          </a:prstGeom>
        </p:spPr>
        <p:style>
          <a:lnRef idx="1">
            <a:schemeClr val="accent1"/>
          </a:lnRef>
          <a:fillRef idx="1001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300" b="0" dirty="0"/>
              <a:t>Начиная с месяца, в котором указанный доход превысил 350 000 рублей, налоговый вычет, предусмотренный настоящим подпунктом, не применяется.</a:t>
            </a:r>
          </a:p>
        </p:txBody>
      </p:sp>
      <p:sp>
        <p:nvSpPr>
          <p:cNvPr id="5" name="Заголовок 13"/>
          <p:cNvSpPr txBox="1">
            <a:spLocks/>
          </p:cNvSpPr>
          <p:nvPr/>
        </p:nvSpPr>
        <p:spPr>
          <a:xfrm>
            <a:off x="610951" y="3006016"/>
            <a:ext cx="8136904" cy="576062"/>
          </a:xfrm>
          <a:prstGeom prst="rect">
            <a:avLst/>
          </a:prstGeom>
        </p:spPr>
        <p:style>
          <a:lnRef idx="1">
            <a:schemeClr val="accent1"/>
          </a:lnRef>
          <a:fillRef idx="1001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2500" lnSpcReduction="20000"/>
          </a:bodyPr>
          <a:lstStyle>
            <a:lvl1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Установленные настоящей статьей стандартные налоговые вычеты предоставляются налогоплательщику одним из налоговых агентов, являющихся источником выплаты дохода, по выбору налогоплательщика на основании его письменного заявления и документов, подтверждающих право на такие налоговые вычеты.</a:t>
            </a:r>
          </a:p>
        </p:txBody>
      </p:sp>
      <p:sp>
        <p:nvSpPr>
          <p:cNvPr id="6" name="Заголовок 13"/>
          <p:cNvSpPr txBox="1">
            <a:spLocks/>
          </p:cNvSpPr>
          <p:nvPr/>
        </p:nvSpPr>
        <p:spPr>
          <a:xfrm>
            <a:off x="619199" y="3857832"/>
            <a:ext cx="8136904" cy="730141"/>
          </a:xfrm>
          <a:prstGeom prst="rect">
            <a:avLst/>
          </a:prstGeom>
        </p:spPr>
        <p:style>
          <a:lnRef idx="1">
            <a:schemeClr val="accent1"/>
          </a:lnRef>
          <a:fillRef idx="1001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67500" lnSpcReduction="20000"/>
          </a:bodyPr>
          <a:lstStyle>
            <a:lvl1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700" b="0" dirty="0"/>
              <a:t>В случае, если в течение налогового периода стандартные налоговые вычеты налогоплательщику не предоставлялись или были предоставлены в меньшем размере, чем </a:t>
            </a:r>
            <a:r>
              <a:rPr lang="ru-RU" sz="1700" b="0" dirty="0" smtClean="0"/>
              <a:t>предусмотрено, </a:t>
            </a:r>
            <a:r>
              <a:rPr lang="ru-RU" sz="1700" b="0" dirty="0"/>
              <a:t>то по окончании налогового периода на основании налоговой декларации и документов, подтверждающих право на такие вычеты, налоговым органом производится перерасчет налоговой базы с учетом предоставления стандартных налоговых вычетов в размерах, предусмотренных настоящей статьей</a:t>
            </a:r>
            <a:r>
              <a:rPr lang="ru-RU" sz="12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7884933"/>
      </p:ext>
    </p:extLst>
  </p:cSld>
  <p:clrMapOvr>
    <a:masterClrMapping/>
  </p:clrMapOvr>
</p:sld>
</file>

<file path=ppt/theme/theme1.xml><?xml version="1.0" encoding="utf-8"?>
<a:theme xmlns:a="http://schemas.openxmlformats.org/drawingml/2006/main" name="Ppt000001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Ppt0000013</Template>
  <TotalTime>29751</TotalTime>
  <Words>301</Words>
  <Application>Microsoft Office PowerPoint</Application>
  <PresentationFormat>Экран (16:9)</PresentationFormat>
  <Paragraphs>17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Comic Sans MS</vt:lpstr>
      <vt:lpstr>Times New Roman</vt:lpstr>
      <vt:lpstr>Ppt0000013</vt:lpstr>
      <vt:lpstr>Презентация PowerPoint</vt:lpstr>
      <vt:lpstr>Презентация PowerPoint</vt:lpstr>
      <vt:lpstr>Презентация PowerPoint</vt:lpstr>
    </vt:vector>
  </TitlesOfParts>
  <Company>Computer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Приём и обслуживание налогоплательщиков г. Москвы</dc:title>
  <dc:creator>ak</dc:creator>
  <cp:lastModifiedBy>Белобородов Сергей Викторович</cp:lastModifiedBy>
  <cp:revision>2037</cp:revision>
  <cp:lastPrinted>2022-10-18T12:16:33Z</cp:lastPrinted>
  <dcterms:created xsi:type="dcterms:W3CDTF">2013-02-15T12:10:44Z</dcterms:created>
  <dcterms:modified xsi:type="dcterms:W3CDTF">2023-05-30T14:47:14Z</dcterms:modified>
</cp:coreProperties>
</file>