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1"/>
    <p:sldMasterId id="2147483677" r:id="rId2"/>
  </p:sldMasterIdLst>
  <p:notesMasterIdLst>
    <p:notesMasterId r:id="rId22"/>
  </p:notesMasterIdLst>
  <p:sldIdLst>
    <p:sldId id="281" r:id="rId3"/>
    <p:sldId id="258" r:id="rId4"/>
    <p:sldId id="288" r:id="rId5"/>
    <p:sldId id="257" r:id="rId6"/>
    <p:sldId id="290" r:id="rId7"/>
    <p:sldId id="291" r:id="rId8"/>
    <p:sldId id="293" r:id="rId9"/>
    <p:sldId id="298" r:id="rId10"/>
    <p:sldId id="309" r:id="rId11"/>
    <p:sldId id="286" r:id="rId12"/>
    <p:sldId id="308" r:id="rId13"/>
    <p:sldId id="292" r:id="rId14"/>
    <p:sldId id="299" r:id="rId15"/>
    <p:sldId id="306" r:id="rId16"/>
    <p:sldId id="310" r:id="rId17"/>
    <p:sldId id="305" r:id="rId18"/>
    <p:sldId id="304" r:id="rId19"/>
    <p:sldId id="296" r:id="rId20"/>
    <p:sldId id="311" r:id="rId21"/>
  </p:sldIdLst>
  <p:sldSz cx="9144000" cy="5143500" type="screen16x9"/>
  <p:notesSz cx="6797675" cy="9928225"/>
  <p:defaultTextStyle>
    <a:defPPr>
      <a:defRPr lang="ru-RU"/>
    </a:defPPr>
    <a:lvl1pPr marL="0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20000"/>
    <a:srgbClr val="194997"/>
    <a:srgbClr val="153E81"/>
    <a:srgbClr val="103064"/>
    <a:srgbClr val="76312F"/>
    <a:srgbClr val="009644"/>
    <a:srgbClr val="005BA7"/>
    <a:srgbClr val="180682"/>
    <a:srgbClr val="7A0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88609" autoAdjust="0"/>
  </p:normalViewPr>
  <p:slideViewPr>
    <p:cSldViewPr showGuides="1">
      <p:cViewPr varScale="1">
        <p:scale>
          <a:sx n="132" d="100"/>
          <a:sy n="132" d="100"/>
        </p:scale>
        <p:origin x="-930" y="-156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303" tIns="45651" rIns="91303" bIns="4565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0092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12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693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8162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1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7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271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15C92-4D15-46BE-B807-DC95027E3602}" type="slidenum">
              <a:rPr lang="ru-RU" smtClean="0"/>
              <a:t>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ооло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852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806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583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F79BE-71E6-4E76-8706-C4D9E5ED79EC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022DB-B56E-48D5-BA18-957933CAA54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670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58524-75FA-4DFF-9D30-F97C17CE17A5}" type="datetime1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28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2CD-5EDF-45E0-A730-F2C3E6027E1D}" type="datetime1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56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1169"/>
            <a:ext cx="9143998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190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63"/>
            <a:ext cx="9144000" cy="5142895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478468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400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9" y="558801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90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190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1071"/>
            <a:ext cx="9142642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522767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22.12.2012</a:t>
            </a:r>
          </a:p>
        </p:txBody>
      </p:sp>
    </p:spTree>
    <p:extLst>
      <p:ext uri="{BB962C8B-B14F-4D97-AF65-F5344CB8AC3E}">
        <p14:creationId xmlns:p14="http://schemas.microsoft.com/office/powerpoint/2010/main" val="377277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5" y="1205153"/>
            <a:ext cx="7320689" cy="3621940"/>
          </a:xfrm>
        </p:spPr>
        <p:txBody>
          <a:bodyPr/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lnSpc>
                <a:spcPts val="1409"/>
              </a:lnSpc>
              <a:spcBef>
                <a:spcPts val="313"/>
              </a:spcBef>
              <a:defRPr>
                <a:latin typeface="+mj-lt"/>
              </a:defRPr>
            </a:lvl4pPr>
            <a:lvl5pPr>
              <a:lnSpc>
                <a:spcPts val="1409"/>
              </a:lnSpc>
              <a:spcBef>
                <a:spcPts val="31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639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354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5" y="1205153"/>
            <a:ext cx="7320689" cy="3621940"/>
          </a:xfrm>
        </p:spPr>
        <p:txBody>
          <a:bodyPr/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6" y="375802"/>
            <a:ext cx="7337901" cy="829352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98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F79BE-71E6-4E76-8706-C4D9E5ED79EC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613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759380"/>
            <a:ext cx="7320689" cy="1518472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5" y="2572290"/>
            <a:ext cx="7320689" cy="2254803"/>
          </a:xfrm>
        </p:spPr>
        <p:txBody>
          <a:bodyPr anchor="t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0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838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1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5" y="1205153"/>
            <a:ext cx="3620764" cy="352184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29" y="1205153"/>
            <a:ext cx="3644897" cy="352184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86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375800"/>
            <a:ext cx="7864166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4" y="1205154"/>
            <a:ext cx="3674753" cy="42600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4" y="1631157"/>
            <a:ext cx="3674753" cy="319593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5" cy="42600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5" cy="318602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01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1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5022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191048" y="4404443"/>
            <a:ext cx="567428" cy="489830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lvl1pPr algn="ctr">
              <a:defRPr sz="21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969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304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37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1577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974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F79BE-71E6-4E76-8706-C4D9E5ED79EC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022DB-B56E-48D5-BA18-957933CAA54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63"/>
            <a:ext cx="9144000" cy="5142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286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F79BE-71E6-4E76-8706-C4D9E5ED79EC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68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5A173-E5E4-4B86-BADB-BBB422306F42}" type="datetime1">
              <a:rPr lang="ru-RU" smtClean="0"/>
              <a:pPr/>
              <a:t>30.08.2023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022DB-B56E-48D5-BA18-957933CAA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96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F79BE-71E6-4E76-8706-C4D9E5ED79EC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806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E4C3-B3F9-4492-AC4E-AEB8AB203703}" type="datetime1">
              <a:rPr lang="ru-RU" smtClean="0"/>
              <a:pPr/>
              <a:t>30.08.2023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022DB-B56E-48D5-BA18-957933CAA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743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1266-D9B9-4642-A506-7317DD4ADF73}" type="datetime1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022DB-B56E-48D5-BA18-957933CAA5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106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78A2D-CC43-4DD9-8CF9-DF5286C3CC1D}" type="datetime1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707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EDECA-DAED-49E8-AB44-A10369DCE766}" type="datetime1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16.9-03.png"/>
          <p:cNvPicPr>
            <a:picLocks noChangeAspect="1" noChangeArrowheads="1"/>
          </p:cNvPicPr>
          <p:nvPr userDrawn="1"/>
        </p:nvPicPr>
        <p:blipFill>
          <a:blip r:embed="rId18" cstate="print"/>
          <a:stretch>
            <a:fillRect/>
          </a:stretch>
        </p:blipFill>
        <p:spPr bwMode="auto">
          <a:xfrm>
            <a:off x="1" y="1169"/>
            <a:ext cx="9143998" cy="5142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7684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60" r:id="rId13"/>
    <p:sldLayoutId id="2147483650" r:id="rId14"/>
    <p:sldLayoutId id="2147483662" r:id="rId15"/>
    <p:sldLayoutId id="2147483663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53" y="367516"/>
            <a:ext cx="7343873" cy="832711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53" y="1200150"/>
            <a:ext cx="7343873" cy="3626943"/>
          </a:xfrm>
          <a:prstGeom prst="rect">
            <a:avLst/>
          </a:prstGeom>
        </p:spPr>
        <p:txBody>
          <a:bodyPr vert="horz" lIns="81630" tIns="40815" rIns="81630" bIns="40815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3"/>
            <a:ext cx="2895600" cy="273844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1" y="4531069"/>
            <a:ext cx="619711" cy="473875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lvl1pPr algn="ctr">
              <a:lnSpc>
                <a:spcPts val="1878"/>
              </a:lnSpc>
              <a:defRPr sz="21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9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 ftr="0" dt="0"/>
  <p:txStyles>
    <p:titleStyle>
      <a:lvl1pPr algn="l" defTabSz="816296" rtl="0" eaLnBrk="1" latinLnBrk="0" hangingPunct="1">
        <a:lnSpc>
          <a:spcPts val="4070"/>
        </a:lnSpc>
        <a:spcBef>
          <a:spcPct val="0"/>
        </a:spcBef>
        <a:buNone/>
        <a:defRPr sz="33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284505" indent="0" algn="l" defTabSz="816296" rtl="0" eaLnBrk="1" latinLnBrk="0" hangingPunct="1">
        <a:spcBef>
          <a:spcPct val="20000"/>
        </a:spcBef>
        <a:buFont typeface="+mj-lt"/>
        <a:buNone/>
        <a:defRPr sz="28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284505" indent="0" algn="l" defTabSz="816296" rtl="0" eaLnBrk="1" latinLnBrk="0" hangingPunct="1">
        <a:spcBef>
          <a:spcPct val="20000"/>
        </a:spcBef>
        <a:buFont typeface="Arial" pitchFamily="34" charset="0"/>
        <a:buNone/>
        <a:defRPr sz="19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557828" indent="-203750" algn="l" defTabSz="816296" rtl="0" eaLnBrk="1" latinLnBrk="0" hangingPunct="1">
        <a:spcBef>
          <a:spcPct val="20000"/>
        </a:spcBef>
        <a:buFont typeface="Arial" pitchFamily="34" charset="0"/>
        <a:buChar char="•"/>
        <a:defRPr sz="19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282020" algn="just" defTabSz="816296" rtl="0" eaLnBrk="1" latinLnBrk="0" hangingPunct="1">
        <a:lnSpc>
          <a:spcPts val="1409"/>
        </a:lnSpc>
        <a:spcBef>
          <a:spcPts val="313"/>
        </a:spcBef>
        <a:buFont typeface="Arial" pitchFamily="34" charset="0"/>
        <a:buNone/>
        <a:tabLst/>
        <a:defRPr sz="13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123109" indent="0" algn="l" defTabSz="816296" rtl="0" eaLnBrk="1" latinLnBrk="0" hangingPunct="1">
        <a:lnSpc>
          <a:spcPts val="1409"/>
        </a:lnSpc>
        <a:spcBef>
          <a:spcPts val="313"/>
        </a:spcBef>
        <a:buFont typeface="Arial" pitchFamily="34" charset="0"/>
        <a:buNone/>
        <a:defRPr sz="11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1C4A16B47D83D582408E463327D450945E4766E8C8FCF8F4EC9682DB73039D629BC72079B711CC21FB8A9B12D8A521CD7A70C48BEFX0n9H" TargetMode="External"/><Relationship Id="rId3" Type="http://schemas.openxmlformats.org/officeDocument/2006/relationships/hyperlink" Target="consultantplus://offline/ref=1C4A16B47D83D582408E463327D450945E4766E8C8FCF8F4EC9682DB73039D629BC7207FB51B9324EE9BC31DD3B23FC56C6CC689XEnEH" TargetMode="External"/><Relationship Id="rId7" Type="http://schemas.openxmlformats.org/officeDocument/2006/relationships/hyperlink" Target="consultantplus://offline/ref=1C4A16B47D83D582408E463327D450945E4766E8C8FCF8F4EC9682DB73039D629BC72079B71B9324EE9BC31DD3B23FC56C6CC689XEnEH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1C4A16B47D83D582408E463327D450945E4766E8C8FCF8F4EC9682DB73039D629BC72078BE1B9324EE9BC31DD3B23FC56C6CC689XEnEH" TargetMode="External"/><Relationship Id="rId11" Type="http://schemas.openxmlformats.org/officeDocument/2006/relationships/hyperlink" Target="consultantplus://offline/ref=1C4A16B47D83D582408E463327D450945E4766E8C8FCF8F4EC9682DB73039D629BC7207BB410CC21FB8A9B12D8A521CD7A70C48BEFX0n9H" TargetMode="External"/><Relationship Id="rId5" Type="http://schemas.openxmlformats.org/officeDocument/2006/relationships/hyperlink" Target="consultantplus://offline/ref=1C4A16B47D83D582408E463327D450945E4766E8C8FCF8F4EC9682DB73039D629BC72079B718CC21FB8A9B12D8A521CD7A70C48BEFX0n9H" TargetMode="External"/><Relationship Id="rId10" Type="http://schemas.openxmlformats.org/officeDocument/2006/relationships/hyperlink" Target="consultantplus://offline/ref=1C4A16B47D83D582408E463327D450945E4766E8C8FCF8F4EC9682DB73039D629BC72079B713CC21FB8A9B12D8A521CD7A70C48BEFX0n9H" TargetMode="External"/><Relationship Id="rId4" Type="http://schemas.openxmlformats.org/officeDocument/2006/relationships/hyperlink" Target="consultantplus://offline/ref=1C4A16B47D83D582408E463327D450945E4766E8C8FCF8F4EC9682DB73039D629BC7207BBF17CC21FB8A9B12D8A521CD7A70C48BEFX0n9H" TargetMode="External"/><Relationship Id="rId9" Type="http://schemas.openxmlformats.org/officeDocument/2006/relationships/hyperlink" Target="consultantplus://offline/ref=1C4A16B47D83D582408E463327D450945E4766E8C8FCF8F4EC9682DB73039D629BC72079B712CC21FB8A9B12D8A521CD7A70C48BEFX0n9H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79B01404DF931FE1ACE289256B532D05549BCF7CFB7DE34CD8440BBD397EA57EDED7466A3AEE016DF68036930729334035F34503K4vCH" TargetMode="External"/><Relationship Id="rId2" Type="http://schemas.openxmlformats.org/officeDocument/2006/relationships/hyperlink" Target="consultantplus://offline/ref=61D283C552FE09AAD2908CCD4A7B80DBF9E5ADBDEDA4C38DCA0894744D27221C9CD2A7D7A1CD1014215D1B060984w3s9H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consultantplus://offline/ref=79B01404DF931FE1ACE289256B532D05549BCF7CFB7DE34CD8440BBD397EA57EDED7466E30E25E68E3916E9C0C3E2D4823EF47014DK0vEH" TargetMode="External"/><Relationship Id="rId5" Type="http://schemas.openxmlformats.org/officeDocument/2006/relationships/hyperlink" Target="consultantplus://offline/ref=79B01404DF931FE1ACE289256B532D05549BCF7CFB7DE34CD8440BBD397EA57EDED7466E31E35E68E3916E9C0C3E2D4823EF47014DK0vEH" TargetMode="External"/><Relationship Id="rId4" Type="http://schemas.openxmlformats.org/officeDocument/2006/relationships/hyperlink" Target="consultantplus://offline/ref=79B01404DF931FE1ACE289256B532D05549BCF7CFB7DE34CD8440BBD397EA57EDED7466E3EE05E68E3916E9C0C3E2D4823EF47014DK0vEH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F481349FCE0DC414ED3E330F71C309FC769CC4E6B4C768B5218A91257E8D2DB038CF0E59C85229309F070CDBF3A4357C40AE070904AC5D71N7z0H" TargetMode="External"/><Relationship Id="rId2" Type="http://schemas.openxmlformats.org/officeDocument/2006/relationships/hyperlink" Target="consultantplus://offline/ref=F481349FCE0DC414ED3E330F71C309FC769CC4E6B4C768B5218A91257E8D2DB038CF0E5BC8572265C7480D87B5F8267E41AE050118NAzDH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consultantplus://offline/ref=F481349FCE0DC414ED3E330F71C309FC769CC4E6B4C768B5218A91257E8D2DB038CF0E5DC1597D60D2595588BEEF387657B20703N1z9H" TargetMode="External"/><Relationship Id="rId5" Type="http://schemas.openxmlformats.org/officeDocument/2006/relationships/hyperlink" Target="consultantplus://offline/ref=F481349FCE0DC414ED3E330F71C309FC769CC4E6B4C768B5218A91257E8D2DB038CF0E5CC0597D60D2595588BEEF387657B20703N1z9H" TargetMode="External"/><Relationship Id="rId4" Type="http://schemas.openxmlformats.org/officeDocument/2006/relationships/hyperlink" Target="consultantplus://offline/ref=F481349FCE0DC414ED3E330F71C309FC769CC4E6B4C768B5218A91257E8D2DB038CF0E5DC9597D60D2595588BEEF387657B20703N1z9H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7A0A29B50923E37B3B9EB295A0778218BFBA487BCFB1F7D1BB4C97DA1ACF89E18A2CEA31D4AFC5B9B2507DA961EB853DC1584A28nFI7I" TargetMode="External"/><Relationship Id="rId7" Type="http://schemas.openxmlformats.org/officeDocument/2006/relationships/hyperlink" Target="consultantplus://offline/ref=7A0A29B50923E37B3B9EB295A0778218BFBC4975C1B2F7D1BB4C97DA1ACF89E18A2CEA38D6A491E9F50E24FA2CA08837D6444A22EA9CE8A6n2I1I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hyperlink" Target="consultantplus://offline/ref=7A0A29B50923E37B3B9EB295A0778218BFBA4D7ECCB3F7D1BB4C97DA1ACF89E18A2CEA38D6A492EAF00E24FA2CA08837D6444A22EA9CE8A6n2I1I" TargetMode="External"/><Relationship Id="rId5" Type="http://schemas.openxmlformats.org/officeDocument/2006/relationships/hyperlink" Target="consultantplus://offline/ref=7A0A29B50923E37B3B9EB295A0778218BFBB4F7EC9B1F7D1BB4C97DA1ACF89E18A2CEA38D6A492ECF70E24FA2CA08837D6444A22EA9CE8A6n2I1I" TargetMode="External"/><Relationship Id="rId4" Type="http://schemas.openxmlformats.org/officeDocument/2006/relationships/hyperlink" Target="consultantplus://offline/ref=7A0A29B50923E37B3B9EB295A0778218B8B9417ECCB3F7D1BB4C97DA1ACF89E18A2CEA38D6A491E8F20E24FA2CA08837D6444A22EA9CE8A6n2I1I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F060868344966454569F75078F6CAAD4FD1DCAB4810C4C16D7D343735868BDE3CA39DB8EE8D36953732278FC44BD284DEC681F314528265E4FX1H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15816" y="1995686"/>
            <a:ext cx="2952328" cy="576063"/>
          </a:xfrm>
          <a:prstGeom prst="rect">
            <a:avLst/>
          </a:prstGeom>
          <a:effectLst>
            <a:glow rad="584200">
              <a:srgbClr val="004A97">
                <a:alpha val="95000"/>
              </a:srgbClr>
            </a:glow>
          </a:effectLst>
        </p:spPr>
        <p:txBody>
          <a:bodyPr lIns="70866" tIns="35433" rIns="70866" bIns="35433" anchor="ctr"/>
          <a:lstStyle/>
          <a:p>
            <a:pPr algn="ctr" defTabSz="708190"/>
            <a:r>
              <a:rPr lang="ru-RU" sz="1200" b="1" dirty="0" smtClean="0">
                <a:solidFill>
                  <a:prstClr val="white"/>
                </a:solidFill>
                <a:effectLst>
                  <a:glow rad="101600">
                    <a:srgbClr val="004A97"/>
                  </a:glow>
                </a:effectLst>
              </a:rPr>
              <a:t>ИФНС России №35 по г. Москве</a:t>
            </a:r>
            <a:endParaRPr lang="ru-RU" sz="1200" b="1" dirty="0">
              <a:solidFill>
                <a:prstClr val="white"/>
              </a:solidFill>
              <a:effectLst>
                <a:glow rad="101600">
                  <a:srgbClr val="004A97"/>
                </a:glow>
              </a:effectLst>
            </a:endParaRPr>
          </a:p>
        </p:txBody>
      </p:sp>
      <p:sp>
        <p:nvSpPr>
          <p:cNvPr id="41987" name="WordArt 3"/>
          <p:cNvSpPr>
            <a:spLocks noChangeAspect="1" noChangeArrowheads="1" noChangeShapeType="1" noTextEdit="1"/>
          </p:cNvSpPr>
          <p:nvPr/>
        </p:nvSpPr>
        <p:spPr bwMode="auto">
          <a:xfrm>
            <a:off x="1273269" y="2787775"/>
            <a:ext cx="6183431" cy="1763455"/>
          </a:xfrm>
          <a:prstGeom prst="rect">
            <a:avLst/>
          </a:prstGeom>
        </p:spPr>
        <p:txBody>
          <a:bodyPr wrap="none" lIns="62125" tIns="31063" rIns="62125" bIns="31063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708190"/>
            <a:endParaRPr lang="ru-RU" sz="2177" b="1" kern="10" dirty="0">
              <a:ln w="9525">
                <a:solidFill>
                  <a:srgbClr val="EEECE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D51A15"/>
                  </a:gs>
                  <a:gs pos="100000">
                    <a:srgbClr val="6E1414"/>
                  </a:gs>
                </a:gsLst>
                <a:lin ang="5400000" scaled="1"/>
              </a:gradFill>
              <a:latin typeface="Tahoma"/>
              <a:cs typeface="Tahom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96094" y="2402474"/>
            <a:ext cx="1847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2767533"/>
            <a:ext cx="7992888" cy="1432947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Круглый стол на тему:</a:t>
            </a:r>
            <a:b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«Переход из категории малого бизнеса в средний; </a:t>
            </a:r>
            <a:b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льготный налоговый режим»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31640" y="4551230"/>
            <a:ext cx="6400800" cy="323295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30 августа 2023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56946"/>
      </p:ext>
    </p:extLst>
  </p:cSld>
  <p:clrMapOvr>
    <a:masterClrMapping/>
  </p:clrMapOvr>
  <p:transition spd="slow" advTm="9472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97785" y="4627796"/>
            <a:ext cx="576064" cy="273844"/>
          </a:xfrm>
          <a:prstGeom prst="rect">
            <a:avLst/>
          </a:prstGeom>
        </p:spPr>
        <p:txBody>
          <a:bodyPr lIns="74752" tIns="37376" rIns="74752" bIns="37376"/>
          <a:lstStyle/>
          <a:p>
            <a:pPr>
              <a:defRPr/>
            </a:pPr>
            <a:fld id="{9302A372-EB85-4A14-9B9E-6F2305329C24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648" y="483518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Внесение </a:t>
            </a:r>
            <a:r>
              <a:rPr lang="ru-RU" sz="1200" dirty="0"/>
              <a:t>сведений в реестр осуществляется </a:t>
            </a:r>
            <a:r>
              <a:rPr lang="ru-RU" sz="1200" dirty="0" smtClean="0"/>
              <a:t>ежемесячно </a:t>
            </a:r>
            <a:r>
              <a:rPr lang="ru-RU" sz="1200" dirty="0"/>
              <a:t>на основании сведений, содержащихся в ЕГРЮЛ, ЕГРИП, а также представленных в налоговые органы сведений о среднесписочной численности работников, сведений о доходе, полученном от осуществления предпринимательской деятельности, сведений, содержащихся в документах, связанных с применением специальных налоговых режимов, а также сведений, представленных в налоговый орган в соответствии с </a:t>
            </a:r>
            <a:r>
              <a:rPr lang="ru-RU" sz="1200" dirty="0">
                <a:hlinkClick r:id="rId3"/>
              </a:rPr>
              <a:t>ч. 6 - </a:t>
            </a:r>
            <a:r>
              <a:rPr lang="ru-RU" sz="1200" dirty="0">
                <a:hlinkClick r:id="rId4"/>
              </a:rPr>
              <a:t>6.5 и </a:t>
            </a:r>
            <a:r>
              <a:rPr lang="ru-RU" sz="1200" dirty="0">
                <a:hlinkClick r:id="rId5"/>
              </a:rPr>
              <a:t>7.1 ст. 4.1 Закона N 209-ФЗ (</a:t>
            </a:r>
            <a:r>
              <a:rPr lang="ru-RU" sz="1200" dirty="0">
                <a:hlinkClick r:id="rId6"/>
              </a:rPr>
              <a:t>ч. 1, </a:t>
            </a:r>
            <a:r>
              <a:rPr lang="ru-RU" sz="1200" dirty="0">
                <a:hlinkClick r:id="rId7"/>
              </a:rPr>
              <a:t>2, </a:t>
            </a:r>
            <a:r>
              <a:rPr lang="ru-RU" sz="1200" dirty="0">
                <a:hlinkClick r:id="rId8"/>
              </a:rPr>
              <a:t>4, </a:t>
            </a:r>
            <a:r>
              <a:rPr lang="ru-RU" sz="1200" dirty="0">
                <a:hlinkClick r:id="rId9"/>
              </a:rPr>
              <a:t>4.1 ст. 4.1 Закона N 209-ФЗ):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/>
              <a:t>с 10 июля по 10 декабря текущего календарного года на основании вышеуказанных сведений за предшествующий календарный год;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dirty="0"/>
              <a:t>с 10 января по 10 июня текущего календарного года на основании вышеуказанных сведений за календарный год, предшествующий предыдущему календарному году.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 smtClean="0"/>
              <a:t>Так</a:t>
            </a:r>
            <a:r>
              <a:rPr lang="ru-RU" sz="1200" dirty="0"/>
              <a:t>, 10-го числа каждого месяца вносятся сведения о наименовании юридического лица (Ф.И.О. индивидуального предпринимателя), ИНН, месте нахождения (месте жительства), дате внесения в реестр, категории субъекта, сведения о видах деятельности и лицензиях, а также среднесписочной численности по состоянию на 1-е число месяца внесения сведений в реестр.</a:t>
            </a:r>
          </a:p>
          <a:p>
            <a:pPr algn="just"/>
            <a:r>
              <a:rPr lang="ru-RU" sz="1200" dirty="0"/>
              <a:t>О вновь созданных юридических лицах и индивидуальных предпринимателях сведения вносятся 10-го числа месяца, следующего за месяцем внесения сведений о создании в ЕГРЮЛ и ЕГРИП соответственно (</a:t>
            </a:r>
            <a:r>
              <a:rPr lang="ru-RU" sz="1200" dirty="0">
                <a:hlinkClick r:id="rId10"/>
              </a:rPr>
              <a:t>п. п. 1, </a:t>
            </a:r>
            <a:r>
              <a:rPr lang="ru-RU" sz="1200" dirty="0">
                <a:hlinkClick r:id="rId11"/>
              </a:rPr>
              <a:t>2 ч. 5 ст. 4.1 Закона N 209-ФЗ</a:t>
            </a:r>
            <a:r>
              <a:rPr lang="ru-RU" sz="1200" dirty="0" smtClean="0">
                <a:hlinkClick r:id="rId11"/>
              </a:rPr>
              <a:t>).</a:t>
            </a:r>
          </a:p>
          <a:p>
            <a:pPr algn="just"/>
            <a:endParaRPr lang="ru-RU" sz="1200" dirty="0" smtClean="0"/>
          </a:p>
          <a:p>
            <a:pPr algn="just"/>
            <a:r>
              <a:rPr lang="ru-RU" sz="1200" dirty="0" smtClean="0"/>
              <a:t>Сведения </a:t>
            </a:r>
            <a:r>
              <a:rPr lang="ru-RU" sz="1200" dirty="0"/>
              <a:t>о наименовании, местонахождении юридического лица (Ф.И.О., месте жительства индивидуального предпринимателя), о кодах ОКВЭД и лицензиях в случае их изменения вносятся в реестр 10-го числа месяца, следующего за месяцем внесения соответствующих сведений в ЕГРЮЛ, ЕГРИП (п. 3 ч. 5 ст. 4.1 Закона N 209-ФЗ).</a:t>
            </a:r>
          </a:p>
          <a:p>
            <a:pPr algn="just"/>
            <a:endParaRPr lang="ru-RU" sz="1200" dirty="0">
              <a:hlinkClick r:id="rId11"/>
            </a:endParaRPr>
          </a:p>
        </p:txBody>
      </p:sp>
    </p:spTree>
    <p:extLst>
      <p:ext uri="{BB962C8B-B14F-4D97-AF65-F5344CB8AC3E}">
        <p14:creationId xmlns:p14="http://schemas.microsoft.com/office/powerpoint/2010/main" val="2301338014"/>
      </p:ext>
    </p:extLst>
  </p:cSld>
  <p:clrMapOvr>
    <a:masterClrMapping/>
  </p:clrMapOvr>
  <p:transition spd="slow" advTm="3287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446088" y="4824413"/>
            <a:ext cx="8128000" cy="0"/>
          </a:xfrm>
          <a:prstGeom prst="line">
            <a:avLst/>
          </a:prstGeom>
          <a:ln w="127000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172400" y="4371950"/>
            <a:ext cx="792088" cy="7137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2D797A9C-318B-42D5-9B7C-3BF1996F11D5}" type="slidenum">
              <a:rPr lang="ru-RU" alt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41151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Таким образом, реестр формируется на основании сведений, находящихся в распоряжении ФНС России и поступающих в рамках представления налоговой отчетности, что обеспечивает автоматическое присвоение статуса субъекта малого предпринимательства хозяйствующим субъектам </a:t>
            </a:r>
            <a:r>
              <a:rPr lang="ru-RU" sz="1200" i="1" dirty="0"/>
              <a:t>(</a:t>
            </a:r>
            <a:r>
              <a:rPr lang="ru-RU" sz="1200" i="1" dirty="0">
                <a:hlinkClick r:id="rId2"/>
              </a:rPr>
              <a:t>Письмо Минэкономразвития России от 23.12.2016 N Д28и-3430).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68" y="1388479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00FF"/>
                </a:solidFill>
              </a:rPr>
              <a:t>Установленный порядок формирования реестра свидетельствует о том, что он формируется уполномоченным органом на основании представленных в его распоряжение сведений, а сами субъекты малого предпринимательства не обращаются в данный орган с целью внесения сведений о них в данный реестр, статус субъекта малого предпринимательства присваивается автоматически и не носит заявительный характер.</a:t>
            </a:r>
          </a:p>
          <a:p>
            <a:endParaRPr lang="ru-RU" sz="1200" dirty="0" smtClean="0">
              <a:solidFill>
                <a:srgbClr val="0000FF"/>
              </a:solidFill>
            </a:endParaRPr>
          </a:p>
          <a:p>
            <a:pPr algn="just"/>
            <a:r>
              <a:rPr lang="ru-RU" sz="1200" dirty="0" smtClean="0">
                <a:solidFill>
                  <a:srgbClr val="0000FF"/>
                </a:solidFill>
              </a:rPr>
              <a:t>При </a:t>
            </a:r>
            <a:r>
              <a:rPr lang="ru-RU" sz="1200" dirty="0">
                <a:solidFill>
                  <a:srgbClr val="0000FF"/>
                </a:solidFill>
              </a:rPr>
              <a:t>этом на некоторые организации и органы власти возложены обязанности по ежегодному представлению в ФНС России сведений, необходимых для ведения реестра (</a:t>
            </a:r>
            <a:r>
              <a:rPr lang="ru-RU" sz="1200" dirty="0">
                <a:solidFill>
                  <a:srgbClr val="0000FF"/>
                </a:solidFill>
                <a:hlinkClick r:id="rId3"/>
              </a:rPr>
              <a:t>ч. 6 - </a:t>
            </a:r>
            <a:r>
              <a:rPr lang="ru-RU" sz="1200" dirty="0">
                <a:solidFill>
                  <a:srgbClr val="0000FF"/>
                </a:solidFill>
                <a:hlinkClick r:id="rId4"/>
              </a:rPr>
              <a:t>6.2, </a:t>
            </a:r>
            <a:r>
              <a:rPr lang="ru-RU" sz="1200" dirty="0">
                <a:solidFill>
                  <a:srgbClr val="0000FF"/>
                </a:solidFill>
                <a:hlinkClick r:id="rId5"/>
              </a:rPr>
              <a:t>6.4, </a:t>
            </a:r>
            <a:r>
              <a:rPr lang="ru-RU" sz="1200" dirty="0">
                <a:solidFill>
                  <a:srgbClr val="0000FF"/>
                </a:solidFill>
                <a:hlinkClick r:id="rId6"/>
              </a:rPr>
              <a:t>6.5 ст. 4.1 Закона N 209-ФЗ).</a:t>
            </a:r>
          </a:p>
          <a:p>
            <a:endParaRPr lang="ru-RU" sz="1200" dirty="0" smtClean="0">
              <a:solidFill>
                <a:srgbClr val="0000FF"/>
              </a:solidFill>
            </a:endParaRPr>
          </a:p>
          <a:p>
            <a:pPr algn="just"/>
            <a:r>
              <a:rPr lang="ru-RU" sz="1200" dirty="0" smtClean="0">
                <a:solidFill>
                  <a:srgbClr val="0000FF"/>
                </a:solidFill>
              </a:rPr>
              <a:t>Указанные </a:t>
            </a:r>
            <a:r>
              <a:rPr lang="ru-RU" sz="1200" dirty="0">
                <a:solidFill>
                  <a:srgbClr val="0000FF"/>
                </a:solidFill>
              </a:rPr>
              <a:t>в ч. 6 - 6.2, 6.4 и 6.5 ст. 4.1 Закона N 209-ФЗ сведения в случае их непредставления в уполномоченный орган с 1 по 5 июля могут представляться ежемесячно (с 1-го по 5-е число месяца) по состоянию на 1-е число месяца внесения сведений о юридических лицах и об индивидуальных предпринимателях в Единый реестр субъектов малого и среднего предпринимательства. В таком порядке эти сведения представляются в уполномоченный орган в форме электронных документов, подписанных усиленной квалифицированной электронной подписью, с использованием официального сайта уполномоченного органа в сети Интернет (ч. 7.1 ст. 4.1 Закона N 209-ФЗ).</a:t>
            </a:r>
          </a:p>
          <a:p>
            <a:endParaRPr lang="ru-RU" sz="12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421408"/>
      </p:ext>
    </p:extLst>
  </p:cSld>
  <p:clrMapOvr>
    <a:masterClrMapping/>
  </p:clrMapOvr>
  <p:transition spd="slow" advTm="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732240" y="458797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576" y="339502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Содержащиеся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реестре сведения о юридических лицах, индивидуальных предпринимателях исключаются из указанного реестра 1 раз в год - 10 июля текущего календарного года в случае, если такие юридические лица, индивидуальные предприниматели не представили (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п. 5 ч. 5 ст. 4.1 Закона N 209-ФЗ):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среднесписочной численности работников за предшествующий календарный год;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(или) налоговую отчетность, позволяющую определить величину дохода, полученного от осуществления предпринимательской деятельности за предшествующий календарный год;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такие юридические лица, индивидуальные предприниматели не отвечают условиям, установленным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ст. 4 Закона N 209-ФЗ.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Также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исключаются из реестра сведения о юридических лицах и индивидуальных предпринимателях, деятельность которых прекращена, это осуществляется 10-го числа месяца, следующего за месяцем внесения соответствующих сведений соответственно в ЕГРЮЛ, ЕГРИП (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п. 7 ч. 5 ст. 4.1 Закона N 209-ФЗ).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Сведения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что юридическое лицо или индивидуальный предприниматель является вновь созданным или вновь зарегистрированным, соответственно, исключаются из реестра 10 июля года, следующего за годом их внесения (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п. 4 ч. 5 ст. 4.1 Закона N 209-ФЗ).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Кроме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этого, 10-го числа каждого месяца сведения, содержащиеся в реестре, размещаются в сети Интернет на официальном сайте ФНС России и являются общедоступными в течение 5 календарных лет, следующих за годом размещения таких сведений (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ч. 9 ст. 4.1 Закона N 209-ФЗ).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этом, несмотря на то что сведения в реестр вносятся ФНС России на основании предоставленной ей информации, субъекты малого предпринимательства имеют возможность контролировать, содержатся ли сведения о них в данном реестре, и в случае, когда сведения о них в таком реестре не будут обнаружены, сообщить об этом в налоговый орган.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официальном сайте Федеральной налоговой службы https://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rmsp.nalog.ru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возможность отправить заявление с целью проверки сведений о юридическом лице или индивидуальном предпринимателе, сведения о котором отсутствуют в реестре или внесены некорректно.</a:t>
            </a:r>
          </a:p>
        </p:txBody>
      </p:sp>
    </p:spTree>
    <p:extLst>
      <p:ext uri="{BB962C8B-B14F-4D97-AF65-F5344CB8AC3E}">
        <p14:creationId xmlns:p14="http://schemas.microsoft.com/office/powerpoint/2010/main" val="857872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388424" y="4515966"/>
            <a:ext cx="504056" cy="52514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540" y="843558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FF"/>
                </a:solidFill>
              </a:rPr>
              <a:t>Страховые взносы - 2023</a:t>
            </a:r>
          </a:p>
          <a:p>
            <a:pPr algn="just"/>
            <a:r>
              <a:rPr lang="ru-RU" sz="1400" dirty="0" smtClean="0">
                <a:solidFill>
                  <a:srgbClr val="0000FF"/>
                </a:solidFill>
              </a:rPr>
              <a:t>С </a:t>
            </a:r>
            <a:r>
              <a:rPr lang="ru-RU" sz="1400" dirty="0">
                <a:solidFill>
                  <a:srgbClr val="0000FF"/>
                </a:solidFill>
              </a:rPr>
              <a:t>01.01.2023 вместо ПФР и ФСС действует единый Фонд пенсионного и социального страхования (СФР). Взносы на ОПС, ОМС и </a:t>
            </a:r>
            <a:r>
              <a:rPr lang="ru-RU" sz="1400" dirty="0" err="1">
                <a:solidFill>
                  <a:srgbClr val="0000FF"/>
                </a:solidFill>
              </a:rPr>
              <a:t>ВНиМ</a:t>
            </a:r>
            <a:r>
              <a:rPr lang="ru-RU" sz="1400" dirty="0">
                <a:solidFill>
                  <a:srgbClr val="0000FF"/>
                </a:solidFill>
              </a:rPr>
              <a:t> начисляют по единому тарифу. По-прежнему отдельно надо считать взносы на травматизм и взносы по дополнительным тарифам.</a:t>
            </a:r>
          </a:p>
          <a:p>
            <a:pPr algn="just"/>
            <a:r>
              <a:rPr lang="ru-RU" sz="1400" u="sng" dirty="0">
                <a:solidFill>
                  <a:srgbClr val="0000FF"/>
                </a:solidFill>
              </a:rPr>
              <a:t>Основной единый тариф взносов - 30%, взносов на травматизм - от 0,2 до 8,5%.</a:t>
            </a:r>
          </a:p>
          <a:p>
            <a:pPr algn="just"/>
            <a:r>
              <a:rPr lang="ru-RU" sz="1400" u="sng" dirty="0">
                <a:solidFill>
                  <a:srgbClr val="0000FF"/>
                </a:solidFill>
              </a:rPr>
              <a:t>Предельная база на 2023 г. - 1 917 000 руб.</a:t>
            </a:r>
          </a:p>
          <a:p>
            <a:pPr algn="just"/>
            <a:r>
              <a:rPr lang="ru-RU" sz="1400" dirty="0">
                <a:solidFill>
                  <a:srgbClr val="0000FF"/>
                </a:solidFill>
              </a:rPr>
              <a:t>На выплаты свыше предельной базы взносы по единому тарифу начисляйте по тарифу 15,1</a:t>
            </a:r>
            <a:r>
              <a:rPr lang="ru-RU" sz="1400" dirty="0" smtClean="0">
                <a:solidFill>
                  <a:srgbClr val="0000FF"/>
                </a:solidFill>
              </a:rPr>
              <a:t>%.</a:t>
            </a:r>
            <a:endParaRPr lang="ru-RU" sz="1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411510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Льготный налоговый режим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1540" y="2474774"/>
            <a:ext cx="7913704" cy="20411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На основании пп. 17 п. 1 ст.  427 НК РФ пониженные </a:t>
            </a:r>
            <a:r>
              <a:rPr lang="ru-RU" sz="1200" b="1" dirty="0">
                <a:solidFill>
                  <a:srgbClr val="FF0000"/>
                </a:solidFill>
              </a:rPr>
              <a:t>тарифы страховых взносов для плательщиков, указанных в подпункте 1 пункта 1 статьи 419 настоящего Кодекса, применяются:</a:t>
            </a:r>
          </a:p>
          <a:p>
            <a:pPr algn="ctr"/>
            <a:r>
              <a:rPr lang="ru-RU" sz="1200" dirty="0" smtClean="0">
                <a:solidFill>
                  <a:srgbClr val="0000FF"/>
                </a:solidFill>
              </a:rPr>
              <a:t> </a:t>
            </a:r>
            <a:r>
              <a:rPr lang="ru-RU" sz="1200" dirty="0">
                <a:solidFill>
                  <a:srgbClr val="0000FF"/>
                </a:solidFill>
              </a:rPr>
              <a:t>для плательщиков страховых взносов, признаваемых субъектами малого или среднего предпринимательства в соответствии с Федеральным законом от 24 июля 2007 года N 209-ФЗ "О развитии малого и среднего предпринимательства в Российской Федерации" в отношении части выплат в пользу физического лица, определяемой по итогам каждого календарного месяца как превышение над величиной минимального размера оплаты труда, установленного федеральным законом на начало расчетного периода</a:t>
            </a:r>
            <a:r>
              <a:rPr lang="ru-RU" sz="1200" dirty="0" smtClean="0">
                <a:solidFill>
                  <a:srgbClr val="0000FF"/>
                </a:solidFill>
              </a:rPr>
              <a:t>;</a:t>
            </a:r>
          </a:p>
          <a:p>
            <a:pPr algn="ctr"/>
            <a:endParaRPr lang="ru-RU" sz="1200" dirty="0" smtClean="0">
              <a:solidFill>
                <a:srgbClr val="0000FF"/>
              </a:solidFill>
            </a:endParaRPr>
          </a:p>
          <a:p>
            <a:pPr algn="r"/>
            <a:r>
              <a:rPr lang="ru-RU" sz="1200" i="1" dirty="0" smtClean="0">
                <a:solidFill>
                  <a:srgbClr val="0000FF"/>
                </a:solidFill>
              </a:rPr>
              <a:t>(ст. 427 НК РФ введена </a:t>
            </a:r>
            <a:r>
              <a:rPr lang="ru-RU" sz="1200" i="1" dirty="0">
                <a:solidFill>
                  <a:srgbClr val="0000FF"/>
                </a:solidFill>
              </a:rPr>
              <a:t>Федеральным законом от 03.07.2016 N 243-ФЗ</a:t>
            </a:r>
            <a:r>
              <a:rPr lang="ru-RU" sz="1200" i="1" dirty="0" smtClean="0">
                <a:solidFill>
                  <a:srgbClr val="0000FF"/>
                </a:solidFill>
              </a:rPr>
              <a:t>)</a:t>
            </a:r>
            <a:endParaRPr lang="ru-RU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0451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398000" y="4532461"/>
            <a:ext cx="569912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rtlCol="0" anchor="ctr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33B1A71C-34B4-4285-B965-A489A86775E3}" type="slidenum">
              <a:rPr lang="ru-RU" altLang="ru-RU" sz="1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14</a:t>
            </a:fld>
            <a:endPara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411510"/>
            <a:ext cx="791370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/>
              <a:t>Для </a:t>
            </a:r>
            <a:r>
              <a:rPr lang="ru-RU" sz="1200" dirty="0"/>
              <a:t>плательщиков, указанных в подпункте 17 пункта 1 настоящей статьи, в течение 2021 и 2022 годов применяются следующие пониженные тарифы страховых взносов:</a:t>
            </a:r>
          </a:p>
          <a:p>
            <a:r>
              <a:rPr lang="ru-RU" sz="1200" dirty="0" smtClean="0"/>
              <a:t>1</a:t>
            </a:r>
            <a:r>
              <a:rPr lang="ru-RU" sz="1200" dirty="0"/>
              <a:t>) на обязательное пенсионное страхование:</a:t>
            </a:r>
          </a:p>
          <a:p>
            <a:r>
              <a:rPr lang="ru-RU" sz="1200" dirty="0"/>
              <a:t>в пределах установленной предельной величины базы для исчисления страховых взносов по данному виду </a:t>
            </a:r>
            <a:r>
              <a:rPr lang="ru-RU" sz="1200" dirty="0" smtClean="0"/>
              <a:t>страхования </a:t>
            </a:r>
            <a:r>
              <a:rPr lang="ru-RU" sz="1200" dirty="0"/>
              <a:t>- 10,0 процента;</a:t>
            </a:r>
          </a:p>
          <a:p>
            <a:r>
              <a:rPr lang="ru-RU" sz="1200" dirty="0"/>
              <a:t>свыше установленной предельной величины базы для исчисления страховых взносов по данному виду страхования - 10,0 процента;</a:t>
            </a:r>
          </a:p>
          <a:p>
            <a:r>
              <a:rPr lang="ru-RU" sz="1200" dirty="0"/>
              <a:t>2) на обязательное социальное страхование на случай временной нетрудоспособности и в связи с материнством - 0,0 процента;</a:t>
            </a:r>
          </a:p>
          <a:p>
            <a:r>
              <a:rPr lang="ru-RU" sz="1200" dirty="0"/>
              <a:t>3) на обязательное медицинское страхование - 5,0 процента.</a:t>
            </a:r>
          </a:p>
          <a:p>
            <a:pPr algn="r"/>
            <a:r>
              <a:rPr lang="ru-RU" sz="1200" i="1" dirty="0"/>
              <a:t>(п. </a:t>
            </a:r>
            <a:r>
              <a:rPr lang="ru-RU" sz="1200" i="1" dirty="0" smtClean="0"/>
              <a:t>2.1 ст. 247 НК РФ)</a:t>
            </a:r>
            <a:endParaRPr lang="ru-RU" sz="12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0808" y="2787774"/>
            <a:ext cx="7870440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/>
              <a:t>Для </a:t>
            </a:r>
            <a:r>
              <a:rPr lang="ru-RU" sz="1400" dirty="0"/>
              <a:t>плательщиков, указанных в подпунктах 10 и 17 пункта 1 и пункте 13.1 настоящей статьи, начиная с 2023 года применяется единый пониженный тариф страховых взносов в размере 15,0 процента в отношении части выплат в пользу физического лица, определяемой по итогам каждого календарного месяца как превышение над величиной минимального размера оплаты труда, установленного федеральным законом на начало расчетного периода.</a:t>
            </a:r>
          </a:p>
          <a:p>
            <a:pPr algn="just"/>
            <a:r>
              <a:rPr lang="ru-RU" sz="1400" dirty="0"/>
              <a:t> </a:t>
            </a:r>
            <a:endParaRPr lang="ru-RU" sz="1400" dirty="0" smtClean="0"/>
          </a:p>
          <a:p>
            <a:pPr algn="r"/>
            <a:r>
              <a:rPr lang="ru-RU" sz="1200" i="1" dirty="0" smtClean="0"/>
              <a:t>(</a:t>
            </a:r>
            <a:r>
              <a:rPr lang="ru-RU" sz="1200" i="1" dirty="0"/>
              <a:t>п. </a:t>
            </a:r>
            <a:r>
              <a:rPr lang="ru-RU" sz="1200" i="1" dirty="0" smtClean="0"/>
              <a:t>2.4</a:t>
            </a:r>
            <a:r>
              <a:rPr lang="en-US" sz="1200" i="1" dirty="0" smtClean="0"/>
              <a:t> </a:t>
            </a:r>
            <a:r>
              <a:rPr lang="ru-RU" sz="1200" i="1" dirty="0" smtClean="0"/>
              <a:t>ст. 427 НК РФ </a:t>
            </a:r>
            <a:r>
              <a:rPr lang="ru-RU" sz="1200" i="1" dirty="0"/>
              <a:t>введен Федеральным законом от 14.07.2022 N </a:t>
            </a:r>
            <a:r>
              <a:rPr lang="ru-RU" sz="1200" i="1" dirty="0" smtClean="0"/>
              <a:t>239-ФЗ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958807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7956376" y="4299942"/>
            <a:ext cx="971600" cy="7263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A87264F7-0890-4482-AC5F-84F85DA16711}" type="slidenum">
              <a:rPr lang="ru-RU" alt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11510"/>
            <a:ext cx="80648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FF"/>
                </a:solidFill>
              </a:rPr>
              <a:t>Взносы по единому тарифу перечисляют платежкой на ЕНП не позднее 28 числа следующего месяца. Перед уплатой взносов за первый и второй месяц квартала подают уведомление о сумме платежа. </a:t>
            </a:r>
          </a:p>
          <a:p>
            <a:pPr algn="just"/>
            <a:r>
              <a:rPr lang="ru-RU" sz="1400" dirty="0">
                <a:solidFill>
                  <a:srgbClr val="0000FF"/>
                </a:solidFill>
              </a:rPr>
              <a:t>В 2023 г. взносы за эти месяцы можно перечислять отдельными платежками без уведомлений. </a:t>
            </a:r>
          </a:p>
          <a:p>
            <a:pPr algn="just"/>
            <a:r>
              <a:rPr lang="ru-RU" sz="1400" dirty="0">
                <a:solidFill>
                  <a:srgbClr val="0000FF"/>
                </a:solidFill>
              </a:rPr>
              <a:t>Взносы на травматизм по-прежнему платят не позднее 15 числа каждого месяца отдельной платежкой.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856888"/>
              </p:ext>
            </p:extLst>
          </p:nvPr>
        </p:nvGraphicFramePr>
        <p:xfrm>
          <a:off x="395536" y="1599722"/>
          <a:ext cx="7992890" cy="31848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0664"/>
                <a:gridCol w="631051"/>
                <a:gridCol w="526297"/>
                <a:gridCol w="590664"/>
                <a:gridCol w="424066"/>
                <a:gridCol w="540180"/>
                <a:gridCol w="540180"/>
                <a:gridCol w="439211"/>
                <a:gridCol w="439211"/>
                <a:gridCol w="525034"/>
                <a:gridCol w="1373166"/>
                <a:gridCol w="1373166"/>
              </a:tblGrid>
              <a:tr h="3088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Наименование налога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КБК налогов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Категория плательщика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Срок представления декларации/расчета по налогам и страховым взносам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Срок представления уведомления по налогам и страховым взносам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Период, указываемый в уведомлении (код отчетного периода)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Срок уплаты налогов, страховых взносов в соответствии с законодательством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Исключение (случаи, когда уведомления не предоставляются)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</a:tr>
              <a:tr h="526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налоговый/отчетный период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срок представления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отчетный период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срок представления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отчетный период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код отчетного (налогового) периода/номер месяца (квартала) 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отчетный период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срок уплаты налога, страховых взносов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</a:tr>
              <a:tr h="52599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Страховые взносы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18210201000010000160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18210204010010010160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18210204010010020160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18210204020010010160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18210204020010020160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18210208000060000160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18210209000060000160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18210210000010000160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18210211000010000160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плательщики, производящие выплаты и иные вознаграждения физическим лицам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 квартал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25.04.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январь                        февраль                           март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позднее 25.02        не позднее 25.03        25.04 (не предоставляется)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январь                 февраль                 март  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21/01                    21/02                      21/03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январь                февраль               март   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28.02                                         28.03                                           28.04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За март в апреле 25.04 уведомление по налогу не предоставляется, так как срок предоставления расчёта и уведомления совпадает.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</a:tr>
              <a:tr h="525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полугодие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25.07.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апрель                              май                                   июнь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позднее 25.05    не позднее 25.06        25.07 (не предоставляется)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апрель                май                  июнь   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31/01                       31/02                   31/03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апрель           май            июнь  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28.05                                          28.06                                           28.07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За июнь в июле 25.07 уведомление по налогу не предоставляется, так как срок предоставления декларации и уведомления совпадает.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</a:tr>
              <a:tr h="525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 месяцев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25.10.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июль                          август                              сентябрь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позднее 25.08      не позднее 25.09            25.10 (не предоставляется)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июль                август                 сентябрь  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33/01                      33/02                      33/03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июль           август                сентябрь              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28.08                                              28.09                                           28.10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За сентябрь в октябре 25.10 уведомление по налогу не предоставляется, так как срок предоставления декларации и уведомления совпадает.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</a:tr>
              <a:tr h="2652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год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25.01. года следующего за истекшим налоговым  периодом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октябрь                            ноябрь                              декабрь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позднее 25.11    не позднее 25.12   25.01 (не предоставляется)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октябрь  ноябрь         декабрь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34/01                      34/02                     34/03 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октябрь      ноябрь               декабрь 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28.11                                                    28.12                                                  28.01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За декабрь в январе 25.01 уведомление по налогу не предоставляется, так как срок предоставления расчета и уведомления совпадает.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</a:tr>
              <a:tr h="2873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год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28.01. года следующего за истекшим налоговым  периодом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22" marR="4722" marT="4722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06376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316416" y="4371950"/>
            <a:ext cx="576064" cy="71901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rtlCol="0" anchor="ctr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69EC3B17-FB3E-4B74-9B01-CA4FC8F1B4A9}" type="slidenum">
              <a:rPr lang="ru-RU" altLang="ru-RU" sz="1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16</a:t>
            </a:fld>
            <a:endPara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3074" name="Picture 2" descr="C:\Program Files (x86)\Microsoft Office\MEDIA\CAGCAT10\j0293236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059582"/>
            <a:ext cx="1268892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483518"/>
            <a:ext cx="338437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В </a:t>
            </a:r>
            <a:r>
              <a:rPr lang="ru-RU" sz="1200" dirty="0"/>
              <a:t>соответствии с п. 2 указания ЦБ РФ от 11.03.2014 N 3210-У "О порядке ведения кассовых операций юридическими лицами и упрощенном порядке ведения кассовых операций индивидуальными предпринимателями и субъектами малого предпринимательства" индивидуальные предприниматели и субъекты малого предпринимательства вправе не устанавливать лимит остатка наличных средств в кассе, т.е. не сдавать их в банк, а хранить у себя в кассе.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40152" y="483518"/>
            <a:ext cx="252028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Также необходимо отметить, что в соответствии с п. 1 ч. 4 ст. 6 Федерального закона от 06.12.2011 N 402-ФЗ "О бухгалтерском учете" субъекты малого предпринимательства вправе вести упрощенный бухучет и составлять упрощенную бухгалтерскую отчетность.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875564"/>
            <a:ext cx="259228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ЦБ РФ с 1 мая 2022 года увеличил максимальный размер операции для системы быстрых платежей с 600 тыс. до 1 млн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11960" y="2875564"/>
            <a:ext cx="403244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Для малого и среднего бизнеса из ряда отраслей продлили срок обращения за кредитными каникулами по договорам, которые заключили до 1 марта 2022 года. Заявить требование теперь можно до 31 декабря 2023 года.</a:t>
            </a:r>
          </a:p>
        </p:txBody>
      </p:sp>
    </p:spTree>
    <p:extLst>
      <p:ext uri="{BB962C8B-B14F-4D97-AF65-F5344CB8AC3E}">
        <p14:creationId xmlns:p14="http://schemas.microsoft.com/office/powerpoint/2010/main" val="3323744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43888" y="4375151"/>
            <a:ext cx="612080" cy="5127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8351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В </a:t>
            </a:r>
            <a:r>
              <a:rPr lang="ru-RU" sz="1200" dirty="0"/>
              <a:t>целях реализации государственной политики в области развития малого и среднего предпринимательства в Российской Федерации федеральными законами и иными нормативными правовыми актами Российской Федерации могут предусматриваться следующие меры:</a:t>
            </a:r>
          </a:p>
          <a:p>
            <a:pPr algn="just"/>
            <a:r>
              <a:rPr lang="ru-RU" sz="1200" dirty="0"/>
              <a:t>1) </a:t>
            </a:r>
            <a:r>
              <a:rPr lang="ru-RU" sz="1200" dirty="0">
                <a:hlinkClick r:id="rId3"/>
              </a:rPr>
              <a:t>специальные налоговые режимы, упрощенные правила ведения налогового учета, упрощенные формы налоговых деклараций по отдельным налогам и сборам для малых предприятий;</a:t>
            </a:r>
          </a:p>
          <a:p>
            <a:pPr algn="just"/>
            <a:r>
              <a:rPr lang="ru-RU" sz="1200" dirty="0"/>
              <a:t>2) упрощенные способы ведения бухгалтерского учета, включая упрощенную бухгалтерскую (финансовую) отчетность, и </a:t>
            </a:r>
            <a:r>
              <a:rPr lang="ru-RU" sz="1200" dirty="0">
                <a:hlinkClick r:id="rId4"/>
              </a:rPr>
              <a:t>упрощенный порядок ведения кассовых операций для малых предприятий;</a:t>
            </a:r>
          </a:p>
          <a:p>
            <a:pPr algn="just"/>
            <a:r>
              <a:rPr lang="ru-RU" sz="1200" dirty="0" smtClean="0"/>
              <a:t>3</a:t>
            </a:r>
            <a:r>
              <a:rPr lang="ru-RU" sz="1200" dirty="0"/>
              <a:t>) </a:t>
            </a:r>
            <a:r>
              <a:rPr lang="ru-RU" sz="1200" dirty="0">
                <a:hlinkClick r:id="rId5"/>
              </a:rPr>
              <a:t>упрощенный порядок составления субъектами малого и среднего предпринимательства статистической отчетности;</a:t>
            </a:r>
          </a:p>
          <a:p>
            <a:pPr algn="just"/>
            <a:r>
              <a:rPr lang="ru-RU" sz="1200" dirty="0"/>
              <a:t>4) льготный порядок расчетов за приватизированное субъектами малого и среднего предпринимательства государственное и муниципальное имущество;</a:t>
            </a:r>
          </a:p>
          <a:p>
            <a:pPr algn="just"/>
            <a:r>
              <a:rPr lang="ru-RU" sz="1200" dirty="0"/>
              <a:t>5) </a:t>
            </a:r>
            <a:r>
              <a:rPr lang="ru-RU" sz="1200" dirty="0">
                <a:hlinkClick r:id="rId6"/>
              </a:rPr>
              <a:t>особенности участия субъектов малого предпринимательства в качестве поставщиков (исполнителей, подрядчиков) в осуществлении закупок товаров, работ, услуг для государственных и муниципальных нужд, а также </a:t>
            </a:r>
            <a:r>
              <a:rPr lang="ru-RU" sz="1200" dirty="0">
                <a:hlinkClick r:id="rId7"/>
              </a:rPr>
              <a:t>особенности участия субъектов малого и среднего предпринимательства в закупках товаров, работ, услуг отдельными видами юридических лиц;</a:t>
            </a:r>
          </a:p>
          <a:p>
            <a:pPr algn="just"/>
            <a:r>
              <a:rPr lang="ru-RU" sz="1200" dirty="0" smtClean="0"/>
              <a:t>6</a:t>
            </a:r>
            <a:r>
              <a:rPr lang="ru-RU" sz="1200" dirty="0"/>
              <a:t>) меры по обеспечению прав и законных интересов субъектов малого и среднего предпринимательства при осуществлении государственного контроля (надзора);</a:t>
            </a:r>
          </a:p>
          <a:p>
            <a:pPr algn="just"/>
            <a:r>
              <a:rPr lang="ru-RU" sz="1200" dirty="0"/>
              <a:t>7) меры по обеспечению финансовой поддержки субъектов малого и среднего предпринимательства, организаций, образующих инфраструктуру поддержки субъектов малого и среднего предпринимательства;</a:t>
            </a:r>
          </a:p>
          <a:p>
            <a:pPr algn="just"/>
            <a:r>
              <a:rPr lang="ru-RU" sz="1200" dirty="0" smtClean="0"/>
              <a:t>8</a:t>
            </a:r>
            <a:r>
              <a:rPr lang="ru-RU" sz="1200" dirty="0"/>
              <a:t>) меры по развитию инфраструктуры поддержки субъектов малого и среднего предпринимательства;</a:t>
            </a:r>
          </a:p>
          <a:p>
            <a:pPr algn="just"/>
            <a:r>
              <a:rPr lang="ru-RU" sz="1200" dirty="0"/>
              <a:t>9) иные направленные на обеспечение реализации целей и принципов настоящего Федерального закона меры.</a:t>
            </a:r>
          </a:p>
          <a:p>
            <a:pPr algn="r"/>
            <a:r>
              <a:rPr lang="ru-RU" sz="1200" i="1" dirty="0" smtClean="0"/>
              <a:t>(ст. </a:t>
            </a:r>
            <a:r>
              <a:rPr lang="ru-RU" sz="1200" i="1" dirty="0"/>
              <a:t>7 </a:t>
            </a:r>
            <a:r>
              <a:rPr lang="ru-RU" sz="1200" i="1" dirty="0" smtClean="0"/>
              <a:t>Федерального закона </a:t>
            </a:r>
            <a:r>
              <a:rPr lang="ru-RU" sz="1200" i="1" dirty="0"/>
              <a:t>от 24.07.2007 N </a:t>
            </a:r>
            <a:r>
              <a:rPr lang="ru-RU" sz="1200" i="1" dirty="0" smtClean="0"/>
              <a:t>209-ФЗ)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40065435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553200" y="4371950"/>
            <a:ext cx="2267272" cy="66915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339502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00FF"/>
                </a:solidFill>
              </a:rPr>
              <a:t>Сведения о субъектах малого и среднего предпринимательства, которым оказана поддержка федеральными органами исполнительной власти, органами исполнительной власти субъектов Российской Федерации, органами местного самоуправления, корпорацией развития малого и среднего предпринимательства, ее дочерними обществами, организациями, образующими инфраструктуру поддержки субъектов малого и среднего предпринимательства, и об оказанной таким субъектам малого и среднего предпринимательства поддержке вносятся в единый реестр субъектов малого и среднего предпринимательства - получателей поддержки в соответствии с настоящей </a:t>
            </a:r>
            <a:r>
              <a:rPr lang="ru-RU" sz="1200" dirty="0" smtClean="0">
                <a:solidFill>
                  <a:srgbClr val="0000FF"/>
                </a:solidFill>
              </a:rPr>
              <a:t>статьей </a:t>
            </a:r>
          </a:p>
          <a:p>
            <a:pPr algn="r"/>
            <a:r>
              <a:rPr lang="ru-RU" sz="1200" i="1" dirty="0" smtClean="0">
                <a:solidFill>
                  <a:srgbClr val="0000FF"/>
                </a:solidFill>
              </a:rPr>
              <a:t>(п. 1 ст. 8 Федерального закона </a:t>
            </a:r>
            <a:r>
              <a:rPr lang="ru-RU" sz="1200" i="1" dirty="0">
                <a:solidFill>
                  <a:srgbClr val="0000FF"/>
                </a:solidFill>
              </a:rPr>
              <a:t>от 24.07.2007 N </a:t>
            </a:r>
            <a:r>
              <a:rPr lang="ru-RU" sz="1200" i="1" dirty="0" smtClean="0">
                <a:solidFill>
                  <a:srgbClr val="0000FF"/>
                </a:solidFill>
              </a:rPr>
              <a:t>209-ФЗ).</a:t>
            </a:r>
            <a:endParaRPr lang="ru-RU" sz="1200" i="1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24497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00FF"/>
                </a:solidFill>
              </a:rPr>
              <a:t>Внесение сведений об оказанной субъектам малого и среднего предпринимательства поддержке в единый реестр субъектов малого и среднего предпринимательства - получателей поддержки и исключение таких сведений из указанного реестра осуществляются уполномоченным органом 15-го числа каждого месяца по состоянию на 1-е число текущего месяца в следующем порядке: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1) указанные в пунктах 1, 3 - 8 части 3 настоящей статьи сведения вносятся в единый реестр субъектов малого и среднего предпринимательства - получателей поддержки на основании сведений, представленных в уполномоченный орган в соответствии с частью 5 настоящей статьи;</a:t>
            </a:r>
          </a:p>
          <a:p>
            <a:pPr algn="just"/>
            <a:r>
              <a:rPr lang="ru-RU" sz="1200" dirty="0" smtClean="0">
                <a:solidFill>
                  <a:srgbClr val="0000FF"/>
                </a:solidFill>
              </a:rPr>
              <a:t>2</a:t>
            </a:r>
            <a:r>
              <a:rPr lang="ru-RU" sz="1200" dirty="0">
                <a:solidFill>
                  <a:srgbClr val="0000FF"/>
                </a:solidFill>
              </a:rPr>
              <a:t>) указанные в пункте 2 части 3 настоящей статьи сведения вносятся в единый реестр субъектов малого и среднего предпринимательства - получателей поддержки на основании содержащихся в едином реестре субъектов малого и среднего предпринимательства сведений, предусмотренных пунктом 5 части 3 статьи 4.1 настоящего Федерального закона, по состоянию на дату принятия решения о предоставлении поддержки;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3) содержащиеся в едином реестре субъектов малого и среднего предпринимательства - получателей поддержки сведения исключаются из указанного реестра по истечении десяти лет со дня истечения срока оказания поддержки либо с даты принятия решения о прекращении оказания поддержки</a:t>
            </a:r>
            <a:r>
              <a:rPr lang="ru-RU" sz="1200" dirty="0" smtClean="0">
                <a:solidFill>
                  <a:srgbClr val="0000FF"/>
                </a:solidFill>
              </a:rPr>
              <a:t>. </a:t>
            </a:r>
          </a:p>
          <a:p>
            <a:pPr algn="r"/>
            <a:r>
              <a:rPr lang="ru-RU" sz="1200" i="1" dirty="0" smtClean="0">
                <a:solidFill>
                  <a:srgbClr val="0000FF"/>
                </a:solidFill>
              </a:rPr>
              <a:t>(</a:t>
            </a:r>
            <a:r>
              <a:rPr lang="ru-RU" sz="1200" i="1" dirty="0">
                <a:solidFill>
                  <a:srgbClr val="0000FF"/>
                </a:solidFill>
              </a:rPr>
              <a:t>п. </a:t>
            </a:r>
            <a:r>
              <a:rPr lang="ru-RU" sz="1200" i="1" dirty="0" smtClean="0">
                <a:solidFill>
                  <a:srgbClr val="0000FF"/>
                </a:solidFill>
              </a:rPr>
              <a:t>4 </a:t>
            </a:r>
            <a:r>
              <a:rPr lang="ru-RU" sz="1200" i="1" dirty="0">
                <a:solidFill>
                  <a:srgbClr val="0000FF"/>
                </a:solidFill>
              </a:rPr>
              <a:t>ст. 8 Федерального закона от 24.07.2007 N 209-ФЗ).</a:t>
            </a:r>
          </a:p>
          <a:p>
            <a:pPr algn="just"/>
            <a:endParaRPr lang="ru-RU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936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1432144" y="2522615"/>
            <a:ext cx="6552566" cy="100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74" tIns="52137" rIns="104274" bIns="52137" anchor="ctr"/>
          <a:lstStyle>
            <a:lvl1pPr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319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319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319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319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</a:p>
        </p:txBody>
      </p:sp>
      <p:sp>
        <p:nvSpPr>
          <p:cNvPr id="2" name="AutoShape 2" descr="https://focus.kontur.ru/tm/img?id=a0a048325d4f04394109a9180e9522db"/>
          <p:cNvSpPr>
            <a:spLocks noChangeAspect="1" noChangeArrowheads="1"/>
          </p:cNvSpPr>
          <p:nvPr/>
        </p:nvSpPr>
        <p:spPr bwMode="auto">
          <a:xfrm>
            <a:off x="133034" y="-98269"/>
            <a:ext cx="260637" cy="20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1550" tIns="35775" rIns="71550" bIns="35775" numCol="1" anchor="t" anchorCtr="0" compatLnSpc="1">
            <a:prstTxWarp prst="textNoShape">
              <a:avLst/>
            </a:prstTxWarp>
          </a:bodyPr>
          <a:lstStyle/>
          <a:p>
            <a:pPr defTabSz="816174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01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388426" y="4443959"/>
            <a:ext cx="493509" cy="47407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71550"/>
            <a:ext cx="7632699" cy="3744416"/>
          </a:xfrm>
        </p:spPr>
        <p:txBody>
          <a:bodyPr/>
          <a:lstStyle/>
          <a:p>
            <a:r>
              <a:rPr lang="ru-RU" sz="1800" dirty="0">
                <a:solidFill>
                  <a:srgbClr val="FF0000"/>
                </a:solidFill>
              </a:rPr>
              <a:t>В соответствии с пунктом 1 статьи 4 Федерального закона от 24.07.2007 N 209-ФЗ (ред. от 10.07.2023) "О развитии малого и среднего предпринимательства в Российской Федерации" (с изм. и доп., вступ. в силу с 28.07.2023) (далее - Закон </a:t>
            </a:r>
            <a:r>
              <a:rPr lang="en-US" sz="1800" dirty="0">
                <a:solidFill>
                  <a:srgbClr val="FF0000"/>
                </a:solidFill>
              </a:rPr>
              <a:t>N 209-</a:t>
            </a:r>
            <a:r>
              <a:rPr lang="ru-RU" sz="1800" dirty="0" smtClean="0">
                <a:solidFill>
                  <a:srgbClr val="FF0000"/>
                </a:solidFill>
              </a:rPr>
              <a:t>ФЗ) 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0000FF"/>
                </a:solidFill>
              </a:rPr>
              <a:t>к </a:t>
            </a:r>
            <a:r>
              <a:rPr lang="ru-RU" sz="1800" dirty="0">
                <a:solidFill>
                  <a:srgbClr val="0000FF"/>
                </a:solidFill>
              </a:rPr>
              <a:t>субъектам малого и среднего предпринимательства относятся зарегистрированные в соответствии с законодательством Российской Федерации и соответствующие условиям, установленным частью 1.1 настоящей </a:t>
            </a:r>
            <a:r>
              <a:rPr lang="ru-RU" sz="1800" dirty="0" smtClean="0">
                <a:solidFill>
                  <a:srgbClr val="0000FF"/>
                </a:solidFill>
              </a:rPr>
              <a:t>статьи:</a:t>
            </a:r>
            <a:br>
              <a:rPr lang="ru-RU" sz="1800" dirty="0" smtClean="0">
                <a:solidFill>
                  <a:srgbClr val="0000FF"/>
                </a:solidFill>
              </a:rPr>
            </a:br>
            <a:r>
              <a:rPr lang="ru-RU" sz="1800" dirty="0" smtClean="0">
                <a:solidFill>
                  <a:srgbClr val="0000FF"/>
                </a:solidFill>
              </a:rPr>
              <a:t> </a:t>
            </a:r>
            <a:r>
              <a:rPr lang="ru-RU" sz="1800" dirty="0">
                <a:solidFill>
                  <a:srgbClr val="0000FF"/>
                </a:solidFill>
              </a:rPr>
              <a:t>хозяйственные общества, хозяйственные товарищества, хозяйственные партнерства, производственные кооперативы, потребительские кооперативы, крестьянские (фермерские) хозяйства и индивидуальные предприниматели.</a:t>
            </a:r>
          </a:p>
        </p:txBody>
      </p:sp>
    </p:spTree>
    <p:extLst>
      <p:ext uri="{BB962C8B-B14F-4D97-AF65-F5344CB8AC3E}">
        <p14:creationId xmlns:p14="http://schemas.microsoft.com/office/powerpoint/2010/main" val="2650450097"/>
      </p:ext>
    </p:extLst>
  </p:cSld>
  <p:clrMapOvr>
    <a:masterClrMapping/>
  </p:clrMapOvr>
  <p:transition spd="slow" advTm="4131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>
            <a:spLocks noGrp="1"/>
          </p:cNvSpPr>
          <p:nvPr>
            <p:ph type="title"/>
          </p:nvPr>
        </p:nvSpPr>
        <p:spPr>
          <a:xfrm>
            <a:off x="467544" y="339503"/>
            <a:ext cx="7992888" cy="7920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800" dirty="0">
                <a:solidFill>
                  <a:srgbClr val="0000FF"/>
                </a:solidFill>
              </a:rPr>
              <a:t>В соответствии со </a:t>
            </a:r>
            <a:r>
              <a:rPr lang="ru-RU" sz="1800" dirty="0">
                <a:solidFill>
                  <a:srgbClr val="0000FF"/>
                </a:solidFill>
                <a:hlinkClick r:id="rId3"/>
              </a:rPr>
              <a:t>ст. 4</a:t>
            </a:r>
            <a:r>
              <a:rPr lang="ru-RU" sz="1800" dirty="0">
                <a:solidFill>
                  <a:srgbClr val="0000FF"/>
                </a:solidFill>
              </a:rPr>
              <a:t> </a:t>
            </a:r>
            <a:r>
              <a:rPr lang="ru-RU" sz="1800" dirty="0" smtClean="0">
                <a:solidFill>
                  <a:srgbClr val="0000FF"/>
                </a:solidFill>
              </a:rPr>
              <a:t>Закона </a:t>
            </a:r>
            <a:r>
              <a:rPr lang="en-US" sz="1800" dirty="0">
                <a:solidFill>
                  <a:srgbClr val="0000FF"/>
                </a:solidFill>
              </a:rPr>
              <a:t>N 209-</a:t>
            </a:r>
            <a:r>
              <a:rPr lang="ru-RU" sz="1800" dirty="0">
                <a:solidFill>
                  <a:srgbClr val="0000FF"/>
                </a:solidFill>
              </a:rPr>
              <a:t>ФЗ о малом и среднем предпринимательстве базовыми критериями, на основании которых происходит выделение субъектов малого и среднего бизнеса, являются: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460432" y="4515966"/>
            <a:ext cx="477416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419622"/>
            <a:ext cx="48965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1) структура уставного либо складочного капитала;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2481740"/>
            <a:ext cx="4896544" cy="8820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2) средняя численность работников;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92280" y="3507854"/>
            <a:ext cx="489654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3) объем выручки от реализации товаров, работ и услуг или балансовая стоимость активов.</a:t>
            </a:r>
          </a:p>
        </p:txBody>
      </p:sp>
      <p:pic>
        <p:nvPicPr>
          <p:cNvPr id="1026" name="Picture 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81824"/>
            <a:ext cx="1818742" cy="18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872489"/>
      </p:ext>
    </p:extLst>
  </p:cSld>
  <p:clrMapOvr>
    <a:masterClrMapping/>
  </p:clrMapOvr>
  <p:transition spd="slow" advTm="31834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90141" y="2807431"/>
            <a:ext cx="6122872" cy="397675"/>
          </a:xfrm>
          <a:prstGeom prst="rect">
            <a:avLst/>
          </a:prstGeom>
        </p:spPr>
        <p:txBody>
          <a:bodyPr wrap="square" lIns="62169" tIns="31084" rIns="62169" bIns="31084">
            <a:spAutoFit/>
          </a:bodyPr>
          <a:lstStyle/>
          <a:p>
            <a:pPr indent="304401" algn="just" defTabSz="621755">
              <a:defRPr/>
            </a:pPr>
            <a:endParaRPr lang="ru-RU" sz="952" b="1" dirty="0">
              <a:solidFill>
                <a:srgbClr val="CC0000"/>
              </a:solidFill>
              <a:ea typeface="Times New Roman"/>
              <a:cs typeface="Arial" panose="020B0604020202020204" pitchFamily="34" charset="0"/>
            </a:endParaRPr>
          </a:p>
          <a:p>
            <a:pPr indent="304401" algn="just" defTabSz="621755">
              <a:defRPr/>
            </a:pPr>
            <a:r>
              <a:rPr lang="ru-RU" sz="1224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ru-RU" sz="1224" b="1" dirty="0">
                <a:solidFill>
                  <a:srgbClr val="00B050"/>
                </a:solidFill>
                <a:ea typeface="Times New Roman"/>
                <a:cs typeface="Arial" panose="020B0604020202020204" pitchFamily="34" charset="0"/>
              </a:rPr>
              <a:t>    </a:t>
            </a:r>
            <a:endParaRPr lang="ru-RU" sz="1224" b="1" dirty="0">
              <a:solidFill>
                <a:srgbClr val="376092"/>
              </a:solidFill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388426" y="4443959"/>
            <a:ext cx="493509" cy="47407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>
                    <a:lumMod val="95000"/>
                  </a:schemeClr>
                </a:solidFill>
              </a:rPr>
              <a:pPr>
                <a:defRPr/>
              </a:pPr>
              <a:t>4</a:t>
            </a:fld>
            <a:endParaRPr lang="ru-RU" sz="1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5" y="555526"/>
            <a:ext cx="698477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Структура </a:t>
            </a:r>
            <a:r>
              <a:rPr lang="ru-RU" dirty="0"/>
              <a:t>уставного либо складочного капитала - </a:t>
            </a:r>
            <a:r>
              <a:rPr lang="ru-RU" dirty="0" smtClean="0"/>
              <a:t>критерии, применяющиеся </a:t>
            </a:r>
            <a:r>
              <a:rPr lang="ru-RU" dirty="0"/>
              <a:t>в отношении хозяйственных партнерств и хозяйственных обществ, а также хозяйственных товариществ. </a:t>
            </a:r>
            <a:endParaRPr lang="ru-RU" dirty="0" smtClean="0"/>
          </a:p>
          <a:p>
            <a:pPr algn="ctr"/>
            <a:r>
              <a:rPr lang="ru-RU" dirty="0" smtClean="0"/>
              <a:t>Так</a:t>
            </a:r>
            <a:r>
              <a:rPr lang="ru-RU" dirty="0"/>
              <a:t>, чтобы считаться субъектами малого и среднего предпринимательства, они должны удовлетворять хотя бы одному из нижеперечисленных требований: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2139702"/>
            <a:ext cx="3240360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- во-первых, участники хозяйственного общества либо хозяйственного товарищества - Российская Федерация, субъекты РФ, муниципальные образования, общественные или религиозные организации (объединения), благотворительные и иные фонды (за исключением инвестиционных фондов) владеют суммарно не более чем 25% долей в уставном капитале ООО либо складочном капитале хозяйственного товарищества или не более чем 25% голосующих акций акционерного общества (пп. "а" п. 1 ч. 1.1 ст. 4 Закона о малом и среднем предпринимательстве);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2139702"/>
            <a:ext cx="3110848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во-вторых, участники хозяйственного общества либо хозяйственного товарищества - иностранные юридические лица и (или) юридические лица, не являющиеся субъектами малого и среднего предпринимательства, владеют суммарно не более чем 49% долей в уставном капитале ООО либо складочном капитале хозяйственного товарищества или не более чем 49% голосующих акций акционерного общества (пп. "а" п. 1 ч. 1.1 ст. 4 Закона о малом и среднем предпринимательстве).</a:t>
            </a:r>
          </a:p>
        </p:txBody>
      </p:sp>
    </p:spTree>
    <p:extLst>
      <p:ext uri="{BB962C8B-B14F-4D97-AF65-F5344CB8AC3E}">
        <p14:creationId xmlns:p14="http://schemas.microsoft.com/office/powerpoint/2010/main" val="3985745865"/>
      </p:ext>
    </p:extLst>
  </p:cSld>
  <p:clrMapOvr>
    <a:masterClrMapping/>
  </p:clrMapOvr>
  <p:transition spd="slow" advTm="86617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172400" y="4299942"/>
            <a:ext cx="720080" cy="66915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67644" y="483518"/>
            <a:ext cx="6408712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среднесписочная численность работников за предшествующий календарный год </a:t>
            </a:r>
            <a:r>
              <a:rPr lang="ru-RU" sz="1400" dirty="0" smtClean="0"/>
              <a:t>не </a:t>
            </a:r>
            <a:r>
              <a:rPr lang="ru-RU" sz="1400" dirty="0"/>
              <a:t>должна превышать следующие предельные значения среднесписочной численности работников для каждой категории субъектов малого и среднего предпринимательства: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628775" y="3188772"/>
            <a:ext cx="2101377" cy="528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для малых предприятий</a:t>
            </a:r>
          </a:p>
        </p:txBody>
      </p:sp>
      <p:pic>
        <p:nvPicPr>
          <p:cNvPr id="1026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4" y="2449893"/>
            <a:ext cx="1795463" cy="183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635896" y="2427734"/>
            <a:ext cx="2101377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для </a:t>
            </a:r>
            <a:r>
              <a:rPr lang="ru-RU" dirty="0" err="1" smtClean="0"/>
              <a:t>микропредприятий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28776" y="3975906"/>
            <a:ext cx="2101377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для средних предприятий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5868144" y="2616324"/>
            <a:ext cx="720080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5868320" y="3366674"/>
            <a:ext cx="720080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5868144" y="4137924"/>
            <a:ext cx="720080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венадцатиугольник 20"/>
          <p:cNvSpPr/>
          <p:nvPr/>
        </p:nvSpPr>
        <p:spPr>
          <a:xfrm>
            <a:off x="6862476" y="2337139"/>
            <a:ext cx="792088" cy="625913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 15</a:t>
            </a:r>
            <a:endParaRPr lang="ru-RU" dirty="0"/>
          </a:p>
        </p:txBody>
      </p:sp>
      <p:sp>
        <p:nvSpPr>
          <p:cNvPr id="25" name="Двенадцатиугольник 24"/>
          <p:cNvSpPr/>
          <p:nvPr/>
        </p:nvSpPr>
        <p:spPr>
          <a:xfrm>
            <a:off x="6862476" y="3091839"/>
            <a:ext cx="792088" cy="625913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16-100</a:t>
            </a:r>
            <a:endParaRPr lang="ru-RU" dirty="0"/>
          </a:p>
        </p:txBody>
      </p:sp>
      <p:sp>
        <p:nvSpPr>
          <p:cNvPr id="26" name="Двенадцатиугольник 25"/>
          <p:cNvSpPr/>
          <p:nvPr/>
        </p:nvSpPr>
        <p:spPr>
          <a:xfrm>
            <a:off x="6862756" y="3854049"/>
            <a:ext cx="792088" cy="625913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101-250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872489"/>
      </p:ext>
    </p:extLst>
  </p:cSld>
  <p:clrMapOvr>
    <a:masterClrMapping/>
  </p:clrMapOvr>
  <p:transition spd="slow" advTm="40036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244408" y="4443958"/>
            <a:ext cx="648072" cy="48986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8316" y="384541"/>
            <a:ext cx="7200800" cy="2715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 </a:t>
            </a:r>
            <a:r>
              <a:rPr lang="ru-RU" dirty="0"/>
              <a:t>от осуществления предпринимательской деятельности хозяйственных обществ, товариществ и партнерств, удовлетворяющих критерию уставного либо складочного капитала, и иных субъектов за предшествующий календарный год не должен превышать предельные значения, установленные Правительством РФ для каждой из категорий субъектов малого и среднего предпринимательства. </a:t>
            </a:r>
            <a:endParaRPr lang="ru-RU" dirty="0" smtClean="0"/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Данный </a:t>
            </a:r>
            <a:r>
              <a:rPr lang="ru-RU" dirty="0">
                <a:solidFill>
                  <a:srgbClr val="FF0000"/>
                </a:solidFill>
              </a:rPr>
              <a:t>вопрос регулируется Постановлением Правительства РФ от 04.04.2016 N 265 "О предельных значениях дохода, полученного от осуществления предпринимательской деятельности, для каждой категории субъектов малого и среднего </a:t>
            </a:r>
            <a:r>
              <a:rPr lang="ru-RU" dirty="0" smtClean="0">
                <a:solidFill>
                  <a:srgbClr val="FF0000"/>
                </a:solidFill>
              </a:rPr>
              <a:t>предпринимательства« которое </a:t>
            </a:r>
            <a:r>
              <a:rPr lang="ru-RU" dirty="0">
                <a:solidFill>
                  <a:srgbClr val="FF0000"/>
                </a:solidFill>
              </a:rPr>
              <a:t>устанавливает следующие предельные ограничения: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48027" y="3954705"/>
            <a:ext cx="2101377" cy="528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для малых предприятий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45209" y="3979629"/>
            <a:ext cx="2101377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для </a:t>
            </a:r>
            <a:r>
              <a:rPr lang="ru-RU" dirty="0" err="1" smtClean="0"/>
              <a:t>микропредприятий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62219" y="3967167"/>
            <a:ext cx="2101377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для средних предприятий</a:t>
            </a: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6392827" y="3251482"/>
            <a:ext cx="1440160" cy="5040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 млрд </a:t>
            </a:r>
            <a:r>
              <a:rPr lang="ru-RU" dirty="0" smtClean="0"/>
              <a:t>рублей </a:t>
            </a:r>
            <a:endParaRPr lang="ru-RU" dirty="0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3986646" y="3250052"/>
            <a:ext cx="1377441" cy="5040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800 млн рублей</a:t>
            </a: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1425016" y="3244354"/>
            <a:ext cx="1346784" cy="5040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120 млн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857872489"/>
      </p:ext>
    </p:extLst>
  </p:cSld>
  <p:clrMapOvr>
    <a:masterClrMapping/>
  </p:clrMapOvr>
  <p:transition spd="slow" advTm="47263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7452320" y="4299942"/>
            <a:ext cx="1440160" cy="66915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411510"/>
            <a:ext cx="6552580" cy="1872208"/>
          </a:xfrm>
        </p:spPr>
        <p:txBody>
          <a:bodyPr/>
          <a:lstStyle/>
          <a:p>
            <a:pPr algn="just"/>
            <a:r>
              <a:rPr lang="ru-RU" sz="1400" dirty="0" smtClean="0"/>
              <a:t>	</a:t>
            </a:r>
            <a:r>
              <a:rPr lang="ru-RU" sz="1200" dirty="0" smtClean="0">
                <a:solidFill>
                  <a:srgbClr val="0000FF"/>
                </a:solidFill>
              </a:rPr>
              <a:t>В </a:t>
            </a:r>
            <a:r>
              <a:rPr lang="ru-RU" sz="1200" dirty="0">
                <a:solidFill>
                  <a:srgbClr val="0000FF"/>
                </a:solidFill>
              </a:rPr>
              <a:t>соответствии с ч. 3 ст. 4 Закона </a:t>
            </a:r>
            <a:r>
              <a:rPr lang="en-US" sz="1200" dirty="0">
                <a:solidFill>
                  <a:srgbClr val="0000FF"/>
                </a:solidFill>
              </a:rPr>
              <a:t>N 209-</a:t>
            </a:r>
            <a:r>
              <a:rPr lang="ru-RU" sz="1200" dirty="0">
                <a:solidFill>
                  <a:srgbClr val="0000FF"/>
                </a:solidFill>
              </a:rPr>
              <a:t>ФЗ в </a:t>
            </a:r>
            <a:r>
              <a:rPr lang="ru-RU" sz="1200" dirty="0" smtClean="0">
                <a:solidFill>
                  <a:srgbClr val="0000FF"/>
                </a:solidFill>
              </a:rPr>
              <a:t>отношении индивидуальных предпринимателей, </a:t>
            </a:r>
            <a:r>
              <a:rPr lang="ru-RU" sz="1200" dirty="0">
                <a:solidFill>
                  <a:srgbClr val="0000FF"/>
                </a:solidFill>
              </a:rPr>
              <a:t>которые </a:t>
            </a:r>
            <a:r>
              <a:rPr lang="ru-RU" sz="1200" u="sng" dirty="0">
                <a:solidFill>
                  <a:srgbClr val="0000FF"/>
                </a:solidFill>
              </a:rPr>
              <a:t>не привлекали наемных работников</a:t>
            </a:r>
            <a:r>
              <a:rPr lang="ru-RU" sz="1200" dirty="0">
                <a:solidFill>
                  <a:srgbClr val="0000FF"/>
                </a:solidFill>
              </a:rPr>
              <a:t> в предшествующем календарном году для осуществления предпринимательской деятельности, категория субъекта малого или среднего предпринимательства </a:t>
            </a:r>
            <a:r>
              <a:rPr lang="ru-RU" sz="1200" u="sng" dirty="0">
                <a:solidFill>
                  <a:srgbClr val="0000FF"/>
                </a:solidFill>
              </a:rPr>
              <a:t>определяется в зависимости от величины полученного дохода</a:t>
            </a:r>
            <a:r>
              <a:rPr lang="ru-RU" sz="1200" dirty="0">
                <a:solidFill>
                  <a:srgbClr val="0000FF"/>
                </a:solidFill>
              </a:rPr>
              <a:t>.</a:t>
            </a:r>
          </a:p>
          <a:p>
            <a:pPr algn="just"/>
            <a:r>
              <a:rPr lang="ru-RU" sz="1200" dirty="0" smtClean="0">
                <a:solidFill>
                  <a:srgbClr val="0000FF"/>
                </a:solidFill>
              </a:rPr>
              <a:t>	Таким </a:t>
            </a:r>
            <a:r>
              <a:rPr lang="ru-RU" sz="1200" dirty="0">
                <a:solidFill>
                  <a:srgbClr val="0000FF"/>
                </a:solidFill>
              </a:rPr>
              <a:t>образом, если субъект предпринимательской деятельности, осуществляющий свою деятельность в одной из определенных организационно-правовых форм, отвечает всем перечисленным критериям, то он может быть отнесен к субъекту малого или среднего предпринимательства.</a:t>
            </a:r>
          </a:p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pic>
        <p:nvPicPr>
          <p:cNvPr id="1026" name="Picture 2" descr="C:\Program Files (x86)\Microsoft Office\MEDIA\CAGCAT10\j019581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7534"/>
            <a:ext cx="1423088" cy="146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2515484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00FF"/>
                </a:solidFill>
              </a:rPr>
              <a:t>	Физические </a:t>
            </a:r>
            <a:r>
              <a:rPr lang="ru-RU" sz="1200" b="1" dirty="0">
                <a:solidFill>
                  <a:srgbClr val="0000FF"/>
                </a:solidFill>
              </a:rPr>
              <a:t>лица, не являющиеся индивидуальными предпринимателями и применяющие специальный налоговый режим "Налог на профессиональный доход" (</a:t>
            </a:r>
            <a:r>
              <a:rPr lang="ru-RU" sz="1200" b="1" dirty="0" err="1">
                <a:solidFill>
                  <a:srgbClr val="0000FF"/>
                </a:solidFill>
              </a:rPr>
              <a:t>самозанятые</a:t>
            </a:r>
            <a:r>
              <a:rPr lang="ru-RU" sz="1200" b="1" dirty="0">
                <a:solidFill>
                  <a:srgbClr val="0000FF"/>
                </a:solidFill>
              </a:rPr>
              <a:t>), могут относиться к субъектам малого и среднего предпринимательства на время проведения эксперимента - до 31.12.2028 включительно в ряде субъектов РФ. </a:t>
            </a:r>
          </a:p>
          <a:p>
            <a:pPr algn="just"/>
            <a:r>
              <a:rPr lang="ru-RU" sz="1200" b="1" dirty="0">
                <a:solidFill>
                  <a:srgbClr val="0000FF"/>
                </a:solidFill>
              </a:rPr>
              <a:t>	Это следует из положений ст. 14.1, ч. 4 ст. 27 Закона о малом и среднем предпринимательстве, ч. 15 ст. 8 Федерального закона от 18.07.2011 N 223-ФЗ "О закупках товаров, работ, услуг отдельными видами юридических лиц" и Федерального закона от 27.11.2018 N 422-ФЗ "О проведении эксперимента по установлению специального налогового режима "Налог на профессиональный доход</a:t>
            </a:r>
            <a:r>
              <a:rPr lang="ru-RU" sz="1200" b="1" dirty="0" smtClean="0">
                <a:solidFill>
                  <a:srgbClr val="0000FF"/>
                </a:solidFill>
              </a:rPr>
              <a:t>".</a:t>
            </a:r>
          </a:p>
          <a:p>
            <a:pPr algn="just"/>
            <a:endParaRPr lang="ru-RU" sz="1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08090"/>
      </p:ext>
    </p:extLst>
  </p:cSld>
  <p:clrMapOvr>
    <a:masterClrMapping/>
  </p:clrMapOvr>
  <p:transition spd="slow" advTm="39343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7524328" y="4587974"/>
            <a:ext cx="1341512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0988D97-A298-41A3-9EB5-B8686FA38C96}" type="slidenum">
              <a:rPr lang="ru-RU" sz="1800" b="1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2336" y="483518"/>
            <a:ext cx="753204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1400" dirty="0" smtClean="0"/>
              <a:t>Категория </a:t>
            </a:r>
            <a:r>
              <a:rPr lang="ru-RU" sz="1400" dirty="0"/>
              <a:t>субъекта малого или среднего предпринимательства изменяется в случае, если предельные значения выше или ниже предельных значений, указанных в пунктах 2, 2.1, 2.2 и 3 части 1.1 настоящей статьи, в течение трех календарных лет, следующих один за другим, при условии, что иное не установлено настоящей статьей</a:t>
            </a:r>
            <a:r>
              <a:rPr lang="ru-RU" sz="1400" dirty="0" smtClean="0"/>
              <a:t>.</a:t>
            </a:r>
          </a:p>
          <a:p>
            <a:pPr algn="ctr"/>
            <a:endParaRPr lang="ru-RU" sz="1400" dirty="0" smtClean="0"/>
          </a:p>
          <a:p>
            <a:pPr algn="r"/>
            <a:r>
              <a:rPr lang="ru-RU" sz="1400" i="1" dirty="0" smtClean="0"/>
              <a:t>(ч</a:t>
            </a:r>
            <a:r>
              <a:rPr lang="ru-RU" sz="1400" i="1" dirty="0"/>
              <a:t>. 4 ст. 4 </a:t>
            </a:r>
            <a:r>
              <a:rPr lang="ru-RU" sz="1400" i="1" dirty="0" smtClean="0"/>
              <a:t>Закона </a:t>
            </a:r>
            <a:r>
              <a:rPr lang="en-US" sz="1400" i="1" dirty="0"/>
              <a:t>N 209-</a:t>
            </a:r>
            <a:r>
              <a:rPr lang="ru-RU" sz="1400" i="1" dirty="0"/>
              <a:t>ФЗ)</a:t>
            </a:r>
            <a:endParaRPr lang="ru-RU" sz="1400" i="1" dirty="0" smtClean="0"/>
          </a:p>
          <a:p>
            <a:pPr algn="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44" y="1995686"/>
            <a:ext cx="756084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Сведения о юридических лицах и об индивидуальных предпринимателях, отвечающих условиям отнесения к субъектам малого и среднего предпринимательства, установленным статьей 4 настоящего Федерального закона, вносятся в единый реестр субъектов малого и среднего предпринимательства в соответствии с настоящей статьей</a:t>
            </a:r>
            <a:r>
              <a:rPr lang="ru-RU" sz="1400" dirty="0" smtClean="0"/>
              <a:t>.</a:t>
            </a:r>
          </a:p>
          <a:p>
            <a:pPr algn="r"/>
            <a:r>
              <a:rPr lang="ru-RU" sz="1400" i="1" dirty="0" smtClean="0"/>
              <a:t>(п. 1 ст. </a:t>
            </a:r>
            <a:r>
              <a:rPr lang="ru-RU" sz="1400" i="1" dirty="0"/>
              <a:t>4.1 </a:t>
            </a:r>
            <a:r>
              <a:rPr lang="ru-RU" sz="1400" i="1" dirty="0" smtClean="0"/>
              <a:t>Закона </a:t>
            </a:r>
            <a:r>
              <a:rPr lang="en-US" sz="1400" i="1" dirty="0"/>
              <a:t>N 209-</a:t>
            </a:r>
            <a:r>
              <a:rPr lang="ru-RU" sz="1400" i="1" dirty="0"/>
              <a:t>ФЗ)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4424" y="3363838"/>
            <a:ext cx="766879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Единый реестр субъектов малого и среднего предпринимательства </a:t>
            </a:r>
            <a:r>
              <a:rPr lang="ru-RU" sz="1400" dirty="0" smtClean="0"/>
              <a:t> </a:t>
            </a:r>
            <a:r>
              <a:rPr lang="ru-RU" sz="1400" dirty="0"/>
              <a:t>- это размещенная в открытом доступе база данных о субъектах малого и среднего предпринимательства, при обращении к которой можно подтвердить принадлежность того или иного хозяйствующего субъекта к категории субъектов малого и среднего предпринимательства </a:t>
            </a:r>
            <a:endParaRPr lang="ru-RU" sz="1400" dirty="0" smtClean="0"/>
          </a:p>
          <a:p>
            <a:pPr algn="r"/>
            <a:r>
              <a:rPr lang="ru-RU" sz="1400" i="1" dirty="0" smtClean="0"/>
              <a:t>(</a:t>
            </a:r>
            <a:r>
              <a:rPr lang="ru-RU" sz="1400" i="1" dirty="0"/>
              <a:t>ст. 4.1 </a:t>
            </a:r>
            <a:r>
              <a:rPr lang="ru-RU" sz="1400" i="1" dirty="0" smtClean="0"/>
              <a:t>Закона </a:t>
            </a:r>
            <a:r>
              <a:rPr lang="en-US" sz="1400" i="1" dirty="0" smtClean="0"/>
              <a:t>N </a:t>
            </a:r>
            <a:r>
              <a:rPr lang="en-US" sz="1400" i="1" dirty="0"/>
              <a:t>209-</a:t>
            </a:r>
            <a:r>
              <a:rPr lang="ru-RU" sz="1400" i="1" dirty="0"/>
              <a:t>ФЗ").</a:t>
            </a:r>
          </a:p>
        </p:txBody>
      </p:sp>
    </p:spTree>
    <p:extLst>
      <p:ext uri="{BB962C8B-B14F-4D97-AF65-F5344CB8AC3E}">
        <p14:creationId xmlns:p14="http://schemas.microsoft.com/office/powerpoint/2010/main" val="1378206683"/>
      </p:ext>
    </p:extLst>
  </p:cSld>
  <p:clrMapOvr>
    <a:masterClrMapping/>
  </p:clrMapOvr>
  <p:transition spd="slow" advTm="71639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388424" y="4515966"/>
            <a:ext cx="504056" cy="56974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2D797A9C-318B-42D5-9B7C-3BF1996F11D5}" type="slidenum">
              <a:rPr lang="ru-RU" alt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205979"/>
            <a:ext cx="8229600" cy="1015621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>
            <a:defPPr>
              <a:defRPr lang="ru-RU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3518"/>
            <a:ext cx="7859216" cy="50405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00FF"/>
                </a:solidFill>
              </a:rPr>
              <a:t>Содержание реестра субъектов малого и среднего </a:t>
            </a:r>
            <a:r>
              <a:rPr lang="ru-RU" sz="2000" dirty="0" smtClean="0">
                <a:solidFill>
                  <a:srgbClr val="0000FF"/>
                </a:solidFill>
              </a:rPr>
              <a:t>предпринимательства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131590"/>
            <a:ext cx="785921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00FF"/>
                </a:solidFill>
              </a:rPr>
              <a:t>Сведения о юридических лицах и об индивидуальных предпринимателях, отвечающих условиям отнесения к субъектам малого предпринимательства, вносятся в реестр, в котором содержатся, в частности (ч. 3 ст. 4.1 Закона N 209-ФЗ):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•	наименование и место нахождения юридического лица или Ф.И.О. и место жительства индивидуального предпринимателя;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•	ИНН;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•	категория субъекта малого предпринимательства (то есть малое предприятие или </a:t>
            </a:r>
            <a:r>
              <a:rPr lang="ru-RU" sz="1200" dirty="0" err="1">
                <a:solidFill>
                  <a:srgbClr val="0000FF"/>
                </a:solidFill>
              </a:rPr>
              <a:t>микропредприятие</a:t>
            </a:r>
            <a:r>
              <a:rPr lang="ru-RU" sz="1200" dirty="0">
                <a:solidFill>
                  <a:srgbClr val="0000FF"/>
                </a:solidFill>
              </a:rPr>
              <a:t>);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•	сведения о среднесписочной численности работников юридического лица в случае, если такие сведения размещены на официальном сайте уполномоченного органа в информационно-телекоммуникационной сети Интернет в соответствии с п. 1.1 ст. 102 НК РФ;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•	содержащиеся в ЕГРЮЛ, ЕГРИП сведения о кодах по ОКВЭД, о лицензиях;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•	сведения о производимой продукции (в соответствии с Общероссийским классификатором продукции по видам экономической деятельности) с указанием на соответствие такой продукции критериям отнесения к инновационной продукции, высокотехнологичной продукции;</a:t>
            </a:r>
          </a:p>
          <a:p>
            <a:pPr algn="just"/>
            <a:r>
              <a:rPr lang="ru-RU" sz="1200" dirty="0">
                <a:solidFill>
                  <a:srgbClr val="0000FF"/>
                </a:solidFill>
              </a:rPr>
              <a:t>•	сведения о наличии в предшествующем календарном году контрактов, заключенных в соответствии с Федеральным законом от 05.04.2013 N 44-ФЗ (далее - Закон N 44-ФЗ), и (или) договоров, заключенных в соответствии с Федеральным законом от 18.07.2011 N 223-ФЗ (далее - Закон N 223-ФЗ).</a:t>
            </a:r>
          </a:p>
        </p:txBody>
      </p:sp>
      <p:pic>
        <p:nvPicPr>
          <p:cNvPr id="2050" name="Picture 2" descr="C:\Program Files (x86)\Microsoft Office\MEDIA\CAGCAT10\j020546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080" y="411511"/>
            <a:ext cx="723719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346181"/>
      </p:ext>
    </p:extLst>
  </p:cSld>
  <p:clrMapOvr>
    <a:masterClrMapping/>
  </p:clrMapOvr>
  <p:transition spd="slow" advTm="1772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4231</TotalTime>
  <Words>2785</Words>
  <Application>Microsoft Office PowerPoint</Application>
  <PresentationFormat>Экран (16:9)</PresentationFormat>
  <Paragraphs>214</Paragraphs>
  <Slides>19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Present_FNS2012_A4</vt:lpstr>
      <vt:lpstr>Круглый стол на тему: «Переход из категории малого бизнеса в средний;  льготный налоговый режим»</vt:lpstr>
      <vt:lpstr>В соответствии с пунктом 1 статьи 4 Федерального закона от 24.07.2007 N 209-ФЗ (ред. от 10.07.2023) "О развитии малого и среднего предпринимательства в Российской Федерации" (с изм. и доп., вступ. в силу с 28.07.2023) (далее - Закон N 209-ФЗ)  к субъектам малого и среднего предпринимательства относятся зарегистрированные в соответствии с законодательством Российской Федерации и соответствующие условиям, установленным частью 1.1 настоящей статьи:  хозяйственные общества, хозяйственные товарищества, хозяйственные партнерства, производственные кооперативы, потребительские кооперативы, крестьянские (фермерские) хозяйства и индивидуальные предприниматели.</vt:lpstr>
      <vt:lpstr>В соответствии со ст. 4 Закона N 209-ФЗ о малом и среднем предпринимательстве базовыми критериями, на основании которых происходит выделение субъектов малого и среднего бизнеса, являются: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Содержание реестра субъектов малого и среднего предпринимательства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Russian Federal DPC Tax 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КОЛЛЕГИИ  УФНС РОССИИ ПО Г. МОСКВЕ</dc:title>
  <dc:creator>Россошанская Анна Сергеевна</dc:creator>
  <cp:lastModifiedBy>Гуняева Анна Владимировна</cp:lastModifiedBy>
  <cp:revision>281</cp:revision>
  <cp:lastPrinted>2021-12-27T10:38:15Z</cp:lastPrinted>
  <dcterms:created xsi:type="dcterms:W3CDTF">2020-11-30T08:31:44Z</dcterms:created>
  <dcterms:modified xsi:type="dcterms:W3CDTF">2023-08-30T07:58:13Z</dcterms:modified>
</cp:coreProperties>
</file>