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24"/>
  </p:notesMasterIdLst>
  <p:handoutMasterIdLst>
    <p:handoutMasterId r:id="rId25"/>
  </p:handoutMasterIdLst>
  <p:sldIdLst>
    <p:sldId id="2057" r:id="rId3"/>
    <p:sldId id="2067" r:id="rId4"/>
    <p:sldId id="2059" r:id="rId5"/>
    <p:sldId id="2058" r:id="rId6"/>
    <p:sldId id="2062" r:id="rId7"/>
    <p:sldId id="2066" r:id="rId8"/>
    <p:sldId id="2065" r:id="rId9"/>
    <p:sldId id="2054" r:id="rId10"/>
    <p:sldId id="2036" r:id="rId11"/>
    <p:sldId id="2053" r:id="rId12"/>
    <p:sldId id="2069" r:id="rId13"/>
    <p:sldId id="2061" r:id="rId14"/>
    <p:sldId id="2070" r:id="rId15"/>
    <p:sldId id="2071" r:id="rId16"/>
    <p:sldId id="2072" r:id="rId17"/>
    <p:sldId id="2073" r:id="rId18"/>
    <p:sldId id="2074" r:id="rId19"/>
    <p:sldId id="2077" r:id="rId20"/>
    <p:sldId id="2075" r:id="rId21"/>
    <p:sldId id="2076" r:id="rId22"/>
    <p:sldId id="2068" r:id="rId23"/>
  </p:sldIdLst>
  <p:sldSz cx="12192000" cy="6858000"/>
  <p:notesSz cx="6858000" cy="9926638"/>
  <p:embeddedFontLst>
    <p:embeddedFont>
      <p:font typeface="Roboto Condensed" panose="020B0604020202020204" charset="0"/>
      <p:regular r:id="rId26"/>
      <p:bold r:id="rId27"/>
      <p:italic r:id="rId28"/>
      <p:boldItalic r:id="rId29"/>
    </p:embeddedFont>
    <p:embeddedFont>
      <p:font typeface="Open Sans" panose="020B060402020202020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Open Sans Light" panose="020B0604020202020204" charset="0"/>
      <p:regular r:id="rId38"/>
      <p:bold r:id="rId39"/>
      <p:italic r:id="rId40"/>
      <p:boldItalic r:id="rId41"/>
    </p:embeddedFont>
    <p:embeddedFont>
      <p:font typeface="Arial Narrow" panose="020B0606020202030204" pitchFamily="34" charset="0"/>
      <p:regular r:id="rId42"/>
      <p:bold r:id="rId43"/>
      <p:italic r:id="rId44"/>
      <p:boldItalic r:id="rId45"/>
    </p:embeddedFont>
    <p:embeddedFont>
      <p:font typeface="Calibri Light" panose="020F0302020204030204" pitchFamily="34" charset="0"/>
      <p:regular r:id="rId46"/>
      <p:italic r:id="rId47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7FC"/>
    <a:srgbClr val="C4EAF8"/>
    <a:srgbClr val="009ADA"/>
    <a:srgbClr val="00A6E6"/>
    <a:srgbClr val="00B0F0"/>
    <a:srgbClr val="0064CB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724" autoAdjust="0"/>
  </p:normalViewPr>
  <p:slideViewPr>
    <p:cSldViewPr snapToObjects="1">
      <p:cViewPr varScale="1">
        <p:scale>
          <a:sx n="116" d="100"/>
          <a:sy n="116" d="100"/>
        </p:scale>
        <p:origin x="378" y="108"/>
      </p:cViewPr>
      <p:guideLst>
        <p:guide pos="2275"/>
        <p:guide pos="755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9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4.fntdata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0" Type="http://schemas.openxmlformats.org/officeDocument/2006/relationships/slide" Target="slides/slide18.xml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2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16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456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="" xmlns:a16="http://schemas.microsoft.com/office/drawing/2014/main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="" xmlns:a16="http://schemas.microsoft.com/office/drawing/2014/main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="" xmlns:a16="http://schemas.microsoft.com/office/drawing/2014/main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="" xmlns:a16="http://schemas.microsoft.com/office/drawing/2014/main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="" xmlns:a16="http://schemas.microsoft.com/office/drawing/2014/main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="" xmlns:a16="http://schemas.microsoft.com/office/drawing/2014/main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="" xmlns:a16="http://schemas.microsoft.com/office/drawing/2014/main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="" xmlns:a16="http://schemas.microsoft.com/office/drawing/2014/main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="" xmlns:a16="http://schemas.microsoft.com/office/drawing/2014/main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="" xmlns:a16="http://schemas.microsoft.com/office/drawing/2014/main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="" xmlns:a16="http://schemas.microsoft.com/office/drawing/2014/main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="" xmlns:a16="http://schemas.microsoft.com/office/drawing/2014/main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="" xmlns:a16="http://schemas.microsoft.com/office/drawing/2014/main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="" xmlns:a16="http://schemas.microsoft.com/office/drawing/2014/main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="" xmlns:a16="http://schemas.microsoft.com/office/drawing/2014/main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="" xmlns:a16="http://schemas.microsoft.com/office/drawing/2014/main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="" xmlns:a16="http://schemas.microsoft.com/office/drawing/2014/main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="" xmlns:a16="http://schemas.microsoft.com/office/drawing/2014/main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="" xmlns:a16="http://schemas.microsoft.com/office/drawing/2014/main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="" xmlns:a16="http://schemas.microsoft.com/office/drawing/2014/main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="" xmlns:a16="http://schemas.microsoft.com/office/drawing/2014/main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="" xmlns:a16="http://schemas.microsoft.com/office/drawing/2014/main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="" xmlns:a16="http://schemas.microsoft.com/office/drawing/2014/main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="" xmlns:a16="http://schemas.microsoft.com/office/drawing/2014/main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="" xmlns:a16="http://schemas.microsoft.com/office/drawing/2014/main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="" xmlns:a16="http://schemas.microsoft.com/office/drawing/2014/main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="" xmlns:a16="http://schemas.microsoft.com/office/drawing/2014/main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="" xmlns:a16="http://schemas.microsoft.com/office/drawing/2014/main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="" xmlns:a16="http://schemas.microsoft.com/office/drawing/2014/main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="" xmlns:a16="http://schemas.microsoft.com/office/drawing/2014/main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="" xmlns:a16="http://schemas.microsoft.com/office/drawing/2014/main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="" xmlns:a16="http://schemas.microsoft.com/office/drawing/2014/main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="" xmlns:a16="http://schemas.microsoft.com/office/drawing/2014/main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="" xmlns:a16="http://schemas.microsoft.com/office/drawing/2014/main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="" xmlns:a16="http://schemas.microsoft.com/office/drawing/2014/main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="" xmlns:a16="http://schemas.microsoft.com/office/drawing/2014/main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="" xmlns:a16="http://schemas.microsoft.com/office/drawing/2014/main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="" xmlns:a16="http://schemas.microsoft.com/office/drawing/2014/main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="" xmlns:a16="http://schemas.microsoft.com/office/drawing/2014/main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="" xmlns:a16="http://schemas.microsoft.com/office/drawing/2014/main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="" xmlns:a16="http://schemas.microsoft.com/office/drawing/2014/main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="" xmlns:a16="http://schemas.microsoft.com/office/drawing/2014/main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="" xmlns:a16="http://schemas.microsoft.com/office/drawing/2014/main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="" xmlns:a16="http://schemas.microsoft.com/office/drawing/2014/main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="" xmlns:a16="http://schemas.microsoft.com/office/drawing/2014/main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="" xmlns:a16="http://schemas.microsoft.com/office/drawing/2014/main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="" xmlns:a16="http://schemas.microsoft.com/office/drawing/2014/main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="" xmlns:a16="http://schemas.microsoft.com/office/drawing/2014/main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="" xmlns:a16="http://schemas.microsoft.com/office/drawing/2014/main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="" xmlns:a16="http://schemas.microsoft.com/office/drawing/2014/main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="" xmlns:a16="http://schemas.microsoft.com/office/drawing/2014/main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="" xmlns:a16="http://schemas.microsoft.com/office/drawing/2014/main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="" xmlns:a16="http://schemas.microsoft.com/office/drawing/2014/main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="" xmlns:a16="http://schemas.microsoft.com/office/drawing/2014/main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="" xmlns:a16="http://schemas.microsoft.com/office/drawing/2014/main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="" xmlns:a16="http://schemas.microsoft.com/office/drawing/2014/main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="" xmlns:a16="http://schemas.microsoft.com/office/drawing/2014/main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="" xmlns:a16="http://schemas.microsoft.com/office/drawing/2014/main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="" xmlns:a16="http://schemas.microsoft.com/office/drawing/2014/main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="" xmlns:a16="http://schemas.microsoft.com/office/drawing/2014/main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="" xmlns:a16="http://schemas.microsoft.com/office/drawing/2014/main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="" xmlns:a16="http://schemas.microsoft.com/office/drawing/2014/main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="" xmlns:a16="http://schemas.microsoft.com/office/drawing/2014/main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="" xmlns:a16="http://schemas.microsoft.com/office/drawing/2014/main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="" xmlns:a16="http://schemas.microsoft.com/office/drawing/2014/main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="" xmlns:a16="http://schemas.microsoft.com/office/drawing/2014/main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="" xmlns:a16="http://schemas.microsoft.com/office/drawing/2014/main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="" xmlns:a16="http://schemas.microsoft.com/office/drawing/2014/main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="" xmlns:a16="http://schemas.microsoft.com/office/drawing/2014/main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="" xmlns:a16="http://schemas.microsoft.com/office/drawing/2014/main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="" xmlns:a16="http://schemas.microsoft.com/office/drawing/2014/main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="" xmlns:a16="http://schemas.microsoft.com/office/drawing/2014/main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="" xmlns:a16="http://schemas.microsoft.com/office/drawing/2014/main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="" xmlns:a16="http://schemas.microsoft.com/office/drawing/2014/main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="" xmlns:a16="http://schemas.microsoft.com/office/drawing/2014/main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="" xmlns:a16="http://schemas.microsoft.com/office/drawing/2014/main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="" xmlns:a16="http://schemas.microsoft.com/office/drawing/2014/main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="" xmlns:a16="http://schemas.microsoft.com/office/drawing/2014/main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="" xmlns:a16="http://schemas.microsoft.com/office/drawing/2014/main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="" xmlns:a16="http://schemas.microsoft.com/office/drawing/2014/main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="" xmlns:a16="http://schemas.microsoft.com/office/drawing/2014/main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="" xmlns:a16="http://schemas.microsoft.com/office/drawing/2014/main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="" xmlns:a16="http://schemas.microsoft.com/office/drawing/2014/main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="" xmlns:a16="http://schemas.microsoft.com/office/drawing/2014/main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="" xmlns:a16="http://schemas.microsoft.com/office/drawing/2014/main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="" xmlns:a16="http://schemas.microsoft.com/office/drawing/2014/main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="" xmlns:a16="http://schemas.microsoft.com/office/drawing/2014/main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="" xmlns:a16="http://schemas.microsoft.com/office/drawing/2014/main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="" xmlns:a16="http://schemas.microsoft.com/office/drawing/2014/main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="" xmlns:a16="http://schemas.microsoft.com/office/drawing/2014/main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="" xmlns:a16="http://schemas.microsoft.com/office/drawing/2014/main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="" xmlns:a16="http://schemas.microsoft.com/office/drawing/2014/main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="" xmlns:a16="http://schemas.microsoft.com/office/drawing/2014/main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="" xmlns:a16="http://schemas.microsoft.com/office/drawing/2014/main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="" xmlns:a16="http://schemas.microsoft.com/office/drawing/2014/main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="" xmlns:a16="http://schemas.microsoft.com/office/drawing/2014/main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="" xmlns:a16="http://schemas.microsoft.com/office/drawing/2014/main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="" xmlns:a16="http://schemas.microsoft.com/office/drawing/2014/main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="" xmlns:a16="http://schemas.microsoft.com/office/drawing/2014/main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="" xmlns:a16="http://schemas.microsoft.com/office/drawing/2014/main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="" xmlns:a16="http://schemas.microsoft.com/office/drawing/2014/main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="" xmlns:a16="http://schemas.microsoft.com/office/drawing/2014/main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="" xmlns:a16="http://schemas.microsoft.com/office/drawing/2014/main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="" xmlns:a16="http://schemas.microsoft.com/office/drawing/2014/main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="" xmlns:a16="http://schemas.microsoft.com/office/drawing/2014/main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="" xmlns:a16="http://schemas.microsoft.com/office/drawing/2014/main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="" xmlns:a16="http://schemas.microsoft.com/office/drawing/2014/main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="" xmlns:a16="http://schemas.microsoft.com/office/drawing/2014/main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="" xmlns:a16="http://schemas.microsoft.com/office/drawing/2014/main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="" xmlns:a16="http://schemas.microsoft.com/office/drawing/2014/main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="" xmlns:a16="http://schemas.microsoft.com/office/drawing/2014/main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="" xmlns:a16="http://schemas.microsoft.com/office/drawing/2014/main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="" xmlns:a16="http://schemas.microsoft.com/office/drawing/2014/main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="" xmlns:a16="http://schemas.microsoft.com/office/drawing/2014/main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="" xmlns:a16="http://schemas.microsoft.com/office/drawing/2014/main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="" xmlns:a16="http://schemas.microsoft.com/office/drawing/2014/main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="" xmlns:a16="http://schemas.microsoft.com/office/drawing/2014/main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="" xmlns:a16="http://schemas.microsoft.com/office/drawing/2014/main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="" xmlns:a16="http://schemas.microsoft.com/office/drawing/2014/main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="" xmlns:a16="http://schemas.microsoft.com/office/drawing/2014/main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="" xmlns:a16="http://schemas.microsoft.com/office/drawing/2014/main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="" xmlns:a16="http://schemas.microsoft.com/office/drawing/2014/main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="" xmlns:a16="http://schemas.microsoft.com/office/drawing/2014/main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="" xmlns:a16="http://schemas.microsoft.com/office/drawing/2014/main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="" xmlns:a16="http://schemas.microsoft.com/office/drawing/2014/main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="" xmlns:a16="http://schemas.microsoft.com/office/drawing/2014/main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="" xmlns:a16="http://schemas.microsoft.com/office/drawing/2014/main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="" xmlns:a16="http://schemas.microsoft.com/office/drawing/2014/main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="" xmlns:a16="http://schemas.microsoft.com/office/drawing/2014/main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="" xmlns:a16="http://schemas.microsoft.com/office/drawing/2014/main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="" xmlns:a16="http://schemas.microsoft.com/office/drawing/2014/main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="" xmlns:a16="http://schemas.microsoft.com/office/drawing/2014/main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="" xmlns:a16="http://schemas.microsoft.com/office/drawing/2014/main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="" xmlns:a16="http://schemas.microsoft.com/office/drawing/2014/main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="" xmlns:a16="http://schemas.microsoft.com/office/drawing/2014/main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="" xmlns:a16="http://schemas.microsoft.com/office/drawing/2014/main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="" xmlns:a16="http://schemas.microsoft.com/office/drawing/2014/main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="" xmlns:a16="http://schemas.microsoft.com/office/drawing/2014/main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="" xmlns:a16="http://schemas.microsoft.com/office/drawing/2014/main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="" xmlns:a16="http://schemas.microsoft.com/office/drawing/2014/main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="" xmlns:a16="http://schemas.microsoft.com/office/drawing/2014/main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="" xmlns:a16="http://schemas.microsoft.com/office/drawing/2014/main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="" xmlns:a16="http://schemas.microsoft.com/office/drawing/2014/main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="" xmlns:a16="http://schemas.microsoft.com/office/drawing/2014/main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="" xmlns:a16="http://schemas.microsoft.com/office/drawing/2014/main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="" xmlns:a16="http://schemas.microsoft.com/office/drawing/2014/main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="" xmlns:a16="http://schemas.microsoft.com/office/drawing/2014/main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="" xmlns:a16="http://schemas.microsoft.com/office/drawing/2014/main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="" xmlns:a16="http://schemas.microsoft.com/office/drawing/2014/main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="" xmlns:a16="http://schemas.microsoft.com/office/drawing/2014/main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="" xmlns:a16="http://schemas.microsoft.com/office/drawing/2014/main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="" xmlns:a16="http://schemas.microsoft.com/office/drawing/2014/main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="" xmlns:a16="http://schemas.microsoft.com/office/drawing/2014/main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="" xmlns:a16="http://schemas.microsoft.com/office/drawing/2014/main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="" xmlns:a16="http://schemas.microsoft.com/office/drawing/2014/main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="" xmlns:a16="http://schemas.microsoft.com/office/drawing/2014/main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="" xmlns:a16="http://schemas.microsoft.com/office/drawing/2014/main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="" xmlns:a16="http://schemas.microsoft.com/office/drawing/2014/main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="" xmlns:a16="http://schemas.microsoft.com/office/drawing/2014/main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="" xmlns:a16="http://schemas.microsoft.com/office/drawing/2014/main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="" xmlns:a16="http://schemas.microsoft.com/office/drawing/2014/main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="" xmlns:a16="http://schemas.microsoft.com/office/drawing/2014/main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="" xmlns:a16="http://schemas.microsoft.com/office/drawing/2014/main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="" xmlns:a16="http://schemas.microsoft.com/office/drawing/2014/main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="" xmlns:a16="http://schemas.microsoft.com/office/drawing/2014/main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="" xmlns:a16="http://schemas.microsoft.com/office/drawing/2014/main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="" xmlns:a16="http://schemas.microsoft.com/office/drawing/2014/main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="" xmlns:a16="http://schemas.microsoft.com/office/drawing/2014/main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="" xmlns:a16="http://schemas.microsoft.com/office/drawing/2014/main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="" xmlns:a16="http://schemas.microsoft.com/office/drawing/2014/main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="" xmlns:a16="http://schemas.microsoft.com/office/drawing/2014/main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="" xmlns:a16="http://schemas.microsoft.com/office/drawing/2014/main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="" xmlns:a16="http://schemas.microsoft.com/office/drawing/2014/main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="" xmlns:a16="http://schemas.microsoft.com/office/drawing/2014/main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="" xmlns:a16="http://schemas.microsoft.com/office/drawing/2014/main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="" xmlns:a16="http://schemas.microsoft.com/office/drawing/2014/main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="" xmlns:a16="http://schemas.microsoft.com/office/drawing/2014/main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="" xmlns:a16="http://schemas.microsoft.com/office/drawing/2014/main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="" xmlns:a16="http://schemas.microsoft.com/office/drawing/2014/main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="" xmlns:a16="http://schemas.microsoft.com/office/drawing/2014/main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="" xmlns:a16="http://schemas.microsoft.com/office/drawing/2014/main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="" xmlns:a16="http://schemas.microsoft.com/office/drawing/2014/main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="" xmlns:a16="http://schemas.microsoft.com/office/drawing/2014/main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="" xmlns:a16="http://schemas.microsoft.com/office/drawing/2014/main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="" xmlns:a16="http://schemas.microsoft.com/office/drawing/2014/main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="" xmlns:a16="http://schemas.microsoft.com/office/drawing/2014/main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="" xmlns:a16="http://schemas.microsoft.com/office/drawing/2014/main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="" xmlns:a16="http://schemas.microsoft.com/office/drawing/2014/main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="" xmlns:a16="http://schemas.microsoft.com/office/drawing/2014/main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="" xmlns:a16="http://schemas.microsoft.com/office/drawing/2014/main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="" xmlns:a16="http://schemas.microsoft.com/office/drawing/2014/main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="" xmlns:a16="http://schemas.microsoft.com/office/drawing/2014/main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="" xmlns:a16="http://schemas.microsoft.com/office/drawing/2014/main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="" xmlns:a16="http://schemas.microsoft.com/office/drawing/2014/main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="" xmlns:a16="http://schemas.microsoft.com/office/drawing/2014/main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="" xmlns:a16="http://schemas.microsoft.com/office/drawing/2014/main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="" xmlns:a16="http://schemas.microsoft.com/office/drawing/2014/main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="" xmlns:a16="http://schemas.microsoft.com/office/drawing/2014/main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="" xmlns:a16="http://schemas.microsoft.com/office/drawing/2014/main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="" xmlns:a16="http://schemas.microsoft.com/office/drawing/2014/main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="" xmlns:a16="http://schemas.microsoft.com/office/drawing/2014/main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="" xmlns:a16="http://schemas.microsoft.com/office/drawing/2014/main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="" xmlns:a16="http://schemas.microsoft.com/office/drawing/2014/main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="" xmlns:a16="http://schemas.microsoft.com/office/drawing/2014/main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="" xmlns:a16="http://schemas.microsoft.com/office/drawing/2014/main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="" xmlns:a16="http://schemas.microsoft.com/office/drawing/2014/main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="" xmlns:a16="http://schemas.microsoft.com/office/drawing/2014/main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="" xmlns:a16="http://schemas.microsoft.com/office/drawing/2014/main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="" xmlns:a16="http://schemas.microsoft.com/office/drawing/2014/main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="" xmlns:a16="http://schemas.microsoft.com/office/drawing/2014/main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="" xmlns:a16="http://schemas.microsoft.com/office/drawing/2014/main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="" xmlns:a16="http://schemas.microsoft.com/office/drawing/2014/main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="" xmlns:a16="http://schemas.microsoft.com/office/drawing/2014/main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="" xmlns:a16="http://schemas.microsoft.com/office/drawing/2014/main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="" xmlns:a16="http://schemas.microsoft.com/office/drawing/2014/main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="" xmlns:a16="http://schemas.microsoft.com/office/drawing/2014/main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="" xmlns:a16="http://schemas.microsoft.com/office/drawing/2014/main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="" xmlns:a16="http://schemas.microsoft.com/office/drawing/2014/main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="" xmlns:a16="http://schemas.microsoft.com/office/drawing/2014/main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="" xmlns:a16="http://schemas.microsoft.com/office/drawing/2014/main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="" xmlns:a16="http://schemas.microsoft.com/office/drawing/2014/main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="" xmlns:a16="http://schemas.microsoft.com/office/drawing/2014/main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="" xmlns:a16="http://schemas.microsoft.com/office/drawing/2014/main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="" xmlns:a16="http://schemas.microsoft.com/office/drawing/2014/main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="" xmlns:a16="http://schemas.microsoft.com/office/drawing/2014/main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="" xmlns:a16="http://schemas.microsoft.com/office/drawing/2014/main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="" xmlns:a16="http://schemas.microsoft.com/office/drawing/2014/main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="" xmlns:a16="http://schemas.microsoft.com/office/drawing/2014/main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="" xmlns:a16="http://schemas.microsoft.com/office/drawing/2014/main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="" xmlns:a16="http://schemas.microsoft.com/office/drawing/2014/main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="" xmlns:a16="http://schemas.microsoft.com/office/drawing/2014/main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="" xmlns:a16="http://schemas.microsoft.com/office/drawing/2014/main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="" xmlns:a16="http://schemas.microsoft.com/office/drawing/2014/main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="" xmlns:a16="http://schemas.microsoft.com/office/drawing/2014/main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="" xmlns:a16="http://schemas.microsoft.com/office/drawing/2014/main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="" xmlns:a16="http://schemas.microsoft.com/office/drawing/2014/main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="" xmlns:a16="http://schemas.microsoft.com/office/drawing/2014/main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="" xmlns:a16="http://schemas.microsoft.com/office/drawing/2014/main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="" xmlns:a16="http://schemas.microsoft.com/office/drawing/2014/main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="" xmlns:a16="http://schemas.microsoft.com/office/drawing/2014/main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="" xmlns:a16="http://schemas.microsoft.com/office/drawing/2014/main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="" xmlns:a16="http://schemas.microsoft.com/office/drawing/2014/main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="" xmlns:a16="http://schemas.microsoft.com/office/drawing/2014/main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="" xmlns:a16="http://schemas.microsoft.com/office/drawing/2014/main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="" xmlns:a16="http://schemas.microsoft.com/office/drawing/2014/main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="" xmlns:a16="http://schemas.microsoft.com/office/drawing/2014/main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="" xmlns:a16="http://schemas.microsoft.com/office/drawing/2014/main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="" xmlns:a16="http://schemas.microsoft.com/office/drawing/2014/main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="" xmlns:a16="http://schemas.microsoft.com/office/drawing/2014/main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="" xmlns:a16="http://schemas.microsoft.com/office/drawing/2014/main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="" xmlns:a16="http://schemas.microsoft.com/office/drawing/2014/main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="" xmlns:a16="http://schemas.microsoft.com/office/drawing/2014/main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="" xmlns:a16="http://schemas.microsoft.com/office/drawing/2014/main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="" xmlns:a16="http://schemas.microsoft.com/office/drawing/2014/main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="" xmlns:a16="http://schemas.microsoft.com/office/drawing/2014/main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="" xmlns:a16="http://schemas.microsoft.com/office/drawing/2014/main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="" xmlns:a16="http://schemas.microsoft.com/office/drawing/2014/main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="" xmlns:a16="http://schemas.microsoft.com/office/drawing/2014/main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="" xmlns:a16="http://schemas.microsoft.com/office/drawing/2014/main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="" xmlns:a16="http://schemas.microsoft.com/office/drawing/2014/main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="" xmlns:a16="http://schemas.microsoft.com/office/drawing/2014/main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="" xmlns:a16="http://schemas.microsoft.com/office/drawing/2014/main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="" xmlns:a16="http://schemas.microsoft.com/office/drawing/2014/main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="" xmlns:a16="http://schemas.microsoft.com/office/drawing/2014/main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="" xmlns:a16="http://schemas.microsoft.com/office/drawing/2014/main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="" xmlns:a16="http://schemas.microsoft.com/office/drawing/2014/main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="" xmlns:a16="http://schemas.microsoft.com/office/drawing/2014/main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="" xmlns:a16="http://schemas.microsoft.com/office/drawing/2014/main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="" xmlns:a16="http://schemas.microsoft.com/office/drawing/2014/main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="" xmlns:a16="http://schemas.microsoft.com/office/drawing/2014/main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="" xmlns:a16="http://schemas.microsoft.com/office/drawing/2014/main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="" xmlns:a16="http://schemas.microsoft.com/office/drawing/2014/main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="" xmlns:a16="http://schemas.microsoft.com/office/drawing/2014/main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="" xmlns:a16="http://schemas.microsoft.com/office/drawing/2014/main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="" xmlns:a16="http://schemas.microsoft.com/office/drawing/2014/main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="" xmlns:a16="http://schemas.microsoft.com/office/drawing/2014/main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="" xmlns:a16="http://schemas.microsoft.com/office/drawing/2014/main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="" xmlns:a16="http://schemas.microsoft.com/office/drawing/2014/main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="" xmlns:a16="http://schemas.microsoft.com/office/drawing/2014/main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="" xmlns:a16="http://schemas.microsoft.com/office/drawing/2014/main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="" xmlns:a16="http://schemas.microsoft.com/office/drawing/2014/main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="" xmlns:a16="http://schemas.microsoft.com/office/drawing/2014/main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="" xmlns:a16="http://schemas.microsoft.com/office/drawing/2014/main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="" xmlns:a16="http://schemas.microsoft.com/office/drawing/2014/main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="" xmlns:a16="http://schemas.microsoft.com/office/drawing/2014/main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="" xmlns:a16="http://schemas.microsoft.com/office/drawing/2014/main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="" xmlns:a16="http://schemas.microsoft.com/office/drawing/2014/main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="" xmlns:a16="http://schemas.microsoft.com/office/drawing/2014/main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="" xmlns:a16="http://schemas.microsoft.com/office/drawing/2014/main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="" xmlns:a16="http://schemas.microsoft.com/office/drawing/2014/main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="" xmlns:a16="http://schemas.microsoft.com/office/drawing/2014/main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="" xmlns:a16="http://schemas.microsoft.com/office/drawing/2014/main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="" xmlns:a16="http://schemas.microsoft.com/office/drawing/2014/main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="" xmlns:a16="http://schemas.microsoft.com/office/drawing/2014/main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="" xmlns:a16="http://schemas.microsoft.com/office/drawing/2014/main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="" xmlns:a16="http://schemas.microsoft.com/office/drawing/2014/main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="" xmlns:a16="http://schemas.microsoft.com/office/drawing/2014/main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="" xmlns:a16="http://schemas.microsoft.com/office/drawing/2014/main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="" xmlns:a16="http://schemas.microsoft.com/office/drawing/2014/main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="" xmlns:a16="http://schemas.microsoft.com/office/drawing/2014/main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="" xmlns:a16="http://schemas.microsoft.com/office/drawing/2014/main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="" xmlns:a16="http://schemas.microsoft.com/office/drawing/2014/main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="" xmlns:a16="http://schemas.microsoft.com/office/drawing/2014/main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="" xmlns:a16="http://schemas.microsoft.com/office/drawing/2014/main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="" xmlns:a16="http://schemas.microsoft.com/office/drawing/2014/main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="" xmlns:a16="http://schemas.microsoft.com/office/drawing/2014/main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="" xmlns:a16="http://schemas.microsoft.com/office/drawing/2014/main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="" xmlns:a16="http://schemas.microsoft.com/office/drawing/2014/main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="" xmlns:a16="http://schemas.microsoft.com/office/drawing/2014/main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="" xmlns:a16="http://schemas.microsoft.com/office/drawing/2014/main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="" xmlns:a16="http://schemas.microsoft.com/office/drawing/2014/main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="" xmlns:a16="http://schemas.microsoft.com/office/drawing/2014/main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="" xmlns:a16="http://schemas.microsoft.com/office/drawing/2014/main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="" xmlns:a16="http://schemas.microsoft.com/office/drawing/2014/main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="" xmlns:a16="http://schemas.microsoft.com/office/drawing/2014/main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="" xmlns:a16="http://schemas.microsoft.com/office/drawing/2014/main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="" xmlns:a16="http://schemas.microsoft.com/office/drawing/2014/main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="" xmlns:a16="http://schemas.microsoft.com/office/drawing/2014/main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="" xmlns:a16="http://schemas.microsoft.com/office/drawing/2014/main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="" xmlns:a16="http://schemas.microsoft.com/office/drawing/2014/main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="" xmlns:a16="http://schemas.microsoft.com/office/drawing/2014/main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="" xmlns:a16="http://schemas.microsoft.com/office/drawing/2014/main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="" xmlns:a16="http://schemas.microsoft.com/office/drawing/2014/main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="" xmlns:a16="http://schemas.microsoft.com/office/drawing/2014/main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="" xmlns:a16="http://schemas.microsoft.com/office/drawing/2014/main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="" xmlns:a16="http://schemas.microsoft.com/office/drawing/2014/main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="" xmlns:a16="http://schemas.microsoft.com/office/drawing/2014/main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="" xmlns:a16="http://schemas.microsoft.com/office/drawing/2014/main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="" xmlns:a16="http://schemas.microsoft.com/office/drawing/2014/main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="" xmlns:a16="http://schemas.microsoft.com/office/drawing/2014/main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="" xmlns:a16="http://schemas.microsoft.com/office/drawing/2014/main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="" xmlns:a16="http://schemas.microsoft.com/office/drawing/2014/main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="" xmlns:a16="http://schemas.microsoft.com/office/drawing/2014/main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="" xmlns:a16="http://schemas.microsoft.com/office/drawing/2014/main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="" xmlns:a16="http://schemas.microsoft.com/office/drawing/2014/main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="" xmlns:a16="http://schemas.microsoft.com/office/drawing/2014/main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="" xmlns:a16="http://schemas.microsoft.com/office/drawing/2014/main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="" xmlns:a16="http://schemas.microsoft.com/office/drawing/2014/main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="" xmlns:a16="http://schemas.microsoft.com/office/drawing/2014/main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="" xmlns:a16="http://schemas.microsoft.com/office/drawing/2014/main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="" xmlns:a16="http://schemas.microsoft.com/office/drawing/2014/main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="" xmlns:a16="http://schemas.microsoft.com/office/drawing/2014/main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="" xmlns:a16="http://schemas.microsoft.com/office/drawing/2014/main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="" xmlns:a16="http://schemas.microsoft.com/office/drawing/2014/main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="" xmlns:a16="http://schemas.microsoft.com/office/drawing/2014/main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="" xmlns:a16="http://schemas.microsoft.com/office/drawing/2014/main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="" xmlns:a16="http://schemas.microsoft.com/office/drawing/2014/main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="" xmlns:a16="http://schemas.microsoft.com/office/drawing/2014/main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="" xmlns:a16="http://schemas.microsoft.com/office/drawing/2014/main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="" xmlns:a16="http://schemas.microsoft.com/office/drawing/2014/main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="" xmlns:a16="http://schemas.microsoft.com/office/drawing/2014/main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="" xmlns:a16="http://schemas.microsoft.com/office/drawing/2014/main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="" xmlns:a16="http://schemas.microsoft.com/office/drawing/2014/main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="" xmlns:a16="http://schemas.microsoft.com/office/drawing/2014/main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="" xmlns:a16="http://schemas.microsoft.com/office/drawing/2014/main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="" xmlns:a16="http://schemas.microsoft.com/office/drawing/2014/main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="" xmlns:a16="http://schemas.microsoft.com/office/drawing/2014/main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="" xmlns:a16="http://schemas.microsoft.com/office/drawing/2014/main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="" xmlns:a16="http://schemas.microsoft.com/office/drawing/2014/main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="" xmlns:a16="http://schemas.microsoft.com/office/drawing/2014/main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="" xmlns:a16="http://schemas.microsoft.com/office/drawing/2014/main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="" xmlns:a16="http://schemas.microsoft.com/office/drawing/2014/main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="" xmlns:a16="http://schemas.microsoft.com/office/drawing/2014/main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="" xmlns:a16="http://schemas.microsoft.com/office/drawing/2014/main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="" xmlns:a16="http://schemas.microsoft.com/office/drawing/2014/main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="" xmlns:a16="http://schemas.microsoft.com/office/drawing/2014/main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="" xmlns:a16="http://schemas.microsoft.com/office/drawing/2014/main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="" xmlns:a16="http://schemas.microsoft.com/office/drawing/2014/main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="" xmlns:a16="http://schemas.microsoft.com/office/drawing/2014/main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="" xmlns:a16="http://schemas.microsoft.com/office/drawing/2014/main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="" xmlns:a16="http://schemas.microsoft.com/office/drawing/2014/main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="" xmlns:a16="http://schemas.microsoft.com/office/drawing/2014/main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="" xmlns:a16="http://schemas.microsoft.com/office/drawing/2014/main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="" xmlns:a16="http://schemas.microsoft.com/office/drawing/2014/main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="" xmlns:a16="http://schemas.microsoft.com/office/drawing/2014/main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="" xmlns:a16="http://schemas.microsoft.com/office/drawing/2014/main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="" xmlns:a16="http://schemas.microsoft.com/office/drawing/2014/main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="" xmlns:a16="http://schemas.microsoft.com/office/drawing/2014/main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="" xmlns:a16="http://schemas.microsoft.com/office/drawing/2014/main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="" xmlns:a16="http://schemas.microsoft.com/office/drawing/2014/main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="" xmlns:a16="http://schemas.microsoft.com/office/drawing/2014/main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="" xmlns:a16="http://schemas.microsoft.com/office/drawing/2014/main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="" xmlns:a16="http://schemas.microsoft.com/office/drawing/2014/main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="" xmlns:a16="http://schemas.microsoft.com/office/drawing/2014/main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="" xmlns:a16="http://schemas.microsoft.com/office/drawing/2014/main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="" xmlns:a16="http://schemas.microsoft.com/office/drawing/2014/main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="" xmlns:a16="http://schemas.microsoft.com/office/drawing/2014/main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="" xmlns:a16="http://schemas.microsoft.com/office/drawing/2014/main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="" xmlns:a16="http://schemas.microsoft.com/office/drawing/2014/main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="" xmlns:a16="http://schemas.microsoft.com/office/drawing/2014/main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="" xmlns:a16="http://schemas.microsoft.com/office/drawing/2014/main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="" xmlns:a16="http://schemas.microsoft.com/office/drawing/2014/main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="" xmlns:a16="http://schemas.microsoft.com/office/drawing/2014/main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="" xmlns:a16="http://schemas.microsoft.com/office/drawing/2014/main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="" xmlns:a16="http://schemas.microsoft.com/office/drawing/2014/main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="" xmlns:a16="http://schemas.microsoft.com/office/drawing/2014/main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="" xmlns:a16="http://schemas.microsoft.com/office/drawing/2014/main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="" xmlns:a16="http://schemas.microsoft.com/office/drawing/2014/main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="" xmlns:a16="http://schemas.microsoft.com/office/drawing/2014/main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="" xmlns:a16="http://schemas.microsoft.com/office/drawing/2014/main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="" xmlns:a16="http://schemas.microsoft.com/office/drawing/2014/main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="" xmlns:a16="http://schemas.microsoft.com/office/drawing/2014/main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="" xmlns:a16="http://schemas.microsoft.com/office/drawing/2014/main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="" xmlns:a16="http://schemas.microsoft.com/office/drawing/2014/main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="" xmlns:a16="http://schemas.microsoft.com/office/drawing/2014/main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="" xmlns:a16="http://schemas.microsoft.com/office/drawing/2014/main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="" xmlns:a16="http://schemas.microsoft.com/office/drawing/2014/main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="" xmlns:a16="http://schemas.microsoft.com/office/drawing/2014/main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="" xmlns:a16="http://schemas.microsoft.com/office/drawing/2014/main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="" xmlns:a16="http://schemas.microsoft.com/office/drawing/2014/main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="" xmlns:a16="http://schemas.microsoft.com/office/drawing/2014/main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="" xmlns:a16="http://schemas.microsoft.com/office/drawing/2014/main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="" xmlns:a16="http://schemas.microsoft.com/office/drawing/2014/main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="" xmlns:a16="http://schemas.microsoft.com/office/drawing/2014/main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="" xmlns:a16="http://schemas.microsoft.com/office/drawing/2014/main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="" xmlns:a16="http://schemas.microsoft.com/office/drawing/2014/main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="" xmlns:a16="http://schemas.microsoft.com/office/drawing/2014/main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="" xmlns:a16="http://schemas.microsoft.com/office/drawing/2014/main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="" xmlns:a16="http://schemas.microsoft.com/office/drawing/2014/main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="" xmlns:a16="http://schemas.microsoft.com/office/drawing/2014/main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="" xmlns:a16="http://schemas.microsoft.com/office/drawing/2014/main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="" xmlns:a16="http://schemas.microsoft.com/office/drawing/2014/main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="" xmlns:a16="http://schemas.microsoft.com/office/drawing/2014/main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="" xmlns:a16="http://schemas.microsoft.com/office/drawing/2014/main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="" xmlns:a16="http://schemas.microsoft.com/office/drawing/2014/main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="" xmlns:a16="http://schemas.microsoft.com/office/drawing/2014/main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="" xmlns:a16="http://schemas.microsoft.com/office/drawing/2014/main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="" xmlns:a16="http://schemas.microsoft.com/office/drawing/2014/main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="" xmlns:a16="http://schemas.microsoft.com/office/drawing/2014/main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="" xmlns:a16="http://schemas.microsoft.com/office/drawing/2014/main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="" xmlns:a16="http://schemas.microsoft.com/office/drawing/2014/main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="" xmlns:a16="http://schemas.microsoft.com/office/drawing/2014/main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="" xmlns:a16="http://schemas.microsoft.com/office/drawing/2014/main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="" xmlns:a16="http://schemas.microsoft.com/office/drawing/2014/main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="" xmlns:a16="http://schemas.microsoft.com/office/drawing/2014/main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="" xmlns:a16="http://schemas.microsoft.com/office/drawing/2014/main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="" xmlns:a16="http://schemas.microsoft.com/office/drawing/2014/main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="" xmlns:a16="http://schemas.microsoft.com/office/drawing/2014/main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="" xmlns:a16="http://schemas.microsoft.com/office/drawing/2014/main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="" xmlns:a16="http://schemas.microsoft.com/office/drawing/2014/main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="" xmlns:a16="http://schemas.microsoft.com/office/drawing/2014/main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="" xmlns:a16="http://schemas.microsoft.com/office/drawing/2014/main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="" xmlns:a16="http://schemas.microsoft.com/office/drawing/2014/main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="" xmlns:a16="http://schemas.microsoft.com/office/drawing/2014/main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="" xmlns:a16="http://schemas.microsoft.com/office/drawing/2014/main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="" xmlns:a16="http://schemas.microsoft.com/office/drawing/2014/main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="" xmlns:a16="http://schemas.microsoft.com/office/drawing/2014/main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="" xmlns:a16="http://schemas.microsoft.com/office/drawing/2014/main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="" xmlns:a16="http://schemas.microsoft.com/office/drawing/2014/main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="" xmlns:a16="http://schemas.microsoft.com/office/drawing/2014/main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="" xmlns:a16="http://schemas.microsoft.com/office/drawing/2014/main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="" xmlns:a16="http://schemas.microsoft.com/office/drawing/2014/main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="" xmlns:a16="http://schemas.microsoft.com/office/drawing/2014/main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="" xmlns:a16="http://schemas.microsoft.com/office/drawing/2014/main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="" xmlns:a16="http://schemas.microsoft.com/office/drawing/2014/main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="" xmlns:a16="http://schemas.microsoft.com/office/drawing/2014/main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="" xmlns:a16="http://schemas.microsoft.com/office/drawing/2014/main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="" xmlns:a16="http://schemas.microsoft.com/office/drawing/2014/main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="" xmlns:a16="http://schemas.microsoft.com/office/drawing/2014/main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="" xmlns:a16="http://schemas.microsoft.com/office/drawing/2014/main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="" xmlns:a16="http://schemas.microsoft.com/office/drawing/2014/main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="" xmlns:a16="http://schemas.microsoft.com/office/drawing/2014/main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="" xmlns:a16="http://schemas.microsoft.com/office/drawing/2014/main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="" xmlns:a16="http://schemas.microsoft.com/office/drawing/2014/main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="" xmlns:a16="http://schemas.microsoft.com/office/drawing/2014/main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="" xmlns:a16="http://schemas.microsoft.com/office/drawing/2014/main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="" xmlns:a16="http://schemas.microsoft.com/office/drawing/2014/main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="" xmlns:a16="http://schemas.microsoft.com/office/drawing/2014/main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="" xmlns:a16="http://schemas.microsoft.com/office/drawing/2014/main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="" xmlns:a16="http://schemas.microsoft.com/office/drawing/2014/main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="" xmlns:a16="http://schemas.microsoft.com/office/drawing/2014/main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="" xmlns:a16="http://schemas.microsoft.com/office/drawing/2014/main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="" xmlns:a16="http://schemas.microsoft.com/office/drawing/2014/main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="" xmlns:a16="http://schemas.microsoft.com/office/drawing/2014/main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="" xmlns:a16="http://schemas.microsoft.com/office/drawing/2014/main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="" xmlns:a16="http://schemas.microsoft.com/office/drawing/2014/main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="" xmlns:a16="http://schemas.microsoft.com/office/drawing/2014/main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="" xmlns:a16="http://schemas.microsoft.com/office/drawing/2014/main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="" xmlns:a16="http://schemas.microsoft.com/office/drawing/2014/main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="" xmlns:a16="http://schemas.microsoft.com/office/drawing/2014/main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="" xmlns:a16="http://schemas.microsoft.com/office/drawing/2014/main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="" xmlns:a16="http://schemas.microsoft.com/office/drawing/2014/main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="" xmlns:a16="http://schemas.microsoft.com/office/drawing/2014/main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="" xmlns:a16="http://schemas.microsoft.com/office/drawing/2014/main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="" xmlns:a16="http://schemas.microsoft.com/office/drawing/2014/main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="" xmlns:a16="http://schemas.microsoft.com/office/drawing/2014/main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="" xmlns:a16="http://schemas.microsoft.com/office/drawing/2014/main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="" xmlns:a16="http://schemas.microsoft.com/office/drawing/2014/main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="" xmlns:a16="http://schemas.microsoft.com/office/drawing/2014/main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="" xmlns:a16="http://schemas.microsoft.com/office/drawing/2014/main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="" xmlns:a16="http://schemas.microsoft.com/office/drawing/2014/main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="" xmlns:a16="http://schemas.microsoft.com/office/drawing/2014/main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="" xmlns:a16="http://schemas.microsoft.com/office/drawing/2014/main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="" xmlns:a16="http://schemas.microsoft.com/office/drawing/2014/main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="" xmlns:a16="http://schemas.microsoft.com/office/drawing/2014/main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="" xmlns:a16="http://schemas.microsoft.com/office/drawing/2014/main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="" xmlns:a16="http://schemas.microsoft.com/office/drawing/2014/main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="" xmlns:a16="http://schemas.microsoft.com/office/drawing/2014/main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=""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=""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=""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=""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=""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=""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01"/>
            <a:ext cx="10176933" cy="4275665"/>
          </a:xfrm>
        </p:spPr>
        <p:txBody>
          <a:bodyPr>
            <a:noAutofit/>
          </a:bodyPr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9331" indent="0">
              <a:defRPr>
                <a:latin typeface="+mj-lt"/>
              </a:defRPr>
            </a:lvl2pPr>
            <a:lvl3pPr marL="655958" indent="-271660">
              <a:defRPr>
                <a:latin typeface="+mj-lt"/>
              </a:defRPr>
            </a:lvl3pPr>
            <a:lvl4pPr marL="0" indent="376017">
              <a:defRPr>
                <a:latin typeface="+mj-lt"/>
              </a:defRPr>
            </a:lvl4pPr>
            <a:lvl5pPr marL="14974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18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11204575" y="5864225"/>
            <a:ext cx="671447" cy="6847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830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  <p:sldLayoutId id="2147483914" r:id="rId61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#Par170"/><Relationship Id="rId13" Type="http://schemas.openxmlformats.org/officeDocument/2006/relationships/hyperlink" Target="#Par154"/><Relationship Id="rId3" Type="http://schemas.openxmlformats.org/officeDocument/2006/relationships/hyperlink" Target="consultantplus://offline/ref=ECA58C885FCCA35691DBFDAAD5123C658A625E17F1212B3AB46CF6F8ADE06D76E6776B4554CCC6A14280C17904DFB268EEAD18130CD333A0HEB2N" TargetMode="External"/><Relationship Id="rId7" Type="http://schemas.openxmlformats.org/officeDocument/2006/relationships/hyperlink" Target="consultantplus://offline/ref=ECA58C885FCCA35691DBFDAAD5123C658A625E17F1212B3AB46CF6F8ADE06D76E6776B4554CCC5AB4380C17904DFB268EEAD18130CD333A0HEB2N" TargetMode="External"/><Relationship Id="rId12" Type="http://schemas.openxmlformats.org/officeDocument/2006/relationships/hyperlink" Target="consultantplus://offline/ref=ECA58C885FCCA35691DBFDAAD5123C658A625E17F1212B3AB46CF6F8ADE06D76E6776B4554CCC5AB4180C17904DFB268EEAD18130CD333A0HEB2N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ECA58C885FCCA35691DBFDAAD5123C658A625E17F1212B3AB46CF6F8ADE06D76E6776B4554CCC5A84780C17904DFB268EEAD18130CD333A0HEB2N" TargetMode="External"/><Relationship Id="rId11" Type="http://schemas.openxmlformats.org/officeDocument/2006/relationships/hyperlink" Target="#Par144"/><Relationship Id="rId5" Type="http://schemas.openxmlformats.org/officeDocument/2006/relationships/hyperlink" Target="consultantplus://offline/ref=ECA58C885FCCA35691DBE1A9CB123C658B6F531EF3262B3AB46CF6F8ADE06D76F477334954CADDA94495972842H8B8N" TargetMode="External"/><Relationship Id="rId10" Type="http://schemas.openxmlformats.org/officeDocument/2006/relationships/hyperlink" Target="#Par138"/><Relationship Id="rId4" Type="http://schemas.openxmlformats.org/officeDocument/2006/relationships/hyperlink" Target="consultantplus://offline/ref=ECA58C885FCCA35691DBFDAAD5123C658A625E17F1212B3AB46CF6F8ADE06D76E6776B4554CCC5A84680C17904DFB268EEAD18130CD333A0HEB2N" TargetMode="External"/><Relationship Id="rId9" Type="http://schemas.openxmlformats.org/officeDocument/2006/relationships/hyperlink" Target="consultantplus://offline/ref=ECA58C885FCCA35691DBFDAAD5123C658A625E17F1212B3AB46CF6F8ADE06D76E6776B4554CCC5A84880C17904DFB268EEAD18130CD333A0HEB2N" TargetMode="External"/><Relationship Id="rId14" Type="http://schemas.openxmlformats.org/officeDocument/2006/relationships/hyperlink" Target="#Par162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hyperlink" Target="consultantplus://offline/ref=B1BD7CE888BB6C1DFD0A7FEC8513F94A6231DD3097121EAC212F2E22231E0F8A62A20DC7901F4C931F50C686B63EF695B9D208BD726BBA0620i1O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ECA58C885FCCA35691DBFDAAD5123C658A625E17F1212B3AB46CF6F8ADE06D76E6776B4554CCC5A84880C17904DFB268EEAD18130CD333A0HEB2N" TargetMode="External"/><Relationship Id="rId13" Type="http://schemas.openxmlformats.org/officeDocument/2006/relationships/hyperlink" Target="consultantplus://offline/ref=ECA58C885FCCA35691DBFDAAD5123C658A625E17F1212B3AB46CF6F8ADE06D76E6776B4554CCC5AB4380C17904DFB268EEAD18130CD333A0HEB2N" TargetMode="External"/><Relationship Id="rId3" Type="http://schemas.openxmlformats.org/officeDocument/2006/relationships/hyperlink" Target="consultantplus://offline/ref=ECA58C885FCCA35691DBFDAAD5123C658A625E17F1212B3AB46CF6F8ADE06D76E6776B4554CCC6A14280C17904DFB268EEAD18130CD333A0HEB2N" TargetMode="External"/><Relationship Id="rId7" Type="http://schemas.openxmlformats.org/officeDocument/2006/relationships/hyperlink" Target="#Par144"/><Relationship Id="rId12" Type="http://schemas.openxmlformats.org/officeDocument/2006/relationships/hyperlink" Target="#Par162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ECA58C885FCCA35691DBFDAAD5123C658A625E17F1212B3AB46CF6F8ADE06D76E6776B4554CCC5A84780C17904DFB268EEAD18130CD333A0HEB2N" TargetMode="External"/><Relationship Id="rId11" Type="http://schemas.openxmlformats.org/officeDocument/2006/relationships/hyperlink" Target="#Par154"/><Relationship Id="rId5" Type="http://schemas.openxmlformats.org/officeDocument/2006/relationships/hyperlink" Target="consultantplus://offline/ref=ECA58C885FCCA35691DBE1A9CB123C658B6F531EF3262B3AB46CF6F8ADE06D76F477334954CADDA94495972842H8B8N" TargetMode="External"/><Relationship Id="rId10" Type="http://schemas.openxmlformats.org/officeDocument/2006/relationships/hyperlink" Target="consultantplus://offline/ref=ECA58C885FCCA35691DBFDAAD5123C658A625E17F1212B3AB46CF6F8ADE06D76E6776B4554CCC5AB4180C17904DFB268EEAD18130CD333A0HEB2N" TargetMode="External"/><Relationship Id="rId4" Type="http://schemas.openxmlformats.org/officeDocument/2006/relationships/hyperlink" Target="consultantplus://offline/ref=ECA58C885FCCA35691DBFDAAD5123C658A625E17F1212B3AB46CF6F8ADE06D76E6776B4554CCC5A84680C17904DFB268EEAD18130CD333A0HEB2N" TargetMode="External"/><Relationship Id="rId9" Type="http://schemas.openxmlformats.org/officeDocument/2006/relationships/hyperlink" Target="#Par138"/><Relationship Id="rId14" Type="http://schemas.openxmlformats.org/officeDocument/2006/relationships/hyperlink" Target="#Par170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5.svg"/><Relationship Id="rId4" Type="http://schemas.openxmlformats.org/officeDocument/2006/relationships/image" Target="../media/image18.sv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0.png"/><Relationship Id="rId14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8"/>
          <p:cNvSpPr>
            <a:spLocks noGrp="1"/>
          </p:cNvSpPr>
          <p:nvPr>
            <p:ph type="title"/>
          </p:nvPr>
        </p:nvSpPr>
        <p:spPr>
          <a:xfrm>
            <a:off x="2145983" y="728700"/>
            <a:ext cx="7897571" cy="1098604"/>
          </a:xfrm>
        </p:spPr>
        <p:txBody>
          <a:bodyPr/>
          <a:lstStyle/>
          <a:p>
            <a:pPr defTabSz="945396" fontAlgn="base">
              <a:spcAft>
                <a:spcPct val="0"/>
              </a:spcAft>
            </a:pPr>
            <a:r>
              <a:rPr lang="ru-RU" sz="3628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Дорофеева</a:t>
            </a:r>
            <a:br>
              <a:rPr lang="ru-RU" sz="3628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28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Владимировна</a:t>
            </a:r>
            <a:endParaRPr lang="ru-RU" sz="2903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28194" y="1964054"/>
            <a:ext cx="10333148" cy="3210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892" tIns="41445" rIns="82892" bIns="41445">
            <a:spAutoFit/>
          </a:bodyPr>
          <a:lstStyle/>
          <a:p>
            <a:pPr algn="ctr" defTabSz="828839"/>
            <a:endParaRPr lang="ru-RU" sz="2903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28839"/>
            <a:r>
              <a:rPr lang="ru-RU" sz="2903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</a:t>
            </a:r>
            <a:endParaRPr lang="ru-RU" sz="2903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28839"/>
            <a:r>
              <a:rPr lang="ru-RU" sz="2903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учета и отчетности </a:t>
            </a:r>
            <a:br>
              <a:rPr lang="ru-RU" sz="2903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3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УФНС России по г. </a:t>
            </a:r>
            <a:r>
              <a:rPr lang="ru-RU" sz="2903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Москве</a:t>
            </a:r>
          </a:p>
          <a:p>
            <a:pPr algn="ctr" defTabSz="828839"/>
            <a:endParaRPr lang="ru-RU" sz="2903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28839"/>
            <a:r>
              <a:rPr lang="ru-RU" sz="2903" b="1" dirty="0" err="1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</a:t>
            </a:r>
            <a:r>
              <a:rPr lang="ru-RU" sz="2903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903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«Единый налоговый счет, </a:t>
            </a:r>
          </a:p>
          <a:p>
            <a:pPr algn="ctr" defTabSz="828839"/>
            <a:r>
              <a:rPr lang="ru-RU" sz="2903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налоговый платеж</a:t>
            </a:r>
            <a:endParaRPr lang="ru-RU" sz="2903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4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3169402" y="90238"/>
            <a:ext cx="6238965" cy="1029938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342891" algn="l"/>
              </a:tabLst>
            </a:pPr>
            <a:r>
              <a:rPr lang="ru-RU" sz="1600" b="1" dirty="0">
                <a:solidFill>
                  <a:schemeClr val="bg2"/>
                </a:solidFill>
              </a:rPr>
              <a:t>Перечисление платежей </a:t>
            </a:r>
            <a:r>
              <a:rPr lang="ru-RU" sz="1600" b="1" dirty="0" smtClean="0">
                <a:solidFill>
                  <a:schemeClr val="bg2"/>
                </a:solidFill>
              </a:rPr>
              <a:t>Единым </a:t>
            </a:r>
            <a:r>
              <a:rPr lang="ru-RU" sz="1600" b="1" dirty="0">
                <a:solidFill>
                  <a:schemeClr val="bg2"/>
                </a:solidFill>
              </a:rPr>
              <a:t>налоговым платежом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280577" y="5934182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13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9495" t="16023" r="28761" b="8630"/>
          <a:stretch/>
        </p:blipFill>
        <p:spPr bwMode="auto">
          <a:xfrm>
            <a:off x="1271464" y="1628800"/>
            <a:ext cx="4363919" cy="41404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47958" y="2111754"/>
            <a:ext cx="5132619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поле 101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статус налогоплательщика, как организации, так и индивидуальному предпринимателю (физическому лицу) необходимо указать статус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endParaRPr lang="ru-RU" sz="1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поле 102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КПП плательщика.  При осуществлении уплаты единым налоговым платежом КПП необходимо указывать только иностранным организациям с несколькими филиалами. В остальных случаях нужно указывать ноль. По желанию вместо нуля можно указать КПП плательщика (головной организации). </a:t>
            </a:r>
            <a:endParaRPr lang="ru-RU" sz="1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в поле 104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отразите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КБК единого налогового платежа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(20 цифр) -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1820106120010000510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 algn="just">
              <a:lnSpc>
                <a:spcPts val="2000"/>
              </a:lnSpc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в поле 105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"ОКТМО" платежного поручения необходимо указать ноль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текстовом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24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file"/>
              </a:rPr>
              <a:t>назначение платежа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можно указать «Единый налоговый платеж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в полях 106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 action="ppaction://hlinkfile"/>
              </a:rPr>
              <a:t>основание платежа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107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 action="ppaction://hlinkfile"/>
              </a:rPr>
              <a:t>показатель налогового периода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108,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109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 action="ppaction://hlinkfile"/>
              </a:rPr>
              <a:t>номер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 action="ppaction://hlinkfile"/>
              </a:rPr>
              <a:t>дата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документа- указывается ноль 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</a:t>
            </a: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>
            <a:stCxn id="25" idx="2"/>
          </p:cNvCxnSpPr>
          <p:nvPr/>
        </p:nvCxnSpPr>
        <p:spPr>
          <a:xfrm flipH="1">
            <a:off x="5123892" y="2312657"/>
            <a:ext cx="1076024" cy="416738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7" idx="2"/>
          </p:cNvCxnSpPr>
          <p:nvPr/>
        </p:nvCxnSpPr>
        <p:spPr>
          <a:xfrm flipH="1">
            <a:off x="3035660" y="2815744"/>
            <a:ext cx="3148570" cy="35831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179676" y="4334117"/>
            <a:ext cx="3044482" cy="53494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387588" y="4658081"/>
            <a:ext cx="3836570" cy="427103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5982" y="3889452"/>
            <a:ext cx="3738176" cy="97961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Блок-схема: узел 24"/>
          <p:cNvSpPr/>
          <p:nvPr/>
        </p:nvSpPr>
        <p:spPr>
          <a:xfrm>
            <a:off x="6199916" y="2250502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6184230" y="2753589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6199916" y="3808741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6193944" y="4260985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6184230" y="4586288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6193944" y="5086791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авая фигурная скобка 32"/>
          <p:cNvSpPr/>
          <p:nvPr/>
        </p:nvSpPr>
        <p:spPr>
          <a:xfrm rot="5400000">
            <a:off x="4501683" y="4352116"/>
            <a:ext cx="141158" cy="1417020"/>
          </a:xfrm>
          <a:prstGeom prst="rightBrac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>
            <a:stCxn id="31" idx="2"/>
          </p:cNvCxnSpPr>
          <p:nvPr/>
        </p:nvCxnSpPr>
        <p:spPr>
          <a:xfrm flipH="1" flipV="1">
            <a:off x="4943872" y="5060627"/>
            <a:ext cx="1250072" cy="8831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58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Уведомление -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это документ, который нужно направить в налоговый орган, если установленный срок подачи декларации позднее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срока уплаты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14" name="Объект 4"/>
          <p:cNvGraphicFramePr>
            <a:graphicFrameLocks/>
          </p:cNvGraphicFramePr>
          <p:nvPr>
            <p:extLst/>
          </p:nvPr>
        </p:nvGraphicFramePr>
        <p:xfrm>
          <a:off x="0" y="944725"/>
          <a:ext cx="12192000" cy="36450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8880"/>
                <a:gridCol w="9063120"/>
              </a:tblGrid>
              <a:tr h="2789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Налоги и взносы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 marR="1898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По каким платежам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подавать Уведомление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852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УСН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 квартал, полугодие и за 9 месяцев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2081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Страховые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взносы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Взносы за январь, февраль, апрель, май, июль, август, октябрь и ноябрь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5139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НДФЛ с выплат работникам и другим физлицам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Налог за периоды 01.01 – 22.01, 23.01 – 22.02, 23.02 –22.03, 23.03 – 22.04, 23.04 – 22.05,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23.05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– 22.06,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23.06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– 22.07, 23.07 – 22.08,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23.08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– 22.09, 23.09 – 22.10, 23.10 – 22.11,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23.11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– 22.12, 23.12 – 31.12.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69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Транспортный налог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1, 2, 3 кварталы и за год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207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Земельный налог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1, 2, 3 кварталы и за год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ЕСХН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 за полугодие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2387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Налог на имущество организаций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1, 2, 3 кварталы и за год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536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НДФЛ ИП на общем режиме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 квартал, полугодие и за 9 месяцев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39650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о налогах, по которым нужно подавать уведомление, сроки подачи уведомлений, уплаты налогов, КБК доступны в файле «Налоговый календарь» и на промо-странице ЕНС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7348" y="4689140"/>
            <a:ext cx="1033314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Зачем подавать Уведомление?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Своевременное и корректное распределение ЕНП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Отсутствие пени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Что будет, если несвоевременно подать уведомление или не подать вовсе?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ЕНП не распределится вовремя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err="1" smtClean="0">
                <a:solidFill>
                  <a:srgbClr val="002060"/>
                </a:solidFill>
              </a:rPr>
              <a:t>Начислится</a:t>
            </a:r>
            <a:r>
              <a:rPr lang="ru-RU" sz="1400" dirty="0" smtClean="0">
                <a:solidFill>
                  <a:srgbClr val="002060"/>
                </a:solidFill>
              </a:rPr>
              <a:t> пеня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Привлекут к ответственности в соответствии со ст. 15.6 КоАП или ст. 126 НК РФ </a:t>
            </a:r>
            <a:r>
              <a:rPr lang="ru-RU" sz="1400" dirty="0" smtClean="0">
                <a:solidFill>
                  <a:srgbClr val="C00000"/>
                </a:solidFill>
              </a:rPr>
              <a:t>(временно приостановлено)</a:t>
            </a:r>
            <a:endParaRPr lang="ru-RU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5002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7700-02-765\Desktop\презентация\картинки\quill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76" y="931368"/>
            <a:ext cx="7917402" cy="597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7700-02-765\Desktop\презентация\картинки к коллегии\218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88" y="2528901"/>
            <a:ext cx="4203548" cy="317790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6"/>
          <p:cNvSpPr txBox="1">
            <a:spLocks noChangeArrowheads="1"/>
          </p:cNvSpPr>
          <p:nvPr/>
        </p:nvSpPr>
        <p:spPr bwMode="auto">
          <a:xfrm>
            <a:off x="2639616" y="931368"/>
            <a:ext cx="8856984" cy="1008694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endParaRPr lang="ru-RU" sz="2667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Форма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уведомления об исчисленных суммах налогов, авансовых платежей по налогам, сборов, страховых взносов согласно</a:t>
            </a:r>
          </a:p>
          <a:p>
            <a:endParaRPr lang="ru-RU" sz="1600" u="sng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11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5"/>
          <a:srcRect l="32659" t="11947" r="32550" b="3705"/>
          <a:stretch/>
        </p:blipFill>
        <p:spPr bwMode="auto">
          <a:xfrm>
            <a:off x="3251684" y="2123891"/>
            <a:ext cx="3218180" cy="438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/>
          <a:srcRect l="32734" t="12650" r="32635" b="4138"/>
          <a:stretch/>
        </p:blipFill>
        <p:spPr bwMode="auto">
          <a:xfrm>
            <a:off x="7320136" y="2123891"/>
            <a:ext cx="3203575" cy="43300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1624" y="1016732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ПРИКАЗ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 ноября 2022 г. N ЕД-7-8/1047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 </a:t>
            </a:r>
          </a:p>
          <a:p>
            <a:pPr algn="ctr"/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ФОРМЫ, ПОРЯДКА ЗАПОЛНЕНИЯ И ФОРМАТА ПРЕДСТАВЛЕНИЯ УВЕДОМЛЕНИЯ ОБ ИСЧИСЛЕННЫХ СУММАХ НАЛОГОВ, АВАНСОВЫХ ПЛАТЕЖЕЙ ПО НАЛОГАМ, СБОРОВ, СТРАХОВЫМ ВЗНОСАМ В ЭЛЕКТРОННОЙ ФОРМЕ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5370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В какие сроки подается уведомление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07368" y="1088740"/>
            <a:ext cx="11233248" cy="1438354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о </a:t>
            </a:r>
            <a:r>
              <a:rPr lang="ru-RU" sz="1600" b="1" dirty="0">
                <a:solidFill>
                  <a:srgbClr val="C00000"/>
                </a:solidFill>
              </a:rPr>
              <a:t>25 числа</a:t>
            </a:r>
            <a:r>
              <a:rPr lang="ru-RU" sz="1600" dirty="0">
                <a:solidFill>
                  <a:srgbClr val="002060"/>
                </a:solidFill>
              </a:rPr>
              <a:t> месяца, в котором установлен срок </a:t>
            </a:r>
            <a:r>
              <a:rPr lang="ru-RU" sz="1600" dirty="0" smtClean="0">
                <a:solidFill>
                  <a:srgbClr val="002060"/>
                </a:solidFill>
              </a:rPr>
              <a:t>уплаты.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Если 25 число – выходной </a:t>
            </a:r>
            <a:r>
              <a:rPr lang="ru-RU" sz="1600" b="1" dirty="0" smtClean="0">
                <a:solidFill>
                  <a:srgbClr val="C00000"/>
                </a:solidFill>
              </a:rPr>
              <a:t>день</a:t>
            </a:r>
            <a:r>
              <a:rPr lang="ru-RU" sz="1600" dirty="0" smtClean="0">
                <a:solidFill>
                  <a:srgbClr val="002060"/>
                </a:solidFill>
              </a:rPr>
              <a:t>, то срок переносится на </a:t>
            </a:r>
            <a:r>
              <a:rPr lang="ru-RU" sz="1600" b="1" dirty="0" smtClean="0">
                <a:solidFill>
                  <a:srgbClr val="C00000"/>
                </a:solidFill>
              </a:rPr>
              <a:t>следующий рабочий день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Представить Уведомление можно: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по ТКС, подписанное усиленной квалифицированной </a:t>
            </a:r>
            <a:r>
              <a:rPr lang="ru-RU" sz="1400" dirty="0" smtClean="0">
                <a:solidFill>
                  <a:srgbClr val="002060"/>
                </a:solidFill>
              </a:rPr>
              <a:t>ЭП;</a:t>
            </a:r>
            <a:endParaRPr lang="ru-RU" sz="1400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- через ЛК налогоплательщика, подписанное усиленной квалифицированной </a:t>
            </a:r>
            <a:r>
              <a:rPr lang="ru-RU" sz="1400" dirty="0" smtClean="0">
                <a:solidFill>
                  <a:srgbClr val="002060"/>
                </a:solidFill>
              </a:rPr>
              <a:t>ЭП;</a:t>
            </a:r>
            <a:endParaRPr lang="ru-RU" sz="1400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- на бумаге, </a:t>
            </a:r>
            <a:r>
              <a:rPr lang="ru-RU" sz="1400" dirty="0" smtClean="0">
                <a:solidFill>
                  <a:srgbClr val="C00000"/>
                </a:solidFill>
              </a:rPr>
              <a:t>за исключение НП, указанных в п. 3 ст. 80 НК РФ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83832" y="2698235"/>
            <a:ext cx="2844316" cy="235589"/>
          </a:xfrm>
          <a:prstGeom prst="round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ФЕВРАЛЬ 2023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7348" y="3577496"/>
            <a:ext cx="4032448" cy="3163872"/>
          </a:xfrm>
          <a:prstGeom prst="roundRect">
            <a:avLst/>
          </a:prstGeom>
          <a:noFill/>
          <a:ln w="19050"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</a:rPr>
              <a:t>Представить: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УВЕДОМЛЕНИЕ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НДФЛ </a:t>
            </a:r>
            <a:r>
              <a:rPr lang="ru-RU" sz="1400" dirty="0">
                <a:solidFill>
                  <a:srgbClr val="002060"/>
                </a:solidFill>
              </a:rPr>
              <a:t>НА (с доходов, выплаченных за период с 23.01.2023 - 22.02.2023)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СВ </a:t>
            </a:r>
            <a:r>
              <a:rPr lang="ru-RU" sz="1400" dirty="0">
                <a:solidFill>
                  <a:srgbClr val="002060"/>
                </a:solidFill>
              </a:rPr>
              <a:t>(исчисленные за январь </a:t>
            </a:r>
            <a:r>
              <a:rPr lang="ru-RU" sz="1400" dirty="0" smtClean="0">
                <a:solidFill>
                  <a:srgbClr val="002060"/>
                </a:solidFill>
              </a:rPr>
              <a:t>2023)</a:t>
            </a:r>
            <a:endParaRPr lang="ru-RU" sz="1400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Имущественные </a:t>
            </a:r>
            <a:r>
              <a:rPr lang="ru-RU" sz="1400" dirty="0">
                <a:solidFill>
                  <a:srgbClr val="002060"/>
                </a:solidFill>
              </a:rPr>
              <a:t>налоги организаций (ЗН, ТН, НИО за 4 квартал 2022 года</a:t>
            </a:r>
            <a:r>
              <a:rPr lang="ru-RU" sz="1400" dirty="0" smtClean="0">
                <a:solidFill>
                  <a:srgbClr val="002060"/>
                </a:solidFill>
              </a:rPr>
              <a:t>)</a:t>
            </a:r>
          </a:p>
          <a:p>
            <a:pPr algn="just"/>
            <a:endParaRPr lang="ru-RU" sz="1400" dirty="0" smtClean="0">
              <a:solidFill>
                <a:srgbClr val="002060"/>
              </a:solidFill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РАСЧЕТЫ / ДЕКЛАРАЦИИ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Расчет 6-НДФЛ за 2022 </a:t>
            </a:r>
            <a:r>
              <a:rPr lang="ru-RU" sz="1400" dirty="0" smtClean="0">
                <a:solidFill>
                  <a:srgbClr val="002060"/>
                </a:solidFill>
              </a:rPr>
              <a:t>+ </a:t>
            </a:r>
            <a:r>
              <a:rPr lang="ru-RU" sz="1400" dirty="0">
                <a:solidFill>
                  <a:srgbClr val="002060"/>
                </a:solidFill>
              </a:rPr>
              <a:t>сведения о доходах ФЛ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Декларации по НДПИ, ИБ, акцизам за январь </a:t>
            </a:r>
            <a:r>
              <a:rPr lang="ru-RU" sz="1400" dirty="0" smtClean="0">
                <a:solidFill>
                  <a:srgbClr val="002060"/>
                </a:solidFill>
              </a:rPr>
              <a:t>2023</a:t>
            </a:r>
            <a:endParaRPr lang="ru-RU" sz="1400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52485" y="4185084"/>
            <a:ext cx="3107010" cy="1299695"/>
          </a:xfrm>
          <a:prstGeom prst="roundRect">
            <a:avLst/>
          </a:prstGeom>
          <a:noFill/>
          <a:ln w="19050"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Установленный срок подачи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</a:rPr>
              <a:t> 25.02.2023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С учетом выходных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</a:rPr>
              <a:t>27.02.2023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Установленный срок уплаты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– </a:t>
            </a:r>
            <a:r>
              <a:rPr lang="ru-RU" sz="1400" b="1" dirty="0" smtClean="0">
                <a:solidFill>
                  <a:srgbClr val="C00000"/>
                </a:solidFill>
              </a:rPr>
              <a:t>28.02.2023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752184" y="3577496"/>
            <a:ext cx="4248472" cy="3163872"/>
          </a:xfrm>
          <a:prstGeom prst="roundRect">
            <a:avLst/>
          </a:prstGeom>
          <a:noFill/>
          <a:ln w="19050"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</a:rPr>
              <a:t>Уплатить до 28 февраля: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НДФЛ НА (исчисленный с доходов, выплаченных за период с 23.01.2023 - 22.02.2023)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Страховые взносы </a:t>
            </a:r>
            <a:r>
              <a:rPr lang="ru-RU" sz="1400" dirty="0" smtClean="0">
                <a:solidFill>
                  <a:srgbClr val="002060"/>
                </a:solidFill>
              </a:rPr>
              <a:t>(за </a:t>
            </a:r>
            <a:r>
              <a:rPr lang="ru-RU" sz="1400" dirty="0">
                <a:solidFill>
                  <a:srgbClr val="002060"/>
                </a:solidFill>
              </a:rPr>
              <a:t>январь </a:t>
            </a:r>
            <a:r>
              <a:rPr lang="ru-RU" sz="1400" dirty="0" smtClean="0">
                <a:solidFill>
                  <a:srgbClr val="002060"/>
                </a:solidFill>
              </a:rPr>
              <a:t>2023)</a:t>
            </a:r>
            <a:endParaRPr lang="ru-RU" sz="1400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Имущественные налоги </a:t>
            </a:r>
            <a:r>
              <a:rPr lang="ru-RU" sz="1400" dirty="0" smtClean="0">
                <a:solidFill>
                  <a:srgbClr val="002060"/>
                </a:solidFill>
              </a:rPr>
              <a:t>организаций (за </a:t>
            </a:r>
            <a:r>
              <a:rPr lang="ru-RU" sz="1400" dirty="0">
                <a:solidFill>
                  <a:srgbClr val="002060"/>
                </a:solidFill>
              </a:rPr>
              <a:t>4 квартал 2022 года)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 НДПИ, акциз, ВН, ИБ за январь 2023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НДС 1/3 часть за 4 квартал 2022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НП 2-й платеж (аванс) за 1 квартал 2023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16200000">
            <a:off x="5934341" y="-2602028"/>
            <a:ext cx="359321" cy="11773308"/>
          </a:xfrm>
          <a:prstGeom prst="rightBrace">
            <a:avLst>
              <a:gd name="adj1" fmla="val 8333"/>
              <a:gd name="adj2" fmla="val 49515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3549419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заполнить Уведомление?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188" y="2259276"/>
            <a:ext cx="27415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5 основных реквизитов!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КПП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ОКТМО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КБК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Отчетный период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Сумма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5" t="14694" r="24709" b="55593"/>
          <a:stretch/>
        </p:blipFill>
        <p:spPr bwMode="auto">
          <a:xfrm>
            <a:off x="2809762" y="1127648"/>
            <a:ext cx="8938866" cy="302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углом 6"/>
          <p:cNvSpPr/>
          <p:nvPr/>
        </p:nvSpPr>
        <p:spPr>
          <a:xfrm flipV="1">
            <a:off x="5879976" y="2528900"/>
            <a:ext cx="4545148" cy="205783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06489" y="1628800"/>
            <a:ext cx="6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КПП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60972" y="2550017"/>
            <a:ext cx="927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КОД НО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4" t="14435" r="24813" b="61239"/>
          <a:stretch/>
        </p:blipFill>
        <p:spPr bwMode="auto">
          <a:xfrm>
            <a:off x="2809762" y="3348123"/>
            <a:ext cx="8938866" cy="1791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трелка вправо 11"/>
          <p:cNvSpPr/>
          <p:nvPr/>
        </p:nvSpPr>
        <p:spPr>
          <a:xfrm flipV="1">
            <a:off x="10715601" y="4418528"/>
            <a:ext cx="339236" cy="45719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8783649" y="4199714"/>
            <a:ext cx="625915" cy="6140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4" name="Стрелка углом 13"/>
          <p:cNvSpPr/>
          <p:nvPr/>
        </p:nvSpPr>
        <p:spPr>
          <a:xfrm>
            <a:off x="7675834" y="3801050"/>
            <a:ext cx="3276699" cy="178885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952533" y="3672159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КПП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09564" y="4097613"/>
            <a:ext cx="825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ОКТМО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23328" y="4245732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КБК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9" name="Развернутая стрелка 18"/>
          <p:cNvSpPr/>
          <p:nvPr/>
        </p:nvSpPr>
        <p:spPr>
          <a:xfrm rot="5400000">
            <a:off x="9793127" y="5085613"/>
            <a:ext cx="1168132" cy="167558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81285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20" name="Развернутая стрелка 19"/>
          <p:cNvSpPr/>
          <p:nvPr/>
        </p:nvSpPr>
        <p:spPr>
          <a:xfrm rot="5400000">
            <a:off x="6942073" y="5355191"/>
            <a:ext cx="1332192" cy="216025"/>
          </a:xfrm>
          <a:prstGeom prst="utur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21" name="Развернутая стрелка 20"/>
          <p:cNvSpPr/>
          <p:nvPr/>
        </p:nvSpPr>
        <p:spPr>
          <a:xfrm rot="5400000">
            <a:off x="7015914" y="5194639"/>
            <a:ext cx="747522" cy="220961"/>
          </a:xfrm>
          <a:prstGeom prst="utur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24741" y="5569740"/>
            <a:ext cx="1579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Сумма к уплате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7832" y="5894703"/>
            <a:ext cx="2100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К</a:t>
            </a:r>
            <a:r>
              <a:rPr lang="ru-RU" sz="1400" b="1" dirty="0" smtClean="0">
                <a:solidFill>
                  <a:srgbClr val="002060"/>
                </a:solidFill>
              </a:rPr>
              <a:t>од </a:t>
            </a:r>
            <a:r>
              <a:rPr lang="ru-RU" sz="1400" b="1" dirty="0">
                <a:solidFill>
                  <a:srgbClr val="002060"/>
                </a:solidFill>
              </a:rPr>
              <a:t>отчетного периода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28607" y="5445681"/>
            <a:ext cx="32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 который платится налог</a:t>
            </a:r>
          </a:p>
        </p:txBody>
      </p:sp>
      <p:sp>
        <p:nvSpPr>
          <p:cNvPr id="25" name="Стрелка углом 24"/>
          <p:cNvSpPr/>
          <p:nvPr/>
        </p:nvSpPr>
        <p:spPr>
          <a:xfrm>
            <a:off x="6416851" y="960359"/>
            <a:ext cx="2788595" cy="178309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002060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>
          <a:xfrm rot="10800000" flipH="1">
            <a:off x="6498051" y="1628800"/>
            <a:ext cx="4222942" cy="189522"/>
          </a:xfrm>
          <a:prstGeom prst="bentArrow">
            <a:avLst>
              <a:gd name="adj1" fmla="val 25000"/>
              <a:gd name="adj2" fmla="val 25687"/>
              <a:gd name="adj3" fmla="val 25000"/>
              <a:gd name="adj4" fmla="val 49247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46801" y="851757"/>
            <a:ext cx="73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ИНН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9861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Пример заполненного Уведомления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3" name="Рисунок 2" descr="C:\Users\internet\Desktop\Пример1 первичное уведомление_page-0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909970"/>
            <a:ext cx="4932548" cy="59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internet\Desktop\Пример1 первичное уведомление_page-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52" y="909970"/>
            <a:ext cx="5229267" cy="59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00280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исправить Уведомление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4892" y="1016732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Необходимо изменить сумму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Создать новое Уведомление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Повторно </a:t>
            </a:r>
            <a:r>
              <a:rPr lang="ru-RU" sz="1400" dirty="0">
                <a:solidFill>
                  <a:srgbClr val="002060"/>
                </a:solidFill>
              </a:rPr>
              <a:t>указать данные </a:t>
            </a:r>
            <a:r>
              <a:rPr lang="ru-RU" sz="1400" dirty="0" smtClean="0">
                <a:solidFill>
                  <a:srgbClr val="002060"/>
                </a:solidFill>
              </a:rPr>
              <a:t>строчки с ошибкой </a:t>
            </a:r>
            <a:r>
              <a:rPr lang="ru-RU" sz="1400" dirty="0">
                <a:solidFill>
                  <a:srgbClr val="002060"/>
                </a:solidFill>
              </a:rPr>
              <a:t>(КПП, КБК, ОКТМО, период</a:t>
            </a:r>
            <a:r>
              <a:rPr lang="ru-RU" sz="1400" dirty="0" smtClean="0">
                <a:solidFill>
                  <a:srgbClr val="002060"/>
                </a:solidFill>
              </a:rPr>
              <a:t>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У</a:t>
            </a:r>
            <a:r>
              <a:rPr lang="ru-RU" sz="1400" dirty="0" smtClean="0">
                <a:solidFill>
                  <a:srgbClr val="002060"/>
                </a:solidFill>
              </a:rPr>
              <a:t>казать корректную сумму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68108" y="1016732"/>
            <a:ext cx="39604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Необходимо изменить иные реквизиты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Создать новое Уведомление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Повторно </a:t>
            </a:r>
            <a:r>
              <a:rPr lang="ru-RU" sz="1400" dirty="0">
                <a:solidFill>
                  <a:srgbClr val="002060"/>
                </a:solidFill>
              </a:rPr>
              <a:t>указать данные </a:t>
            </a:r>
            <a:r>
              <a:rPr lang="ru-RU" sz="1400" dirty="0" smtClean="0">
                <a:solidFill>
                  <a:srgbClr val="002060"/>
                </a:solidFill>
              </a:rPr>
              <a:t>строчки с ошибкой </a:t>
            </a:r>
            <a:r>
              <a:rPr lang="ru-RU" sz="1400" dirty="0">
                <a:solidFill>
                  <a:srgbClr val="002060"/>
                </a:solidFill>
              </a:rPr>
              <a:t>(КПП, КБК, ОКТМО, период</a:t>
            </a:r>
            <a:r>
              <a:rPr lang="ru-RU" sz="1400" dirty="0" smtClean="0">
                <a:solidFill>
                  <a:srgbClr val="002060"/>
                </a:solidFill>
              </a:rPr>
              <a:t>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в строке с суммой </a:t>
            </a:r>
            <a:r>
              <a:rPr lang="ru-RU" sz="1400" dirty="0" smtClean="0">
                <a:solidFill>
                  <a:srgbClr val="002060"/>
                </a:solidFill>
              </a:rPr>
              <a:t>указать </a:t>
            </a:r>
            <a:r>
              <a:rPr lang="ru-RU" sz="1400" dirty="0">
                <a:solidFill>
                  <a:srgbClr val="002060"/>
                </a:solidFill>
              </a:rPr>
              <a:t>«0</a:t>
            </a:r>
            <a:r>
              <a:rPr lang="ru-RU" sz="1400" dirty="0" smtClean="0">
                <a:solidFill>
                  <a:srgbClr val="002060"/>
                </a:solidFill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новой строке </a:t>
            </a:r>
            <a:r>
              <a:rPr lang="ru-RU" sz="1400" dirty="0" smtClean="0">
                <a:solidFill>
                  <a:srgbClr val="002060"/>
                </a:solidFill>
              </a:rPr>
              <a:t>указать </a:t>
            </a:r>
            <a:r>
              <a:rPr lang="ru-RU" sz="1400" dirty="0">
                <a:solidFill>
                  <a:srgbClr val="002060"/>
                </a:solidFill>
              </a:rPr>
              <a:t>верные данные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  <p:pic>
        <p:nvPicPr>
          <p:cNvPr id="5" name="Рисунок 4" descr="C:\Users\internet\Desktop\Пример2 уточненная (сумма)_page-0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r="-123"/>
          <a:stretch/>
        </p:blipFill>
        <p:spPr bwMode="auto">
          <a:xfrm>
            <a:off x="119336" y="2549109"/>
            <a:ext cx="2897923" cy="4228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internet\Desktop\Пример2 уточненная (сумма)_page-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2564904"/>
            <a:ext cx="2987216" cy="4231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internet\Desktop\Пример3 уточненная (КПП обособки)_page-00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r="-441"/>
          <a:stretch/>
        </p:blipFill>
        <p:spPr bwMode="auto">
          <a:xfrm>
            <a:off x="6204012" y="2544996"/>
            <a:ext cx="2916324" cy="4249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internet\Desktop\Пример3 уточненная (КПП обособки)_page-000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7" r="-2647"/>
          <a:stretch/>
        </p:blipFill>
        <p:spPr bwMode="auto">
          <a:xfrm>
            <a:off x="9028820" y="2544996"/>
            <a:ext cx="3043844" cy="4232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4877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не подавать Уведомление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27835" t="15461" r="25836" b="7505"/>
          <a:stretch/>
        </p:blipFill>
        <p:spPr bwMode="auto">
          <a:xfrm>
            <a:off x="803412" y="1759618"/>
            <a:ext cx="4356484" cy="41780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25509" y="1729881"/>
            <a:ext cx="5076564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 101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статус налогоплательщика, как организации, так и индивидуальному предпринимателю необходимо указать статус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02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поле 102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КПП плательщика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указать соответствующие значение КПП налогоплательщика. 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в поле 104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отразите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КБК, соответствующий перечисляемому налогу или взносу. 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в поле 105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"ОКТМО" платежного поручения необходимо указать значение восьмизначного кода ОКТМО по месту нахождения организации (или обособленного подразделения или месту жительства индивидуального предпринимателя).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поле 107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 action="ppaction://hlinkfile"/>
              </a:rPr>
              <a:t>показатель налогового периода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указывается показатель соответствующего периода. 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в полях 106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 action="ppaction://hlinkfile"/>
              </a:rPr>
              <a:t>основание платежа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108</a:t>
            </a:r>
            <a:r>
              <a:rPr lang="ru-RU" sz="12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109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 action="ppaction://hlinkfile"/>
              </a:rPr>
              <a:t>номер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 action="ppaction://hlinkfile"/>
              </a:rPr>
              <a:t>дата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документа- указывается ноль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(«0»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текстовом </a:t>
            </a:r>
            <a:r>
              <a:rPr lang="ru-RU" sz="1200" b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24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 action="ppaction://hlinkfile"/>
              </a:rPr>
              <a:t>назначение платежа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указать дополнительную текстовую информацию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5" name="Прямая со стрелкой 4"/>
          <p:cNvCxnSpPr>
            <a:stCxn id="10" idx="2"/>
          </p:cNvCxnSpPr>
          <p:nvPr/>
        </p:nvCxnSpPr>
        <p:spPr>
          <a:xfrm flipH="1">
            <a:off x="4511824" y="1948224"/>
            <a:ext cx="1714435" cy="929675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11" idx="2"/>
          </p:cNvCxnSpPr>
          <p:nvPr/>
        </p:nvCxnSpPr>
        <p:spPr>
          <a:xfrm flipH="1">
            <a:off x="2999656" y="2467506"/>
            <a:ext cx="3224502" cy="850097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13" idx="3"/>
          </p:cNvCxnSpPr>
          <p:nvPr/>
        </p:nvCxnSpPr>
        <p:spPr>
          <a:xfrm flipH="1">
            <a:off x="2387588" y="3481955"/>
            <a:ext cx="3892221" cy="151731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539716" y="4504705"/>
            <a:ext cx="2727597" cy="46932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12" idx="3"/>
          </p:cNvCxnSpPr>
          <p:nvPr/>
        </p:nvCxnSpPr>
        <p:spPr>
          <a:xfrm flipH="1">
            <a:off x="1667508" y="3027783"/>
            <a:ext cx="4608659" cy="199624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Блок-схема: узел 9"/>
          <p:cNvSpPr/>
          <p:nvPr/>
        </p:nvSpPr>
        <p:spPr>
          <a:xfrm>
            <a:off x="6226259" y="1886069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6224158" y="2405351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6259121" y="2921678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6262763" y="3375850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267311" y="4442550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6262475" y="5431402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4214369" y="5016964"/>
            <a:ext cx="2044465" cy="203878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 flipV="1">
            <a:off x="1775520" y="5270848"/>
            <a:ext cx="4486955" cy="22270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авая фигурная скобка 18"/>
          <p:cNvSpPr/>
          <p:nvPr/>
        </p:nvSpPr>
        <p:spPr>
          <a:xfrm rot="5400000">
            <a:off x="3612654" y="4244734"/>
            <a:ext cx="155641" cy="2052228"/>
          </a:xfrm>
          <a:prstGeom prst="rightBrac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6262475" y="4949498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03413" y="1016732"/>
            <a:ext cx="10598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В</a:t>
            </a:r>
            <a:r>
              <a:rPr lang="ru-RU" sz="1600" b="1" dirty="0" smtClean="0">
                <a:solidFill>
                  <a:srgbClr val="C00000"/>
                </a:solidFill>
              </a:rPr>
              <a:t> 2023 </a:t>
            </a:r>
            <a:r>
              <a:rPr lang="ru-RU" sz="1600" b="1" dirty="0" smtClean="0">
                <a:solidFill>
                  <a:srgbClr val="002060"/>
                </a:solidFill>
              </a:rPr>
              <a:t>году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вместо уведомления можно оформить платежное поручение – </a:t>
            </a:r>
            <a:r>
              <a:rPr lang="ru-RU" sz="1600" b="1" dirty="0" smtClean="0">
                <a:solidFill>
                  <a:srgbClr val="C00000"/>
                </a:solidFill>
              </a:rPr>
              <a:t>распоряжение.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1609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7671" t="25569" r="7657" b="3891"/>
          <a:stretch/>
        </p:blipFill>
        <p:spPr bwMode="auto">
          <a:xfrm>
            <a:off x="515380" y="1334844"/>
            <a:ext cx="10444480" cy="48945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2711624" y="9248"/>
            <a:ext cx="8820980" cy="960107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342891" algn="l"/>
              </a:tabLst>
            </a:pPr>
            <a:r>
              <a:rPr lang="ru-RU" sz="2667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Преимущества и  основные изменения с 01.01.2023 г. </a:t>
            </a:r>
            <a:endParaRPr lang="ru-RU" sz="2667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80577" y="5925278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15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63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672323" y="765301"/>
            <a:ext cx="3496792" cy="617524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11204575" y="5864225"/>
            <a:ext cx="671447" cy="6847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6" name="Прямоугольник 54">
            <a:extLst>
              <a:ext uri="{FF2B5EF4-FFF2-40B4-BE49-F238E27FC236}">
                <a16:creationId xmlns:a16="http://schemas.microsoft.com/office/drawing/2014/main" xmlns="" id="{DB2D4BA7-75F2-45F0-AD22-2F7B85E5E47F}"/>
              </a:ext>
            </a:extLst>
          </p:cNvPr>
          <p:cNvSpPr/>
          <p:nvPr/>
        </p:nvSpPr>
        <p:spPr>
          <a:xfrm>
            <a:off x="591163" y="2123728"/>
            <a:ext cx="10305371" cy="409086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609585" indent="-609585">
              <a:lnSpc>
                <a:spcPts val="5067"/>
              </a:lnSpc>
              <a:spcBef>
                <a:spcPts val="1600"/>
              </a:spcBef>
              <a:spcAft>
                <a:spcPts val="16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Набор компонентов, позволяющий одной программе обмениваться данными с другой программой </a:t>
            </a:r>
          </a:p>
          <a:p>
            <a:pPr>
              <a:lnSpc>
                <a:spcPts val="5067"/>
              </a:lnSpc>
              <a:spcBef>
                <a:spcPts val="1600"/>
              </a:spcBef>
              <a:spcAft>
                <a:spcPts val="1600"/>
              </a:spcAft>
              <a:buClr>
                <a:schemeClr val="accent6">
                  <a:lumMod val="60000"/>
                  <a:lumOff val="40000"/>
                </a:schemeClr>
              </a:buClr>
            </a:pPr>
            <a:r>
              <a:rPr lang="ru-RU" sz="2667" spc="67" dirty="0">
                <a:latin typeface="Roboto Condensed"/>
                <a:ea typeface="Roboto Condensed"/>
              </a:rPr>
              <a:t>	или иными словами</a:t>
            </a:r>
            <a:endParaRPr lang="ru-RU" sz="2667" spc="67" dirty="0">
              <a:solidFill>
                <a:srgbClr val="003794"/>
              </a:solidFill>
              <a:latin typeface="Roboto Condensed"/>
              <a:ea typeface="Roboto Condensed"/>
            </a:endParaRPr>
          </a:p>
          <a:p>
            <a:pPr marL="609585" indent="-609585">
              <a:lnSpc>
                <a:spcPts val="5067"/>
              </a:lnSpc>
              <a:spcBef>
                <a:spcPts val="1600"/>
              </a:spcBef>
              <a:spcAft>
                <a:spcPts val="16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Способ передачи информации от ФНС до учетной/бухгалтерской системы налогоплательщика</a:t>
            </a:r>
            <a:endParaRPr lang="ru-RU" sz="2667" spc="-1" dirty="0">
              <a:latin typeface="Roboto Condensed"/>
              <a:ea typeface="Roboto Condense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3475" y="737615"/>
            <a:ext cx="33696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Что такое </a:t>
            </a:r>
            <a:r>
              <a:rPr lang="en-US" sz="3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API?</a:t>
            </a:r>
            <a:endParaRPr lang="ru-RU" sz="3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3599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2050" name="Picture 2" descr="C:\Users\internet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86" y="980729"/>
            <a:ext cx="10842378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08959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623392" y="849663"/>
            <a:ext cx="9121013" cy="617524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11204575" y="5864225"/>
            <a:ext cx="671447" cy="6847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2040" y="793482"/>
            <a:ext cx="9056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Что увидит НП в своей учетной системе?</a:t>
            </a:r>
          </a:p>
        </p:txBody>
      </p:sp>
      <p:sp>
        <p:nvSpPr>
          <p:cNvPr id="9" name="Прямоугольник 54">
            <a:extLst>
              <a:ext uri="{FF2B5EF4-FFF2-40B4-BE49-F238E27FC236}">
                <a16:creationId xmlns:a16="http://schemas.microsoft.com/office/drawing/2014/main" xmlns="" id="{DB2D4BA7-75F2-45F0-AD22-2F7B85E5E47F}"/>
              </a:ext>
            </a:extLst>
          </p:cNvPr>
          <p:cNvSpPr/>
          <p:nvPr/>
        </p:nvSpPr>
        <p:spPr>
          <a:xfrm>
            <a:off x="623392" y="2660915"/>
            <a:ext cx="9690725" cy="287290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609585" indent="-609585" algn="just">
              <a:spcBef>
                <a:spcPts val="800"/>
              </a:spcBef>
              <a:spcAft>
                <a:spcPts val="8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Состояние сальдо ЕНС и его детализацию</a:t>
            </a:r>
          </a:p>
          <a:p>
            <a:pPr marL="609585" indent="-609585" algn="just">
              <a:spcBef>
                <a:spcPts val="800"/>
              </a:spcBef>
              <a:spcAft>
                <a:spcPts val="8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Историю изменений сальдо ЕНС</a:t>
            </a:r>
          </a:p>
          <a:p>
            <a:pPr marL="609585" indent="-609585" algn="just">
              <a:spcBef>
                <a:spcPts val="800"/>
              </a:spcBef>
              <a:spcAft>
                <a:spcPts val="8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Поступления на ЕНП и зачеты в счет обязательств</a:t>
            </a:r>
          </a:p>
          <a:p>
            <a:pPr marL="609585" indent="-609585" algn="just">
              <a:spcBef>
                <a:spcPts val="800"/>
              </a:spcBef>
              <a:spcAft>
                <a:spcPts val="8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Предстоящие платежи</a:t>
            </a:r>
          </a:p>
          <a:p>
            <a:pPr marL="609585" indent="-609585" algn="just">
              <a:spcBef>
                <a:spcPts val="800"/>
              </a:spcBef>
              <a:spcAft>
                <a:spcPts val="8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667" spc="67" dirty="0">
                <a:solidFill>
                  <a:srgbClr val="003794"/>
                </a:solidFill>
                <a:latin typeface="Roboto Condensed"/>
                <a:ea typeface="Roboto Condensed"/>
              </a:rPr>
              <a:t>Меры взыскания и урегулирования задолженности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7525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Хочу узнать подробнее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620" y="904240"/>
            <a:ext cx="6960096" cy="593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18404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148" y="648818"/>
            <a:ext cx="11050691" cy="626469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AutoShape 16"/>
          <p:cNvSpPr txBox="1">
            <a:spLocks noChangeArrowheads="1"/>
          </p:cNvSpPr>
          <p:nvPr/>
        </p:nvSpPr>
        <p:spPr bwMode="auto">
          <a:xfrm>
            <a:off x="6765161" y="2695968"/>
            <a:ext cx="4647710" cy="3168352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endParaRPr lang="ru-RU" sz="2667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63652" y="80628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ru-RU" sz="2000" b="1" kern="800" spc="-13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Совершенствование налогового администрирования.</a:t>
            </a:r>
          </a:p>
          <a:p>
            <a:pPr>
              <a:lnSpc>
                <a:spcPts val="2400"/>
              </a:lnSpc>
            </a:pPr>
            <a:r>
              <a:rPr lang="ru-RU" sz="2000" b="1" kern="800" spc="-13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ЕНС (Единый налоговый счет)</a:t>
            </a:r>
          </a:p>
        </p:txBody>
      </p:sp>
      <p:sp>
        <p:nvSpPr>
          <p:cNvPr id="3" name="AutoShape 16"/>
          <p:cNvSpPr txBox="1">
            <a:spLocks noChangeArrowheads="1"/>
          </p:cNvSpPr>
          <p:nvPr/>
        </p:nvSpPr>
        <p:spPr bwMode="auto">
          <a:xfrm>
            <a:off x="7617946" y="1016732"/>
            <a:ext cx="2880320" cy="1155721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r>
              <a:rPr lang="ru-RU" sz="2667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01.01.2023г.</a:t>
            </a:r>
          </a:p>
        </p:txBody>
      </p:sp>
      <p:pic>
        <p:nvPicPr>
          <p:cNvPr id="5" name="Picture 2" descr="C:\Users\7700-02-765\Desktop\презентация\картинки к коллегии\944694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70"/>
          <a:stretch/>
        </p:blipFill>
        <p:spPr bwMode="auto">
          <a:xfrm>
            <a:off x="1199456" y="1167115"/>
            <a:ext cx="3018173" cy="4224469"/>
          </a:xfrm>
          <a:prstGeom prst="rect">
            <a:avLst/>
          </a:prstGeom>
          <a:noFill/>
          <a:ln>
            <a:noFill/>
          </a:ln>
          <a:effectLst>
            <a:softEdge rad="889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2969" y="3068960"/>
            <a:ext cx="43697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48" indent="120648"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</a:p>
          <a:p>
            <a:pPr marL="120648" indent="120648"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14.07.2022г. №263-ФЗ </a:t>
            </a:r>
          </a:p>
          <a:p>
            <a:pPr marL="120648" indent="120648"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часть первую и вторую Налогового кодекса Российской Федерации» </a:t>
            </a:r>
          </a:p>
        </p:txBody>
      </p:sp>
    </p:spTree>
    <p:extLst>
      <p:ext uri="{BB962C8B-B14F-4D97-AF65-F5344CB8AC3E}">
        <p14:creationId xmlns:p14="http://schemas.microsoft.com/office/powerpoint/2010/main" val="116254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EAD691FA-C3ED-42A3-89C2-48A5B441C93D}"/>
              </a:ext>
            </a:extLst>
          </p:cNvPr>
          <p:cNvSpPr/>
          <p:nvPr/>
        </p:nvSpPr>
        <p:spPr>
          <a:xfrm>
            <a:off x="627227" y="1550458"/>
            <a:ext cx="4691844" cy="471818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AD691FA-C3ED-42A3-89C2-48A5B441C93D}"/>
              </a:ext>
            </a:extLst>
          </p:cNvPr>
          <p:cNvSpPr/>
          <p:nvPr/>
        </p:nvSpPr>
        <p:spPr>
          <a:xfrm>
            <a:off x="6836550" y="1550458"/>
            <a:ext cx="4536504" cy="4714051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4907868" y="364459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54F79D8-4176-4825-B5AF-7FBA1DE2BFCD}"/>
              </a:ext>
            </a:extLst>
          </p:cNvPr>
          <p:cNvSpPr txBox="1"/>
          <p:nvPr/>
        </p:nvSpPr>
        <p:spPr>
          <a:xfrm>
            <a:off x="1503514" y="1859158"/>
            <a:ext cx="287454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1600" dirty="0" smtClean="0"/>
              <a:t>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Единый налоговый платеж (ЕНП) 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54">
            <a:extLst>
              <a:ext uri="{FF2B5EF4-FFF2-40B4-BE49-F238E27FC236}">
                <a16:creationId xmlns="" xmlns:a16="http://schemas.microsoft.com/office/drawing/2014/main" id="{FE40D8F6-2F59-443B-9D53-2063139B4A7E}"/>
              </a:ext>
            </a:extLst>
          </p:cNvPr>
          <p:cNvSpPr/>
          <p:nvPr/>
        </p:nvSpPr>
        <p:spPr>
          <a:xfrm>
            <a:off x="941939" y="2691791"/>
            <a:ext cx="4149011" cy="147732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endParaRPr lang="ru-RU" sz="1600" dirty="0"/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 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Сумма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денежных средств, перечисляемая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налогоплательщиком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на соответствующий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счет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в счет исполнения обязанности перед бюджетом Российской Федерации.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B158EC9-0165-42AF-8E30-AB1315CC6D25}"/>
              </a:ext>
            </a:extLst>
          </p:cNvPr>
          <p:cNvSpPr txBox="1"/>
          <p:nvPr/>
        </p:nvSpPr>
        <p:spPr>
          <a:xfrm>
            <a:off x="7952674" y="2073010"/>
            <a:ext cx="2612956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1600" dirty="0" smtClean="0"/>
              <a:t>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Единый налоговый счет (ЕНС) </a:t>
            </a:r>
          </a:p>
        </p:txBody>
      </p:sp>
      <p:sp>
        <p:nvSpPr>
          <p:cNvPr id="17" name="Прямоугольник 54">
            <a:extLst>
              <a:ext uri="{FF2B5EF4-FFF2-40B4-BE49-F238E27FC236}">
                <a16:creationId xmlns="" xmlns:a16="http://schemas.microsoft.com/office/drawing/2014/main" id="{54CF7D9E-7B26-41BC-9AB5-8C9DC2F1ED7A}"/>
              </a:ext>
            </a:extLst>
          </p:cNvPr>
          <p:cNvSpPr/>
          <p:nvPr/>
        </p:nvSpPr>
        <p:spPr>
          <a:xfrm>
            <a:off x="6985540" y="2565453"/>
            <a:ext cx="4207494" cy="270843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endParaRPr lang="ru-RU" sz="1600" dirty="0"/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Форма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учета совокупной обязанности налогоплательщика и перечисленных денежных средств в качестве ЕНП, распределение которого осуществляет ФНС России. </a:t>
            </a:r>
          </a:p>
          <a:p>
            <a:pPr algn="just"/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     Единый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налоговый счет ведется в отношении каждого лица, являющегося налогоплательщиком, плательщиком сборов, страховых взносов, налоговым агентом. </a:t>
            </a:r>
            <a:endParaRPr lang="ru-RU" sz="16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77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dirty="0"/>
          </a:p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Нормативно-правовая основа ведения Единого налогового платежа и Единого налогового счета в Российской Федерации </a:t>
            </a:r>
          </a:p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Понятия и термины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3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656" y="4195996"/>
            <a:ext cx="2304256" cy="17703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659" y="4811807"/>
            <a:ext cx="2287386" cy="204619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68474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Блок-схема: альтернативный процесс 57"/>
          <p:cNvSpPr/>
          <p:nvPr/>
        </p:nvSpPr>
        <p:spPr>
          <a:xfrm>
            <a:off x="627282" y="159938"/>
            <a:ext cx="7104789" cy="617524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342891" algn="l"/>
              </a:tabLst>
            </a:pPr>
            <a:r>
              <a:rPr lang="ru-RU" sz="2667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ЭКОСИСТЕМА ЕНС</a:t>
            </a:r>
          </a:p>
        </p:txBody>
      </p:sp>
      <p:sp>
        <p:nvSpPr>
          <p:cNvPr id="188" name="Прямоугольник 187">
            <a:extLst>
              <a:ext uri="{FF2B5EF4-FFF2-40B4-BE49-F238E27FC236}">
                <a16:creationId xmlns="" xmlns:a16="http://schemas.microsoft.com/office/drawing/2014/main" id="{C04547B7-6B0B-4E3A-BA23-45CF13BF54EC}"/>
              </a:ext>
            </a:extLst>
          </p:cNvPr>
          <p:cNvSpPr/>
          <p:nvPr/>
        </p:nvSpPr>
        <p:spPr>
          <a:xfrm>
            <a:off x="7287645" y="904241"/>
            <a:ext cx="4904356" cy="5953759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="" xmlns:a16="http://schemas.microsoft.com/office/drawing/2014/main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9" y="234786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>
                <a:latin typeface="Roboto Condensed" panose="02000000000000000000" pitchFamily="2" charset="0"/>
                <a:ea typeface="Roboto Condensed" panose="02000000000000000000" pitchFamily="2" charset="0"/>
              </a:rPr>
              <a:t>4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142" name="Прямая со стрелкой 141">
            <a:extLst>
              <a:ext uri="{FF2B5EF4-FFF2-40B4-BE49-F238E27FC236}">
                <a16:creationId xmlns="" xmlns:a16="http://schemas.microsoft.com/office/drawing/2014/main" id="{15921865-DAF0-444A-B6D1-ADB0331BCF04}"/>
              </a:ext>
            </a:extLst>
          </p:cNvPr>
          <p:cNvCxnSpPr>
            <a:cxnSpLocks/>
            <a:stCxn id="61" idx="2"/>
            <a:endCxn id="128" idx="0"/>
          </p:cNvCxnSpPr>
          <p:nvPr/>
        </p:nvCxnSpPr>
        <p:spPr>
          <a:xfrm>
            <a:off x="4411890" y="3632794"/>
            <a:ext cx="973777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>
            <a:extLst>
              <a:ext uri="{FF2B5EF4-FFF2-40B4-BE49-F238E27FC236}">
                <a16:creationId xmlns="" xmlns:a16="http://schemas.microsoft.com/office/drawing/2014/main" id="{58AA90A0-D7DF-4EE3-AC67-B00E696768C9}"/>
              </a:ext>
            </a:extLst>
          </p:cNvPr>
          <p:cNvCxnSpPr>
            <a:cxnSpLocks/>
            <a:stCxn id="61" idx="2"/>
            <a:endCxn id="131" idx="0"/>
          </p:cNvCxnSpPr>
          <p:nvPr/>
        </p:nvCxnSpPr>
        <p:spPr>
          <a:xfrm flipH="1">
            <a:off x="3594771" y="3632794"/>
            <a:ext cx="817119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2CEB37B6-D561-4D14-8C11-31AB626CE0D5}"/>
              </a:ext>
            </a:extLst>
          </p:cNvPr>
          <p:cNvGrpSpPr/>
          <p:nvPr/>
        </p:nvGrpSpPr>
        <p:grpSpPr>
          <a:xfrm>
            <a:off x="2460392" y="1120241"/>
            <a:ext cx="3902995" cy="2512552"/>
            <a:chOff x="3950773" y="1120357"/>
            <a:chExt cx="3902994" cy="2512552"/>
          </a:xfrm>
        </p:grpSpPr>
        <p:sp>
          <p:nvSpPr>
            <p:cNvPr id="61" name="Прямоугольник: скругленные углы 60">
              <a:extLst>
                <a:ext uri="{FF2B5EF4-FFF2-40B4-BE49-F238E27FC236}">
                  <a16:creationId xmlns="" xmlns:a16="http://schemas.microsoft.com/office/drawing/2014/main" id="{43A5BF97-D1AA-4EF5-95A9-BED68E434A20}"/>
                </a:ext>
              </a:extLst>
            </p:cNvPr>
            <p:cNvSpPr/>
            <p:nvPr/>
          </p:nvSpPr>
          <p:spPr>
            <a:xfrm>
              <a:off x="3950773" y="1120357"/>
              <a:ext cx="3902993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="" xmlns:a16="http://schemas.microsoft.com/office/drawing/2014/main" id="{E5F9E2CD-5776-44F8-A757-D3090DF4F92E}"/>
                </a:ext>
              </a:extLst>
            </p:cNvPr>
            <p:cNvSpPr txBox="1"/>
            <p:nvPr/>
          </p:nvSpPr>
          <p:spPr>
            <a:xfrm>
              <a:off x="4990767" y="1532325"/>
              <a:ext cx="198022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306B7BB7-C398-41D0-9022-DF2340C13992}"/>
                </a:ext>
              </a:extLst>
            </p:cNvPr>
            <p:cNvSpPr txBox="1"/>
            <p:nvPr/>
          </p:nvSpPr>
          <p:spPr>
            <a:xfrm>
              <a:off x="4987311" y="2004119"/>
              <a:ext cx="17641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4F4856ED-4197-4629-B656-8ED1640B46A6}"/>
                </a:ext>
              </a:extLst>
            </p:cNvPr>
            <p:cNvSpPr txBox="1"/>
            <p:nvPr/>
          </p:nvSpPr>
          <p:spPr>
            <a:xfrm>
              <a:off x="4987311" y="1826103"/>
              <a:ext cx="1764196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pic>
          <p:nvPicPr>
            <p:cNvPr id="68" name="Рисунок 67">
              <a:extLst>
                <a:ext uri="{FF2B5EF4-FFF2-40B4-BE49-F238E27FC236}">
                  <a16:creationId xmlns="" xmlns:a16="http://schemas.microsoft.com/office/drawing/2014/main" id="{BB5134E4-680B-4E9E-AAD6-584B9987F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01712" y="1340732"/>
              <a:ext cx="553831" cy="56785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="" xmlns:a16="http://schemas.microsoft.com/office/drawing/2014/main" id="{83857CA0-DC44-488E-AEA7-69C5A286EE91}"/>
                </a:ext>
              </a:extLst>
            </p:cNvPr>
            <p:cNvSpPr txBox="1"/>
            <p:nvPr/>
          </p:nvSpPr>
          <p:spPr>
            <a:xfrm>
              <a:off x="4301712" y="2941495"/>
              <a:ext cx="100947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НАЧИСЛЕНО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920 200 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F0264B43-F4A7-4C74-8BE5-162951046BBE}"/>
                </a:ext>
              </a:extLst>
            </p:cNvPr>
            <p:cNvSpPr txBox="1"/>
            <p:nvPr/>
          </p:nvSpPr>
          <p:spPr>
            <a:xfrm>
              <a:off x="5403871" y="2941495"/>
              <a:ext cx="88140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УПЛАЧЕНО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900 000</a:t>
              </a:r>
            </a:p>
          </p:txBody>
        </p:sp>
        <p:pic>
          <p:nvPicPr>
            <p:cNvPr id="71" name="Рисунок 70">
              <a:extLst>
                <a:ext uri="{FF2B5EF4-FFF2-40B4-BE49-F238E27FC236}">
                  <a16:creationId xmlns="" xmlns:a16="http://schemas.microsoft.com/office/drawing/2014/main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7067392" y="1620200"/>
              <a:ext cx="782505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63" name="Прямоугольник 62">
              <a:extLst>
                <a:ext uri="{FF2B5EF4-FFF2-40B4-BE49-F238E27FC236}">
                  <a16:creationId xmlns="" xmlns:a16="http://schemas.microsoft.com/office/drawing/2014/main" id="{89B11A0E-9B59-4D48-8F75-50CA7729E278}"/>
                </a:ext>
              </a:extLst>
            </p:cNvPr>
            <p:cNvSpPr/>
            <p:nvPr/>
          </p:nvSpPr>
          <p:spPr>
            <a:xfrm>
              <a:off x="7745755" y="1325866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="" xmlns:a16="http://schemas.microsoft.com/office/drawing/2014/main" id="{72A76ECF-0587-4B07-9341-00C610128BAC}"/>
                </a:ext>
              </a:extLst>
            </p:cNvPr>
            <p:cNvSpPr txBox="1"/>
            <p:nvPr/>
          </p:nvSpPr>
          <p:spPr>
            <a:xfrm>
              <a:off x="6443814" y="2941496"/>
              <a:ext cx="84177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САЛЬДО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- 20 200 </a:t>
              </a:r>
              <a:endParaRPr lang="ru-RU" sz="1800" dirty="0">
                <a:solidFill>
                  <a:schemeClr val="bg1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112" name="Oval 11">
            <a:extLst>
              <a:ext uri="{FF2B5EF4-FFF2-40B4-BE49-F238E27FC236}">
                <a16:creationId xmlns="" xmlns:a16="http://schemas.microsoft.com/office/drawing/2014/main" id="{3CD5E4D9-E0C6-4590-8585-0DD128BC6CCB}"/>
              </a:ext>
            </a:extLst>
          </p:cNvPr>
          <p:cNvSpPr/>
          <p:nvPr/>
        </p:nvSpPr>
        <p:spPr>
          <a:xfrm>
            <a:off x="299357" y="1120241"/>
            <a:ext cx="1605327" cy="2512552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="" xmlns:a16="http://schemas.microsoft.com/office/drawing/2014/main" id="{AB6D85C4-D972-4F14-BF63-1A679E5BBE1E}"/>
              </a:ext>
            </a:extLst>
          </p:cNvPr>
          <p:cNvGrpSpPr/>
          <p:nvPr/>
        </p:nvGrpSpPr>
        <p:grpSpPr>
          <a:xfrm>
            <a:off x="650142" y="2065420"/>
            <a:ext cx="903759" cy="622188"/>
            <a:chOff x="650140" y="2058204"/>
            <a:chExt cx="903759" cy="622189"/>
          </a:xfrm>
        </p:grpSpPr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FAEA0D71-2D1B-4300-AC38-D0B17351282F}"/>
                </a:ext>
              </a:extLst>
            </p:cNvPr>
            <p:cNvSpPr txBox="1"/>
            <p:nvPr/>
          </p:nvSpPr>
          <p:spPr>
            <a:xfrm>
              <a:off x="913121" y="2058204"/>
              <a:ext cx="37779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01">
                <a:defRPr/>
              </a:pP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ЕНП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63E0400B-D0A5-487D-958C-6526B7E3F4F3}"/>
                </a:ext>
              </a:extLst>
            </p:cNvPr>
            <p:cNvSpPr txBox="1"/>
            <p:nvPr/>
          </p:nvSpPr>
          <p:spPr>
            <a:xfrm>
              <a:off x="650140" y="2434172"/>
              <a:ext cx="90375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01">
                <a:defRPr/>
              </a:pPr>
              <a:r>
                <a:rPr lang="ru-RU" sz="1600" b="1" dirty="0">
                  <a:solidFill>
                    <a:srgbClr val="92D05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+ 900 000 </a:t>
              </a:r>
            </a:p>
          </p:txBody>
        </p:sp>
      </p:grpSp>
      <p:cxnSp>
        <p:nvCxnSpPr>
          <p:cNvPr id="83" name="Прямая со стрелкой 82">
            <a:extLst>
              <a:ext uri="{FF2B5EF4-FFF2-40B4-BE49-F238E27FC236}">
                <a16:creationId xmlns="" xmlns:a16="http://schemas.microsoft.com/office/drawing/2014/main" id="{1295EE7B-02AA-41A3-B423-1E14147C7FE6}"/>
              </a:ext>
            </a:extLst>
          </p:cNvPr>
          <p:cNvCxnSpPr>
            <a:cxnSpLocks/>
            <a:stCxn id="112" idx="3"/>
            <a:endCxn id="61" idx="1"/>
          </p:cNvCxnSpPr>
          <p:nvPr/>
        </p:nvCxnSpPr>
        <p:spPr>
          <a:xfrm>
            <a:off x="1904682" y="2376517"/>
            <a:ext cx="555711" cy="0"/>
          </a:xfrm>
          <a:prstGeom prst="straightConnector1">
            <a:avLst/>
          </a:prstGeom>
          <a:ln w="19050">
            <a:solidFill>
              <a:srgbClr val="92D05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1">
            <a:extLst>
              <a:ext uri="{FF2B5EF4-FFF2-40B4-BE49-F238E27FC236}">
                <a16:creationId xmlns="" xmlns:a16="http://schemas.microsoft.com/office/drawing/2014/main" id="{572433A7-6893-4818-B6F1-CEC10229073B}"/>
              </a:ext>
            </a:extLst>
          </p:cNvPr>
          <p:cNvSpPr/>
          <p:nvPr/>
        </p:nvSpPr>
        <p:spPr>
          <a:xfrm>
            <a:off x="1553901" y="4009455"/>
            <a:ext cx="1879935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9278326C-8359-405D-8481-A25688CC8F33}"/>
              </a:ext>
            </a:extLst>
          </p:cNvPr>
          <p:cNvSpPr txBox="1"/>
          <p:nvPr/>
        </p:nvSpPr>
        <p:spPr>
          <a:xfrm>
            <a:off x="1792998" y="4183638"/>
            <a:ext cx="146544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ИМУЩЕСТВО ОРГАНИЗАЦИЙ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45EAAF10-8492-45E4-8805-BC01D46FCD88}"/>
              </a:ext>
            </a:extLst>
          </p:cNvPr>
          <p:cNvSpPr txBox="1"/>
          <p:nvPr/>
        </p:nvSpPr>
        <p:spPr>
          <a:xfrm>
            <a:off x="1982982" y="4705724"/>
            <a:ext cx="1064693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- 440 000 </a:t>
            </a:r>
          </a:p>
        </p:txBody>
      </p:sp>
      <p:sp>
        <p:nvSpPr>
          <p:cNvPr id="122" name="Oval 11">
            <a:extLst>
              <a:ext uri="{FF2B5EF4-FFF2-40B4-BE49-F238E27FC236}">
                <a16:creationId xmlns="" xmlns:a16="http://schemas.microsoft.com/office/drawing/2014/main" id="{279BF705-B744-431D-97FC-63C8B6893990}"/>
              </a:ext>
            </a:extLst>
          </p:cNvPr>
          <p:cNvSpPr/>
          <p:nvPr/>
        </p:nvSpPr>
        <p:spPr>
          <a:xfrm>
            <a:off x="3609227" y="4009339"/>
            <a:ext cx="1605327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3F1B5E1F-A151-456A-A57A-86232B57A06D}"/>
              </a:ext>
            </a:extLst>
          </p:cNvPr>
          <p:cNvSpPr txBox="1"/>
          <p:nvPr/>
        </p:nvSpPr>
        <p:spPr>
          <a:xfrm>
            <a:off x="3778605" y="429751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="" xmlns:a16="http://schemas.microsoft.com/office/drawing/2014/main" id="{A4D86DCD-F701-4CFB-AFC8-20E1A9AE7B88}"/>
              </a:ext>
            </a:extLst>
          </p:cNvPr>
          <p:cNvSpPr txBox="1"/>
          <p:nvPr/>
        </p:nvSpPr>
        <p:spPr>
          <a:xfrm>
            <a:off x="3960013" y="470572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- 102 000 </a:t>
            </a:r>
          </a:p>
        </p:txBody>
      </p:sp>
      <p:sp>
        <p:nvSpPr>
          <p:cNvPr id="128" name="Oval 11">
            <a:extLst>
              <a:ext uri="{FF2B5EF4-FFF2-40B4-BE49-F238E27FC236}">
                <a16:creationId xmlns="" xmlns:a16="http://schemas.microsoft.com/office/drawing/2014/main" id="{BCDF80C4-0514-4050-8B85-EBFFEEA821EC}"/>
              </a:ext>
            </a:extLst>
          </p:cNvPr>
          <p:cNvSpPr/>
          <p:nvPr/>
        </p:nvSpPr>
        <p:spPr>
          <a:xfrm>
            <a:off x="4583003" y="5343267"/>
            <a:ext cx="1605327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71BF3C49-5D74-47FF-9947-7A8B0AD77FAE}"/>
              </a:ext>
            </a:extLst>
          </p:cNvPr>
          <p:cNvSpPr txBox="1"/>
          <p:nvPr/>
        </p:nvSpPr>
        <p:spPr>
          <a:xfrm>
            <a:off x="4752381" y="5631330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="" xmlns:a16="http://schemas.microsoft.com/office/drawing/2014/main" id="{078CD6C1-3C7D-48C2-8254-23B9E1ADFE9C}"/>
              </a:ext>
            </a:extLst>
          </p:cNvPr>
          <p:cNvSpPr txBox="1"/>
          <p:nvPr/>
        </p:nvSpPr>
        <p:spPr>
          <a:xfrm>
            <a:off x="4933789" y="6030306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</a:t>
            </a:r>
          </a:p>
        </p:txBody>
      </p:sp>
      <p:sp>
        <p:nvSpPr>
          <p:cNvPr id="131" name="Oval 11">
            <a:extLst>
              <a:ext uri="{FF2B5EF4-FFF2-40B4-BE49-F238E27FC236}">
                <a16:creationId xmlns="" xmlns:a16="http://schemas.microsoft.com/office/drawing/2014/main" id="{089FF4EA-B640-48FB-A27C-F039D0447CBA}"/>
              </a:ext>
            </a:extLst>
          </p:cNvPr>
          <p:cNvSpPr/>
          <p:nvPr/>
        </p:nvSpPr>
        <p:spPr>
          <a:xfrm>
            <a:off x="2792107" y="5343267"/>
            <a:ext cx="1605327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203933C6-9EFE-4541-AB4B-704DA395DD8C}"/>
              </a:ext>
            </a:extLst>
          </p:cNvPr>
          <p:cNvSpPr txBox="1"/>
          <p:nvPr/>
        </p:nvSpPr>
        <p:spPr>
          <a:xfrm>
            <a:off x="2961485" y="5631330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92F65174-D14B-4FDE-80FC-BD4D00C8EFD3}"/>
              </a:ext>
            </a:extLst>
          </p:cNvPr>
          <p:cNvSpPr txBox="1"/>
          <p:nvPr/>
        </p:nvSpPr>
        <p:spPr>
          <a:xfrm>
            <a:off x="3142893" y="6030306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- 320 000</a:t>
            </a:r>
          </a:p>
        </p:txBody>
      </p:sp>
      <p:sp>
        <p:nvSpPr>
          <p:cNvPr id="125" name="Oval 11">
            <a:extLst>
              <a:ext uri="{FF2B5EF4-FFF2-40B4-BE49-F238E27FC236}">
                <a16:creationId xmlns="" xmlns:a16="http://schemas.microsoft.com/office/drawing/2014/main" id="{3BC5171A-34CC-4C4D-A68F-DE7E13FD7DA7}"/>
              </a:ext>
            </a:extLst>
          </p:cNvPr>
          <p:cNvSpPr/>
          <p:nvPr/>
        </p:nvSpPr>
        <p:spPr>
          <a:xfrm>
            <a:off x="5389946" y="4018686"/>
            <a:ext cx="1605327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E1EEDA39-E15B-467C-AC90-208ADA019F08}"/>
              </a:ext>
            </a:extLst>
          </p:cNvPr>
          <p:cNvSpPr txBox="1"/>
          <p:nvPr/>
        </p:nvSpPr>
        <p:spPr>
          <a:xfrm>
            <a:off x="5559324" y="430674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ЗЕМЛЯ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C7442F91-650D-4D91-B92E-079B232966EF}"/>
              </a:ext>
            </a:extLst>
          </p:cNvPr>
          <p:cNvSpPr txBox="1"/>
          <p:nvPr/>
        </p:nvSpPr>
        <p:spPr>
          <a:xfrm>
            <a:off x="5740730" y="470572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- 58 000 </a:t>
            </a:r>
          </a:p>
        </p:txBody>
      </p:sp>
      <p:cxnSp>
        <p:nvCxnSpPr>
          <p:cNvPr id="138" name="Прямая со стрелкой 137">
            <a:extLst>
              <a:ext uri="{FF2B5EF4-FFF2-40B4-BE49-F238E27FC236}">
                <a16:creationId xmlns="" xmlns:a16="http://schemas.microsoft.com/office/drawing/2014/main" id="{434B4933-5634-4BAF-B7F4-833ED7A2E50A}"/>
              </a:ext>
            </a:extLst>
          </p:cNvPr>
          <p:cNvCxnSpPr>
            <a:cxnSpLocks/>
            <a:stCxn id="61" idx="2"/>
            <a:endCxn id="109" idx="0"/>
          </p:cNvCxnSpPr>
          <p:nvPr/>
        </p:nvCxnSpPr>
        <p:spPr>
          <a:xfrm flipH="1">
            <a:off x="2493868" y="3632794"/>
            <a:ext cx="1918021" cy="376661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="" xmlns:a16="http://schemas.microsoft.com/office/drawing/2014/main" id="{1F66385B-A8CA-4543-9990-5D7DB6E25E71}"/>
              </a:ext>
            </a:extLst>
          </p:cNvPr>
          <p:cNvCxnSpPr>
            <a:cxnSpLocks/>
            <a:stCxn id="61" idx="2"/>
            <a:endCxn id="122" idx="0"/>
          </p:cNvCxnSpPr>
          <p:nvPr/>
        </p:nvCxnSpPr>
        <p:spPr>
          <a:xfrm>
            <a:off x="4411890" y="3632794"/>
            <a:ext cx="1" cy="37654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>
            <a:extLst>
              <a:ext uri="{FF2B5EF4-FFF2-40B4-BE49-F238E27FC236}">
                <a16:creationId xmlns="" xmlns:a16="http://schemas.microsoft.com/office/drawing/2014/main" id="{7577AE04-99ED-4E39-BBF2-076B6394D99C}"/>
              </a:ext>
            </a:extLst>
          </p:cNvPr>
          <p:cNvCxnSpPr>
            <a:cxnSpLocks/>
            <a:stCxn id="61" idx="2"/>
            <a:endCxn id="125" idx="0"/>
          </p:cNvCxnSpPr>
          <p:nvPr/>
        </p:nvCxnSpPr>
        <p:spPr>
          <a:xfrm>
            <a:off x="4411890" y="3632794"/>
            <a:ext cx="1780719" cy="385892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1">
            <a:extLst>
              <a:ext uri="{FF2B5EF4-FFF2-40B4-BE49-F238E27FC236}">
                <a16:creationId xmlns="" xmlns:a16="http://schemas.microsoft.com/office/drawing/2014/main" id="{A38D86D3-555A-429D-9221-6F373411A17D}"/>
              </a:ext>
            </a:extLst>
          </p:cNvPr>
          <p:cNvSpPr/>
          <p:nvPr/>
        </p:nvSpPr>
        <p:spPr>
          <a:xfrm>
            <a:off x="7895545" y="1120242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98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="" xmlns:a16="http://schemas.microsoft.com/office/drawing/2014/main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="" xmlns:a16="http://schemas.microsoft.com/office/drawing/2014/main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37541" y="1306732"/>
            <a:ext cx="332763" cy="332763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="" xmlns:a16="http://schemas.microsoft.com/office/drawing/2014/main" id="{EF5B5A31-D7A6-402B-9677-F0EE4BF21EE6}"/>
              </a:ext>
            </a:extLst>
          </p:cNvPr>
          <p:cNvSpPr txBox="1"/>
          <p:nvPr/>
        </p:nvSpPr>
        <p:spPr>
          <a:xfrm>
            <a:off x="9124139" y="2168860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="" xmlns:a16="http://schemas.microsoft.com/office/drawing/2014/main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5"/>
            <a:ext cx="0" cy="34287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="" xmlns:a16="http://schemas.microsoft.com/office/drawing/2014/main" id="{1C19F36A-C4CA-43A3-BF03-98BCC3F763A9}"/>
              </a:ext>
            </a:extLst>
          </p:cNvPr>
          <p:cNvSpPr txBox="1"/>
          <p:nvPr/>
        </p:nvSpPr>
        <p:spPr>
          <a:xfrm>
            <a:off x="8468674" y="2611759"/>
            <a:ext cx="257750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01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38F0A379-C9E3-40A1-942F-0A2224599319}"/>
              </a:ext>
            </a:extLst>
          </p:cNvPr>
          <p:cNvSpPr txBox="1"/>
          <p:nvPr/>
        </p:nvSpPr>
        <p:spPr>
          <a:xfrm>
            <a:off x="9124139" y="3633083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="" xmlns:a16="http://schemas.microsoft.com/office/drawing/2014/main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4" y="3289919"/>
            <a:ext cx="0" cy="34287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="" xmlns:a16="http://schemas.microsoft.com/office/drawing/2014/main" id="{52CDE322-2B64-4682-8345-37CF292BD05A}"/>
              </a:ext>
            </a:extLst>
          </p:cNvPr>
          <p:cNvSpPr txBox="1"/>
          <p:nvPr/>
        </p:nvSpPr>
        <p:spPr>
          <a:xfrm>
            <a:off x="8513585" y="3926740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="" xmlns:a16="http://schemas.microsoft.com/office/drawing/2014/main" id="{74C2CA13-E7FA-4EDB-80AB-9A54F0993E21}"/>
              </a:ext>
            </a:extLst>
          </p:cNvPr>
          <p:cNvSpPr txBox="1"/>
          <p:nvPr/>
        </p:nvSpPr>
        <p:spPr>
          <a:xfrm>
            <a:off x="9124140" y="4960007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="" xmlns:a16="http://schemas.microsoft.com/office/drawing/2014/main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="" xmlns:a16="http://schemas.microsoft.com/office/drawing/2014/main" id="{51E6284A-3CAF-4228-9014-122EECF180F9}"/>
              </a:ext>
            </a:extLst>
          </p:cNvPr>
          <p:cNvSpPr/>
          <p:nvPr/>
        </p:nvSpPr>
        <p:spPr>
          <a:xfrm>
            <a:off x="7273950" y="5777832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="" xmlns:a16="http://schemas.microsoft.com/office/drawing/2014/main" id="{5D9462F6-ADCA-4768-9C82-D1B46419168E}"/>
              </a:ext>
            </a:extLst>
          </p:cNvPr>
          <p:cNvSpPr txBox="1"/>
          <p:nvPr/>
        </p:nvSpPr>
        <p:spPr>
          <a:xfrm>
            <a:off x="7627183" y="6309321"/>
            <a:ext cx="422528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01">
              <a:defRPr/>
            </a:pPr>
            <a:r>
              <a:rPr lang="ru-RU" sz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="" xmlns:a16="http://schemas.microsoft.com/office/drawing/2014/main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3" cy="332763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="" xmlns:a16="http://schemas.microsoft.com/office/drawing/2014/main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891" algn="l"/>
              </a:tabLst>
            </a:pPr>
            <a:endParaRPr lang="ru-RU" sz="15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327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МАТРИЦА ИЗДЕРЖЕК СУЩЕСТВУЮЩЕЙ МОДЕЛИ</a:t>
            </a:r>
          </a:p>
        </p:txBody>
      </p:sp>
      <p:sp>
        <p:nvSpPr>
          <p:cNvPr id="28" name="Freeform: Shape 106">
            <a:extLst>
              <a:ext uri="{FF2B5EF4-FFF2-40B4-BE49-F238E27FC236}">
                <a16:creationId xmlns="" xmlns:a16="http://schemas.microsoft.com/office/drawing/2014/main" id="{CE3A7F14-B31C-41D8-B1BF-65DECCE4135F}"/>
              </a:ext>
            </a:extLst>
          </p:cNvPr>
          <p:cNvSpPr/>
          <p:nvPr/>
        </p:nvSpPr>
        <p:spPr>
          <a:xfrm rot="16200000">
            <a:off x="-76011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="" xmlns:a16="http://schemas.microsoft.com/office/drawing/2014/main" id="{BE45CEE0-E7F6-42B3-AE50-173583042D74}"/>
              </a:ext>
            </a:extLst>
          </p:cNvPr>
          <p:cNvSpPr/>
          <p:nvPr/>
        </p:nvSpPr>
        <p:spPr>
          <a:xfrm rot="16200000">
            <a:off x="2509375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4120C9C4-95E3-47F0-8AD9-BBB205803198}"/>
              </a:ext>
            </a:extLst>
          </p:cNvPr>
          <p:cNvSpPr txBox="1"/>
          <p:nvPr/>
        </p:nvSpPr>
        <p:spPr>
          <a:xfrm>
            <a:off x="515380" y="1938250"/>
            <a:ext cx="26545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1395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КБК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D3559C6-AAE8-4666-BA0C-B14D4397576E}"/>
              </a:ext>
            </a:extLst>
          </p:cNvPr>
          <p:cNvSpPr txBox="1"/>
          <p:nvPr/>
        </p:nvSpPr>
        <p:spPr>
          <a:xfrm>
            <a:off x="515380" y="3185330"/>
            <a:ext cx="23762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20 303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МУНИЦИПАЛЬНЫХ ОБРАЗОВАНИЙ</a:t>
            </a:r>
            <a:endParaRPr lang="ru-RU" sz="36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99C58B93-6072-4FE2-81D4-E174451009A3}"/>
              </a:ext>
            </a:extLst>
          </p:cNvPr>
          <p:cNvSpPr txBox="1"/>
          <p:nvPr/>
        </p:nvSpPr>
        <p:spPr>
          <a:xfrm>
            <a:off x="515380" y="4761408"/>
            <a:ext cx="231489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60</a:t>
            </a:r>
            <a:endParaRPr lang="ru-RU" sz="2000" b="1" dirty="0">
              <a:solidFill>
                <a:srgbClr val="00B0F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СРОКОВ УПЛАТЫ НАЛОГОВ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22B3CE6-4F70-4AC1-9FBC-2CEA1839E258}"/>
              </a:ext>
            </a:extLst>
          </p:cNvPr>
          <p:cNvSpPr txBox="1"/>
          <p:nvPr/>
        </p:nvSpPr>
        <p:spPr>
          <a:xfrm>
            <a:off x="3072999" y="3031442"/>
            <a:ext cx="2054094" cy="15696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РЕКВИЗИТОВ </a:t>
            </a:r>
            <a:b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ДЛЯ ПЛАТЕЖЕЙ</a:t>
            </a:r>
          </a:p>
        </p:txBody>
      </p:sp>
      <p:graphicFrame>
        <p:nvGraphicFramePr>
          <p:cNvPr id="38" name="Таблица 9">
            <a:extLst>
              <a:ext uri="{FF2B5EF4-FFF2-40B4-BE49-F238E27FC236}">
                <a16:creationId xmlns="" xmlns:a16="http://schemas.microsoft.com/office/drawing/2014/main" id="{F019A444-1F36-4878-BDE2-FC4C8FCB4B6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715241" y="1088740"/>
          <a:ext cx="6048670" cy="48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180">
                  <a:extLst>
                    <a:ext uri="{9D8B030D-6E8A-4147-A177-3AD203B41FA5}">
                      <a16:colId xmlns="" xmlns:a16="http://schemas.microsoft.com/office/drawing/2014/main" val="1956535074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808429131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1622185105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1662661188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3800860236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853415158"/>
                    </a:ext>
                  </a:extLst>
                </a:gridCol>
              </a:tblGrid>
              <a:tr h="696191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ПЛАТЕЛЬЩИК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ФНС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ЛИЦЕНЗИ</a:t>
                      </a:r>
                      <a:r>
                        <a:rPr lang="en-US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-</a:t>
                      </a:r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РУЮЩИЕ ОРГАНЫ / БАНКИ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ФССП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5177701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БОЛЬШОЙ ОБЪЕМ ПЛАТЕЖЕЙ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03082472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НЕПРАВИЛЬНЫЙ ПЛАТЕЖ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78040888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ТЕХНИЧЕСКИЙ ДОЛГ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05265994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САЛЬДИРОВАНИЕ ДОЛГОВ И ПЕРЕПЛАТ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89232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ИЗЛИШНИЕ ПЕНИ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378594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МЕРЫ ВЗЫСКАНИЯ И ОГРАНИЧЕНИЯ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5365681"/>
                  </a:ext>
                </a:extLst>
              </a:tr>
            </a:tbl>
          </a:graphicData>
        </a:graphic>
      </p:graphicFrame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F5106A65-6772-47CA-959A-2C02D8F03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1942693"/>
            <a:ext cx="336106" cy="3361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3643DE35-AEFD-42B4-B534-ED11BB753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788583" y="1942693"/>
            <a:ext cx="336106" cy="33610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308CE118-9095-4F49-9BC7-5FFFCED23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2626769"/>
            <a:ext cx="336106" cy="3361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BF08EA8C-C158-48DA-8A38-0292A4BFC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788583" y="2626769"/>
            <a:ext cx="336106" cy="33610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9F9A79ED-E02D-454C-B505-81C4E0878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3346849"/>
            <a:ext cx="336106" cy="336106"/>
          </a:xfrm>
          <a:prstGeom prst="rect">
            <a:avLst/>
          </a:prstGeom>
        </p:spPr>
      </p:pic>
      <p:pic>
        <p:nvPicPr>
          <p:cNvPr id="44" name="Рисунок 43" descr="Мегафон со сплошной заливкой">
            <a:extLst>
              <a:ext uri="{FF2B5EF4-FFF2-40B4-BE49-F238E27FC236}">
                <a16:creationId xmlns="" xmlns:a16="http://schemas.microsoft.com/office/drawing/2014/main" id="{DE3A0B7F-5C67-406B-8747-193F0BE75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788583" y="3346849"/>
            <a:ext cx="336106" cy="33610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D91C5986-1D6A-425D-8212-2315D3029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07608" y="4073025"/>
            <a:ext cx="336106" cy="33610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AD5E5FBC-FB14-4D9E-A957-E8687D2D7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5471" y="4715001"/>
            <a:ext cx="336106" cy="33610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59663F78-458E-4A33-BFF2-A49EE417E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5452236"/>
            <a:ext cx="336106" cy="336106"/>
          </a:xfrm>
          <a:prstGeom prst="rect">
            <a:avLst/>
          </a:prstGeom>
        </p:spPr>
      </p:pic>
      <p:pic>
        <p:nvPicPr>
          <p:cNvPr id="48" name="Рисунок 47" descr="Мегафон со сплошной заливкой">
            <a:extLst>
              <a:ext uri="{FF2B5EF4-FFF2-40B4-BE49-F238E27FC236}">
                <a16:creationId xmlns="" xmlns:a16="http://schemas.microsoft.com/office/drawing/2014/main" id="{A876E1B9-1D98-4C07-AC72-3A55136AF4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788583" y="5452236"/>
            <a:ext cx="336106" cy="336106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A2A0BDE0-A66B-4D16-8740-CBE81B738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15264" y="1947636"/>
            <a:ext cx="326220" cy="326220"/>
          </a:xfrm>
          <a:prstGeom prst="rect">
            <a:avLst/>
          </a:prstGeom>
        </p:spPr>
      </p:pic>
      <p:pic>
        <p:nvPicPr>
          <p:cNvPr id="50" name="Рисунок 49" descr="Мегафон со сплошной заливкой">
            <a:extLst>
              <a:ext uri="{FF2B5EF4-FFF2-40B4-BE49-F238E27FC236}">
                <a16:creationId xmlns="" xmlns:a16="http://schemas.microsoft.com/office/drawing/2014/main" id="{F92AAA69-C8A8-4AF8-B73F-3519A4616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74408" y="1942693"/>
            <a:ext cx="336106" cy="33610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564791FC-7C37-4AB1-91CB-7F876D732C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74383" y="2626769"/>
            <a:ext cx="336106" cy="33610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82EF1A3D-1593-4057-BFF0-92A1843C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10321" y="3346849"/>
            <a:ext cx="336106" cy="336106"/>
          </a:xfrm>
          <a:prstGeom prst="rect">
            <a:avLst/>
          </a:prstGeom>
        </p:spPr>
      </p:pic>
      <p:pic>
        <p:nvPicPr>
          <p:cNvPr id="53" name="Рисунок 52" descr="Мегафон со сплошной заливкой">
            <a:extLst>
              <a:ext uri="{FF2B5EF4-FFF2-40B4-BE49-F238E27FC236}">
                <a16:creationId xmlns="" xmlns:a16="http://schemas.microsoft.com/office/drawing/2014/main" id="{188783E9-11D9-43DE-861D-060B0B346C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74408" y="3346849"/>
            <a:ext cx="336106" cy="336106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76D86862-687F-4186-A696-12D854D26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74383" y="4073025"/>
            <a:ext cx="336106" cy="33610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86952EC4-147E-4C4E-AA15-DDE33E0D5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15264" y="4719944"/>
            <a:ext cx="326220" cy="326220"/>
          </a:xfrm>
          <a:prstGeom prst="rect">
            <a:avLst/>
          </a:prstGeom>
        </p:spPr>
      </p:pic>
      <p:pic>
        <p:nvPicPr>
          <p:cNvPr id="56" name="Рисунок 55" descr="Мегафон со сплошной заливкой">
            <a:extLst>
              <a:ext uri="{FF2B5EF4-FFF2-40B4-BE49-F238E27FC236}">
                <a16:creationId xmlns="" xmlns:a16="http://schemas.microsoft.com/office/drawing/2014/main" id="{78D0EBFD-ADA4-44B4-8729-2B84ECFD56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74408" y="4715001"/>
            <a:ext cx="336106" cy="336106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AD99BB0C-3312-499F-A7F5-0D6E2B630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522409" y="5494961"/>
            <a:ext cx="250656" cy="250656"/>
          </a:xfrm>
          <a:prstGeom prst="rect">
            <a:avLst/>
          </a:prstGeom>
        </p:spPr>
      </p:pic>
      <p:pic>
        <p:nvPicPr>
          <p:cNvPr id="58" name="Рисунок 57" descr="Мегафон со сплошной заливкой">
            <a:extLst>
              <a:ext uri="{FF2B5EF4-FFF2-40B4-BE49-F238E27FC236}">
                <a16:creationId xmlns="" xmlns:a16="http://schemas.microsoft.com/office/drawing/2014/main" id="{32C2E535-C654-4968-8FBD-87B669D0AF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59218" y="5491164"/>
            <a:ext cx="258250" cy="2582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47D9BFB8-F310-4167-A7D4-ADEA9E6DD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278005" y="5491164"/>
            <a:ext cx="258250" cy="2582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4CAEA57C-D386-4E5F-9B88-EAE2C325A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222044" y="1947636"/>
            <a:ext cx="326220" cy="326220"/>
          </a:xfrm>
          <a:prstGeom prst="rect">
            <a:avLst/>
          </a:prstGeom>
        </p:spPr>
      </p:pic>
      <p:pic>
        <p:nvPicPr>
          <p:cNvPr id="85" name="Рисунок 84" descr="Мегафон со сплошной заливкой">
            <a:extLst>
              <a:ext uri="{FF2B5EF4-FFF2-40B4-BE49-F238E27FC236}">
                <a16:creationId xmlns="" xmlns:a16="http://schemas.microsoft.com/office/drawing/2014/main" id="{EAC2FA9F-BFC4-4B8A-BDEF-D291177D11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581188" y="1942693"/>
            <a:ext cx="336106" cy="336106"/>
          </a:xfrm>
          <a:prstGeom prst="rect">
            <a:avLst/>
          </a:prstGeom>
        </p:spPr>
      </p:pic>
      <p:pic>
        <p:nvPicPr>
          <p:cNvPr id="86" name="Рисунок 85" descr="Мегафон со сплошной заливкой">
            <a:extLst>
              <a:ext uri="{FF2B5EF4-FFF2-40B4-BE49-F238E27FC236}">
                <a16:creationId xmlns="" xmlns:a16="http://schemas.microsoft.com/office/drawing/2014/main" id="{EC183F61-78B5-4FBB-AF81-8291B06688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375448" y="2626769"/>
            <a:ext cx="336106" cy="336106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="" xmlns:a16="http://schemas.microsoft.com/office/drawing/2014/main" id="{8FEE22CA-21B2-4F6D-B2FD-B0E013C4A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382836" y="3346849"/>
            <a:ext cx="336106" cy="336106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="" xmlns:a16="http://schemas.microsoft.com/office/drawing/2014/main" id="{2A942A4C-F234-465A-B83A-BFD2C720A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359204" y="4077968"/>
            <a:ext cx="326220" cy="32622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="" xmlns:a16="http://schemas.microsoft.com/office/drawing/2014/main" id="{0F18C588-9F5F-4A84-87E2-9CCCFF798A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359204" y="5457179"/>
            <a:ext cx="326220" cy="32622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="" xmlns:a16="http://schemas.microsoft.com/office/drawing/2014/main" id="{E1ED50EB-C614-4284-914A-DA5392CF37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253834" y="1952579"/>
            <a:ext cx="326220" cy="326220"/>
          </a:xfrm>
          <a:prstGeom prst="rect">
            <a:avLst/>
          </a:prstGeom>
        </p:spPr>
      </p:pic>
      <p:pic>
        <p:nvPicPr>
          <p:cNvPr id="91" name="Рисунок 90" descr="Мегафон со сплошной заливкой">
            <a:extLst>
              <a:ext uri="{FF2B5EF4-FFF2-40B4-BE49-F238E27FC236}">
                <a16:creationId xmlns="" xmlns:a16="http://schemas.microsoft.com/office/drawing/2014/main" id="{F84264CF-B6DF-4066-9F66-65DB024E9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416944" y="2636655"/>
            <a:ext cx="336106" cy="3361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="" xmlns:a16="http://schemas.microsoft.com/office/drawing/2014/main" id="{D73CF2FA-721D-497A-B18B-0977AE360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65144" y="1947636"/>
            <a:ext cx="326220" cy="32622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="" xmlns:a16="http://schemas.microsoft.com/office/drawing/2014/main" id="{E27F8E6A-2060-4EF0-ABF5-699716733D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090724" y="2636655"/>
            <a:ext cx="326220" cy="32622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="" xmlns:a16="http://schemas.microsoft.com/office/drawing/2014/main" id="{54827DDF-8A52-4297-8DF9-36F4625FD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65144" y="5457179"/>
            <a:ext cx="326220" cy="326220"/>
          </a:xfrm>
          <a:prstGeom prst="rect">
            <a:avLst/>
          </a:prstGeom>
        </p:spPr>
      </p:pic>
      <p:pic>
        <p:nvPicPr>
          <p:cNvPr id="95" name="Рисунок 94" descr="Костер со сплошной заливкой">
            <a:extLst>
              <a:ext uri="{FF2B5EF4-FFF2-40B4-BE49-F238E27FC236}">
                <a16:creationId xmlns="" xmlns:a16="http://schemas.microsoft.com/office/drawing/2014/main" id="{84EB316C-E268-434C-B63D-711A16E73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276646" y="6331234"/>
            <a:ext cx="315298" cy="31529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0F8570CC-3F1E-4B34-8E15-BF89D88B2195}"/>
              </a:ext>
            </a:extLst>
          </p:cNvPr>
          <p:cNvSpPr txBox="1"/>
          <p:nvPr/>
        </p:nvSpPr>
        <p:spPr>
          <a:xfrm>
            <a:off x="5546927" y="6358078"/>
            <a:ext cx="2098854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Негативные последствия (ущерб)</a:t>
            </a:r>
          </a:p>
        </p:txBody>
      </p:sp>
      <p:pic>
        <p:nvPicPr>
          <p:cNvPr id="97" name="Рисунок 96" descr="Шестеренки со сплошной заливкой">
            <a:extLst>
              <a:ext uri="{FF2B5EF4-FFF2-40B4-BE49-F238E27FC236}">
                <a16:creationId xmlns="" xmlns:a16="http://schemas.microsoft.com/office/drawing/2014/main" id="{0EC0D468-743C-4563-B3FD-92F8D33003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775557" y="6331234"/>
            <a:ext cx="315298" cy="315298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D36EA201-C884-489F-910A-8026396EE155}"/>
              </a:ext>
            </a:extLst>
          </p:cNvPr>
          <p:cNvSpPr txBox="1"/>
          <p:nvPr/>
        </p:nvSpPr>
        <p:spPr>
          <a:xfrm>
            <a:off x="8043832" y="6358078"/>
            <a:ext cx="1783557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Транзакционные издержки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="" xmlns:a16="http://schemas.microsoft.com/office/drawing/2014/main" id="{D1C30BC5-B8A6-481E-B371-1C858271DA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9957166" y="6331234"/>
            <a:ext cx="315298" cy="315298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994D8B1D-6C7C-42B0-A9C1-43C3F1D14A11}"/>
              </a:ext>
            </a:extLst>
          </p:cNvPr>
          <p:cNvSpPr txBox="1"/>
          <p:nvPr/>
        </p:nvSpPr>
        <p:spPr>
          <a:xfrm>
            <a:off x="10266374" y="6358078"/>
            <a:ext cx="173428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Репутационные издержки</a:t>
            </a:r>
          </a:p>
        </p:txBody>
      </p:sp>
    </p:spTree>
    <p:extLst>
      <p:ext uri="{BB962C8B-B14F-4D97-AF65-F5344CB8AC3E}">
        <p14:creationId xmlns:p14="http://schemas.microsoft.com/office/powerpoint/2010/main" val="20334532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16"/>
          <p:cNvSpPr txBox="1">
            <a:spLocks noChangeArrowheads="1"/>
          </p:cNvSpPr>
          <p:nvPr/>
        </p:nvSpPr>
        <p:spPr bwMode="auto">
          <a:xfrm>
            <a:off x="5650184" y="4830754"/>
            <a:ext cx="6372708" cy="2004819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endParaRPr lang="ru-RU" sz="2667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03206" y="3582579"/>
            <a:ext cx="680373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478886" y="3575350"/>
            <a:ext cx="703370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СРОКИ УПЛАТЫ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E6A866E-0D8E-4193-A361-90A0F245C533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9795" y="137931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1365038" y="994826"/>
            <a:ext cx="4140460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</a:t>
            </a:r>
            <a:r>
              <a:rPr lang="ru-RU" sz="1800" b="1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МОДЕЛЬ для ЮЛ и ИП</a:t>
            </a:r>
            <a:endParaRPr lang="ru-RU" sz="1800" b="1" dirty="0">
              <a:solidFill>
                <a:srgbClr val="FF000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6798260" y="970694"/>
            <a:ext cx="4544609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</a:t>
            </a:r>
            <a:r>
              <a:rPr lang="ru-RU" sz="1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МОДЕЛЬ </a:t>
            </a:r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для ЮЛ и ИП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288533" y="137931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958266" y="4128439"/>
            <a:ext cx="49228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5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500" dirty="0" smtClean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6292237" y="4128439"/>
            <a:ext cx="492283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 lvl="0">
              <a:spcAft>
                <a:spcPts val="300"/>
              </a:spcAft>
            </a:pP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33752" y="4925222"/>
            <a:ext cx="56055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Физическими лицами</a:t>
            </a:r>
          </a:p>
          <a:p>
            <a:pPr algn="ctr"/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Единый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налоговый платеж по имущественным налогам (налог на имущество, транспортный налог и земельный налог</a:t>
            </a: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подлежит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перечислению</a:t>
            </a:r>
            <a:endParaRPr lang="ru-RU" sz="16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</a:t>
            </a: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декабря года,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следующего за истекшим налоговым </a:t>
            </a: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периодом.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655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7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20927" t="11408" r="21116" b="15794"/>
          <a:stretch/>
        </p:blipFill>
        <p:spPr bwMode="auto">
          <a:xfrm>
            <a:off x="1019436" y="1088740"/>
            <a:ext cx="9721080" cy="54366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47465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38960" y="1376772"/>
            <a:ext cx="10809667" cy="4823291"/>
          </a:xfrm>
          <a:prstGeom prst="roundRect">
            <a:avLst/>
          </a:prstGeom>
          <a:solidFill>
            <a:srgbClr val="E8F7FC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уплаты (перечисления) в бюджетную систему Российской Федерации налогов, сборов, страховых взносов, пеней, штрафов, процентов, начиная с 1 января 2023 года</a:t>
            </a:r>
          </a:p>
          <a:p>
            <a:endParaRPr lang="ru-RU" sz="1600" dirty="0"/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8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467254"/>
              </p:ext>
            </p:extLst>
          </p:nvPr>
        </p:nvGraphicFramePr>
        <p:xfrm>
          <a:off x="1749051" y="1935333"/>
          <a:ext cx="9073008" cy="3839518"/>
        </p:xfrm>
        <a:graphic>
          <a:graphicData uri="http://schemas.openxmlformats.org/drawingml/2006/table">
            <a:tbl>
              <a:tblPr/>
              <a:tblGrid>
                <a:gridCol w="1345335"/>
                <a:gridCol w="3799814"/>
                <a:gridCol w="3927859"/>
              </a:tblGrid>
              <a:tr h="867718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Номер(поля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реквизита</a:t>
                      </a: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(поля) реквизита 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ОТДЕЛЕНИЕ ТУЛА БАНКА РОССИИ//УФК по Тульской области, г Тула»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860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БИК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 (БИК ТОФК)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017003983»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 банка получателя средств (номер банковского счета, входящего в состав единого казначейского счета)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40102810445370000059»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Федерального казначейства по Тульской области </a:t>
                      </a: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Межрегиональная инспекция Федеральной налоговой службы по управлению долгом</a:t>
                      </a: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)» 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2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казначейского счета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0310064300</a:t>
                      </a:r>
                      <a:r>
                        <a:rPr 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00000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18500»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360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173419</TotalTime>
  <Words>1402</Words>
  <Application>Microsoft Office PowerPoint</Application>
  <PresentationFormat>Широкоэкранный</PresentationFormat>
  <Paragraphs>327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Roboto Condensed</vt:lpstr>
      <vt:lpstr>Open Sans</vt:lpstr>
      <vt:lpstr>Calibri</vt:lpstr>
      <vt:lpstr>Times New Roman</vt:lpstr>
      <vt:lpstr>Open Sans Light</vt:lpstr>
      <vt:lpstr>Arial</vt:lpstr>
      <vt:lpstr>Arial Narrow</vt:lpstr>
      <vt:lpstr>Calibri Light</vt:lpstr>
      <vt:lpstr>Wingdings</vt:lpstr>
      <vt:lpstr>1_Office Theme</vt:lpstr>
      <vt:lpstr>Custom Design</vt:lpstr>
      <vt:lpstr>Дорофеева Мария Владимировна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Пискунова Светлана Викторовна</cp:lastModifiedBy>
  <cp:revision>2273</cp:revision>
  <cp:lastPrinted>2022-11-09T12:14:24Z</cp:lastPrinted>
  <dcterms:created xsi:type="dcterms:W3CDTF">2014-10-08T23:03:32Z</dcterms:created>
  <dcterms:modified xsi:type="dcterms:W3CDTF">2023-02-27T09:13:02Z</dcterms:modified>
</cp:coreProperties>
</file>