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2" r:id="rId2"/>
  </p:sldMasterIdLst>
  <p:notesMasterIdLst>
    <p:notesMasterId r:id="rId55"/>
  </p:notesMasterIdLst>
  <p:sldIdLst>
    <p:sldId id="597" r:id="rId3"/>
    <p:sldId id="529" r:id="rId4"/>
    <p:sldId id="598" r:id="rId5"/>
    <p:sldId id="599" r:id="rId6"/>
    <p:sldId id="600" r:id="rId7"/>
    <p:sldId id="601" r:id="rId8"/>
    <p:sldId id="602" r:id="rId9"/>
    <p:sldId id="603" r:id="rId10"/>
    <p:sldId id="604" r:id="rId11"/>
    <p:sldId id="605" r:id="rId12"/>
    <p:sldId id="606" r:id="rId13"/>
    <p:sldId id="607" r:id="rId14"/>
    <p:sldId id="608" r:id="rId15"/>
    <p:sldId id="609" r:id="rId16"/>
    <p:sldId id="610" r:id="rId17"/>
    <p:sldId id="611" r:id="rId18"/>
    <p:sldId id="612" r:id="rId19"/>
    <p:sldId id="613" r:id="rId20"/>
    <p:sldId id="614" r:id="rId21"/>
    <p:sldId id="615" r:id="rId22"/>
    <p:sldId id="616" r:id="rId23"/>
    <p:sldId id="617" r:id="rId24"/>
    <p:sldId id="531" r:id="rId25"/>
    <p:sldId id="582" r:id="rId26"/>
    <p:sldId id="583" r:id="rId27"/>
    <p:sldId id="584" r:id="rId28"/>
    <p:sldId id="585" r:id="rId29"/>
    <p:sldId id="586" r:id="rId30"/>
    <p:sldId id="587" r:id="rId31"/>
    <p:sldId id="588" r:id="rId32"/>
    <p:sldId id="589" r:id="rId33"/>
    <p:sldId id="590" r:id="rId34"/>
    <p:sldId id="591" r:id="rId35"/>
    <p:sldId id="625" r:id="rId36"/>
    <p:sldId id="626" r:id="rId37"/>
    <p:sldId id="627" r:id="rId38"/>
    <p:sldId id="628" r:id="rId39"/>
    <p:sldId id="593" r:id="rId40"/>
    <p:sldId id="594" r:id="rId41"/>
    <p:sldId id="595" r:id="rId42"/>
    <p:sldId id="536" r:id="rId43"/>
    <p:sldId id="535" r:id="rId44"/>
    <p:sldId id="552" r:id="rId45"/>
    <p:sldId id="554" r:id="rId46"/>
    <p:sldId id="618" r:id="rId47"/>
    <p:sldId id="619" r:id="rId48"/>
    <p:sldId id="620" r:id="rId49"/>
    <p:sldId id="621" r:id="rId50"/>
    <p:sldId id="622" r:id="rId51"/>
    <p:sldId id="623" r:id="rId52"/>
    <p:sldId id="624" r:id="rId53"/>
    <p:sldId id="272" r:id="rId54"/>
  </p:sldIdLst>
  <p:sldSz cx="10693400" cy="7561263"/>
  <p:notesSz cx="6797675" cy="9928225"/>
  <p:defaultTextStyle>
    <a:defPPr>
      <a:defRPr lang="ru-RU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2">
          <p15:clr>
            <a:srgbClr val="A4A3A4"/>
          </p15:clr>
        </p15:guide>
        <p15:guide id="2" orient="horz" pos="1116">
          <p15:clr>
            <a:srgbClr val="A4A3A4"/>
          </p15:clr>
        </p15:guide>
        <p15:guide id="3" orient="horz" pos="348">
          <p15:clr>
            <a:srgbClr val="A4A3A4"/>
          </p15:clr>
        </p15:guide>
        <p15:guide id="4" orient="horz" pos="4470">
          <p15:clr>
            <a:srgbClr val="A4A3A4"/>
          </p15:clr>
        </p15:guide>
        <p15:guide id="5" pos="3368">
          <p15:clr>
            <a:srgbClr val="A4A3A4"/>
          </p15:clr>
        </p15:guide>
        <p15:guide id="6" pos="828">
          <p15:clr>
            <a:srgbClr val="A4A3A4"/>
          </p15:clr>
        </p15:guide>
        <p15:guide id="7" pos="1824">
          <p15:clr>
            <a:srgbClr val="A4A3A4"/>
          </p15:clr>
        </p15:guide>
        <p15:guide id="8" pos="6011">
          <p15:clr>
            <a:srgbClr val="A4A3A4"/>
          </p15:clr>
        </p15:guide>
        <p15:guide id="9" pos="6456">
          <p15:clr>
            <a:srgbClr val="A4A3A4"/>
          </p15:clr>
        </p15:guide>
        <p15:guide id="10" pos="6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A9"/>
    <a:srgbClr val="A40000"/>
    <a:srgbClr val="963A49"/>
    <a:srgbClr val="8D8C90"/>
    <a:srgbClr val="504F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43" autoAdjust="0"/>
    <p:restoredTop sz="94569" autoAdjust="0"/>
  </p:normalViewPr>
  <p:slideViewPr>
    <p:cSldViewPr showGuides="1">
      <p:cViewPr varScale="1">
        <p:scale>
          <a:sx n="97" d="100"/>
          <a:sy n="97" d="100"/>
        </p:scale>
        <p:origin x="-1362" y="-90"/>
      </p:cViewPr>
      <p:guideLst>
        <p:guide orient="horz" pos="2382"/>
        <p:guide orient="horz" pos="1116"/>
        <p:guide orient="horz" pos="348"/>
        <p:guide orient="horz" pos="4470"/>
        <p:guide pos="3368"/>
        <p:guide pos="828"/>
        <p:guide pos="1824"/>
        <p:guide pos="6011"/>
        <p:guide pos="6456"/>
        <p:guide pos="6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2CB9A-35A0-44DF-9563-3B4294FF58F5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AF5B9-CC1E-4A3E-B04F-728BB30B0B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427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850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5250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1169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5941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2468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7036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5093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3775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0705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9358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209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155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3540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305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9673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3580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0821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9442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7245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7064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8374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540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0933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0638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8182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8014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085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034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882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256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601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059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358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8" y="1574"/>
            <a:ext cx="10691812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02005" y="3708623"/>
            <a:ext cx="9089390" cy="1620771"/>
          </a:xfrm>
        </p:spPr>
        <p:txBody>
          <a:bodyPr>
            <a:normAutofit/>
          </a:bodyPr>
          <a:lstStyle>
            <a:lvl1pPr>
              <a:defRPr sz="5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604010" y="5364807"/>
            <a:ext cx="7485380" cy="1932323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22.12.2012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4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69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3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38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73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07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42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77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F79BE-71E6-4E76-8706-C4D9E5ED79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022DB-B56E-48D5-BA18-957933CAA54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719"/>
            <a:ext cx="10693400" cy="75603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7184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F79BE-71E6-4E76-8706-C4D9E5ED79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930876" y="5652839"/>
            <a:ext cx="1080120" cy="415498"/>
          </a:xfrm>
          <a:prstGeom prst="rect">
            <a:avLst/>
          </a:prstGeom>
          <a:noFill/>
        </p:spPr>
        <p:txBody>
          <a:bodyPr wrap="square" lIns="83687" tIns="41843" rIns="83687" bIns="41843" rtlCol="0">
            <a:noAutofit/>
          </a:bodyPr>
          <a:lstStyle/>
          <a:p>
            <a:pPr defTabSz="954577"/>
            <a:endParaRPr lang="ru-RU" sz="187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357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3"/>
            <a:ext cx="9089390" cy="1501750"/>
          </a:xfrm>
        </p:spPr>
        <p:txBody>
          <a:bodyPr anchor="t"/>
          <a:lstStyle>
            <a:lvl1pPr algn="l">
              <a:defRPr sz="4678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5"/>
          </a:xfrm>
        </p:spPr>
        <p:txBody>
          <a:bodyPr anchor="b"/>
          <a:lstStyle>
            <a:lvl1pPr marL="0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1pPr>
            <a:lvl2pPr marL="534650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2pPr>
            <a:lvl3pPr marL="1069299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3pPr>
            <a:lvl4pPr marL="1603949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4pPr>
            <a:lvl5pPr marL="2138599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5pPr>
            <a:lvl6pPr marL="2673248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6pPr>
            <a:lvl7pPr marL="3207898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7pPr>
            <a:lvl8pPr marL="3742548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8pPr>
            <a:lvl9pPr marL="4277197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F79BE-71E6-4E76-8706-C4D9E5ED79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022DB-B56E-48D5-BA18-957933CAA54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-827"/>
            <a:ext cx="10693400" cy="75603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9935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70" y="1764296"/>
            <a:ext cx="4722918" cy="4990084"/>
          </a:xfrm>
        </p:spPr>
        <p:txBody>
          <a:bodyPr/>
          <a:lstStyle>
            <a:lvl1pPr>
              <a:defRPr sz="3274"/>
            </a:lvl1pPr>
            <a:lvl2pPr>
              <a:defRPr sz="2807"/>
            </a:lvl2pPr>
            <a:lvl3pPr>
              <a:defRPr sz="2339"/>
            </a:lvl3pPr>
            <a:lvl4pPr>
              <a:defRPr sz="2105"/>
            </a:lvl4pPr>
            <a:lvl5pPr>
              <a:defRPr sz="2105"/>
            </a:lvl5pPr>
            <a:lvl6pPr>
              <a:defRPr sz="2105"/>
            </a:lvl6pPr>
            <a:lvl7pPr>
              <a:defRPr sz="2105"/>
            </a:lvl7pPr>
            <a:lvl8pPr>
              <a:defRPr sz="2105"/>
            </a:lvl8pPr>
            <a:lvl9pPr>
              <a:defRPr sz="210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812" y="1764296"/>
            <a:ext cx="4722918" cy="4990084"/>
          </a:xfrm>
        </p:spPr>
        <p:txBody>
          <a:bodyPr/>
          <a:lstStyle>
            <a:lvl1pPr>
              <a:defRPr sz="3274"/>
            </a:lvl1pPr>
            <a:lvl2pPr>
              <a:defRPr sz="2807"/>
            </a:lvl2pPr>
            <a:lvl3pPr>
              <a:defRPr sz="2339"/>
            </a:lvl3pPr>
            <a:lvl4pPr>
              <a:defRPr sz="2105"/>
            </a:lvl4pPr>
            <a:lvl5pPr>
              <a:defRPr sz="2105"/>
            </a:lvl5pPr>
            <a:lvl6pPr>
              <a:defRPr sz="2105"/>
            </a:lvl6pPr>
            <a:lvl7pPr>
              <a:defRPr sz="2105"/>
            </a:lvl7pPr>
            <a:lvl8pPr>
              <a:defRPr sz="2105"/>
            </a:lvl8pPr>
            <a:lvl9pPr>
              <a:defRPr sz="210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F79BE-71E6-4E76-8706-C4D9E5ED79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406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4"/>
            <a:ext cx="4724775" cy="705368"/>
          </a:xfrm>
        </p:spPr>
        <p:txBody>
          <a:bodyPr anchor="b"/>
          <a:lstStyle>
            <a:lvl1pPr marL="0" indent="0">
              <a:buNone/>
              <a:defRPr sz="2807" b="1"/>
            </a:lvl1pPr>
            <a:lvl2pPr marL="534650" indent="0">
              <a:buNone/>
              <a:defRPr sz="2339" b="1"/>
            </a:lvl2pPr>
            <a:lvl3pPr marL="1069299" indent="0">
              <a:buNone/>
              <a:defRPr sz="2105" b="1"/>
            </a:lvl3pPr>
            <a:lvl4pPr marL="1603949" indent="0">
              <a:buNone/>
              <a:defRPr sz="1871" b="1"/>
            </a:lvl4pPr>
            <a:lvl5pPr marL="2138599" indent="0">
              <a:buNone/>
              <a:defRPr sz="1871" b="1"/>
            </a:lvl5pPr>
            <a:lvl6pPr marL="2673248" indent="0">
              <a:buNone/>
              <a:defRPr sz="1871" b="1"/>
            </a:lvl6pPr>
            <a:lvl7pPr marL="3207898" indent="0">
              <a:buNone/>
              <a:defRPr sz="1871" b="1"/>
            </a:lvl7pPr>
            <a:lvl8pPr marL="3742548" indent="0">
              <a:buNone/>
              <a:defRPr sz="1871" b="1"/>
            </a:lvl8pPr>
            <a:lvl9pPr marL="4277197" indent="0">
              <a:buNone/>
              <a:defRPr sz="1871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7900"/>
            <a:ext cx="4724775" cy="4356478"/>
          </a:xfrm>
        </p:spPr>
        <p:txBody>
          <a:bodyPr/>
          <a:lstStyle>
            <a:lvl1pPr>
              <a:defRPr sz="2807"/>
            </a:lvl1pPr>
            <a:lvl2pPr>
              <a:defRPr sz="2339"/>
            </a:lvl2pPr>
            <a:lvl3pPr>
              <a:defRPr sz="2105"/>
            </a:lvl3pPr>
            <a:lvl4pPr>
              <a:defRPr sz="1871"/>
            </a:lvl4pPr>
            <a:lvl5pPr>
              <a:defRPr sz="1871"/>
            </a:lvl5pPr>
            <a:lvl6pPr>
              <a:defRPr sz="1871"/>
            </a:lvl6pPr>
            <a:lvl7pPr>
              <a:defRPr sz="1871"/>
            </a:lvl7pPr>
            <a:lvl8pPr>
              <a:defRPr sz="1871"/>
            </a:lvl8pPr>
            <a:lvl9pPr>
              <a:defRPr sz="187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1" y="1692534"/>
            <a:ext cx="4726631" cy="705368"/>
          </a:xfrm>
        </p:spPr>
        <p:txBody>
          <a:bodyPr anchor="b"/>
          <a:lstStyle>
            <a:lvl1pPr marL="0" indent="0">
              <a:buNone/>
              <a:defRPr sz="2807" b="1"/>
            </a:lvl1pPr>
            <a:lvl2pPr marL="534650" indent="0">
              <a:buNone/>
              <a:defRPr sz="2339" b="1"/>
            </a:lvl2pPr>
            <a:lvl3pPr marL="1069299" indent="0">
              <a:buNone/>
              <a:defRPr sz="2105" b="1"/>
            </a:lvl3pPr>
            <a:lvl4pPr marL="1603949" indent="0">
              <a:buNone/>
              <a:defRPr sz="1871" b="1"/>
            </a:lvl4pPr>
            <a:lvl5pPr marL="2138599" indent="0">
              <a:buNone/>
              <a:defRPr sz="1871" b="1"/>
            </a:lvl5pPr>
            <a:lvl6pPr marL="2673248" indent="0">
              <a:buNone/>
              <a:defRPr sz="1871" b="1"/>
            </a:lvl6pPr>
            <a:lvl7pPr marL="3207898" indent="0">
              <a:buNone/>
              <a:defRPr sz="1871" b="1"/>
            </a:lvl7pPr>
            <a:lvl8pPr marL="3742548" indent="0">
              <a:buNone/>
              <a:defRPr sz="1871" b="1"/>
            </a:lvl8pPr>
            <a:lvl9pPr marL="4277197" indent="0">
              <a:buNone/>
              <a:defRPr sz="1871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101" y="2397900"/>
            <a:ext cx="4726631" cy="4356478"/>
          </a:xfrm>
        </p:spPr>
        <p:txBody>
          <a:bodyPr/>
          <a:lstStyle>
            <a:lvl1pPr>
              <a:defRPr sz="2807"/>
            </a:lvl1pPr>
            <a:lvl2pPr>
              <a:defRPr sz="2339"/>
            </a:lvl2pPr>
            <a:lvl3pPr>
              <a:defRPr sz="2105"/>
            </a:lvl3pPr>
            <a:lvl4pPr>
              <a:defRPr sz="1871"/>
            </a:lvl4pPr>
            <a:lvl5pPr>
              <a:defRPr sz="1871"/>
            </a:lvl5pPr>
            <a:lvl6pPr>
              <a:defRPr sz="1871"/>
            </a:lvl6pPr>
            <a:lvl7pPr>
              <a:defRPr sz="1871"/>
            </a:lvl7pPr>
            <a:lvl8pPr>
              <a:defRPr sz="1871"/>
            </a:lvl8pPr>
            <a:lvl9pPr>
              <a:defRPr sz="187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5A173-E5E4-4B86-BADB-BBB422306F4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022DB-B56E-48D5-BA18-957933CAA54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7365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F79BE-71E6-4E76-8706-C4D9E5ED79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3142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E4C3-B3F9-4492-AC4E-AEB8AB20370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022DB-B56E-48D5-BA18-957933CAA54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959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7" y="2108"/>
            <a:ext cx="10691813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5" y="1771650"/>
            <a:ext cx="8561139" cy="5324475"/>
          </a:xfrm>
        </p:spPr>
        <p:txBody>
          <a:bodyPr/>
          <a:lstStyle>
            <a:lvl1pPr marL="363538" indent="0">
              <a:buFontTx/>
              <a:buNone/>
              <a:defRPr b="1">
                <a:latin typeface="+mj-lt"/>
              </a:defRPr>
            </a:lvl1pPr>
            <a:lvl2pPr marL="360363" indent="3175">
              <a:defRPr>
                <a:latin typeface="+mj-lt"/>
              </a:defRPr>
            </a:lvl2pPr>
            <a:lvl3pPr marL="628650" indent="-260350">
              <a:tabLst/>
              <a:defRPr>
                <a:latin typeface="+mj-lt"/>
              </a:defRPr>
            </a:lvl3pPr>
            <a:lvl4pPr marL="0" indent="360363">
              <a:lnSpc>
                <a:spcPts val="1800"/>
              </a:lnSpc>
              <a:spcBef>
                <a:spcPts val="400"/>
              </a:spcBef>
              <a:defRPr>
                <a:latin typeface="+mj-lt"/>
              </a:defRPr>
            </a:lvl4pPr>
            <a:lvl5pPr>
              <a:lnSpc>
                <a:spcPts val="1800"/>
              </a:lnSpc>
              <a:spcBef>
                <a:spcPts val="4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930876" y="5652839"/>
            <a:ext cx="1080120" cy="4154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962026" y="552451"/>
            <a:ext cx="8580438" cy="1219199"/>
          </a:xfrm>
        </p:spPr>
        <p:txBody>
          <a:bodyPr/>
          <a:lstStyle>
            <a:lvl1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marL="0" marR="0" lvl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2" y="301049"/>
            <a:ext cx="3518055" cy="1281215"/>
          </a:xfrm>
        </p:spPr>
        <p:txBody>
          <a:bodyPr anchor="b"/>
          <a:lstStyle>
            <a:lvl1pPr algn="l">
              <a:defRPr sz="2339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2"/>
            <a:ext cx="5977908" cy="6453329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7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2" y="1582267"/>
            <a:ext cx="3518055" cy="5172114"/>
          </a:xfrm>
        </p:spPr>
        <p:txBody>
          <a:bodyPr/>
          <a:lstStyle>
            <a:lvl1pPr marL="0" indent="0">
              <a:buNone/>
              <a:defRPr sz="1637"/>
            </a:lvl1pPr>
            <a:lvl2pPr marL="534650" indent="0">
              <a:buNone/>
              <a:defRPr sz="1403"/>
            </a:lvl2pPr>
            <a:lvl3pPr marL="1069299" indent="0">
              <a:buNone/>
              <a:defRPr sz="1169"/>
            </a:lvl3pPr>
            <a:lvl4pPr marL="1603949" indent="0">
              <a:buNone/>
              <a:defRPr sz="1052"/>
            </a:lvl4pPr>
            <a:lvl5pPr marL="2138599" indent="0">
              <a:buNone/>
              <a:defRPr sz="1052"/>
            </a:lvl5pPr>
            <a:lvl6pPr marL="2673248" indent="0">
              <a:buNone/>
              <a:defRPr sz="1052"/>
            </a:lvl6pPr>
            <a:lvl7pPr marL="3207898" indent="0">
              <a:buNone/>
              <a:defRPr sz="1052"/>
            </a:lvl7pPr>
            <a:lvl8pPr marL="3742548" indent="0">
              <a:buNone/>
              <a:defRPr sz="1052"/>
            </a:lvl8pPr>
            <a:lvl9pPr marL="4277197" indent="0">
              <a:buNone/>
              <a:defRPr sz="105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C1266-D9B9-4642-A506-7317DD4ADF7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022DB-B56E-48D5-BA18-957933CAA54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5604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6"/>
          </a:xfrm>
        </p:spPr>
        <p:txBody>
          <a:bodyPr anchor="b"/>
          <a:lstStyle>
            <a:lvl1pPr algn="l">
              <a:defRPr sz="2339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2"/>
            <a:ext cx="6416040" cy="4536758"/>
          </a:xfrm>
        </p:spPr>
        <p:txBody>
          <a:bodyPr/>
          <a:lstStyle>
            <a:lvl1pPr marL="0" indent="0">
              <a:buNone/>
              <a:defRPr sz="3742"/>
            </a:lvl1pPr>
            <a:lvl2pPr marL="534650" indent="0">
              <a:buNone/>
              <a:defRPr sz="3274"/>
            </a:lvl2pPr>
            <a:lvl3pPr marL="1069299" indent="0">
              <a:buNone/>
              <a:defRPr sz="2807"/>
            </a:lvl3pPr>
            <a:lvl4pPr marL="1603949" indent="0">
              <a:buNone/>
              <a:defRPr sz="2339"/>
            </a:lvl4pPr>
            <a:lvl5pPr marL="2138599" indent="0">
              <a:buNone/>
              <a:defRPr sz="2339"/>
            </a:lvl5pPr>
            <a:lvl6pPr marL="2673248" indent="0">
              <a:buNone/>
              <a:defRPr sz="2339"/>
            </a:lvl6pPr>
            <a:lvl7pPr marL="3207898" indent="0">
              <a:buNone/>
              <a:defRPr sz="2339"/>
            </a:lvl7pPr>
            <a:lvl8pPr marL="3742548" indent="0">
              <a:buNone/>
              <a:defRPr sz="2339"/>
            </a:lvl8pPr>
            <a:lvl9pPr marL="4277197" indent="0">
              <a:buNone/>
              <a:defRPr sz="2339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37"/>
            </a:lvl1pPr>
            <a:lvl2pPr marL="534650" indent="0">
              <a:buNone/>
              <a:defRPr sz="1403"/>
            </a:lvl2pPr>
            <a:lvl3pPr marL="1069299" indent="0">
              <a:buNone/>
              <a:defRPr sz="1169"/>
            </a:lvl3pPr>
            <a:lvl4pPr marL="1603949" indent="0">
              <a:buNone/>
              <a:defRPr sz="1052"/>
            </a:lvl4pPr>
            <a:lvl5pPr marL="2138599" indent="0">
              <a:buNone/>
              <a:defRPr sz="1052"/>
            </a:lvl5pPr>
            <a:lvl6pPr marL="2673248" indent="0">
              <a:buNone/>
              <a:defRPr sz="1052"/>
            </a:lvl6pPr>
            <a:lvl7pPr marL="3207898" indent="0">
              <a:buNone/>
              <a:defRPr sz="1052"/>
            </a:lvl7pPr>
            <a:lvl8pPr marL="3742548" indent="0">
              <a:buNone/>
              <a:defRPr sz="1052"/>
            </a:lvl8pPr>
            <a:lvl9pPr marL="4277197" indent="0">
              <a:buNone/>
              <a:defRPr sz="105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8A2D-CC43-4DD9-8CF9-DF5286C3CC1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3687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8524-75FA-4DFF-9D30-F97C17CE17A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4433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9B2CD-5EDF-45E0-A730-F2C3E6027E1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8249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-827"/>
            <a:ext cx="10693400" cy="7560374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898431" y="1375766"/>
            <a:ext cx="7136983" cy="5262983"/>
          </a:xfrm>
        </p:spPr>
        <p:txBody>
          <a:bodyPr anchor="t">
            <a:normAutofit/>
          </a:bodyPr>
          <a:lstStyle>
            <a:lvl1pPr algn="l">
              <a:lnSpc>
                <a:spcPts val="6315"/>
              </a:lnSpc>
              <a:defRPr sz="5496" b="1">
                <a:solidFill>
                  <a:srgbClr val="8D8C90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15950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750" y="2212373"/>
            <a:ext cx="8926019" cy="4714119"/>
          </a:xfrm>
        </p:spPr>
        <p:txBody>
          <a:bodyPr>
            <a:noAutofit/>
          </a:bodyPr>
          <a:lstStyle>
            <a:lvl1pPr marL="332700" indent="0">
              <a:buFontTx/>
              <a:buNone/>
              <a:defRPr b="1">
                <a:latin typeface="+mj-lt"/>
              </a:defRPr>
            </a:lvl1pPr>
            <a:lvl2pPr marL="329794" indent="2906">
              <a:defRPr>
                <a:latin typeface="+mj-lt"/>
              </a:defRPr>
            </a:lvl2pPr>
            <a:lvl3pPr marL="575323" indent="-238265">
              <a:tabLst/>
              <a:defRPr>
                <a:latin typeface="+mj-lt"/>
              </a:defRPr>
            </a:lvl3pPr>
            <a:lvl4pPr marL="0" indent="329794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930876" y="5652839"/>
            <a:ext cx="1080120" cy="415498"/>
          </a:xfrm>
          <a:prstGeom prst="rect">
            <a:avLst/>
          </a:prstGeom>
          <a:noFill/>
        </p:spPr>
        <p:txBody>
          <a:bodyPr wrap="square" lIns="83687" tIns="41843" rIns="83687" bIns="41843" rtlCol="0">
            <a:noAutofit/>
          </a:bodyPr>
          <a:lstStyle/>
          <a:p>
            <a:pPr defTabSz="954577"/>
            <a:endParaRPr lang="ru-RU" sz="1871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714751" y="821473"/>
            <a:ext cx="8827713" cy="1390900"/>
          </a:xfrm>
        </p:spPr>
        <p:txBody>
          <a:bodyPr/>
          <a:lstStyle>
            <a:lvl1pPr marL="0" marR="0" indent="0" defTabSz="9545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911"/>
            </a:lvl1pPr>
          </a:lstStyle>
          <a:p>
            <a:pPr marL="0" marR="0" lvl="0" indent="0" defTabSz="9545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444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796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750" y="2212373"/>
            <a:ext cx="8926019" cy="4714119"/>
          </a:xfrm>
        </p:spPr>
        <p:txBody>
          <a:bodyPr>
            <a:noAutofit/>
          </a:bodyPr>
          <a:lstStyle>
            <a:lvl1pPr marL="332700" indent="0">
              <a:buFontTx/>
              <a:buNone/>
              <a:defRPr b="1">
                <a:latin typeface="+mj-lt"/>
              </a:defRPr>
            </a:lvl1pPr>
            <a:lvl2pPr marL="329794" indent="2906">
              <a:defRPr>
                <a:latin typeface="+mj-lt"/>
              </a:defRPr>
            </a:lvl2pPr>
            <a:lvl3pPr marL="575323" indent="-238265">
              <a:tabLst/>
              <a:defRPr>
                <a:latin typeface="+mj-lt"/>
              </a:defRPr>
            </a:lvl3pPr>
            <a:lvl4pPr marL="0" indent="329794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930876" y="5652839"/>
            <a:ext cx="1080120" cy="415498"/>
          </a:xfrm>
          <a:prstGeom prst="rect">
            <a:avLst/>
          </a:prstGeom>
          <a:noFill/>
        </p:spPr>
        <p:txBody>
          <a:bodyPr wrap="square" lIns="83687" tIns="41843" rIns="83687" bIns="41843" rtlCol="0">
            <a:noAutofit/>
          </a:bodyPr>
          <a:lstStyle/>
          <a:p>
            <a:pPr defTabSz="954577"/>
            <a:endParaRPr lang="ru-RU" sz="1871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714754" y="821472"/>
            <a:ext cx="8926017" cy="1390899"/>
          </a:xfrm>
        </p:spPr>
        <p:txBody>
          <a:bodyPr>
            <a:noAutofit/>
          </a:bodyPr>
          <a:lstStyle>
            <a:lvl1pPr marL="0" marR="0" indent="0" defTabSz="9545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911"/>
            </a:lvl1pPr>
          </a:lstStyle>
          <a:p>
            <a:pPr marL="0" marR="0" lvl="0" indent="0" defTabSz="9545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444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7859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719"/>
            <a:ext cx="10693400" cy="756037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750" y="2212372"/>
            <a:ext cx="8926019" cy="4714119"/>
          </a:xfrm>
        </p:spPr>
        <p:txBody>
          <a:bodyPr>
            <a:noAutofit/>
          </a:bodyPr>
          <a:lstStyle>
            <a:lvl1pPr marL="332700" indent="0">
              <a:buFontTx/>
              <a:buNone/>
              <a:defRPr b="1">
                <a:latin typeface="+mj-lt"/>
              </a:defRPr>
            </a:lvl1pPr>
            <a:lvl2pPr marL="332700" indent="0">
              <a:defRPr>
                <a:latin typeface="+mj-lt"/>
              </a:defRPr>
            </a:lvl2pPr>
            <a:lvl3pPr marL="575323" indent="-238265">
              <a:defRPr>
                <a:latin typeface="+mj-lt"/>
              </a:defRPr>
            </a:lvl3pPr>
            <a:lvl4pPr marL="0" indent="329794">
              <a:defRPr>
                <a:latin typeface="+mj-lt"/>
              </a:defRPr>
            </a:lvl4pPr>
            <a:lvl5pPr marL="1313364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714754" y="821472"/>
            <a:ext cx="8926017" cy="1390899"/>
          </a:xfrm>
        </p:spPr>
        <p:txBody>
          <a:bodyPr>
            <a:noAutofit/>
          </a:bodyPr>
          <a:lstStyle>
            <a:lvl1pPr marL="0" marR="0" indent="0" defTabSz="9545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911"/>
            </a:lvl1pPr>
          </a:lstStyle>
          <a:p>
            <a:pPr marL="0" marR="0" lvl="0" indent="0" defTabSz="9545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444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787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520"/>
            <a:ext cx="10691813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5" y="1771650"/>
            <a:ext cx="8561139" cy="5324475"/>
          </a:xfrm>
        </p:spPr>
        <p:txBody>
          <a:bodyPr/>
          <a:lstStyle>
            <a:lvl1pPr marL="363538" indent="0">
              <a:buFontTx/>
              <a:buNone/>
              <a:defRPr b="1">
                <a:latin typeface="+mj-lt"/>
              </a:defRPr>
            </a:lvl1pPr>
            <a:lvl2pPr marL="363538" indent="0">
              <a:defRPr>
                <a:latin typeface="+mj-lt"/>
              </a:defRPr>
            </a:lvl2pPr>
            <a:lvl3pPr marL="628650" indent="-260350">
              <a:defRPr>
                <a:latin typeface="+mj-lt"/>
              </a:defRPr>
            </a:lvl3pPr>
            <a:lvl4pPr marL="0" indent="360363">
              <a:defRPr>
                <a:latin typeface="+mj-lt"/>
              </a:defRPr>
            </a:lvl4pPr>
            <a:lvl5pPr marL="1435100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961196" y="552451"/>
            <a:ext cx="8581267" cy="1219199"/>
          </a:xfrm>
        </p:spPr>
        <p:txBody>
          <a:bodyPr/>
          <a:lstStyle>
            <a:lvl1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marL="0" marR="0" lvl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5" y="1116335"/>
            <a:ext cx="8561139" cy="223224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5" y="3781425"/>
            <a:ext cx="8561139" cy="3314700"/>
          </a:xfrm>
        </p:spPr>
        <p:txBody>
          <a:bodyPr anchor="t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7" y="2108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8580438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2026" y="1771650"/>
            <a:ext cx="4234282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9958" y="1771650"/>
            <a:ext cx="4262505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4" y="552450"/>
            <a:ext cx="9196705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5" y="1771650"/>
            <a:ext cx="4297420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62025" y="2397901"/>
            <a:ext cx="4297420" cy="469822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6701" y="1771650"/>
            <a:ext cx="4195762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46701" y="2412479"/>
            <a:ext cx="4195762" cy="468364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7" y="2108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5" y="552451"/>
            <a:ext cx="9196705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78975" y="6474804"/>
            <a:ext cx="663575" cy="720080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>
            <a:lvl1pPr algn="ctr">
              <a:defRPr sz="2700" i="0">
                <a:solidFill>
                  <a:schemeClr val="bg1"/>
                </a:solidFill>
                <a:latin typeface="+mj-lt"/>
              </a:defRPr>
            </a:lvl1pPr>
          </a:lstStyle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212" y="540271"/>
            <a:ext cx="8588251" cy="1224136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54212" y="1764295"/>
            <a:ext cx="8588251" cy="5331830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734550" y="6660951"/>
            <a:ext cx="724718" cy="696626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>
            <a:lvl1pPr algn="ctr">
              <a:lnSpc>
                <a:spcPts val="2400"/>
              </a:lnSpc>
              <a:defRPr sz="2700">
                <a:solidFill>
                  <a:schemeClr val="bg1"/>
                </a:solidFill>
              </a:defRPr>
            </a:lvl1pPr>
          </a:lstStyle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1043056" rtl="0" eaLnBrk="1" latinLnBrk="0" hangingPunct="1">
        <a:lnSpc>
          <a:spcPts val="5200"/>
        </a:lnSpc>
        <a:spcBef>
          <a:spcPct val="0"/>
        </a:spcBef>
        <a:buNone/>
        <a:defRPr sz="42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363538" indent="0" algn="l" defTabSz="1043056" rtl="0" eaLnBrk="1" latinLnBrk="0" hangingPunct="1">
        <a:spcBef>
          <a:spcPct val="20000"/>
        </a:spcBef>
        <a:buFont typeface="+mj-lt"/>
        <a:buNone/>
        <a:defRPr sz="3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363538" indent="0" algn="l" defTabSz="1043056" rtl="0" eaLnBrk="1" latinLnBrk="0" hangingPunct="1">
        <a:spcBef>
          <a:spcPct val="20000"/>
        </a:spcBef>
        <a:buFont typeface="Arial" pitchFamily="34" charset="0"/>
        <a:buNone/>
        <a:defRPr sz="24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712788" indent="-260350" algn="l" defTabSz="1043056" rtl="0" eaLnBrk="1" latinLnBrk="0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360363" algn="just" defTabSz="1043056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tabLst/>
        <a:defRPr sz="16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435100" indent="0" algn="l" defTabSz="1043056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defRPr sz="14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6"/>
            <a:ext cx="9624060" cy="4990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4577"/>
            <a:fld id="{461EDECA-DAED-49E8-AB44-A10369DCE76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54577"/>
              <a:t>24.03.2023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457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4577"/>
            <a:fld id="{E20E89E6-FE54-4E13-859C-1FA908D70D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54577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Z:\Projects\Текущие\Проектная\FNS_2012\_БРЭНДБУК\out\PPT\3_1_present_16.9-03.png"/>
          <p:cNvPicPr>
            <a:picLocks noChangeAspect="1" noChangeArrowheads="1"/>
          </p:cNvPicPr>
          <p:nvPr userDrawn="1"/>
        </p:nvPicPr>
        <p:blipFill>
          <a:blip r:embed="rId17" cstate="print"/>
          <a:stretch>
            <a:fillRect/>
          </a:stretch>
        </p:blipFill>
        <p:spPr bwMode="auto">
          <a:xfrm>
            <a:off x="1" y="1719"/>
            <a:ext cx="10693398" cy="75603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9280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</p:sldLayoutIdLst>
  <p:hf hdr="0" ftr="0" dt="0"/>
  <p:txStyles>
    <p:titleStyle>
      <a:lvl1pPr algn="ctr" defTabSz="1069299" rtl="0" eaLnBrk="1" latinLnBrk="0" hangingPunct="1"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0987" indent="-400987" algn="l" defTabSz="1069299" rtl="0" eaLnBrk="1" latinLnBrk="0" hangingPunct="1">
        <a:spcBef>
          <a:spcPct val="2000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1pPr>
      <a:lvl2pPr marL="868806" indent="-334156" algn="l" defTabSz="1069299" rtl="0" eaLnBrk="1" latinLnBrk="0" hangingPunct="1">
        <a:spcBef>
          <a:spcPct val="20000"/>
        </a:spcBef>
        <a:buFont typeface="Arial" panose="020B0604020202020204" pitchFamily="34" charset="0"/>
        <a:buChar char="–"/>
        <a:defRPr sz="3274" kern="1200">
          <a:solidFill>
            <a:schemeClr val="tx1"/>
          </a:solidFill>
          <a:latin typeface="+mn-lt"/>
          <a:ea typeface="+mn-ea"/>
          <a:cs typeface="+mn-cs"/>
        </a:defRPr>
      </a:lvl2pPr>
      <a:lvl3pPr marL="1336624" indent="-267325" algn="l" defTabSz="10692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7" kern="1200">
          <a:solidFill>
            <a:schemeClr val="tx1"/>
          </a:solidFill>
          <a:latin typeface="+mn-lt"/>
          <a:ea typeface="+mn-ea"/>
          <a:cs typeface="+mn-cs"/>
        </a:defRPr>
      </a:lvl3pPr>
      <a:lvl4pPr marL="1871274" indent="-267325" algn="l" defTabSz="1069299" rtl="0" eaLnBrk="1" latinLnBrk="0" hangingPunct="1">
        <a:spcBef>
          <a:spcPct val="20000"/>
        </a:spcBef>
        <a:buFont typeface="Arial" panose="020B0604020202020204" pitchFamily="34" charset="0"/>
        <a:buChar char="–"/>
        <a:defRPr sz="2339" kern="1200">
          <a:solidFill>
            <a:schemeClr val="tx1"/>
          </a:solidFill>
          <a:latin typeface="+mn-lt"/>
          <a:ea typeface="+mn-ea"/>
          <a:cs typeface="+mn-cs"/>
        </a:defRPr>
      </a:lvl4pPr>
      <a:lvl5pPr marL="2405924" indent="-267325" algn="l" defTabSz="1069299" rtl="0" eaLnBrk="1" latinLnBrk="0" hangingPunct="1">
        <a:spcBef>
          <a:spcPct val="20000"/>
        </a:spcBef>
        <a:buFont typeface="Arial" panose="020B0604020202020204" pitchFamily="34" charset="0"/>
        <a:buChar char="»"/>
        <a:defRPr sz="2339" kern="1200">
          <a:solidFill>
            <a:schemeClr val="tx1"/>
          </a:solidFill>
          <a:latin typeface="+mn-lt"/>
          <a:ea typeface="+mn-ea"/>
          <a:cs typeface="+mn-cs"/>
        </a:defRPr>
      </a:lvl5pPr>
      <a:lvl6pPr marL="2940573" indent="-267325" algn="l" defTabSz="10692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6pPr>
      <a:lvl7pPr marL="3475223" indent="-267325" algn="l" defTabSz="10692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7pPr>
      <a:lvl8pPr marL="4009873" indent="-267325" algn="l" defTabSz="10692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8pPr>
      <a:lvl9pPr marL="4544522" indent="-267325" algn="l" defTabSz="10692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69299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50" algn="l" defTabSz="1069299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99" algn="l" defTabSz="1069299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949" algn="l" defTabSz="1069299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599" algn="l" defTabSz="1069299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248" algn="l" defTabSz="1069299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898" algn="l" defTabSz="1069299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548" algn="l" defTabSz="1069299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7197" algn="l" defTabSz="1069299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uh.ru/articles/faq/160416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sbis.ru/articles/accounting/kak_rabotat_s_ens_v_sbis" TargetMode="External"/><Relationship Id="rId4" Type="http://schemas.openxmlformats.org/officeDocument/2006/relationships/hyperlink" Target="https://kontur.ru/lp/en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log.gov.ru/rn77/service/unblock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eq=doc&amp;base=LAW&amp;n=436870&amp;dst=3233&amp;field=134&amp;date=12.02.2023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ogin.consultant.ru/link/?req=doc&amp;base=LAW&amp;n=413154&amp;dst=209&amp;field=134&amp;date=12.02.2023" TargetMode="External"/><Relationship Id="rId4" Type="http://schemas.openxmlformats.org/officeDocument/2006/relationships/hyperlink" Target="https://login.consultant.ru/link/?req=doc&amp;base=LAW&amp;n=436870&amp;dst=11251&amp;field=134&amp;date=12.02.2023" TargetMode="Externa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1710296" y="3420591"/>
            <a:ext cx="7272808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261" tIns="66631" rIns="133261" bIns="66631" anchor="ctr"/>
          <a:lstStyle>
            <a:lvl1pPr defTabSz="1331913" eaLnBrk="0" hangingPunct="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331913" eaLnBrk="0" hangingPunct="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331913" eaLnBrk="0" hangingPunct="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331913" eaLnBrk="0" hangingPunct="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331913" eaLnBrk="0" hangingPunct="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3319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3319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3319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3319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dirty="0"/>
          </a:p>
          <a:p>
            <a:pPr algn="ctr" eaLnBrk="1" hangingPunct="1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«Новшества </a:t>
            </a:r>
          </a:p>
          <a:p>
            <a:pPr algn="ctr" eaLnBrk="1" hangingPunct="1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законодательстве об НДС и налоге на прибыль организаций </a:t>
            </a:r>
          </a:p>
          <a:p>
            <a:pPr algn="ctr" eaLnBrk="1" hangingPunct="1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01.01.2023 после перехода на ЕНС»</a:t>
            </a:r>
          </a:p>
          <a:p>
            <a:pPr algn="ctr" eaLnBrk="1" hangingPunct="1"/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начальника отдела камерального контроля </a:t>
            </a:r>
          </a:p>
          <a:p>
            <a:pPr algn="ctr" eaLnBrk="1" hangingPunct="1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УФНС России по г. Москве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3113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9667180" y="6732959"/>
            <a:ext cx="825500" cy="631825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>
            <a:defPPr>
              <a:defRPr lang="ru-RU"/>
            </a:defPPr>
            <a:lvl1pPr marL="0" algn="ctr" defTabSz="914400" rtl="0" eaLnBrk="1" latinLnBrk="0" hangingPunct="1">
              <a:lnSpc>
                <a:spcPts val="2104"/>
              </a:lnSpc>
              <a:defRPr sz="2400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10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34EE9CE5-1939-5641-8BD6-A549931ACBC6}"/>
              </a:ext>
            </a:extLst>
          </p:cNvPr>
          <p:cNvSpPr txBox="1">
            <a:spLocks/>
          </p:cNvSpPr>
          <p:nvPr/>
        </p:nvSpPr>
        <p:spPr bwMode="auto">
          <a:xfrm>
            <a:off x="594172" y="2313125"/>
            <a:ext cx="9001000" cy="189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86" tIns="40093" rIns="80186" bIns="40093" numCol="1" anchor="ctr" anchorCtr="0" compatLnSpc="1">
            <a:prstTxWarp prst="textNoShape">
              <a:avLst/>
            </a:prstTxWarp>
          </a:bodyPr>
          <a:lstStyle>
            <a:lvl1pPr marL="0" marR="0" indent="0" algn="l" defTabSz="91421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 b="1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2pPr>
            <a:lvl3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3pPr>
            <a:lvl4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4pPr>
            <a:lvl5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5pPr>
            <a:lvl6pPr marL="457189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6pPr>
            <a:lvl7pPr marL="914377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7pPr>
            <a:lvl8pPr marL="1371566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8pPr>
            <a:lvl9pPr marL="1828754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pPr lvl="0" indent="357188" algn="just"/>
            <a:endParaRPr lang="ru-RU" sz="2000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  <a:p>
            <a:pPr indent="357188" algn="ctr"/>
            <a:r>
              <a:rPr lang="ru-RU" sz="20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Уведомление об исчисленных суммах</a:t>
            </a:r>
          </a:p>
          <a:p>
            <a:pPr indent="357188" algn="just"/>
            <a:endParaRPr lang="ru-RU" sz="2000" dirty="0">
              <a:solidFill>
                <a:srgbClr val="C00000"/>
              </a:solidFill>
              <a:latin typeface="+mn-lt"/>
              <a:cs typeface="Times New Roman" panose="02020603050405020304" pitchFamily="18" charset="0"/>
            </a:endParaRPr>
          </a:p>
          <a:p>
            <a:pPr indent="357188" algn="just"/>
            <a:r>
              <a:rPr lang="ru-RU" sz="2000" i="0" dirty="0">
                <a:solidFill>
                  <a:srgbClr val="002060"/>
                </a:solidFill>
                <a:effectLst/>
                <a:latin typeface="GolosTextWebBold"/>
              </a:rPr>
              <a:t>По каким налогам представлять уведомление</a:t>
            </a:r>
          </a:p>
          <a:p>
            <a:pPr indent="357188" algn="just"/>
            <a:r>
              <a:rPr lang="ru-RU" sz="2000" b="0" i="0" dirty="0">
                <a:solidFill>
                  <a:srgbClr val="002060"/>
                </a:solidFill>
                <a:effectLst/>
                <a:latin typeface="GolosTextWebBold"/>
              </a:rPr>
              <a:t>Юридические лица и индивидуальные предприниматели подают уведомление:</a:t>
            </a:r>
          </a:p>
          <a:p>
            <a:pPr indent="357188" algn="just"/>
            <a:r>
              <a:rPr lang="ru-RU" sz="2000" b="0" dirty="0">
                <a:solidFill>
                  <a:srgbClr val="002060"/>
                </a:solidFill>
                <a:latin typeface="GolosTextWebBold"/>
              </a:rPr>
              <a:t>- </a:t>
            </a:r>
            <a:r>
              <a:rPr lang="ru-RU" sz="2000" b="0" i="0" dirty="0">
                <a:solidFill>
                  <a:srgbClr val="002060"/>
                </a:solidFill>
                <a:effectLst/>
                <a:latin typeface="GolosTextWebBold"/>
              </a:rPr>
              <a:t>по НДФЛ</a:t>
            </a:r>
          </a:p>
          <a:p>
            <a:pPr indent="357188" algn="just"/>
            <a:r>
              <a:rPr lang="ru-RU" sz="2000" b="0" i="0" dirty="0">
                <a:solidFill>
                  <a:srgbClr val="002060"/>
                </a:solidFill>
                <a:effectLst/>
                <a:latin typeface="GolosTextWebBold"/>
              </a:rPr>
              <a:t>- страховым взносам</a:t>
            </a:r>
          </a:p>
          <a:p>
            <a:pPr indent="357188" algn="just"/>
            <a:r>
              <a:rPr lang="ru-RU" sz="2000" b="0" i="0" dirty="0">
                <a:solidFill>
                  <a:srgbClr val="002060"/>
                </a:solidFill>
                <a:effectLst/>
                <a:latin typeface="GolosTextWebBold"/>
              </a:rPr>
              <a:t>- имущественным налогам юрлиц</a:t>
            </a:r>
          </a:p>
          <a:p>
            <a:pPr indent="357188" algn="just"/>
            <a:r>
              <a:rPr lang="ru-RU" sz="2000" b="0" i="0" dirty="0">
                <a:solidFill>
                  <a:srgbClr val="002060"/>
                </a:solidFill>
                <a:effectLst/>
                <a:latin typeface="GolosTextWebBold"/>
              </a:rPr>
              <a:t>- упрощенной системе налогообложения</a:t>
            </a:r>
          </a:p>
          <a:p>
            <a:pPr indent="357188" algn="just"/>
            <a:endParaRPr lang="ru-RU" sz="2000" i="0" dirty="0">
              <a:solidFill>
                <a:srgbClr val="002060"/>
              </a:solidFill>
              <a:effectLst/>
              <a:latin typeface="GolosTextWebBold"/>
            </a:endParaRPr>
          </a:p>
          <a:p>
            <a:pPr indent="357188" algn="just"/>
            <a:r>
              <a:rPr lang="ru-RU" sz="2000" i="0" dirty="0">
                <a:solidFill>
                  <a:srgbClr val="002060"/>
                </a:solidFill>
                <a:effectLst/>
                <a:latin typeface="GolosTextWebBold"/>
              </a:rPr>
              <a:t>В какие сроки подавать уведомление</a:t>
            </a:r>
          </a:p>
          <a:p>
            <a:pPr indent="357188" algn="just"/>
            <a:r>
              <a:rPr lang="ru-RU" sz="2000" b="0" i="0" dirty="0">
                <a:solidFill>
                  <a:srgbClr val="002060"/>
                </a:solidFill>
                <a:effectLst/>
                <a:latin typeface="GolosTextWebBold"/>
              </a:rPr>
              <a:t>Не позднее 25 числа месяца, в котором установлен срок уплаты соответствующих налогов и взносов.</a:t>
            </a:r>
            <a:endParaRPr lang="ru-RU" sz="4000" b="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Заголовок 2">
            <a:extLst>
              <a:ext uri="{FF2B5EF4-FFF2-40B4-BE49-F238E27FC236}">
                <a16:creationId xmlns="" xmlns:a16="http://schemas.microsoft.com/office/drawing/2014/main" id="{77C8C006-34D6-7243-A7A3-498E319DA3E7}"/>
              </a:ext>
            </a:extLst>
          </p:cNvPr>
          <p:cNvSpPr txBox="1">
            <a:spLocks/>
          </p:cNvSpPr>
          <p:nvPr/>
        </p:nvSpPr>
        <p:spPr>
          <a:xfrm>
            <a:off x="1112597" y="36215"/>
            <a:ext cx="8777162" cy="12839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104306" tIns="52153" rIns="104306" bIns="52153" rtlCol="0" anchor="ctr">
            <a:noAutofit/>
          </a:bodyPr>
          <a:lstStyle>
            <a:lvl1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54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/>
              <a:t>Единый налоговый счет. Единый налоговый платеж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1209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9667180" y="6732959"/>
            <a:ext cx="825500" cy="631825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>
            <a:defPPr>
              <a:defRPr lang="ru-RU"/>
            </a:defPPr>
            <a:lvl1pPr marL="0" algn="ctr" defTabSz="914400" rtl="0" eaLnBrk="1" latinLnBrk="0" hangingPunct="1">
              <a:lnSpc>
                <a:spcPts val="2104"/>
              </a:lnSpc>
              <a:defRPr sz="2400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11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34EE9CE5-1939-5641-8BD6-A549931ACBC6}"/>
              </a:ext>
            </a:extLst>
          </p:cNvPr>
          <p:cNvSpPr txBox="1">
            <a:spLocks/>
          </p:cNvSpPr>
          <p:nvPr/>
        </p:nvSpPr>
        <p:spPr bwMode="auto">
          <a:xfrm>
            <a:off x="594172" y="2961197"/>
            <a:ext cx="9001000" cy="189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86" tIns="40093" rIns="80186" bIns="40093" numCol="1" anchor="ctr" anchorCtr="0" compatLnSpc="1">
            <a:prstTxWarp prst="textNoShape">
              <a:avLst/>
            </a:prstTxWarp>
          </a:bodyPr>
          <a:lstStyle>
            <a:lvl1pPr marL="0" marR="0" indent="0" algn="l" defTabSz="91421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 b="1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2pPr>
            <a:lvl3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3pPr>
            <a:lvl4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4pPr>
            <a:lvl5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5pPr>
            <a:lvl6pPr marL="457189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6pPr>
            <a:lvl7pPr marL="914377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7pPr>
            <a:lvl8pPr marL="1371566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8pPr>
            <a:lvl9pPr marL="1828754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pPr lvl="0" indent="357188" algn="just"/>
            <a:endParaRPr lang="ru-RU" sz="1800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  <a:p>
            <a:pPr indent="357188" algn="ctr"/>
            <a:r>
              <a:rPr lang="ru-RU" sz="18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Уведомление об исчисленных суммах</a:t>
            </a:r>
          </a:p>
          <a:p>
            <a:pPr indent="357188" algn="just"/>
            <a:endParaRPr lang="ru-RU" sz="1800" dirty="0">
              <a:solidFill>
                <a:srgbClr val="C00000"/>
              </a:solidFill>
              <a:latin typeface="+mn-lt"/>
              <a:cs typeface="Times New Roman" panose="02020603050405020304" pitchFamily="18" charset="0"/>
            </a:endParaRPr>
          </a:p>
          <a:p>
            <a:pPr indent="357188" algn="just"/>
            <a:r>
              <a:rPr lang="ru-RU" sz="1800" i="0" dirty="0">
                <a:solidFill>
                  <a:srgbClr val="002060"/>
                </a:solidFill>
                <a:effectLst/>
                <a:latin typeface="+mn-lt"/>
              </a:rPr>
              <a:t>Как исправить ошибку в уведомлении</a:t>
            </a:r>
          </a:p>
          <a:p>
            <a:pPr indent="357188" algn="just"/>
            <a:r>
              <a:rPr lang="ru-RU" sz="1800" b="0" i="0" dirty="0">
                <a:solidFill>
                  <a:srgbClr val="002060"/>
                </a:solidFill>
                <a:effectLst/>
                <a:latin typeface="+mn-lt"/>
              </a:rPr>
              <a:t>Нужно направить в налоговый орган новое уведомление с верными реквизитами — только в отношении обязанности, по которой произошла ошибка.</a:t>
            </a:r>
          </a:p>
          <a:p>
            <a:pPr indent="357188" algn="just"/>
            <a:endParaRPr lang="ru-RU" sz="1800" i="0" dirty="0">
              <a:solidFill>
                <a:srgbClr val="002060"/>
              </a:solidFill>
              <a:effectLst/>
              <a:latin typeface="+mn-lt"/>
            </a:endParaRPr>
          </a:p>
          <a:p>
            <a:pPr indent="357188" algn="just"/>
            <a:r>
              <a:rPr lang="ru-RU" sz="1800" i="0" dirty="0">
                <a:solidFill>
                  <a:srgbClr val="C00000"/>
                </a:solidFill>
                <a:effectLst/>
                <a:latin typeface="+mn-lt"/>
              </a:rPr>
              <a:t>Где ошибка</a:t>
            </a:r>
            <a:r>
              <a:rPr lang="ru-RU" sz="1800" dirty="0">
                <a:solidFill>
                  <a:srgbClr val="C00000"/>
                </a:solidFill>
                <a:latin typeface="+mn-lt"/>
              </a:rPr>
              <a:t>?</a:t>
            </a:r>
            <a:endParaRPr lang="ru-RU" sz="1800" i="0" dirty="0">
              <a:solidFill>
                <a:srgbClr val="C00000"/>
              </a:solidFill>
              <a:effectLst/>
              <a:latin typeface="+mn-lt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800" i="0" u="sng" dirty="0">
                <a:solidFill>
                  <a:srgbClr val="002060"/>
                </a:solidFill>
                <a:effectLst/>
                <a:latin typeface="+mn-lt"/>
              </a:rPr>
              <a:t>В сумме</a:t>
            </a:r>
            <a:r>
              <a:rPr lang="ru-RU" sz="1800" i="0" dirty="0">
                <a:solidFill>
                  <a:srgbClr val="002060"/>
                </a:solidFill>
                <a:effectLst/>
                <a:latin typeface="+mn-lt"/>
              </a:rPr>
              <a:t>	</a:t>
            </a:r>
          </a:p>
          <a:p>
            <a:pPr indent="357188" algn="just"/>
            <a:r>
              <a:rPr lang="ru-RU" sz="1800" b="0" i="0" dirty="0">
                <a:solidFill>
                  <a:srgbClr val="002060"/>
                </a:solidFill>
                <a:effectLst/>
                <a:latin typeface="+mn-lt"/>
              </a:rPr>
              <a:t>Создайте новое уведомление, например, в Личном кабинете.</a:t>
            </a:r>
          </a:p>
          <a:p>
            <a:pPr indent="357188" algn="just"/>
            <a:r>
              <a:rPr lang="ru-RU" sz="1800" b="0" i="0" dirty="0">
                <a:solidFill>
                  <a:srgbClr val="002060"/>
                </a:solidFill>
                <a:effectLst/>
                <a:latin typeface="+mn-lt"/>
              </a:rPr>
              <a:t>Повторите данные ошибочной строчки (КПП, КБК, ОКТМО, период), а сумму впишите новую.</a:t>
            </a:r>
          </a:p>
          <a:p>
            <a:pPr indent="357188" algn="just"/>
            <a:r>
              <a:rPr lang="ru-RU" sz="1800" b="0" i="0" dirty="0">
                <a:solidFill>
                  <a:srgbClr val="002060"/>
                </a:solidFill>
                <a:effectLst/>
                <a:latin typeface="+mn-lt"/>
              </a:rPr>
              <a:t>При поступлении уведомления в налоговый орган корректировка произойдет автоматически.</a:t>
            </a:r>
          </a:p>
          <a:p>
            <a:pPr indent="357188" algn="just"/>
            <a:endParaRPr lang="ru-RU" sz="1800" b="0" i="0" dirty="0">
              <a:solidFill>
                <a:srgbClr val="002060"/>
              </a:solidFill>
              <a:effectLst/>
              <a:latin typeface="+mn-lt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800" i="0" u="sng" dirty="0">
                <a:solidFill>
                  <a:srgbClr val="002060"/>
                </a:solidFill>
                <a:effectLst/>
                <a:latin typeface="+mn-lt"/>
              </a:rPr>
              <a:t>В иных данных</a:t>
            </a:r>
            <a:r>
              <a:rPr lang="ru-RU" sz="1800" i="0" dirty="0">
                <a:solidFill>
                  <a:srgbClr val="002060"/>
                </a:solidFill>
                <a:effectLst/>
                <a:latin typeface="+mn-lt"/>
              </a:rPr>
              <a:t>	</a:t>
            </a:r>
          </a:p>
          <a:p>
            <a:pPr indent="357188" algn="just"/>
            <a:r>
              <a:rPr lang="ru-RU" sz="1800" b="0" i="0" dirty="0">
                <a:solidFill>
                  <a:srgbClr val="002060"/>
                </a:solidFill>
                <a:effectLst/>
                <a:latin typeface="+mn-lt"/>
              </a:rPr>
              <a:t>Создать новое уведомление.</a:t>
            </a:r>
          </a:p>
          <a:p>
            <a:pPr indent="357188" algn="just"/>
            <a:r>
              <a:rPr lang="ru-RU" sz="1800" b="0" i="0" dirty="0">
                <a:solidFill>
                  <a:srgbClr val="002060"/>
                </a:solidFill>
                <a:effectLst/>
                <a:latin typeface="+mn-lt"/>
              </a:rPr>
              <a:t>Повторите данные ошибочной строчки (КПП, КБК, ОКТМО, период), а в сумме укажите «0».</a:t>
            </a:r>
          </a:p>
          <a:p>
            <a:pPr indent="357188" algn="just"/>
            <a:r>
              <a:rPr lang="ru-RU" sz="1800" b="0" i="0" dirty="0">
                <a:solidFill>
                  <a:srgbClr val="002060"/>
                </a:solidFill>
                <a:effectLst/>
                <a:latin typeface="+mn-lt"/>
              </a:rPr>
              <a:t>Новой строкой укажите верные данные.</a:t>
            </a:r>
          </a:p>
          <a:p>
            <a:pPr indent="357188" algn="just"/>
            <a:r>
              <a:rPr lang="ru-RU" sz="1800" b="0" i="0" dirty="0">
                <a:solidFill>
                  <a:srgbClr val="002060"/>
                </a:solidFill>
                <a:effectLst/>
                <a:latin typeface="+mn-lt"/>
              </a:rPr>
              <a:t>При поступлении уведомления в налоговый орган корректировка произойдет автоматически.</a:t>
            </a:r>
            <a:endParaRPr lang="ru-RU" sz="3600" b="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Заголовок 2">
            <a:extLst>
              <a:ext uri="{FF2B5EF4-FFF2-40B4-BE49-F238E27FC236}">
                <a16:creationId xmlns="" xmlns:a16="http://schemas.microsoft.com/office/drawing/2014/main" id="{77C8C006-34D6-7243-A7A3-498E319DA3E7}"/>
              </a:ext>
            </a:extLst>
          </p:cNvPr>
          <p:cNvSpPr txBox="1">
            <a:spLocks/>
          </p:cNvSpPr>
          <p:nvPr/>
        </p:nvSpPr>
        <p:spPr>
          <a:xfrm>
            <a:off x="1112597" y="36215"/>
            <a:ext cx="8777162" cy="12839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104306" tIns="52153" rIns="104306" bIns="52153" rtlCol="0" anchor="ctr">
            <a:noAutofit/>
          </a:bodyPr>
          <a:lstStyle>
            <a:lvl1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54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/>
              <a:t>Единый налоговый счет. Единый налоговый платеж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421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9667180" y="6732959"/>
            <a:ext cx="825500" cy="631825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>
            <a:defPPr>
              <a:defRPr lang="ru-RU"/>
            </a:defPPr>
            <a:lvl1pPr marL="0" algn="ctr" defTabSz="914400" rtl="0" eaLnBrk="1" latinLnBrk="0" hangingPunct="1">
              <a:lnSpc>
                <a:spcPts val="2104"/>
              </a:lnSpc>
              <a:defRPr sz="2400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12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34EE9CE5-1939-5641-8BD6-A549931ACBC6}"/>
              </a:ext>
            </a:extLst>
          </p:cNvPr>
          <p:cNvSpPr txBox="1">
            <a:spLocks/>
          </p:cNvSpPr>
          <p:nvPr/>
        </p:nvSpPr>
        <p:spPr bwMode="auto">
          <a:xfrm>
            <a:off x="594172" y="2961197"/>
            <a:ext cx="9001000" cy="189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86" tIns="40093" rIns="80186" bIns="40093" numCol="1" anchor="ctr" anchorCtr="0" compatLnSpc="1">
            <a:prstTxWarp prst="textNoShape">
              <a:avLst/>
            </a:prstTxWarp>
          </a:bodyPr>
          <a:lstStyle>
            <a:lvl1pPr marL="0" marR="0" indent="0" algn="l" defTabSz="91421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 b="1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2pPr>
            <a:lvl3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3pPr>
            <a:lvl4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4pPr>
            <a:lvl5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5pPr>
            <a:lvl6pPr marL="457189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6pPr>
            <a:lvl7pPr marL="914377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7pPr>
            <a:lvl8pPr marL="1371566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8pPr>
            <a:lvl9pPr marL="1828754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pPr lvl="0" indent="357188" algn="just"/>
            <a:endParaRPr lang="ru-RU" sz="2000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  <a:p>
            <a:pPr indent="357188" algn="ctr"/>
            <a:r>
              <a:rPr lang="ru-RU" sz="20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Уведомление об исчисленных суммах</a:t>
            </a:r>
          </a:p>
          <a:p>
            <a:pPr indent="357188" algn="just"/>
            <a:endParaRPr lang="ru-RU" sz="2000" dirty="0">
              <a:solidFill>
                <a:srgbClr val="C00000"/>
              </a:solidFill>
              <a:latin typeface="+mn-lt"/>
              <a:cs typeface="Times New Roman" panose="02020603050405020304" pitchFamily="18" charset="0"/>
            </a:endParaRPr>
          </a:p>
          <a:p>
            <a:pPr indent="357188" algn="just"/>
            <a:r>
              <a:rPr lang="ru-RU" sz="2000" i="0" dirty="0">
                <a:solidFill>
                  <a:srgbClr val="002060"/>
                </a:solidFill>
                <a:effectLst/>
                <a:latin typeface="+mn-lt"/>
              </a:rPr>
              <a:t>Как подать уведомление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b="0" i="0" dirty="0">
                <a:solidFill>
                  <a:srgbClr val="002060"/>
                </a:solidFill>
                <a:effectLst/>
                <a:latin typeface="+mn-lt"/>
              </a:rPr>
              <a:t>по ТКС с усиленной квалифицированной электронной подписью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b="0" i="0" dirty="0">
                <a:solidFill>
                  <a:srgbClr val="002060"/>
                </a:solidFill>
                <a:effectLst/>
                <a:latin typeface="+mn-lt"/>
              </a:rPr>
              <a:t>через ЛК налогоплательщика с усиленной квалифицированной электронной подписью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b="0" i="0" dirty="0">
                <a:solidFill>
                  <a:srgbClr val="002060"/>
                </a:solidFill>
                <a:effectLst/>
                <a:latin typeface="+mn-lt"/>
              </a:rPr>
              <a:t>на бумаге, если допускается такой способ представления (например, при среднесписочной численности за предшествующий календарный год не более 100 человек)</a:t>
            </a:r>
          </a:p>
          <a:p>
            <a:pPr indent="357188" algn="just"/>
            <a:endParaRPr lang="ru-RU" sz="2000" b="0" i="0" dirty="0">
              <a:solidFill>
                <a:srgbClr val="002060"/>
              </a:solidFill>
              <a:effectLst/>
              <a:latin typeface="+mn-lt"/>
            </a:endParaRPr>
          </a:p>
          <a:p>
            <a:pPr indent="357188" algn="just"/>
            <a:r>
              <a:rPr lang="ru-RU" sz="2000" b="0" i="0" dirty="0">
                <a:solidFill>
                  <a:srgbClr val="002060"/>
                </a:solidFill>
                <a:effectLst/>
                <a:latin typeface="+mn-lt"/>
              </a:rPr>
              <a:t>Уведомление предоставляется в налоговый орган по месту учета налогоплательщика.</a:t>
            </a:r>
          </a:p>
          <a:p>
            <a:pPr indent="357188" algn="just"/>
            <a:endParaRPr lang="ru-RU" sz="2000" b="0" i="0" dirty="0">
              <a:solidFill>
                <a:srgbClr val="002060"/>
              </a:solidFill>
              <a:effectLst/>
              <a:latin typeface="+mn-lt"/>
            </a:endParaRPr>
          </a:p>
          <a:p>
            <a:pPr indent="357188" algn="just"/>
            <a:r>
              <a:rPr lang="ru-RU" sz="2000" b="0" i="0" dirty="0">
                <a:solidFill>
                  <a:srgbClr val="002060"/>
                </a:solidFill>
                <a:effectLst/>
                <a:latin typeface="+mn-lt"/>
              </a:rPr>
              <a:t>В бухгалтерских системах для сдачи отчетности предусмотрена работа с уведомлениями.</a:t>
            </a:r>
            <a:endParaRPr lang="ru-RU" sz="4000" b="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Заголовок 2">
            <a:extLst>
              <a:ext uri="{FF2B5EF4-FFF2-40B4-BE49-F238E27FC236}">
                <a16:creationId xmlns="" xmlns:a16="http://schemas.microsoft.com/office/drawing/2014/main" id="{77C8C006-34D6-7243-A7A3-498E319DA3E7}"/>
              </a:ext>
            </a:extLst>
          </p:cNvPr>
          <p:cNvSpPr txBox="1">
            <a:spLocks/>
          </p:cNvSpPr>
          <p:nvPr/>
        </p:nvSpPr>
        <p:spPr>
          <a:xfrm>
            <a:off x="1112597" y="36215"/>
            <a:ext cx="8777162" cy="12839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104306" tIns="52153" rIns="104306" bIns="52153" rtlCol="0" anchor="ctr">
            <a:noAutofit/>
          </a:bodyPr>
          <a:lstStyle>
            <a:lvl1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54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/>
              <a:t>Единый налоговый счет. Единый налоговый платеж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8801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9667180" y="6732959"/>
            <a:ext cx="825500" cy="631825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>
            <a:defPPr>
              <a:defRPr lang="ru-RU"/>
            </a:defPPr>
            <a:lvl1pPr marL="0" algn="ctr" defTabSz="914400" rtl="0" eaLnBrk="1" latinLnBrk="0" hangingPunct="1">
              <a:lnSpc>
                <a:spcPts val="2104"/>
              </a:lnSpc>
              <a:defRPr sz="2400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13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34EE9CE5-1939-5641-8BD6-A549931ACBC6}"/>
              </a:ext>
            </a:extLst>
          </p:cNvPr>
          <p:cNvSpPr txBox="1">
            <a:spLocks/>
          </p:cNvSpPr>
          <p:nvPr/>
        </p:nvSpPr>
        <p:spPr bwMode="auto">
          <a:xfrm>
            <a:off x="594172" y="2961197"/>
            <a:ext cx="9001000" cy="189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86" tIns="40093" rIns="80186" bIns="40093" numCol="1" anchor="ctr" anchorCtr="0" compatLnSpc="1">
            <a:prstTxWarp prst="textNoShape">
              <a:avLst/>
            </a:prstTxWarp>
          </a:bodyPr>
          <a:lstStyle>
            <a:lvl1pPr marL="0" marR="0" indent="0" algn="l" defTabSz="91421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 b="1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2pPr>
            <a:lvl3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3pPr>
            <a:lvl4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4pPr>
            <a:lvl5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5pPr>
            <a:lvl6pPr marL="457189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6pPr>
            <a:lvl7pPr marL="914377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7pPr>
            <a:lvl8pPr marL="1371566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8pPr>
            <a:lvl9pPr marL="1828754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pPr lvl="0" indent="357188" algn="just"/>
            <a:r>
              <a:rPr lang="ru-RU" sz="24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Как это будет реализовано в учетных (бухгалтерских) системах?</a:t>
            </a:r>
          </a:p>
          <a:p>
            <a:pPr lvl="0" indent="357188" algn="just"/>
            <a:endParaRPr lang="ru-RU" sz="2400" dirty="0">
              <a:solidFill>
                <a:srgbClr val="C00000"/>
              </a:solidFill>
              <a:latin typeface="+mn-lt"/>
              <a:cs typeface="Times New Roman" panose="02020603050405020304" pitchFamily="18" charset="0"/>
            </a:endParaRPr>
          </a:p>
          <a:p>
            <a:pPr marL="342900" lvl="0" indent="-342900" algn="just">
              <a:buFontTx/>
              <a:buChar char="-"/>
            </a:pPr>
            <a:r>
              <a:rPr lang="ru-RU" sz="24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1С - </a:t>
            </a:r>
            <a:r>
              <a:rPr lang="en-US" sz="24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  <a:hlinkClick r:id="rId3"/>
              </a:rPr>
              <a:t>https://buh.ru/articles/faq/160416/</a:t>
            </a:r>
            <a:endParaRPr lang="ru-RU" sz="2400" dirty="0">
              <a:solidFill>
                <a:srgbClr val="C00000"/>
              </a:solidFill>
              <a:latin typeface="+mn-lt"/>
              <a:cs typeface="Times New Roman" panose="02020603050405020304" pitchFamily="18" charset="0"/>
            </a:endParaRPr>
          </a:p>
          <a:p>
            <a:pPr marL="342900" lvl="0" indent="-342900" algn="just">
              <a:buFontTx/>
              <a:buChar char="-"/>
            </a:pPr>
            <a:endParaRPr lang="ru-RU" sz="2400" dirty="0">
              <a:solidFill>
                <a:srgbClr val="C00000"/>
              </a:solidFill>
              <a:latin typeface="+mn-lt"/>
              <a:cs typeface="Times New Roman" panose="02020603050405020304" pitchFamily="18" charset="0"/>
            </a:endParaRPr>
          </a:p>
          <a:p>
            <a:pPr marL="342900" lvl="0" indent="-342900" algn="just">
              <a:buFontTx/>
              <a:buChar char="-"/>
            </a:pPr>
            <a:r>
              <a:rPr lang="ru-RU" sz="24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Контур - </a:t>
            </a:r>
            <a:r>
              <a:rPr lang="en-US" sz="24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  <a:hlinkClick r:id="rId4"/>
              </a:rPr>
              <a:t>https://kontur.ru/lp/ens</a:t>
            </a:r>
            <a:endParaRPr lang="ru-RU" sz="2400" dirty="0">
              <a:solidFill>
                <a:srgbClr val="C00000"/>
              </a:solidFill>
              <a:latin typeface="+mn-lt"/>
              <a:cs typeface="Times New Roman" panose="02020603050405020304" pitchFamily="18" charset="0"/>
            </a:endParaRPr>
          </a:p>
          <a:p>
            <a:pPr marL="342900" lvl="0" indent="-342900" algn="just">
              <a:buFontTx/>
              <a:buChar char="-"/>
            </a:pPr>
            <a:endParaRPr lang="ru-RU" sz="2400" dirty="0">
              <a:solidFill>
                <a:srgbClr val="C00000"/>
              </a:solidFill>
              <a:latin typeface="+mn-lt"/>
              <a:cs typeface="Times New Roman" panose="02020603050405020304" pitchFamily="18" charset="0"/>
            </a:endParaRPr>
          </a:p>
          <a:p>
            <a:pPr marL="342900" lvl="0" indent="-342900" algn="just">
              <a:buFontTx/>
              <a:buChar char="-"/>
            </a:pPr>
            <a:r>
              <a:rPr lang="ru-RU" sz="24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СБИС - </a:t>
            </a:r>
            <a:r>
              <a:rPr lang="en-US" sz="24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  <a:hlinkClick r:id="rId5"/>
              </a:rPr>
              <a:t>https://sbis.ru/articles/accounting/kak_rabotat_s_ens_v_sbis</a:t>
            </a:r>
            <a:endParaRPr lang="ru-RU" sz="2400" dirty="0">
              <a:solidFill>
                <a:srgbClr val="C00000"/>
              </a:solidFill>
              <a:latin typeface="+mn-lt"/>
              <a:cs typeface="Times New Roman" panose="02020603050405020304" pitchFamily="18" charset="0"/>
            </a:endParaRPr>
          </a:p>
          <a:p>
            <a:pPr marL="342900" lvl="0" indent="-342900" algn="just">
              <a:buFontTx/>
              <a:buChar char="-"/>
            </a:pPr>
            <a:endParaRPr lang="ru-RU" sz="2400" dirty="0">
              <a:solidFill>
                <a:srgbClr val="C0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Заголовок 2">
            <a:extLst>
              <a:ext uri="{FF2B5EF4-FFF2-40B4-BE49-F238E27FC236}">
                <a16:creationId xmlns="" xmlns:a16="http://schemas.microsoft.com/office/drawing/2014/main" id="{77C8C006-34D6-7243-A7A3-498E319DA3E7}"/>
              </a:ext>
            </a:extLst>
          </p:cNvPr>
          <p:cNvSpPr txBox="1">
            <a:spLocks/>
          </p:cNvSpPr>
          <p:nvPr/>
        </p:nvSpPr>
        <p:spPr>
          <a:xfrm>
            <a:off x="1112597" y="36215"/>
            <a:ext cx="8777162" cy="12839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104306" tIns="52153" rIns="104306" bIns="52153" rtlCol="0" anchor="ctr">
            <a:noAutofit/>
          </a:bodyPr>
          <a:lstStyle>
            <a:lvl1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54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/>
              <a:t>Единый налоговый счет. Единый налоговый платеж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499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9667180" y="6732959"/>
            <a:ext cx="825500" cy="631825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>
            <a:defPPr>
              <a:defRPr lang="ru-RU"/>
            </a:defPPr>
            <a:lvl1pPr marL="0" algn="ctr" defTabSz="914400" rtl="0" eaLnBrk="1" latinLnBrk="0" hangingPunct="1">
              <a:lnSpc>
                <a:spcPts val="2104"/>
              </a:lnSpc>
              <a:defRPr sz="2400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14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34EE9CE5-1939-5641-8BD6-A549931ACBC6}"/>
              </a:ext>
            </a:extLst>
          </p:cNvPr>
          <p:cNvSpPr txBox="1">
            <a:spLocks/>
          </p:cNvSpPr>
          <p:nvPr/>
        </p:nvSpPr>
        <p:spPr bwMode="auto">
          <a:xfrm>
            <a:off x="450156" y="3249229"/>
            <a:ext cx="9217024" cy="189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86" tIns="40093" rIns="80186" bIns="40093" numCol="1" anchor="ctr" anchorCtr="0" compatLnSpc="1">
            <a:prstTxWarp prst="textNoShape">
              <a:avLst/>
            </a:prstTxWarp>
          </a:bodyPr>
          <a:lstStyle>
            <a:lvl1pPr marL="0" marR="0" indent="0" algn="l" defTabSz="91421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 b="1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2pPr>
            <a:lvl3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3pPr>
            <a:lvl4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4pPr>
            <a:lvl5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5pPr>
            <a:lvl6pPr marL="457189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6pPr>
            <a:lvl7pPr marL="914377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7pPr>
            <a:lvl8pPr marL="1371566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8pPr>
            <a:lvl9pPr marL="1828754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pPr lvl="0" indent="357188" algn="just"/>
            <a:r>
              <a:rPr lang="ru-RU" sz="24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Что делать, если не согласны с сальдо ЕНС?</a:t>
            </a:r>
          </a:p>
          <a:p>
            <a:pPr lvl="0" indent="357188" algn="just"/>
            <a:r>
              <a:rPr lang="ru-RU" sz="2400" b="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Если у вас есть вопросы по сальдо ЕНС и его детализации, вы можете обратиться письменно через ЛК, ТКС или иным способом </a:t>
            </a:r>
            <a:r>
              <a:rPr lang="ru-RU" sz="24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провести сверку с налоговым органом</a:t>
            </a:r>
            <a:r>
              <a:rPr lang="ru-RU" sz="2400" b="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.</a:t>
            </a:r>
          </a:p>
          <a:p>
            <a:pPr lvl="0" indent="357188" algn="just"/>
            <a:endParaRPr lang="ru-RU" sz="2400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  <a:p>
            <a:pPr lvl="0" indent="357188" algn="just"/>
            <a:r>
              <a:rPr lang="ru-RU" sz="2400" b="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Если необходимо срочно </a:t>
            </a:r>
            <a:r>
              <a:rPr lang="ru-RU" sz="24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отменить меры взыскания </a:t>
            </a:r>
            <a:r>
              <a:rPr lang="ru-RU" sz="2400" b="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или </a:t>
            </a:r>
            <a:r>
              <a:rPr lang="ru-RU" sz="24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получить справку о расчетах </a:t>
            </a:r>
            <a:r>
              <a:rPr lang="ru-RU" sz="2400" b="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с учетом временно </a:t>
            </a:r>
            <a:r>
              <a:rPr lang="ru-RU" sz="2400" b="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непроведенных</a:t>
            </a:r>
            <a:r>
              <a:rPr lang="ru-RU" sz="2400" b="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платежей, вы можете обратиться через сервис «Оперативная помощь: разблокировка счета и вопросы по ЕНС »:</a:t>
            </a:r>
          </a:p>
          <a:p>
            <a:pPr lvl="0" indent="357188" algn="just"/>
            <a:r>
              <a:rPr lang="en-US" sz="24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  <a:hlinkClick r:id="rId3"/>
              </a:rPr>
              <a:t>https://www.nalog.gov.ru/rn77/service/unblock/</a:t>
            </a:r>
            <a:endParaRPr lang="ru-RU" sz="2400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  <a:p>
            <a:pPr lvl="0" indent="357188" algn="just"/>
            <a:endParaRPr lang="ru-RU" sz="2400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  <a:p>
            <a:pPr lvl="0" indent="357188" algn="just"/>
            <a:r>
              <a:rPr lang="ru-RU" sz="24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- введите в сервисе сведения о себе и контактный номер телефона;</a:t>
            </a:r>
          </a:p>
          <a:p>
            <a:pPr lvl="0" indent="357188" algn="just"/>
            <a:r>
              <a:rPr lang="ru-RU" sz="24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- из списка вопросов выберите «Не согласен с сальдо ЕНС, требуется актуализация».</a:t>
            </a:r>
          </a:p>
          <a:p>
            <a:pPr lvl="0" indent="357188" algn="just"/>
            <a:r>
              <a:rPr lang="ru-RU" sz="24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Специалист свяжется с вами для уточнения причины обращения.</a:t>
            </a:r>
          </a:p>
        </p:txBody>
      </p:sp>
      <p:sp>
        <p:nvSpPr>
          <p:cNvPr id="5" name="Заголовок 2">
            <a:extLst>
              <a:ext uri="{FF2B5EF4-FFF2-40B4-BE49-F238E27FC236}">
                <a16:creationId xmlns="" xmlns:a16="http://schemas.microsoft.com/office/drawing/2014/main" id="{77C8C006-34D6-7243-A7A3-498E319DA3E7}"/>
              </a:ext>
            </a:extLst>
          </p:cNvPr>
          <p:cNvSpPr txBox="1">
            <a:spLocks/>
          </p:cNvSpPr>
          <p:nvPr/>
        </p:nvSpPr>
        <p:spPr>
          <a:xfrm>
            <a:off x="1112597" y="36215"/>
            <a:ext cx="8777162" cy="12839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104306" tIns="52153" rIns="104306" bIns="52153" rtlCol="0" anchor="ctr">
            <a:noAutofit/>
          </a:bodyPr>
          <a:lstStyle>
            <a:lvl1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54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/>
              <a:t>Единый налоговый счет. Единый налоговый платеж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9206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9667180" y="6732959"/>
            <a:ext cx="825500" cy="631825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>
            <a:defPPr>
              <a:defRPr lang="ru-RU"/>
            </a:defPPr>
            <a:lvl1pPr marL="0" algn="ctr" defTabSz="914400" rtl="0" eaLnBrk="1" latinLnBrk="0" hangingPunct="1">
              <a:lnSpc>
                <a:spcPts val="2104"/>
              </a:lnSpc>
              <a:defRPr sz="2400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15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34EE9CE5-1939-5641-8BD6-A549931ACBC6}"/>
              </a:ext>
            </a:extLst>
          </p:cNvPr>
          <p:cNvSpPr txBox="1">
            <a:spLocks/>
          </p:cNvSpPr>
          <p:nvPr/>
        </p:nvSpPr>
        <p:spPr bwMode="auto">
          <a:xfrm>
            <a:off x="594172" y="584933"/>
            <a:ext cx="9746622" cy="189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86" tIns="40093" rIns="80186" bIns="40093" numCol="1" anchor="ctr" anchorCtr="0" compatLnSpc="1">
            <a:prstTxWarp prst="textNoShape">
              <a:avLst/>
            </a:prstTxWarp>
          </a:bodyPr>
          <a:lstStyle>
            <a:lvl1pPr marL="0" marR="0" indent="0" algn="l" defTabSz="91421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 b="1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2pPr>
            <a:lvl3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3pPr>
            <a:lvl4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4pPr>
            <a:lvl5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5pPr>
            <a:lvl6pPr marL="457189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6pPr>
            <a:lvl7pPr marL="914377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7pPr>
            <a:lvl8pPr marL="1371566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8pPr>
            <a:lvl9pPr marL="1828754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pPr lvl="0" algn="just"/>
            <a:endParaRPr lang="ru-RU" sz="2000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  <a:p>
            <a:pPr lvl="0" algn="ctr"/>
            <a:r>
              <a:rPr lang="ru-RU" sz="20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Совокупная обязанность учитывается в ЕНС на основании (пункт 5 статьи 11.3 НК РФ):</a:t>
            </a:r>
          </a:p>
        </p:txBody>
      </p:sp>
      <p:graphicFrame>
        <p:nvGraphicFramePr>
          <p:cNvPr id="4" name="Таблица 5">
            <a:extLst>
              <a:ext uri="{FF2B5EF4-FFF2-40B4-BE49-F238E27FC236}">
                <a16:creationId xmlns="" xmlns:a16="http://schemas.microsoft.com/office/drawing/2014/main" id="{40207950-4C58-41E8-4EA2-C8078D9DC4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304170"/>
              </p:ext>
            </p:extLst>
          </p:nvPr>
        </p:nvGraphicFramePr>
        <p:xfrm>
          <a:off x="450156" y="2410152"/>
          <a:ext cx="9890638" cy="4784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>
                  <a:extLst>
                    <a:ext uri="{9D8B030D-6E8A-4147-A177-3AD203B41FA5}">
                      <a16:colId xmlns="" xmlns:a16="http://schemas.microsoft.com/office/drawing/2014/main" val="1024364659"/>
                    </a:ext>
                  </a:extLst>
                </a:gridCol>
                <a:gridCol w="5112568">
                  <a:extLst>
                    <a:ext uri="{9D8B030D-6E8A-4147-A177-3AD203B41FA5}">
                      <a16:colId xmlns="" xmlns:a16="http://schemas.microsoft.com/office/drawing/2014/main" val="4203097851"/>
                    </a:ext>
                  </a:extLst>
                </a:gridCol>
                <a:gridCol w="3985982">
                  <a:extLst>
                    <a:ext uri="{9D8B030D-6E8A-4147-A177-3AD203B41FA5}">
                      <a16:colId xmlns="" xmlns:a16="http://schemas.microsoft.com/office/drawing/2014/main" val="1660605190"/>
                    </a:ext>
                  </a:extLst>
                </a:gridCol>
              </a:tblGrid>
              <a:tr h="693733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Подпункт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Документ основание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Срок отражения в ЕНС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65197142"/>
                  </a:ext>
                </a:extLst>
              </a:tr>
              <a:tr h="3902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налоговые декларации (кроме тех, в которых налог к возмещению)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 дня их представления, но не ранее наступления срока уплаты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959493363"/>
                  </a:ext>
                </a:extLst>
              </a:tr>
              <a:tr h="3902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уточненные налоговые декларации к доплате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 дня их представления, но не ранее наступления срока уплаты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991683109"/>
                  </a:ext>
                </a:extLst>
              </a:tr>
              <a:tr h="3902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Декларации к возмещению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 дня вступления в силу решения либо в течение 10 дней со дня окончания КП или ранее, если не выявлены нарушения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925409323"/>
                  </a:ext>
                </a:extLst>
              </a:tr>
            </a:tbl>
          </a:graphicData>
        </a:graphic>
      </p:graphicFrame>
      <p:sp>
        <p:nvSpPr>
          <p:cNvPr id="6" name="Заголовок 2">
            <a:extLst>
              <a:ext uri="{FF2B5EF4-FFF2-40B4-BE49-F238E27FC236}">
                <a16:creationId xmlns="" xmlns:a16="http://schemas.microsoft.com/office/drawing/2014/main" id="{EFFBFE2B-DCCD-3A98-FE46-6D406323BF57}"/>
              </a:ext>
            </a:extLst>
          </p:cNvPr>
          <p:cNvSpPr txBox="1">
            <a:spLocks/>
          </p:cNvSpPr>
          <p:nvPr/>
        </p:nvSpPr>
        <p:spPr>
          <a:xfrm>
            <a:off x="1112597" y="36215"/>
            <a:ext cx="8777162" cy="12839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104306" tIns="52153" rIns="104306" bIns="52153" rtlCol="0" anchor="ctr">
            <a:noAutofit/>
          </a:bodyPr>
          <a:lstStyle>
            <a:lvl1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54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/>
              <a:t>Единый налоговый счет. Единый налоговый платеж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1048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9667180" y="6732959"/>
            <a:ext cx="825500" cy="631825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>
            <a:defPPr>
              <a:defRPr lang="ru-RU"/>
            </a:defPPr>
            <a:lvl1pPr marL="0" algn="ctr" defTabSz="914400" rtl="0" eaLnBrk="1" latinLnBrk="0" hangingPunct="1">
              <a:lnSpc>
                <a:spcPts val="2104"/>
              </a:lnSpc>
              <a:defRPr sz="2400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16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34EE9CE5-1939-5641-8BD6-A549931ACBC6}"/>
              </a:ext>
            </a:extLst>
          </p:cNvPr>
          <p:cNvSpPr txBox="1">
            <a:spLocks/>
          </p:cNvSpPr>
          <p:nvPr/>
        </p:nvSpPr>
        <p:spPr bwMode="auto">
          <a:xfrm>
            <a:off x="594172" y="584933"/>
            <a:ext cx="9746622" cy="189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86" tIns="40093" rIns="80186" bIns="40093" numCol="1" anchor="ctr" anchorCtr="0" compatLnSpc="1">
            <a:prstTxWarp prst="textNoShape">
              <a:avLst/>
            </a:prstTxWarp>
          </a:bodyPr>
          <a:lstStyle>
            <a:lvl1pPr marL="0" marR="0" indent="0" algn="l" defTabSz="91421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 b="1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2pPr>
            <a:lvl3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3pPr>
            <a:lvl4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4pPr>
            <a:lvl5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5pPr>
            <a:lvl6pPr marL="457189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6pPr>
            <a:lvl7pPr marL="914377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7pPr>
            <a:lvl8pPr marL="1371566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8pPr>
            <a:lvl9pPr marL="1828754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pPr lvl="0" algn="just"/>
            <a:endParaRPr lang="ru-RU" sz="2000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  <a:p>
            <a:pPr lvl="0" algn="ctr"/>
            <a:r>
              <a:rPr lang="ru-RU" sz="20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Совокупная обязанность учитывается в ЕНС на основании (пункт 5 статьи 11.3 НК РФ):</a:t>
            </a:r>
          </a:p>
        </p:txBody>
      </p:sp>
      <p:graphicFrame>
        <p:nvGraphicFramePr>
          <p:cNvPr id="4" name="Таблица 5">
            <a:extLst>
              <a:ext uri="{FF2B5EF4-FFF2-40B4-BE49-F238E27FC236}">
                <a16:creationId xmlns="" xmlns:a16="http://schemas.microsoft.com/office/drawing/2014/main" id="{40207950-4C58-41E8-4EA2-C8078D9DC4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048418"/>
              </p:ext>
            </p:extLst>
          </p:nvPr>
        </p:nvGraphicFramePr>
        <p:xfrm>
          <a:off x="522164" y="1836415"/>
          <a:ext cx="9890638" cy="5413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>
                  <a:extLst>
                    <a:ext uri="{9D8B030D-6E8A-4147-A177-3AD203B41FA5}">
                      <a16:colId xmlns="" xmlns:a16="http://schemas.microsoft.com/office/drawing/2014/main" val="1024364659"/>
                    </a:ext>
                  </a:extLst>
                </a:gridCol>
                <a:gridCol w="5112568">
                  <a:extLst>
                    <a:ext uri="{9D8B030D-6E8A-4147-A177-3AD203B41FA5}">
                      <a16:colId xmlns="" xmlns:a16="http://schemas.microsoft.com/office/drawing/2014/main" val="4203097851"/>
                    </a:ext>
                  </a:extLst>
                </a:gridCol>
                <a:gridCol w="3985982">
                  <a:extLst>
                    <a:ext uri="{9D8B030D-6E8A-4147-A177-3AD203B41FA5}">
                      <a16:colId xmlns="" xmlns:a16="http://schemas.microsoft.com/office/drawing/2014/main" val="1660605190"/>
                    </a:ext>
                  </a:extLst>
                </a:gridCol>
              </a:tblGrid>
              <a:tr h="693733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Подпункт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Документ основание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Срок отражения в ЕНС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65197142"/>
                  </a:ext>
                </a:extLst>
              </a:tr>
              <a:tr h="3902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абз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1 </a:t>
                      </a:r>
                    </a:p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подп. 3.1.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уточненные налоговые декларации </a:t>
                      </a:r>
                      <a:r>
                        <a:rPr lang="ru-RU" sz="16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 уменьшению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(кроме организаций на налоговом мониторинге):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959493363"/>
                  </a:ext>
                </a:extLst>
              </a:tr>
              <a:tr h="3902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абз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2 </a:t>
                      </a:r>
                    </a:p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подп. 3.1.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представлены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 срока уплаты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 дня их представления, но не ранее наступления срока уплаты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172979052"/>
                  </a:ext>
                </a:extLst>
              </a:tr>
              <a:tr h="390225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абз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3 </a:t>
                      </a:r>
                    </a:p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подп. 3.1.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представлены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после наступления срока уплаты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со дня вступления в силу решения </a:t>
                      </a:r>
                      <a:b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в течение 10 дней со дня окончания КП </a:t>
                      </a:r>
                      <a:b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ранее, если КП не выявлены нарушения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153839562"/>
                  </a:ext>
                </a:extLst>
              </a:tr>
              <a:tr h="390225">
                <a:tc vMerge="1">
                  <a:txBody>
                    <a:bodyPr/>
                    <a:lstStyle/>
                    <a:p>
                      <a:pPr algn="just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представлены после наступления срока уплаты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 основании требования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 внесении соответствующих исправлений в соответствии со статьей 88 НК РФ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 дня их представления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991683109"/>
                  </a:ext>
                </a:extLst>
              </a:tr>
              <a:tr h="390225">
                <a:tc vMerge="1">
                  <a:txBody>
                    <a:bodyPr/>
                    <a:lstStyle/>
                    <a:p>
                      <a:pPr algn="just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если в течение следующего рабочего дня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после уточненной декларации на уменьшение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представлены уточненные декларации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в которых по сравнению с ранее представленными уточненными декларациями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увеличена сумма налога в размере, равном суммам налогов, на которые они были уменьшены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 уточненных декларациях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10430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 дня их представления</a:t>
                      </a:r>
                    </a:p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925409323"/>
                  </a:ext>
                </a:extLst>
              </a:tr>
            </a:tbl>
          </a:graphicData>
        </a:graphic>
      </p:graphicFrame>
      <p:sp>
        <p:nvSpPr>
          <p:cNvPr id="6" name="Заголовок 2">
            <a:extLst>
              <a:ext uri="{FF2B5EF4-FFF2-40B4-BE49-F238E27FC236}">
                <a16:creationId xmlns="" xmlns:a16="http://schemas.microsoft.com/office/drawing/2014/main" id="{EFFBFE2B-DCCD-3A98-FE46-6D406323BF57}"/>
              </a:ext>
            </a:extLst>
          </p:cNvPr>
          <p:cNvSpPr txBox="1">
            <a:spLocks/>
          </p:cNvSpPr>
          <p:nvPr/>
        </p:nvSpPr>
        <p:spPr>
          <a:xfrm>
            <a:off x="1112597" y="36215"/>
            <a:ext cx="8777162" cy="12839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104306" tIns="52153" rIns="104306" bIns="52153" rtlCol="0" anchor="ctr">
            <a:noAutofit/>
          </a:bodyPr>
          <a:lstStyle>
            <a:lvl1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54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/>
              <a:t>Единый налоговый счет. Единый налоговый платеж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9879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9667180" y="6732959"/>
            <a:ext cx="825500" cy="631825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>
            <a:defPPr>
              <a:defRPr lang="ru-RU"/>
            </a:defPPr>
            <a:lvl1pPr marL="0" algn="ctr" defTabSz="914400" rtl="0" eaLnBrk="1" latinLnBrk="0" hangingPunct="1">
              <a:lnSpc>
                <a:spcPts val="2104"/>
              </a:lnSpc>
              <a:defRPr sz="2400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17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34EE9CE5-1939-5641-8BD6-A549931ACBC6}"/>
              </a:ext>
            </a:extLst>
          </p:cNvPr>
          <p:cNvSpPr txBox="1">
            <a:spLocks/>
          </p:cNvSpPr>
          <p:nvPr/>
        </p:nvSpPr>
        <p:spPr bwMode="auto">
          <a:xfrm>
            <a:off x="594172" y="584933"/>
            <a:ext cx="9746622" cy="189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86" tIns="40093" rIns="80186" bIns="40093" numCol="1" anchor="ctr" anchorCtr="0" compatLnSpc="1">
            <a:prstTxWarp prst="textNoShape">
              <a:avLst/>
            </a:prstTxWarp>
          </a:bodyPr>
          <a:lstStyle>
            <a:lvl1pPr marL="0" marR="0" indent="0" algn="l" defTabSz="91421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 b="1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2pPr>
            <a:lvl3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3pPr>
            <a:lvl4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4pPr>
            <a:lvl5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5pPr>
            <a:lvl6pPr marL="457189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6pPr>
            <a:lvl7pPr marL="914377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7pPr>
            <a:lvl8pPr marL="1371566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8pPr>
            <a:lvl9pPr marL="1828754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pPr lvl="0" algn="just"/>
            <a:endParaRPr lang="ru-RU" sz="2000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  <a:p>
            <a:pPr lvl="0" algn="ctr"/>
            <a:r>
              <a:rPr lang="ru-RU" sz="20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Совокупная обязанность учитывается в ЕНС на основании (пункт 5 статьи 11.3 НК РФ):</a:t>
            </a:r>
          </a:p>
        </p:txBody>
      </p:sp>
      <p:graphicFrame>
        <p:nvGraphicFramePr>
          <p:cNvPr id="4" name="Таблица 5">
            <a:extLst>
              <a:ext uri="{FF2B5EF4-FFF2-40B4-BE49-F238E27FC236}">
                <a16:creationId xmlns="" xmlns:a16="http://schemas.microsoft.com/office/drawing/2014/main" id="{40207950-4C58-41E8-4EA2-C8078D9DC4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238302"/>
              </p:ext>
            </p:extLst>
          </p:nvPr>
        </p:nvGraphicFramePr>
        <p:xfrm>
          <a:off x="496622" y="1839312"/>
          <a:ext cx="9890638" cy="53945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>
                  <a:extLst>
                    <a:ext uri="{9D8B030D-6E8A-4147-A177-3AD203B41FA5}">
                      <a16:colId xmlns="" xmlns:a16="http://schemas.microsoft.com/office/drawing/2014/main" val="1024364659"/>
                    </a:ext>
                  </a:extLst>
                </a:gridCol>
                <a:gridCol w="3384376">
                  <a:extLst>
                    <a:ext uri="{9D8B030D-6E8A-4147-A177-3AD203B41FA5}">
                      <a16:colId xmlns="" xmlns:a16="http://schemas.microsoft.com/office/drawing/2014/main" val="4203097851"/>
                    </a:ext>
                  </a:extLst>
                </a:gridCol>
                <a:gridCol w="5714174">
                  <a:extLst>
                    <a:ext uri="{9D8B030D-6E8A-4147-A177-3AD203B41FA5}">
                      <a16:colId xmlns="" xmlns:a16="http://schemas.microsoft.com/office/drawing/2014/main" val="1660605190"/>
                    </a:ext>
                  </a:extLst>
                </a:gridCol>
              </a:tblGrid>
              <a:tr h="693733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Подпункт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Документ основание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Срок отражения в ЕНС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65197142"/>
                  </a:ext>
                </a:extLst>
              </a:tr>
              <a:tr h="3902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уточненная декларация на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уменьшение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представлена организацией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 налоговом мониторинге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 дня их представления, но не ранее наступления срока уплаты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959493363"/>
                  </a:ext>
                </a:extLst>
              </a:tr>
              <a:tr h="3902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уведомления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об исчисленных суммах налогов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 дня их представления, но не ранее наступления срока уплаты и до дня представления налоговой декларации</a:t>
                      </a:r>
                      <a:b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направления налоговым органом сообщений об исчисленных суммах налогов</a:t>
                      </a:r>
                      <a:b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 истечение 10 дней со дня окончания срока для представления деклараций в случае их непредставления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57395360"/>
                  </a:ext>
                </a:extLst>
              </a:tr>
              <a:tr h="3902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налоговые уведомления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 дня наступления установленного законодательством о налогах и сборах срока уплаты соответствующего налога;</a:t>
                      </a:r>
                      <a:b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 дня направления налогового уведомления налогоплательщику - физическому лицу, не являющемуся индивидуальным предпринимателем на дату формирования налогового уведомления, но не ранее дня формирования положительного сальдо единого налогового счета в размере, не превышающем такое положительное сальдо единого налогового счета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172979052"/>
                  </a:ext>
                </a:extLst>
              </a:tr>
            </a:tbl>
          </a:graphicData>
        </a:graphic>
      </p:graphicFrame>
      <p:sp>
        <p:nvSpPr>
          <p:cNvPr id="6" name="Заголовок 2">
            <a:extLst>
              <a:ext uri="{FF2B5EF4-FFF2-40B4-BE49-F238E27FC236}">
                <a16:creationId xmlns="" xmlns:a16="http://schemas.microsoft.com/office/drawing/2014/main" id="{EFFBFE2B-DCCD-3A98-FE46-6D406323BF57}"/>
              </a:ext>
            </a:extLst>
          </p:cNvPr>
          <p:cNvSpPr txBox="1">
            <a:spLocks/>
          </p:cNvSpPr>
          <p:nvPr/>
        </p:nvSpPr>
        <p:spPr>
          <a:xfrm>
            <a:off x="1112597" y="36215"/>
            <a:ext cx="8777162" cy="12839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104306" tIns="52153" rIns="104306" bIns="52153" rtlCol="0" anchor="ctr">
            <a:noAutofit/>
          </a:bodyPr>
          <a:lstStyle>
            <a:lvl1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54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/>
              <a:t>Единый налоговый счет. Единый налоговый платеж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203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9667180" y="6732959"/>
            <a:ext cx="825500" cy="631825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>
            <a:defPPr>
              <a:defRPr lang="ru-RU"/>
            </a:defPPr>
            <a:lvl1pPr marL="0" algn="ctr" defTabSz="914400" rtl="0" eaLnBrk="1" latinLnBrk="0" hangingPunct="1">
              <a:lnSpc>
                <a:spcPts val="2104"/>
              </a:lnSpc>
              <a:defRPr sz="2400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18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34EE9CE5-1939-5641-8BD6-A549931ACBC6}"/>
              </a:ext>
            </a:extLst>
          </p:cNvPr>
          <p:cNvSpPr txBox="1">
            <a:spLocks/>
          </p:cNvSpPr>
          <p:nvPr/>
        </p:nvSpPr>
        <p:spPr bwMode="auto">
          <a:xfrm>
            <a:off x="594172" y="584933"/>
            <a:ext cx="9746622" cy="189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86" tIns="40093" rIns="80186" bIns="40093" numCol="1" anchor="ctr" anchorCtr="0" compatLnSpc="1">
            <a:prstTxWarp prst="textNoShape">
              <a:avLst/>
            </a:prstTxWarp>
          </a:bodyPr>
          <a:lstStyle>
            <a:lvl1pPr marL="0" marR="0" indent="0" algn="l" defTabSz="91421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 b="1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2pPr>
            <a:lvl3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3pPr>
            <a:lvl4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4pPr>
            <a:lvl5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5pPr>
            <a:lvl6pPr marL="457189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6pPr>
            <a:lvl7pPr marL="914377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7pPr>
            <a:lvl8pPr marL="1371566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8pPr>
            <a:lvl9pPr marL="1828754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pPr lvl="0" algn="just"/>
            <a:endParaRPr lang="ru-RU" sz="2000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  <a:p>
            <a:pPr lvl="0" algn="ctr"/>
            <a:r>
              <a:rPr lang="ru-RU" sz="20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Совокупная обязанность учитывается в ЕНС на основании (пункт 5 статьи 11.3 НК РФ):</a:t>
            </a:r>
          </a:p>
        </p:txBody>
      </p:sp>
      <p:graphicFrame>
        <p:nvGraphicFramePr>
          <p:cNvPr id="4" name="Таблица 5">
            <a:extLst>
              <a:ext uri="{FF2B5EF4-FFF2-40B4-BE49-F238E27FC236}">
                <a16:creationId xmlns="" xmlns:a16="http://schemas.microsoft.com/office/drawing/2014/main" id="{40207950-4C58-41E8-4EA2-C8078D9DC4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869492"/>
              </p:ext>
            </p:extLst>
          </p:nvPr>
        </p:nvGraphicFramePr>
        <p:xfrm>
          <a:off x="496622" y="1839312"/>
          <a:ext cx="9890638" cy="5160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>
                  <a:extLst>
                    <a:ext uri="{9D8B030D-6E8A-4147-A177-3AD203B41FA5}">
                      <a16:colId xmlns="" xmlns:a16="http://schemas.microsoft.com/office/drawing/2014/main" val="1024364659"/>
                    </a:ext>
                  </a:extLst>
                </a:gridCol>
                <a:gridCol w="4778070">
                  <a:extLst>
                    <a:ext uri="{9D8B030D-6E8A-4147-A177-3AD203B41FA5}">
                      <a16:colId xmlns="" xmlns:a16="http://schemas.microsoft.com/office/drawing/2014/main" val="4203097851"/>
                    </a:ext>
                  </a:extLst>
                </a:gridCol>
                <a:gridCol w="4320480">
                  <a:extLst>
                    <a:ext uri="{9D8B030D-6E8A-4147-A177-3AD203B41FA5}">
                      <a16:colId xmlns="" xmlns:a16="http://schemas.microsoft.com/office/drawing/2014/main" val="1660605190"/>
                    </a:ext>
                  </a:extLst>
                </a:gridCol>
              </a:tblGrid>
              <a:tr h="693733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Подпункт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Документ основание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Срок отражения в ЕНС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65197142"/>
                  </a:ext>
                </a:extLst>
              </a:tr>
              <a:tr h="3902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сообщения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об исчисленных налоговым органом суммах налогов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со дня, следующего за днем информирования налоговым органом налогоплательщика-организации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 результатах рассмотрения пояснений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и (или) документов</a:t>
                      </a:r>
                      <a:b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со дня, следующего за днем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истечения одного месяца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в случае не представления таких пояснений и (или) документов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959493363"/>
                  </a:ext>
                </a:extLst>
              </a:tr>
              <a:tr h="3902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решений налогового органа о предоставлении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отсрочки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рассрочки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 дня, указанного в соответствующем решении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223100476"/>
                  </a:ext>
                </a:extLst>
              </a:tr>
              <a:tr h="3902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Решений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налогового органа (в том числе о возмещении или отказе в возмещении)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 дня вступления в силу решения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57395360"/>
                  </a:ext>
                </a:extLst>
              </a:tr>
              <a:tr h="3902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Решения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налогового органа, если неисполнение обязанности по уплате налога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 связи с изменением налоговым органом юридической квалификации сделки, совершенной налогоплательщиком, или статуса и характера деятельности налогоплательщика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или в связи с совершением сделок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между взаимозависимыми лицами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 дня вступления в силу соответствующего судебного акта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172979052"/>
                  </a:ext>
                </a:extLst>
              </a:tr>
            </a:tbl>
          </a:graphicData>
        </a:graphic>
      </p:graphicFrame>
      <p:sp>
        <p:nvSpPr>
          <p:cNvPr id="6" name="Заголовок 2">
            <a:extLst>
              <a:ext uri="{FF2B5EF4-FFF2-40B4-BE49-F238E27FC236}">
                <a16:creationId xmlns="" xmlns:a16="http://schemas.microsoft.com/office/drawing/2014/main" id="{EFFBFE2B-DCCD-3A98-FE46-6D406323BF57}"/>
              </a:ext>
            </a:extLst>
          </p:cNvPr>
          <p:cNvSpPr txBox="1">
            <a:spLocks/>
          </p:cNvSpPr>
          <p:nvPr/>
        </p:nvSpPr>
        <p:spPr>
          <a:xfrm>
            <a:off x="1112597" y="36215"/>
            <a:ext cx="8777162" cy="12839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104306" tIns="52153" rIns="104306" bIns="52153" rtlCol="0" anchor="ctr">
            <a:noAutofit/>
          </a:bodyPr>
          <a:lstStyle>
            <a:lvl1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54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/>
              <a:t>Единый налоговый счет. Единый налоговый платеж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0669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9667180" y="6732959"/>
            <a:ext cx="825500" cy="631825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>
            <a:defPPr>
              <a:defRPr lang="ru-RU"/>
            </a:defPPr>
            <a:lvl1pPr marL="0" algn="ctr" defTabSz="914400" rtl="0" eaLnBrk="1" latinLnBrk="0" hangingPunct="1">
              <a:lnSpc>
                <a:spcPts val="2104"/>
              </a:lnSpc>
              <a:defRPr sz="2400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19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34EE9CE5-1939-5641-8BD6-A549931ACBC6}"/>
              </a:ext>
            </a:extLst>
          </p:cNvPr>
          <p:cNvSpPr txBox="1">
            <a:spLocks/>
          </p:cNvSpPr>
          <p:nvPr/>
        </p:nvSpPr>
        <p:spPr bwMode="auto">
          <a:xfrm>
            <a:off x="594172" y="584933"/>
            <a:ext cx="9746622" cy="189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86" tIns="40093" rIns="80186" bIns="40093" numCol="1" anchor="ctr" anchorCtr="0" compatLnSpc="1">
            <a:prstTxWarp prst="textNoShape">
              <a:avLst/>
            </a:prstTxWarp>
          </a:bodyPr>
          <a:lstStyle>
            <a:lvl1pPr marL="0" marR="0" indent="0" algn="l" defTabSz="91421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 b="1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2pPr>
            <a:lvl3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3pPr>
            <a:lvl4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4pPr>
            <a:lvl5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5pPr>
            <a:lvl6pPr marL="457189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6pPr>
            <a:lvl7pPr marL="914377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7pPr>
            <a:lvl8pPr marL="1371566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8pPr>
            <a:lvl9pPr marL="1828754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pPr lvl="0" algn="just"/>
            <a:endParaRPr lang="ru-RU" sz="2000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  <a:p>
            <a:pPr lvl="0" algn="ctr"/>
            <a:r>
              <a:rPr lang="ru-RU" sz="20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Совокупная обязанность учитывается в ЕНС на основании (пункт 5 статьи 11.3 НК РФ):</a:t>
            </a:r>
          </a:p>
        </p:txBody>
      </p:sp>
      <p:graphicFrame>
        <p:nvGraphicFramePr>
          <p:cNvPr id="4" name="Таблица 5">
            <a:extLst>
              <a:ext uri="{FF2B5EF4-FFF2-40B4-BE49-F238E27FC236}">
                <a16:creationId xmlns="" xmlns:a16="http://schemas.microsoft.com/office/drawing/2014/main" id="{40207950-4C58-41E8-4EA2-C8078D9DC4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247365"/>
              </p:ext>
            </p:extLst>
          </p:nvPr>
        </p:nvGraphicFramePr>
        <p:xfrm>
          <a:off x="496622" y="1839312"/>
          <a:ext cx="9890638" cy="5404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>
                  <a:extLst>
                    <a:ext uri="{9D8B030D-6E8A-4147-A177-3AD203B41FA5}">
                      <a16:colId xmlns="" xmlns:a16="http://schemas.microsoft.com/office/drawing/2014/main" val="1024364659"/>
                    </a:ext>
                  </a:extLst>
                </a:gridCol>
                <a:gridCol w="4778070">
                  <a:extLst>
                    <a:ext uri="{9D8B030D-6E8A-4147-A177-3AD203B41FA5}">
                      <a16:colId xmlns="" xmlns:a16="http://schemas.microsoft.com/office/drawing/2014/main" val="4203097851"/>
                    </a:ext>
                  </a:extLst>
                </a:gridCol>
                <a:gridCol w="4320480">
                  <a:extLst>
                    <a:ext uri="{9D8B030D-6E8A-4147-A177-3AD203B41FA5}">
                      <a16:colId xmlns="" xmlns:a16="http://schemas.microsoft.com/office/drawing/2014/main" val="1660605190"/>
                    </a:ext>
                  </a:extLst>
                </a:gridCol>
              </a:tblGrid>
              <a:tr h="693733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Подпункт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Документ основание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Срок отражения в ЕНС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65197142"/>
                  </a:ext>
                </a:extLst>
              </a:tr>
              <a:tr h="3902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судебного акта или решения вышестоящего налогового органа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отменяющего (изменяющего) судебный акт или решение налогового органа, на основании которых на едином налоговом счете ранее была учтена обязанность лица по уплате сумм налогов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 дату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вступления в законную силу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соответствующего судебного акта или решения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959493363"/>
                  </a:ext>
                </a:extLst>
              </a:tr>
              <a:tr h="3902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исполнительных документов 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 взыскании государственной пошлины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 дня выдачи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судом соответствующего исполнительного документа, который для целей учета совокупной обязанности на едином налоговом счете признается установленным сроком уплаты;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223100476"/>
                  </a:ext>
                </a:extLst>
              </a:tr>
              <a:tr h="3902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Расчеты по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АУСН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(автоматизированная упрощенка) и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НПД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(самозанятые)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 дня уведомления налогоплательщика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 сумме налога, подлежащего уплате, но не ранее наступления срока уплаты соответствующих налогов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57395360"/>
                  </a:ext>
                </a:extLst>
              </a:tr>
              <a:tr h="3902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сведений о разрешениях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выданных органами, выдающими в установленном порядке разрешения на добычу объектов животного мира и (или) разрешения на добычу (вылов) водных биологических ресурсов,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 дня представления сведений указанными органами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172979052"/>
                  </a:ext>
                </a:extLst>
              </a:tr>
            </a:tbl>
          </a:graphicData>
        </a:graphic>
      </p:graphicFrame>
      <p:sp>
        <p:nvSpPr>
          <p:cNvPr id="6" name="Заголовок 2">
            <a:extLst>
              <a:ext uri="{FF2B5EF4-FFF2-40B4-BE49-F238E27FC236}">
                <a16:creationId xmlns="" xmlns:a16="http://schemas.microsoft.com/office/drawing/2014/main" id="{EFFBFE2B-DCCD-3A98-FE46-6D406323BF57}"/>
              </a:ext>
            </a:extLst>
          </p:cNvPr>
          <p:cNvSpPr txBox="1">
            <a:spLocks/>
          </p:cNvSpPr>
          <p:nvPr/>
        </p:nvSpPr>
        <p:spPr>
          <a:xfrm>
            <a:off x="1112597" y="36215"/>
            <a:ext cx="8777162" cy="12839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104306" tIns="52153" rIns="104306" bIns="52153" rtlCol="0" anchor="ctr">
            <a:noAutofit/>
          </a:bodyPr>
          <a:lstStyle>
            <a:lvl1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54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/>
              <a:t>Единый налоговый счет. Единый налоговый платеж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7536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62026" y="552451"/>
            <a:ext cx="8777162" cy="128396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 defTabSz="914077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ОСНОВНЫЕ ВОПРОСЫ</a:t>
            </a: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970059" y="3636615"/>
            <a:ext cx="8777162" cy="2016224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>
            <a:lvl1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54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/>
            <a:endParaRPr lang="ru-RU" sz="2800" dirty="0"/>
          </a:p>
          <a:p>
            <a:pPr lvl="0" algn="just"/>
            <a:endParaRPr lang="ru-RU" sz="2800" dirty="0"/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2800" dirty="0" smtClean="0"/>
              <a:t>Единый налоговый счет. Единый налоговый платеж. </a:t>
            </a:r>
          </a:p>
          <a:p>
            <a:pPr lvl="0" algn="just"/>
            <a:endParaRPr lang="en-US" sz="2800" dirty="0" smtClean="0"/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2800" dirty="0" smtClean="0"/>
              <a:t>Налог на прибыль организаций</a:t>
            </a:r>
            <a:endParaRPr lang="ru-RU" sz="2800" dirty="0"/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endParaRPr lang="ru-RU" sz="2800" dirty="0"/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2800" dirty="0" smtClean="0"/>
              <a:t>Налог на добавленную стоимость</a:t>
            </a:r>
            <a:endParaRPr lang="ru-RU" sz="2800" dirty="0"/>
          </a:p>
          <a:p>
            <a:pPr lvl="0" algn="just"/>
            <a:endParaRPr lang="ru-RU" sz="2800" dirty="0"/>
          </a:p>
          <a:p>
            <a:pPr algn="just"/>
            <a:endParaRPr lang="ru-RU" sz="2800" dirty="0" smtClean="0"/>
          </a:p>
          <a:p>
            <a:pPr algn="just"/>
            <a:endParaRPr lang="ru-RU" sz="2800" dirty="0"/>
          </a:p>
          <a:p>
            <a:pPr algn="just"/>
            <a:endParaRPr lang="ru-RU" sz="2800" dirty="0"/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endParaRPr lang="ru-RU" sz="2800" dirty="0"/>
          </a:p>
          <a:p>
            <a:pPr lvl="0" algn="just"/>
            <a:endParaRPr lang="ru-RU" sz="2800" dirty="0"/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7465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9667180" y="6732959"/>
            <a:ext cx="825500" cy="631825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>
            <a:defPPr>
              <a:defRPr lang="ru-RU"/>
            </a:defPPr>
            <a:lvl1pPr marL="0" algn="ctr" defTabSz="914400" rtl="0" eaLnBrk="1" latinLnBrk="0" hangingPunct="1">
              <a:lnSpc>
                <a:spcPts val="2104"/>
              </a:lnSpc>
              <a:defRPr sz="2400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20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34EE9CE5-1939-5641-8BD6-A549931ACBC6}"/>
              </a:ext>
            </a:extLst>
          </p:cNvPr>
          <p:cNvSpPr txBox="1">
            <a:spLocks/>
          </p:cNvSpPr>
          <p:nvPr/>
        </p:nvSpPr>
        <p:spPr bwMode="auto">
          <a:xfrm>
            <a:off x="594172" y="584933"/>
            <a:ext cx="9746622" cy="189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86" tIns="40093" rIns="80186" bIns="40093" numCol="1" anchor="ctr" anchorCtr="0" compatLnSpc="1">
            <a:prstTxWarp prst="textNoShape">
              <a:avLst/>
            </a:prstTxWarp>
          </a:bodyPr>
          <a:lstStyle>
            <a:lvl1pPr marL="0" marR="0" indent="0" algn="l" defTabSz="91421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 b="1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2pPr>
            <a:lvl3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3pPr>
            <a:lvl4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4pPr>
            <a:lvl5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5pPr>
            <a:lvl6pPr marL="457189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6pPr>
            <a:lvl7pPr marL="914377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7pPr>
            <a:lvl8pPr marL="1371566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8pPr>
            <a:lvl9pPr marL="1828754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pPr lvl="0" algn="just"/>
            <a:endParaRPr lang="ru-RU" sz="2000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  <a:p>
            <a:pPr lvl="0" algn="ctr"/>
            <a:r>
              <a:rPr lang="ru-RU" sz="20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Совокупная обязанность учитывается в ЕНС на основании (пункт 5 статьи 11.3 НК РФ):</a:t>
            </a:r>
          </a:p>
        </p:txBody>
      </p:sp>
      <p:graphicFrame>
        <p:nvGraphicFramePr>
          <p:cNvPr id="4" name="Таблица 5">
            <a:extLst>
              <a:ext uri="{FF2B5EF4-FFF2-40B4-BE49-F238E27FC236}">
                <a16:creationId xmlns="" xmlns:a16="http://schemas.microsoft.com/office/drawing/2014/main" id="{40207950-4C58-41E8-4EA2-C8078D9DC4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418458"/>
              </p:ext>
            </p:extLst>
          </p:nvPr>
        </p:nvGraphicFramePr>
        <p:xfrm>
          <a:off x="496622" y="1839312"/>
          <a:ext cx="9890638" cy="44192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>
                  <a:extLst>
                    <a:ext uri="{9D8B030D-6E8A-4147-A177-3AD203B41FA5}">
                      <a16:colId xmlns="" xmlns:a16="http://schemas.microsoft.com/office/drawing/2014/main" val="1024364659"/>
                    </a:ext>
                  </a:extLst>
                </a:gridCol>
                <a:gridCol w="4778070">
                  <a:extLst>
                    <a:ext uri="{9D8B030D-6E8A-4147-A177-3AD203B41FA5}">
                      <a16:colId xmlns="" xmlns:a16="http://schemas.microsoft.com/office/drawing/2014/main" val="4203097851"/>
                    </a:ext>
                  </a:extLst>
                </a:gridCol>
                <a:gridCol w="4320480">
                  <a:extLst>
                    <a:ext uri="{9D8B030D-6E8A-4147-A177-3AD203B41FA5}">
                      <a16:colId xmlns="" xmlns:a16="http://schemas.microsoft.com/office/drawing/2014/main" val="1660605190"/>
                    </a:ext>
                  </a:extLst>
                </a:gridCol>
              </a:tblGrid>
              <a:tr h="693733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Подпункт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Документ основание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Срок отражения в ЕНС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65197142"/>
                  </a:ext>
                </a:extLst>
              </a:tr>
              <a:tr h="3902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решения о признании задолженности 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безнадежной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к взысканию и ее списании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 дня 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принятия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соответствующего 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решения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959493363"/>
                  </a:ext>
                </a:extLst>
              </a:tr>
              <a:tr h="3902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уведомления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по 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торговому сбору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20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информации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представленной уполномоченным органом о наличии объекта обложения торговым сбором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 дня 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представления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в налоговый орган указанных уведомлений, информации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223100476"/>
                  </a:ext>
                </a:extLst>
              </a:tr>
              <a:tr h="3053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иных документов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предусматривающих возникновение, изменение, прекращение обязанности по уплате налогов, сборов, страховых взносов, пеней, штрафов и (или) процентов, установленной законодательством о налогах и сборах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 ранее наступления срока уплаты 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соответствующих налогов, сборов, страховых взносов, пеней, штрафов, процентов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57395360"/>
                  </a:ext>
                </a:extLst>
              </a:tr>
            </a:tbl>
          </a:graphicData>
        </a:graphic>
      </p:graphicFrame>
      <p:sp>
        <p:nvSpPr>
          <p:cNvPr id="6" name="Заголовок 2">
            <a:extLst>
              <a:ext uri="{FF2B5EF4-FFF2-40B4-BE49-F238E27FC236}">
                <a16:creationId xmlns="" xmlns:a16="http://schemas.microsoft.com/office/drawing/2014/main" id="{EFFBFE2B-DCCD-3A98-FE46-6D406323BF57}"/>
              </a:ext>
            </a:extLst>
          </p:cNvPr>
          <p:cNvSpPr txBox="1">
            <a:spLocks/>
          </p:cNvSpPr>
          <p:nvPr/>
        </p:nvSpPr>
        <p:spPr>
          <a:xfrm>
            <a:off x="1112597" y="36215"/>
            <a:ext cx="8777162" cy="12839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104306" tIns="52153" rIns="104306" bIns="52153" rtlCol="0" anchor="ctr">
            <a:noAutofit/>
          </a:bodyPr>
          <a:lstStyle>
            <a:lvl1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54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/>
              <a:t>Единый налоговый счет. Единый налоговый платеж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37827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9667180" y="6732959"/>
            <a:ext cx="825500" cy="631825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>
            <a:defPPr>
              <a:defRPr lang="ru-RU"/>
            </a:defPPr>
            <a:lvl1pPr marL="0" algn="ctr" defTabSz="914400" rtl="0" eaLnBrk="1" latinLnBrk="0" hangingPunct="1">
              <a:lnSpc>
                <a:spcPts val="2104"/>
              </a:lnSpc>
              <a:defRPr sz="2400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21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34EE9CE5-1939-5641-8BD6-A549931ACBC6}"/>
              </a:ext>
            </a:extLst>
          </p:cNvPr>
          <p:cNvSpPr txBox="1">
            <a:spLocks/>
          </p:cNvSpPr>
          <p:nvPr/>
        </p:nvSpPr>
        <p:spPr bwMode="auto">
          <a:xfrm>
            <a:off x="594172" y="1620391"/>
            <a:ext cx="921702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86" tIns="40093" rIns="80186" bIns="40093" numCol="1" anchor="ctr" anchorCtr="0" compatLnSpc="1">
            <a:prstTxWarp prst="textNoShape">
              <a:avLst/>
            </a:prstTxWarp>
          </a:bodyPr>
          <a:lstStyle>
            <a:lvl1pPr marL="0" marR="0" indent="0" algn="l" defTabSz="91421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 b="1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2pPr>
            <a:lvl3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3pPr>
            <a:lvl4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4pPr>
            <a:lvl5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5pPr>
            <a:lvl6pPr marL="457189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6pPr>
            <a:lvl7pPr marL="914377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7pPr>
            <a:lvl8pPr marL="1371566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8pPr>
            <a:lvl9pPr marL="1828754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pPr marL="381635" indent="-270510" algn="just"/>
            <a:r>
              <a:rPr lang="ru-RU" sz="1800" dirty="0">
                <a:solidFill>
                  <a:srgbClr val="C00000"/>
                </a:solidFill>
                <a:effectLst/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Преимущества:</a:t>
            </a:r>
          </a:p>
          <a:p>
            <a:pPr marL="357188" indent="-357188" algn="just">
              <a:buAutoNum type="arabicParenR"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 CYR" panose="02020603050405020304" pitchFamily="18" charset="0"/>
                <a:cs typeface="Times New Roman" panose="02020603050405020304" pitchFamily="18" charset="0"/>
              </a:rPr>
              <a:t>1 платеж + 2 реквизита в платеже (ИНН и сумма платежа);</a:t>
            </a:r>
          </a:p>
          <a:p>
            <a:pPr marL="342900" lvl="0" indent="-342900" algn="just">
              <a:buFont typeface="+mj-lt"/>
              <a:buAutoNum type="arabicParenR" startAt="2"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 CYR" panose="02020603050405020304" pitchFamily="18" charset="0"/>
                <a:cs typeface="Times New Roman" panose="02020603050405020304" pitchFamily="18" charset="0"/>
              </a:rPr>
              <a:t>1 срок уплаты в месяц;</a:t>
            </a:r>
          </a:p>
          <a:p>
            <a:pPr marL="342900" lvl="0" indent="-342900" algn="just">
              <a:buFont typeface="+mj-lt"/>
              <a:buAutoNum type="arabicParenR" startAt="2"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 CYR" panose="02020603050405020304" pitchFamily="18" charset="0"/>
                <a:cs typeface="Times New Roman" panose="02020603050405020304" pitchFamily="18" charset="0"/>
              </a:rPr>
              <a:t>1 сальдо в целом по ЕНС;</a:t>
            </a:r>
          </a:p>
          <a:p>
            <a:pPr marL="342900" lvl="0" indent="-342900" algn="just">
              <a:buFont typeface="+mj-lt"/>
              <a:buAutoNum type="arabicParenR" startAt="2"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 CYR" panose="02020603050405020304" pitchFamily="18" charset="0"/>
                <a:cs typeface="Times New Roman" panose="02020603050405020304" pitchFamily="18" charset="0"/>
              </a:rPr>
              <a:t>1 день для поручения на возврат;</a:t>
            </a:r>
          </a:p>
          <a:p>
            <a:pPr marL="342900" lvl="0" indent="-342900" algn="just">
              <a:buFont typeface="+mj-lt"/>
              <a:buAutoNum type="arabicParenR" startAt="2"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 CYR" panose="02020603050405020304" pitchFamily="18" charset="0"/>
                <a:cs typeface="Times New Roman" panose="02020603050405020304" pitchFamily="18" charset="0"/>
              </a:rPr>
              <a:t>1 документ взыскания для банка;</a:t>
            </a:r>
          </a:p>
          <a:p>
            <a:pPr marL="342900" lvl="0" indent="-342900" algn="just">
              <a:buFont typeface="+mj-lt"/>
              <a:buAutoNum type="arabicParenR" startAt="2"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 CYR" panose="02020603050405020304" pitchFamily="18" charset="0"/>
                <a:cs typeface="Times New Roman" panose="02020603050405020304" pitchFamily="18" charset="0"/>
              </a:rPr>
              <a:t>1 день для снятия блокировки по счету</a:t>
            </a:r>
          </a:p>
          <a:p>
            <a:pPr indent="447675" algn="just">
              <a:buFont typeface="Wingdings" panose="05000000000000000000" pitchFamily="2" charset="2"/>
              <a:buChar char="Ø"/>
            </a:pP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  <a:p>
            <a:pPr indent="447675" algn="just">
              <a:buFont typeface="Wingdings" panose="05000000000000000000" pitchFamily="2" charset="2"/>
              <a:buChar char="Ø"/>
            </a:pP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  <a:p>
            <a:pPr indent="447675" algn="just">
              <a:buFont typeface="Wingdings" panose="05000000000000000000" pitchFamily="2" charset="2"/>
              <a:buChar char="Ø"/>
            </a:pP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Заголовок 2">
            <a:extLst>
              <a:ext uri="{FF2B5EF4-FFF2-40B4-BE49-F238E27FC236}">
                <a16:creationId xmlns="" xmlns:a16="http://schemas.microsoft.com/office/drawing/2014/main" id="{77C8C006-34D6-7243-A7A3-498E319DA3E7}"/>
              </a:ext>
            </a:extLst>
          </p:cNvPr>
          <p:cNvSpPr txBox="1">
            <a:spLocks/>
          </p:cNvSpPr>
          <p:nvPr/>
        </p:nvSpPr>
        <p:spPr>
          <a:xfrm>
            <a:off x="1112597" y="36215"/>
            <a:ext cx="8777162" cy="12839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104306" tIns="52153" rIns="104306" bIns="52153" rtlCol="0" anchor="ctr">
            <a:noAutofit/>
          </a:bodyPr>
          <a:lstStyle>
            <a:lvl1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54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/>
              <a:t>Единый налоговый счет. Единый налоговый платеж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98389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9667180" y="6732959"/>
            <a:ext cx="825500" cy="631825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>
            <a:defPPr>
              <a:defRPr lang="ru-RU"/>
            </a:defPPr>
            <a:lvl1pPr marL="0" algn="ctr" defTabSz="914400" rtl="0" eaLnBrk="1" latinLnBrk="0" hangingPunct="1">
              <a:lnSpc>
                <a:spcPts val="2104"/>
              </a:lnSpc>
              <a:defRPr sz="2400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22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34EE9CE5-1939-5641-8BD6-A549931ACBC6}"/>
              </a:ext>
            </a:extLst>
          </p:cNvPr>
          <p:cNvSpPr txBox="1">
            <a:spLocks/>
          </p:cNvSpPr>
          <p:nvPr/>
        </p:nvSpPr>
        <p:spPr bwMode="auto">
          <a:xfrm>
            <a:off x="738188" y="3276575"/>
            <a:ext cx="9865096" cy="189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86" tIns="40093" rIns="80186" bIns="40093" numCol="1" anchor="ctr" anchorCtr="0" compatLnSpc="1">
            <a:prstTxWarp prst="textNoShape">
              <a:avLst/>
            </a:prstTxWarp>
          </a:bodyPr>
          <a:lstStyle>
            <a:lvl1pPr marL="0" marR="0" indent="0" algn="l" defTabSz="91421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 b="1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2pPr>
            <a:lvl3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3pPr>
            <a:lvl4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4pPr>
            <a:lvl5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5pPr>
            <a:lvl6pPr marL="457189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6pPr>
            <a:lvl7pPr marL="914377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7pPr>
            <a:lvl8pPr marL="1371566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8pPr>
            <a:lvl9pPr marL="1828754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pPr algn="just"/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  <a:p>
            <a:pPr indent="447675" algn="just">
              <a:buFont typeface="Wingdings" panose="05000000000000000000" pitchFamily="2" charset="2"/>
              <a:buChar char="Ø"/>
            </a:pP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  <a:p>
            <a:pPr indent="447675" algn="just">
              <a:buFont typeface="Wingdings" panose="05000000000000000000" pitchFamily="2" charset="2"/>
              <a:buChar char="Ø"/>
            </a:pP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  <a:p>
            <a:pPr indent="447675" algn="just">
              <a:buFont typeface="Wingdings" panose="05000000000000000000" pitchFamily="2" charset="2"/>
              <a:buChar char="Ø"/>
            </a:pP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Заголовок 2">
            <a:extLst>
              <a:ext uri="{FF2B5EF4-FFF2-40B4-BE49-F238E27FC236}">
                <a16:creationId xmlns="" xmlns:a16="http://schemas.microsoft.com/office/drawing/2014/main" id="{77C8C006-34D6-7243-A7A3-498E319DA3E7}"/>
              </a:ext>
            </a:extLst>
          </p:cNvPr>
          <p:cNvSpPr txBox="1">
            <a:spLocks/>
          </p:cNvSpPr>
          <p:nvPr/>
        </p:nvSpPr>
        <p:spPr>
          <a:xfrm>
            <a:off x="1112597" y="36215"/>
            <a:ext cx="8777162" cy="12839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104306" tIns="52153" rIns="104306" bIns="52153" rtlCol="0" anchor="ctr">
            <a:noAutofit/>
          </a:bodyPr>
          <a:lstStyle>
            <a:lvl1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54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/>
              <a:t>Единый налоговый счет. Единый налоговый платеж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FA947E1-81D4-CB9A-AEEB-C0D9E4D2D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462" y="2196455"/>
            <a:ext cx="6848475" cy="41624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FE81BBB-F529-AEA7-E492-3AF50240905A}"/>
              </a:ext>
            </a:extLst>
          </p:cNvPr>
          <p:cNvSpPr txBox="1"/>
          <p:nvPr/>
        </p:nvSpPr>
        <p:spPr>
          <a:xfrm>
            <a:off x="2998402" y="1496056"/>
            <a:ext cx="534466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https://www.nalog.gov.ru/rn77/ens/</a:t>
            </a:r>
          </a:p>
        </p:txBody>
      </p:sp>
    </p:spTree>
    <p:extLst>
      <p:ext uri="{BB962C8B-B14F-4D97-AF65-F5344CB8AC3E}">
        <p14:creationId xmlns:p14="http://schemas.microsoft.com/office/powerpoint/2010/main" val="30057159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1710296" y="2916535"/>
            <a:ext cx="7272808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261" tIns="66631" rIns="133261" bIns="66631" anchor="ctr"/>
          <a:lstStyle>
            <a:lvl1pPr defTabSz="1331913" eaLnBrk="0" hangingPunct="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331913" eaLnBrk="0" hangingPunct="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331913" eaLnBrk="0" hangingPunct="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331913" eaLnBrk="0" hangingPunct="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331913" eaLnBrk="0" hangingPunct="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3319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3319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3319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3319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dirty="0"/>
          </a:p>
          <a:p>
            <a:pPr algn="ctr" eaLnBrk="1" hangingPunct="1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«Налог на прибыль организаций» 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68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ru-RU" dirty="0"/>
              <a:t>6</a:t>
            </a: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995133" y="1245565"/>
            <a:ext cx="8777162" cy="1152128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>
            <a:lvl1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54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077"/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727412" y="4049476"/>
            <a:ext cx="9312603" cy="644086"/>
          </a:xfrm>
          <a:prstGeom prst="rect">
            <a:avLst/>
          </a:prstGeom>
        </p:spPr>
        <p:txBody>
          <a:bodyPr vert="horz" lIns="104306" tIns="52153" rIns="104306" bIns="52153" numCol="1" rtlCol="0" anchor="ctr">
            <a:noAutofit/>
          </a:bodyPr>
          <a:lstStyle>
            <a:lvl1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54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0" dirty="0">
                <a:latin typeface="+mn-lt"/>
                <a:cs typeface="Times New Roman" panose="02020603050405020304" pitchFamily="18" charset="0"/>
              </a:rPr>
              <a:t>Срок представления </a:t>
            </a:r>
          </a:p>
          <a:p>
            <a:pPr algn="ctr"/>
            <a:r>
              <a:rPr lang="ru-RU" sz="2000" b="0" dirty="0">
                <a:latin typeface="+mn-lt"/>
                <a:cs typeface="Times New Roman" panose="02020603050405020304" pitchFamily="18" charset="0"/>
              </a:rPr>
              <a:t>за 2022 год – </a:t>
            </a:r>
            <a:r>
              <a:rPr lang="ru-RU" sz="2000" b="0" u="sng" dirty="0">
                <a:latin typeface="+mn-lt"/>
                <a:cs typeface="Times New Roman" panose="02020603050405020304" pitchFamily="18" charset="0"/>
              </a:rPr>
              <a:t>не позднее 25.03.2023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="" xmlns:a16="http://schemas.microsoft.com/office/drawing/2014/main" id="{7DB5C39D-A269-47C3-8387-BB2FF796E9D6}"/>
              </a:ext>
            </a:extLst>
          </p:cNvPr>
          <p:cNvSpPr txBox="1">
            <a:spLocks/>
          </p:cNvSpPr>
          <p:nvPr/>
        </p:nvSpPr>
        <p:spPr>
          <a:xfrm>
            <a:off x="948987" y="4251159"/>
            <a:ext cx="8777162" cy="1584176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>
            <a:lvl1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54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050" b="0" dirty="0"/>
          </a:p>
        </p:txBody>
      </p:sp>
      <p:grpSp>
        <p:nvGrpSpPr>
          <p:cNvPr id="12" name="Группа 49"/>
          <p:cNvGrpSpPr/>
          <p:nvPr/>
        </p:nvGrpSpPr>
        <p:grpSpPr>
          <a:xfrm>
            <a:off x="2166386" y="4114519"/>
            <a:ext cx="6072595" cy="834586"/>
            <a:chOff x="1259633" y="1357554"/>
            <a:chExt cx="5616623" cy="951435"/>
          </a:xfrm>
        </p:grpSpPr>
        <p:grpSp>
          <p:nvGrpSpPr>
            <p:cNvPr id="13" name="Группа 74"/>
            <p:cNvGrpSpPr/>
            <p:nvPr/>
          </p:nvGrpSpPr>
          <p:grpSpPr>
            <a:xfrm>
              <a:off x="1259633" y="1357554"/>
              <a:ext cx="5616623" cy="951435"/>
              <a:chOff x="1187625" y="1393031"/>
              <a:chExt cx="5616623" cy="837403"/>
            </a:xfrm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2768129" y="1393031"/>
                <a:ext cx="246307" cy="2979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endParaRPr lang="ru-RU" sz="105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>
                <a:off x="3047836" y="1580234"/>
                <a:ext cx="246307" cy="2979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endParaRPr lang="ru-RU" sz="105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1187625" y="1932456"/>
                <a:ext cx="5616623" cy="2979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050" b="1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</p:grpSp>
        <p:sp>
          <p:nvSpPr>
            <p:cNvPr id="14" name="Прямоугольник 43">
              <a:extLst>
                <a:ext uri="{FF2B5EF4-FFF2-40B4-BE49-F238E27FC236}">
                  <a16:creationId xmlns="" xmlns:a16="http://schemas.microsoft.com/office/drawing/2014/main" id="{2E92369E-66D8-483D-ACB0-EC85C0989897}"/>
                </a:ext>
              </a:extLst>
            </p:cNvPr>
            <p:cNvSpPr/>
            <p:nvPr/>
          </p:nvSpPr>
          <p:spPr>
            <a:xfrm>
              <a:off x="2911101" y="1779575"/>
              <a:ext cx="246307" cy="3385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ru-RU" sz="105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9" name="Группа 49"/>
          <p:cNvGrpSpPr/>
          <p:nvPr/>
        </p:nvGrpSpPr>
        <p:grpSpPr>
          <a:xfrm>
            <a:off x="4039309" y="6598986"/>
            <a:ext cx="490014" cy="736378"/>
            <a:chOff x="2840137" y="1357556"/>
            <a:chExt cx="526014" cy="760574"/>
          </a:xfrm>
        </p:grpSpPr>
        <p:grpSp>
          <p:nvGrpSpPr>
            <p:cNvPr id="30" name="Группа 74"/>
            <p:cNvGrpSpPr/>
            <p:nvPr/>
          </p:nvGrpSpPr>
          <p:grpSpPr>
            <a:xfrm>
              <a:off x="2840137" y="1357556"/>
              <a:ext cx="526014" cy="551250"/>
              <a:chOff x="2768129" y="1393031"/>
              <a:chExt cx="526014" cy="485181"/>
            </a:xfrm>
          </p:grpSpPr>
          <p:sp>
            <p:nvSpPr>
              <p:cNvPr id="33" name="Прямоугольник 32"/>
              <p:cNvSpPr/>
              <p:nvPr/>
            </p:nvSpPr>
            <p:spPr>
              <a:xfrm>
                <a:off x="2768129" y="1393031"/>
                <a:ext cx="246307" cy="2979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endParaRPr lang="ru-RU" sz="105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3047836" y="1580234"/>
                <a:ext cx="246307" cy="2979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endParaRPr lang="ru-RU" sz="105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1" name="Прямоугольник 43">
              <a:extLst>
                <a:ext uri="{FF2B5EF4-FFF2-40B4-BE49-F238E27FC236}">
                  <a16:creationId xmlns="" xmlns:a16="http://schemas.microsoft.com/office/drawing/2014/main" id="{2E92369E-66D8-483D-ACB0-EC85C0989897}"/>
                </a:ext>
              </a:extLst>
            </p:cNvPr>
            <p:cNvSpPr/>
            <p:nvPr/>
          </p:nvSpPr>
          <p:spPr>
            <a:xfrm>
              <a:off x="2911101" y="1779575"/>
              <a:ext cx="246307" cy="3385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ru-RU" sz="105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1308757" y="5168993"/>
            <a:ext cx="805762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srgbClr val="005AA9"/>
                </a:solidFill>
                <a:ea typeface="+mj-ea"/>
                <a:cs typeface="Times New Roman" panose="02020603050405020304" pitchFamily="18" charset="0"/>
              </a:rPr>
              <a:t>Срок уплаты</a:t>
            </a:r>
          </a:p>
          <a:p>
            <a:pPr lvl="0" algn="ctr"/>
            <a:r>
              <a:rPr lang="ru-RU" sz="2200" dirty="0">
                <a:solidFill>
                  <a:srgbClr val="005AA9"/>
                </a:solidFill>
                <a:ea typeface="+mj-ea"/>
                <a:cs typeface="Times New Roman" panose="02020603050405020304" pitchFamily="18" charset="0"/>
              </a:rPr>
              <a:t>Не позднее </a:t>
            </a:r>
            <a:r>
              <a:rPr lang="ru-RU" sz="2200" u="sng" dirty="0" smtClean="0">
                <a:solidFill>
                  <a:srgbClr val="005AA9"/>
                </a:solidFill>
                <a:ea typeface="+mj-ea"/>
                <a:cs typeface="Times New Roman" panose="02020603050405020304" pitchFamily="18" charset="0"/>
              </a:rPr>
              <a:t>28.03.2023</a:t>
            </a:r>
          </a:p>
          <a:p>
            <a:pPr lvl="0" algn="ctr"/>
            <a:endParaRPr lang="ru-RU" sz="2200" u="sng" dirty="0">
              <a:solidFill>
                <a:srgbClr val="005AA9"/>
              </a:solidFill>
              <a:ea typeface="+mj-ea"/>
              <a:cs typeface="Times New Roman" panose="02020603050405020304" pitchFamily="18" charset="0"/>
            </a:endParaRPr>
          </a:p>
          <a:p>
            <a:pPr algn="ctr"/>
            <a:r>
              <a:rPr lang="ru-RU" sz="2000" i="1" dirty="0">
                <a:solidFill>
                  <a:srgbClr val="C00000"/>
                </a:solidFill>
              </a:rPr>
              <a:t>Срок уплаты для налоговых агентов по налогу на прибыль – не позднее 28-го числа месяца, следующего за месяцем выплаты</a:t>
            </a:r>
          </a:p>
          <a:p>
            <a:pPr lvl="0" algn="ctr"/>
            <a:endParaRPr lang="ru-RU" sz="2200" u="sng" dirty="0">
              <a:solidFill>
                <a:srgbClr val="005AA9"/>
              </a:solidFill>
              <a:ea typeface="+mj-ea"/>
              <a:cs typeface="Times New Roman" panose="02020603050405020304" pitchFamily="18" charset="0"/>
            </a:endParaRPr>
          </a:p>
          <a:p>
            <a:pPr lvl="0" algn="ctr"/>
            <a:endParaRPr lang="ru-RU" sz="2200" u="sng" dirty="0">
              <a:solidFill>
                <a:srgbClr val="005AA9"/>
              </a:solidFill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99578" y="579466"/>
            <a:ext cx="9103711" cy="103782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 декларации по налогу на прибыль организаций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05116" y="1737604"/>
            <a:ext cx="80003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chemeClr val="tx2"/>
                </a:solidFill>
              </a:rPr>
              <a:t>Форма и порядок заполнения налоговой декларации по налогу на прибыль утверждены</a:t>
            </a:r>
            <a:r>
              <a:rPr lang="ru-RU" dirty="0">
                <a:solidFill>
                  <a:srgbClr val="005AA9"/>
                </a:solidFill>
              </a:rPr>
              <a:t>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Приказом ФНС России от 17.08.2022 № СД-7-3/753</a:t>
            </a:r>
            <a:r>
              <a:rPr lang="en-US" sz="2400" b="1" dirty="0">
                <a:solidFill>
                  <a:srgbClr val="C00000"/>
                </a:solidFill>
              </a:rPr>
              <a:t>@</a:t>
            </a:r>
            <a:r>
              <a:rPr lang="ru-RU" sz="2400" b="1" dirty="0">
                <a:solidFill>
                  <a:srgbClr val="C00000"/>
                </a:solidFill>
              </a:rPr>
              <a:t>             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О внесении изменений</a:t>
            </a: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в приложения к Приказу ФНС от 23.09.2019 N ММВ-7-3/475@</a:t>
            </a:r>
          </a:p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ea typeface="+mj-ea"/>
                <a:cs typeface="Times New Roman" panose="02020603050405020304" pitchFamily="18" charset="0"/>
              </a:rPr>
              <a:t>Начало представления: за налоговый период 2022 года</a:t>
            </a:r>
          </a:p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94372" y="3984166"/>
            <a:ext cx="5616624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238630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9667180" y="6732959"/>
            <a:ext cx="825500" cy="631825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>
            <a:defPPr>
              <a:defRPr lang="ru-RU"/>
            </a:defPPr>
            <a:lvl1pPr marL="0" algn="ctr" defTabSz="914400" rtl="0" eaLnBrk="1" latinLnBrk="0" hangingPunct="1">
              <a:lnSpc>
                <a:spcPts val="2104"/>
              </a:lnSpc>
              <a:defRPr sz="2400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25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34EE9CE5-1939-5641-8BD6-A549931ACBC6}"/>
              </a:ext>
            </a:extLst>
          </p:cNvPr>
          <p:cNvSpPr txBox="1">
            <a:spLocks/>
          </p:cNvSpPr>
          <p:nvPr/>
        </p:nvSpPr>
        <p:spPr bwMode="auto">
          <a:xfrm>
            <a:off x="450156" y="3609269"/>
            <a:ext cx="9439603" cy="189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86" tIns="40093" rIns="80186" bIns="40093" numCol="1" anchor="ctr" anchorCtr="0" compatLnSpc="1">
            <a:prstTxWarp prst="textNoShape">
              <a:avLst/>
            </a:prstTxWarp>
          </a:bodyPr>
          <a:lstStyle>
            <a:lvl1pPr marL="0" marR="0" indent="0" algn="l" defTabSz="91421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 b="1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2pPr>
            <a:lvl3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3pPr>
            <a:lvl4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4pPr>
            <a:lvl5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5pPr>
            <a:lvl6pPr marL="457189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6pPr>
            <a:lvl7pPr marL="914377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7pPr>
            <a:lvl8pPr marL="1371566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8pPr>
            <a:lvl9pPr marL="1828754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sz="2400" dirty="0">
                <a:solidFill>
                  <a:srgbClr val="C00000"/>
                </a:solidFill>
              </a:rPr>
              <a:t>С какого момента действует: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с 01.01.2023</a:t>
            </a:r>
          </a:p>
          <a:p>
            <a:pPr algn="just"/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2400" dirty="0">
                <a:solidFill>
                  <a:srgbClr val="C00000"/>
                </a:solidFill>
              </a:rPr>
              <a:t>Основание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: Федеральный закон  от 14.07.2022 № 263-ФЗ</a:t>
            </a:r>
          </a:p>
          <a:p>
            <a:pPr algn="just"/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2400" dirty="0">
                <a:solidFill>
                  <a:srgbClr val="C00000"/>
                </a:solidFill>
              </a:rPr>
              <a:t>Новый срок: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не позднее </a:t>
            </a:r>
            <a:r>
              <a:rPr lang="ru-RU" sz="2400" dirty="0">
                <a:solidFill>
                  <a:srgbClr val="C00000"/>
                </a:solidFill>
              </a:rPr>
              <a:t>25 марта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года, следующего за отчетным.</a:t>
            </a:r>
          </a:p>
          <a:p>
            <a:pPr algn="just"/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Декларация (расчет) за отчетный период подается также не позднее </a:t>
            </a:r>
            <a:r>
              <a:rPr lang="ru-RU" sz="2400" dirty="0">
                <a:solidFill>
                  <a:srgbClr val="C00000"/>
                </a:solidFill>
              </a:rPr>
              <a:t>25 календарных дней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со дня окончания соответствующего отчетного периода.</a:t>
            </a:r>
          </a:p>
          <a:p>
            <a:pPr algn="just"/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Заголовок 2">
            <a:extLst>
              <a:ext uri="{FF2B5EF4-FFF2-40B4-BE49-F238E27FC236}">
                <a16:creationId xmlns="" xmlns:a16="http://schemas.microsoft.com/office/drawing/2014/main" id="{77C8C006-34D6-7243-A7A3-498E319DA3E7}"/>
              </a:ext>
            </a:extLst>
          </p:cNvPr>
          <p:cNvSpPr txBox="1">
            <a:spLocks/>
          </p:cNvSpPr>
          <p:nvPr/>
        </p:nvSpPr>
        <p:spPr>
          <a:xfrm>
            <a:off x="1112597" y="552451"/>
            <a:ext cx="8777162" cy="12839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104306" tIns="52153" rIns="104306" bIns="52153" rtlCol="0" anchor="ctr">
            <a:noAutofit/>
          </a:bodyPr>
          <a:lstStyle>
            <a:lvl1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54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/>
              <a:t>Изменен срок представления декларации по налогу на прибыль организаций</a:t>
            </a:r>
          </a:p>
        </p:txBody>
      </p:sp>
    </p:spTree>
    <p:extLst>
      <p:ext uri="{BB962C8B-B14F-4D97-AF65-F5344CB8AC3E}">
        <p14:creationId xmlns:p14="http://schemas.microsoft.com/office/powerpoint/2010/main" val="25329726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ru-RU" dirty="0"/>
              <a:t>6</a:t>
            </a: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995133" y="1245565"/>
            <a:ext cx="8777162" cy="1152128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>
            <a:lvl1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54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077"/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570601" y="2397693"/>
            <a:ext cx="9267363" cy="2247034"/>
          </a:xfrm>
          <a:prstGeom prst="rect">
            <a:avLst/>
          </a:prstGeom>
        </p:spPr>
        <p:txBody>
          <a:bodyPr vert="horz" lIns="104306" tIns="52153" rIns="104306" bIns="52153" numCol="1" rtlCol="0" anchor="ctr">
            <a:noAutofit/>
          </a:bodyPr>
          <a:lstStyle>
            <a:lvl1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54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endParaRPr lang="ru-RU" sz="2000" b="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="" xmlns:a16="http://schemas.microsoft.com/office/drawing/2014/main" id="{7DB5C39D-A269-47C3-8387-BB2FF796E9D6}"/>
              </a:ext>
            </a:extLst>
          </p:cNvPr>
          <p:cNvSpPr txBox="1">
            <a:spLocks/>
          </p:cNvSpPr>
          <p:nvPr/>
        </p:nvSpPr>
        <p:spPr>
          <a:xfrm>
            <a:off x="948987" y="4251159"/>
            <a:ext cx="8777162" cy="1584176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>
            <a:lvl1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54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050" b="0" dirty="0"/>
          </a:p>
        </p:txBody>
      </p:sp>
      <p:grpSp>
        <p:nvGrpSpPr>
          <p:cNvPr id="12" name="Группа 49"/>
          <p:cNvGrpSpPr/>
          <p:nvPr/>
        </p:nvGrpSpPr>
        <p:grpSpPr>
          <a:xfrm>
            <a:off x="1666836" y="4782214"/>
            <a:ext cx="6072595" cy="834586"/>
            <a:chOff x="1259633" y="1357554"/>
            <a:chExt cx="5616623" cy="951435"/>
          </a:xfrm>
        </p:grpSpPr>
        <p:grpSp>
          <p:nvGrpSpPr>
            <p:cNvPr id="13" name="Группа 74"/>
            <p:cNvGrpSpPr/>
            <p:nvPr/>
          </p:nvGrpSpPr>
          <p:grpSpPr>
            <a:xfrm>
              <a:off x="1259633" y="1357554"/>
              <a:ext cx="5616623" cy="951435"/>
              <a:chOff x="1187625" y="1393031"/>
              <a:chExt cx="5616623" cy="837403"/>
            </a:xfrm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2768129" y="1393031"/>
                <a:ext cx="246307" cy="2979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endParaRPr lang="ru-RU" sz="105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>
                <a:off x="3047836" y="1580234"/>
                <a:ext cx="246307" cy="2979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endParaRPr lang="ru-RU" sz="105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1187625" y="1932456"/>
                <a:ext cx="5616623" cy="2979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050" b="1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</p:grpSp>
        <p:sp>
          <p:nvSpPr>
            <p:cNvPr id="14" name="Прямоугольник 43">
              <a:extLst>
                <a:ext uri="{FF2B5EF4-FFF2-40B4-BE49-F238E27FC236}">
                  <a16:creationId xmlns="" xmlns:a16="http://schemas.microsoft.com/office/drawing/2014/main" id="{2E92369E-66D8-483D-ACB0-EC85C0989897}"/>
                </a:ext>
              </a:extLst>
            </p:cNvPr>
            <p:cNvSpPr/>
            <p:nvPr/>
          </p:nvSpPr>
          <p:spPr>
            <a:xfrm>
              <a:off x="2911101" y="1779575"/>
              <a:ext cx="246307" cy="3385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ru-RU" sz="105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9" name="Группа 49"/>
          <p:cNvGrpSpPr/>
          <p:nvPr/>
        </p:nvGrpSpPr>
        <p:grpSpPr>
          <a:xfrm>
            <a:off x="4039309" y="6598986"/>
            <a:ext cx="490014" cy="736378"/>
            <a:chOff x="2840137" y="1357556"/>
            <a:chExt cx="526014" cy="760574"/>
          </a:xfrm>
        </p:grpSpPr>
        <p:grpSp>
          <p:nvGrpSpPr>
            <p:cNvPr id="30" name="Группа 74"/>
            <p:cNvGrpSpPr/>
            <p:nvPr/>
          </p:nvGrpSpPr>
          <p:grpSpPr>
            <a:xfrm>
              <a:off x="2840137" y="1357556"/>
              <a:ext cx="526014" cy="551250"/>
              <a:chOff x="2768129" y="1393031"/>
              <a:chExt cx="526014" cy="485181"/>
            </a:xfrm>
          </p:grpSpPr>
          <p:sp>
            <p:nvSpPr>
              <p:cNvPr id="33" name="Прямоугольник 32"/>
              <p:cNvSpPr/>
              <p:nvPr/>
            </p:nvSpPr>
            <p:spPr>
              <a:xfrm>
                <a:off x="2768129" y="1393031"/>
                <a:ext cx="246307" cy="2979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endParaRPr lang="ru-RU" sz="105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3047836" y="1580234"/>
                <a:ext cx="246307" cy="2979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endParaRPr lang="ru-RU" sz="105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1" name="Прямоугольник 43">
              <a:extLst>
                <a:ext uri="{FF2B5EF4-FFF2-40B4-BE49-F238E27FC236}">
                  <a16:creationId xmlns="" xmlns:a16="http://schemas.microsoft.com/office/drawing/2014/main" id="{2E92369E-66D8-483D-ACB0-EC85C0989897}"/>
                </a:ext>
              </a:extLst>
            </p:cNvPr>
            <p:cNvSpPr/>
            <p:nvPr/>
          </p:nvSpPr>
          <p:spPr>
            <a:xfrm>
              <a:off x="2911101" y="1779575"/>
              <a:ext cx="246307" cy="3385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ru-RU" sz="105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94844" y="884469"/>
            <a:ext cx="9103711" cy="113132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Новое в декларации по налогу на прибыль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78210" y="2432209"/>
            <a:ext cx="176849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679" y="2612322"/>
            <a:ext cx="2377646" cy="237764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69795" y="2630578"/>
            <a:ext cx="6764256" cy="4474539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285750" indent="-285750"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tx2"/>
                </a:solidFill>
              </a:rPr>
              <a:t>Заменены штрих-коды по всей форме декларации;</a:t>
            </a:r>
            <a:endParaRPr lang="en-US" sz="1800" dirty="0">
              <a:solidFill>
                <a:schemeClr val="tx2"/>
              </a:solidFill>
            </a:endParaRPr>
          </a:p>
          <a:p>
            <a:pPr marL="285750" indent="-285750" algn="just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ru-RU" sz="1800" dirty="0">
              <a:solidFill>
                <a:schemeClr val="tx2"/>
              </a:solidFill>
            </a:endParaRPr>
          </a:p>
          <a:p>
            <a:pPr marL="285750" marR="0" indent="-285750" algn="just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ru-RU" sz="1800" dirty="0">
                <a:solidFill>
                  <a:schemeClr val="tx2"/>
                </a:solidFill>
              </a:rPr>
              <a:t>Добавлен код по месту учета 246 для домов и дворцов культуры,</a:t>
            </a:r>
          </a:p>
          <a:p>
            <a:pPr marR="0" algn="just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ru-RU" sz="1800" dirty="0">
                <a:solidFill>
                  <a:schemeClr val="tx2"/>
                </a:solidFill>
              </a:rPr>
              <a:t>клубов, учредителями которых являются муниципальные </a:t>
            </a:r>
          </a:p>
          <a:p>
            <a:pPr marR="0" algn="just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ru-RU" sz="1800" dirty="0">
                <a:solidFill>
                  <a:schemeClr val="tx2"/>
                </a:solidFill>
              </a:rPr>
              <a:t>образования;</a:t>
            </a:r>
            <a:endParaRPr lang="en-US" sz="1800" dirty="0">
              <a:solidFill>
                <a:schemeClr val="tx2"/>
              </a:solidFill>
            </a:endParaRPr>
          </a:p>
          <a:p>
            <a:pPr marR="0" algn="just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endParaRPr lang="en-US" sz="1800" dirty="0">
              <a:solidFill>
                <a:schemeClr val="tx2"/>
              </a:solidFill>
            </a:endParaRPr>
          </a:p>
          <a:p>
            <a:pPr marL="285750" marR="0" indent="-285750" algn="just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ru-RU" sz="1800" dirty="0">
                <a:solidFill>
                  <a:schemeClr val="tx2"/>
                </a:solidFill>
              </a:rPr>
              <a:t>В Лист 03 добавлены строки, в которых отражаются</a:t>
            </a:r>
          </a:p>
          <a:p>
            <a:pPr marR="0" algn="just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ru-RU" sz="1800" dirty="0">
                <a:solidFill>
                  <a:schemeClr val="tx2"/>
                </a:solidFill>
              </a:rPr>
              <a:t> дивиденды, начисленные получателям дохода - международным </a:t>
            </a:r>
          </a:p>
          <a:p>
            <a:pPr marR="0" algn="just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ru-RU" sz="1800" dirty="0">
                <a:solidFill>
                  <a:schemeClr val="tx2"/>
                </a:solidFill>
              </a:rPr>
              <a:t>холдинговым компаниям;  </a:t>
            </a:r>
            <a:endParaRPr lang="en-US" sz="1800" dirty="0">
              <a:solidFill>
                <a:schemeClr val="tx2"/>
              </a:solidFill>
            </a:endParaRPr>
          </a:p>
          <a:p>
            <a:pPr marR="0" algn="just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endParaRPr lang="ru-RU" sz="1800" dirty="0">
              <a:solidFill>
                <a:schemeClr val="tx2"/>
              </a:solidFill>
            </a:endParaRPr>
          </a:p>
          <a:p>
            <a:pPr marL="285750" marR="0" indent="-285750" algn="just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ru-RU" sz="1800" dirty="0">
                <a:solidFill>
                  <a:schemeClr val="tx2"/>
                </a:solidFill>
              </a:rPr>
              <a:t>Лист 04 дополнен новыми кодами видов доходов, учитывающие</a:t>
            </a:r>
          </a:p>
          <a:p>
            <a:pPr marR="0" algn="just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ru-RU" sz="1800" dirty="0">
                <a:solidFill>
                  <a:schemeClr val="tx2"/>
                </a:solidFill>
              </a:rPr>
              <a:t> поправки в ст. 284 НК РФ (10, 11,12, 13);</a:t>
            </a:r>
            <a:endParaRPr lang="en-US" sz="1800" dirty="0">
              <a:solidFill>
                <a:schemeClr val="tx2"/>
              </a:solidFill>
            </a:endParaRPr>
          </a:p>
          <a:p>
            <a:pPr marR="0" algn="just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endParaRPr lang="ru-RU" sz="1800" dirty="0">
              <a:solidFill>
                <a:schemeClr val="tx2"/>
              </a:solidFill>
            </a:endParaRPr>
          </a:p>
          <a:p>
            <a:pPr marL="285750" marR="0" indent="-285750" algn="just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ru-RU" sz="1800" dirty="0">
                <a:solidFill>
                  <a:schemeClr val="tx2"/>
                </a:solidFill>
              </a:rPr>
              <a:t>Введены новые коды доходов, не учитываемые в базе налога</a:t>
            </a:r>
          </a:p>
          <a:p>
            <a:pPr marR="0" algn="just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ru-RU" sz="1800" dirty="0">
                <a:solidFill>
                  <a:schemeClr val="tx2"/>
                </a:solidFill>
              </a:rPr>
              <a:t> на прибыль – 616-619.</a:t>
            </a:r>
          </a:p>
          <a:p>
            <a:pPr marR="0" algn="just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endParaRPr lang="ru-RU" sz="1800" dirty="0">
              <a:solidFill>
                <a:schemeClr val="tx2"/>
              </a:solidFill>
            </a:endParaRPr>
          </a:p>
          <a:p>
            <a:pPr marR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endParaRPr lang="ru-RU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3452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995133" y="1245565"/>
            <a:ext cx="8777162" cy="1152128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>
            <a:lvl1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54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077"/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813757" y="1840415"/>
            <a:ext cx="9182779" cy="1605524"/>
          </a:xfrm>
          <a:prstGeom prst="rect">
            <a:avLst/>
          </a:prstGeom>
        </p:spPr>
        <p:txBody>
          <a:bodyPr vert="horz" lIns="104306" tIns="52153" rIns="104306" bIns="52153" numCol="1" rtlCol="0" anchor="ctr">
            <a:noAutofit/>
          </a:bodyPr>
          <a:lstStyle>
            <a:lvl1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54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endParaRPr lang="ru-RU" sz="2000" b="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xmlns="" id="{7DB5C39D-A269-47C3-8387-BB2FF796E9D6}"/>
              </a:ext>
            </a:extLst>
          </p:cNvPr>
          <p:cNvSpPr txBox="1">
            <a:spLocks/>
          </p:cNvSpPr>
          <p:nvPr/>
        </p:nvSpPr>
        <p:spPr>
          <a:xfrm>
            <a:off x="948987" y="4251159"/>
            <a:ext cx="8777162" cy="1584176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>
            <a:lvl1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54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050" b="0" dirty="0"/>
          </a:p>
        </p:txBody>
      </p:sp>
      <p:grpSp>
        <p:nvGrpSpPr>
          <p:cNvPr id="12" name="Группа 49"/>
          <p:cNvGrpSpPr/>
          <p:nvPr/>
        </p:nvGrpSpPr>
        <p:grpSpPr>
          <a:xfrm>
            <a:off x="1666836" y="4782214"/>
            <a:ext cx="6072595" cy="834586"/>
            <a:chOff x="1259633" y="1357554"/>
            <a:chExt cx="5616623" cy="951435"/>
          </a:xfrm>
        </p:grpSpPr>
        <p:grpSp>
          <p:nvGrpSpPr>
            <p:cNvPr id="13" name="Группа 74"/>
            <p:cNvGrpSpPr/>
            <p:nvPr/>
          </p:nvGrpSpPr>
          <p:grpSpPr>
            <a:xfrm>
              <a:off x="1259633" y="1357554"/>
              <a:ext cx="5616623" cy="951435"/>
              <a:chOff x="1187625" y="1393031"/>
              <a:chExt cx="5616623" cy="837403"/>
            </a:xfrm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2768129" y="1393031"/>
                <a:ext cx="246307" cy="2979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endParaRPr lang="ru-RU" sz="105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>
                <a:off x="3047836" y="1580234"/>
                <a:ext cx="246307" cy="2979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endParaRPr lang="ru-RU" sz="105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1187625" y="1932456"/>
                <a:ext cx="5616623" cy="2979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050" b="1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</p:grpSp>
        <p:sp>
          <p:nvSpPr>
            <p:cNvPr id="14" name="Прямоугольник 43">
              <a:extLst>
                <a:ext uri="{FF2B5EF4-FFF2-40B4-BE49-F238E27FC236}">
                  <a16:creationId xmlns:a16="http://schemas.microsoft.com/office/drawing/2014/main" xmlns="" id="{2E92369E-66D8-483D-ACB0-EC85C0989897}"/>
                </a:ext>
              </a:extLst>
            </p:cNvPr>
            <p:cNvSpPr/>
            <p:nvPr/>
          </p:nvSpPr>
          <p:spPr>
            <a:xfrm>
              <a:off x="2911101" y="1779575"/>
              <a:ext cx="246307" cy="3385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ru-RU" sz="105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9" name="Группа 49"/>
          <p:cNvGrpSpPr/>
          <p:nvPr/>
        </p:nvGrpSpPr>
        <p:grpSpPr>
          <a:xfrm>
            <a:off x="813757" y="1654702"/>
            <a:ext cx="8978182" cy="5906561"/>
            <a:chOff x="-768876" y="-3982510"/>
            <a:chExt cx="9637785" cy="6100640"/>
          </a:xfrm>
        </p:grpSpPr>
        <p:grpSp>
          <p:nvGrpSpPr>
            <p:cNvPr id="30" name="Группа 74"/>
            <p:cNvGrpSpPr/>
            <p:nvPr/>
          </p:nvGrpSpPr>
          <p:grpSpPr>
            <a:xfrm>
              <a:off x="-768876" y="-3982510"/>
              <a:ext cx="9637785" cy="5891316"/>
              <a:chOff x="-840884" y="-3307011"/>
              <a:chExt cx="9637785" cy="5185223"/>
            </a:xfrm>
          </p:grpSpPr>
          <p:sp>
            <p:nvSpPr>
              <p:cNvPr id="32" name="Google Shape;153;p15">
                <a:extLst>
                  <a:ext uri="{FF2B5EF4-FFF2-40B4-BE49-F238E27FC236}">
                    <a16:creationId xmlns:a16="http://schemas.microsoft.com/office/drawing/2014/main" xmlns="" id="{97F1B27A-E070-5D4E-B6C0-FE7DC4C021F0}"/>
                  </a:ext>
                </a:extLst>
              </p:cNvPr>
              <p:cNvSpPr/>
              <p:nvPr/>
            </p:nvSpPr>
            <p:spPr>
              <a:xfrm>
                <a:off x="-840884" y="-3307011"/>
                <a:ext cx="9637785" cy="167911"/>
              </a:xfrm>
              <a:prstGeom prst="roundRect">
                <a:avLst>
                  <a:gd name="adj" fmla="val 5346"/>
                </a:avLst>
              </a:prstGeom>
              <a:solidFill>
                <a:schemeClr val="bg1"/>
              </a:solidFill>
              <a:ln w="22225">
                <a:noFill/>
              </a:ln>
              <a:effectLst/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/>
                <a:r>
                  <a:rPr lang="ru-RU" sz="1800" dirty="0" smtClean="0">
                    <a:solidFill>
                      <a:srgbClr val="005AA9"/>
                    </a:solidFill>
                    <a:cs typeface="Times New Roman" panose="02020603050405020304" pitchFamily="18" charset="0"/>
                  </a:rPr>
                  <a:t> </a:t>
                </a:r>
                <a:endParaRPr lang="ru-RU" sz="1800" dirty="0">
                  <a:solidFill>
                    <a:srgbClr val="005AA9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>
                <a:off x="2768129" y="1393031"/>
                <a:ext cx="246307" cy="2979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endParaRPr lang="ru-RU" sz="105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3047836" y="1580234"/>
                <a:ext cx="246307" cy="2979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endParaRPr lang="ru-RU" sz="105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1" name="Прямоугольник 43">
              <a:extLst>
                <a:ext uri="{FF2B5EF4-FFF2-40B4-BE49-F238E27FC236}">
                  <a16:creationId xmlns:a16="http://schemas.microsoft.com/office/drawing/2014/main" xmlns="" id="{2E92369E-66D8-483D-ACB0-EC85C0989897}"/>
                </a:ext>
              </a:extLst>
            </p:cNvPr>
            <p:cNvSpPr/>
            <p:nvPr/>
          </p:nvSpPr>
          <p:spPr>
            <a:xfrm>
              <a:off x="2911101" y="1779575"/>
              <a:ext cx="246307" cy="3385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ru-RU" sz="105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5" name="Группа 49"/>
          <p:cNvGrpSpPr/>
          <p:nvPr/>
        </p:nvGrpSpPr>
        <p:grpSpPr>
          <a:xfrm>
            <a:off x="813757" y="1221598"/>
            <a:ext cx="8978182" cy="5439353"/>
            <a:chOff x="220962" y="-3548300"/>
            <a:chExt cx="7680927" cy="5666430"/>
          </a:xfrm>
        </p:grpSpPr>
        <p:grpSp>
          <p:nvGrpSpPr>
            <p:cNvPr id="36" name="Группа 74"/>
            <p:cNvGrpSpPr/>
            <p:nvPr/>
          </p:nvGrpSpPr>
          <p:grpSpPr>
            <a:xfrm>
              <a:off x="220962" y="-3548300"/>
              <a:ext cx="7680927" cy="5457105"/>
              <a:chOff x="148954" y="-2924843"/>
              <a:chExt cx="7680927" cy="4803055"/>
            </a:xfrm>
          </p:grpSpPr>
          <p:sp>
            <p:nvSpPr>
              <p:cNvPr id="38" name="Google Shape;153;p15">
                <a:extLst>
                  <a:ext uri="{FF2B5EF4-FFF2-40B4-BE49-F238E27FC236}">
                    <a16:creationId xmlns:a16="http://schemas.microsoft.com/office/drawing/2014/main" xmlns="" id="{97F1B27A-E070-5D4E-B6C0-FE7DC4C021F0}"/>
                  </a:ext>
                </a:extLst>
              </p:cNvPr>
              <p:cNvSpPr/>
              <p:nvPr/>
            </p:nvSpPr>
            <p:spPr>
              <a:xfrm>
                <a:off x="148954" y="-2924843"/>
                <a:ext cx="7680927" cy="566465"/>
              </a:xfrm>
              <a:prstGeom prst="roundRect">
                <a:avLst>
                  <a:gd name="adj" fmla="val 7848"/>
                </a:avLst>
              </a:prstGeom>
              <a:solidFill>
                <a:schemeClr val="bg1"/>
              </a:solidFill>
              <a:ln w="22225">
                <a:noFill/>
              </a:ln>
              <a:effectLst/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lvl="0" algn="ctr"/>
                <a:r>
                  <a:rPr lang="ru-RU" sz="1800" b="1" dirty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Дополнения в </a:t>
                </a:r>
                <a:r>
                  <a:rPr lang="ru-RU" sz="1800" b="1" dirty="0" smtClean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ст. </a:t>
                </a:r>
                <a:r>
                  <a:rPr lang="ru-RU" sz="1800" b="1" smtClean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251 </a:t>
                </a:r>
                <a:r>
                  <a:rPr lang="ru-RU" sz="1800" b="1" dirty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НК РФ </a:t>
                </a:r>
              </a:p>
              <a:p>
                <a:pPr lvl="0" algn="ctr"/>
                <a:r>
                  <a:rPr lang="ru-RU" sz="1800" b="1" dirty="0" smtClean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Внесены </a:t>
                </a:r>
                <a:r>
                  <a:rPr lang="ru-RU" sz="1800" dirty="0" smtClean="0">
                    <a:solidFill>
                      <a:srgbClr val="005AA9"/>
                    </a:solidFill>
                  </a:rPr>
                  <a:t>Федеральным законом </a:t>
                </a:r>
                <a:r>
                  <a:rPr lang="ru-RU" sz="1800" dirty="0">
                    <a:solidFill>
                      <a:srgbClr val="005AA9"/>
                    </a:solidFill>
                  </a:rPr>
                  <a:t>от </a:t>
                </a:r>
                <a:r>
                  <a:rPr lang="ru-RU" sz="1800" dirty="0" smtClean="0">
                    <a:solidFill>
                      <a:srgbClr val="005AA9"/>
                    </a:solidFill>
                  </a:rPr>
                  <a:t>14.07.2022 </a:t>
                </a:r>
                <a:r>
                  <a:rPr lang="ru-RU" sz="1800" dirty="0">
                    <a:solidFill>
                      <a:srgbClr val="005AA9"/>
                    </a:solidFill>
                  </a:rPr>
                  <a:t>N </a:t>
                </a:r>
                <a:r>
                  <a:rPr lang="ru-RU" sz="1800" dirty="0" smtClean="0">
                    <a:solidFill>
                      <a:srgbClr val="005AA9"/>
                    </a:solidFill>
                  </a:rPr>
                  <a:t>323-ФЗ</a:t>
                </a:r>
                <a:endParaRPr lang="ru-RU" sz="1800" dirty="0">
                  <a:solidFill>
                    <a:srgbClr val="005AA9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Прямоугольник 38"/>
              <p:cNvSpPr/>
              <p:nvPr/>
            </p:nvSpPr>
            <p:spPr>
              <a:xfrm>
                <a:off x="2768129" y="1393031"/>
                <a:ext cx="246307" cy="2979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endParaRPr lang="ru-RU" sz="105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0" name="Прямоугольник 39"/>
              <p:cNvSpPr/>
              <p:nvPr/>
            </p:nvSpPr>
            <p:spPr>
              <a:xfrm>
                <a:off x="3047836" y="1580234"/>
                <a:ext cx="246307" cy="2979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endParaRPr lang="ru-RU" sz="105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7" name="Прямоугольник 43">
              <a:extLst>
                <a:ext uri="{FF2B5EF4-FFF2-40B4-BE49-F238E27FC236}">
                  <a16:creationId xmlns:a16="http://schemas.microsoft.com/office/drawing/2014/main" xmlns="" id="{2E92369E-66D8-483D-ACB0-EC85C0989897}"/>
                </a:ext>
              </a:extLst>
            </p:cNvPr>
            <p:cNvSpPr/>
            <p:nvPr/>
          </p:nvSpPr>
          <p:spPr>
            <a:xfrm>
              <a:off x="2911101" y="1779575"/>
              <a:ext cx="246307" cy="3385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ru-RU" sz="105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552110" y="1550560"/>
            <a:ext cx="902217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ru-RU" sz="1600" dirty="0" smtClean="0">
              <a:solidFill>
                <a:schemeClr val="tx2"/>
              </a:solidFill>
            </a:endParaRPr>
          </a:p>
          <a:p>
            <a:pPr lvl="0" algn="just"/>
            <a:endParaRPr lang="ru-RU" sz="2200" b="1" dirty="0" smtClean="0">
              <a:solidFill>
                <a:srgbClr val="1F497D"/>
              </a:solidFill>
            </a:endParaRPr>
          </a:p>
          <a:p>
            <a:pPr lvl="0" algn="just"/>
            <a:r>
              <a:rPr lang="ru-RU" sz="2200" b="1" dirty="0" smtClean="0">
                <a:solidFill>
                  <a:srgbClr val="1F497D"/>
                </a:solidFill>
              </a:rPr>
              <a:t>В </a:t>
            </a:r>
            <a:r>
              <a:rPr lang="ru-RU" sz="2200" b="1" dirty="0">
                <a:solidFill>
                  <a:srgbClr val="1F497D"/>
                </a:solidFill>
              </a:rPr>
              <a:t>частности, в указанный перечень включены</a:t>
            </a:r>
            <a:r>
              <a:rPr lang="ru-RU" sz="2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lvl="0" algn="just"/>
            <a:endParaRPr lang="ru-RU" sz="1800" dirty="0">
              <a:solidFill>
                <a:srgbClr val="1F497D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rgbClr val="C00000"/>
                </a:solidFill>
              </a:rPr>
              <a:t>безвозмездно полученное из государственной казны РФ имущество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(за исключением денежных средств), предназначенное </a:t>
            </a:r>
            <a:r>
              <a:rPr lang="ru-RU" sz="1800" dirty="0" smtClean="0">
                <a:solidFill>
                  <a:srgbClr val="C00000"/>
                </a:solidFill>
              </a:rPr>
              <a:t>для предупреждения и предотвращения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распространения, а также диагностики </a:t>
            </a:r>
            <a:r>
              <a:rPr lang="ru-RU" sz="1800" dirty="0" smtClean="0">
                <a:solidFill>
                  <a:srgbClr val="C00000"/>
                </a:solidFill>
              </a:rPr>
              <a:t>и лечения </a:t>
            </a:r>
            <a:r>
              <a:rPr lang="en-US" sz="1800" dirty="0" smtClean="0">
                <a:solidFill>
                  <a:srgbClr val="C00000"/>
                </a:solidFill>
              </a:rPr>
              <a:t>Covid-19</a:t>
            </a:r>
            <a:r>
              <a:rPr lang="ru-RU" sz="1800" dirty="0" smtClean="0">
                <a:solidFill>
                  <a:srgbClr val="1F497D"/>
                </a:solidFill>
              </a:rPr>
              <a:t>;</a:t>
            </a:r>
            <a:endParaRPr lang="ru-RU" sz="1800" dirty="0">
              <a:solidFill>
                <a:srgbClr val="1F497D"/>
              </a:solidFill>
            </a:endParaRPr>
          </a:p>
          <a:p>
            <a:pPr lvl="0" algn="just"/>
            <a:endParaRPr lang="ru-RU" sz="1800" dirty="0" smtClean="0">
              <a:solidFill>
                <a:schemeClr val="tx2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rgbClr val="C00000"/>
                </a:solidFill>
              </a:rPr>
              <a:t>с</a:t>
            </a:r>
            <a:r>
              <a:rPr lang="ru-RU" sz="1800" dirty="0" smtClean="0">
                <a:solidFill>
                  <a:srgbClr val="C00000"/>
                </a:solidFill>
              </a:rPr>
              <a:t>уммы прекращенных в 2022 году обязательств, связанных с выплатой иностранному участнику ООО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действительной стоимости </a:t>
            </a:r>
            <a:r>
              <a:rPr lang="ru-RU" sz="1800" dirty="0" smtClean="0">
                <a:solidFill>
                  <a:srgbClr val="C00000"/>
                </a:solidFill>
              </a:rPr>
              <a:t>доли при выходе в 2022 году из состава участников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такого общества или в результате его исключения в 2022 году из состава участников в судебном порядке;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ru-RU" sz="1800" dirty="0">
              <a:solidFill>
                <a:schemeClr val="tx2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rgbClr val="C00000"/>
                </a:solidFill>
              </a:rPr>
              <a:t>с</a:t>
            </a:r>
            <a:r>
              <a:rPr lang="ru-RU" sz="1800" dirty="0" smtClean="0">
                <a:solidFill>
                  <a:srgbClr val="C00000"/>
                </a:solidFill>
              </a:rPr>
              <a:t>тоимость газа и (или) услуги по его транспортировке по газораспределительным сетям,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полученных на безвозмездной основе потребителями, использующими газ </a:t>
            </a:r>
            <a:r>
              <a:rPr lang="ru-RU" sz="1800" dirty="0" smtClean="0">
                <a:solidFill>
                  <a:srgbClr val="C00000"/>
                </a:solidFill>
              </a:rPr>
              <a:t>для обеспечения горения Вечного огня и Огня памяти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на воинских захоронениях и мемориальных сооружениях.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just"/>
            <a:endParaRPr lang="ru-RU" sz="1800" dirty="0" smtClean="0">
              <a:solidFill>
                <a:schemeClr val="tx2"/>
              </a:solidFill>
            </a:endParaRPr>
          </a:p>
          <a:p>
            <a:pPr lvl="0" algn="just"/>
            <a:endParaRPr lang="ru-RU" sz="1600" dirty="0" smtClean="0">
              <a:solidFill>
                <a:schemeClr val="tx2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ru-RU" sz="1800" dirty="0">
              <a:solidFill>
                <a:schemeClr val="tx2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1858" y="36215"/>
            <a:ext cx="9103711" cy="113132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Расширен перечень доходов, не учитываемых в целях налогообложения прибыли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319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algn="ctr"/>
            <a:r>
              <a:rPr lang="ru-RU" sz="2100" dirty="0">
                <a:solidFill>
                  <a:schemeClr val="tx1"/>
                </a:solidFill>
                <a:latin typeface="+mn-lt"/>
              </a:rPr>
              <a:t>В 2022 году по договорам </a:t>
            </a:r>
            <a:r>
              <a:rPr lang="ru-RU" sz="2400" dirty="0">
                <a:solidFill>
                  <a:srgbClr val="C00000"/>
                </a:solidFill>
                <a:latin typeface="+mn-lt"/>
              </a:rPr>
              <a:t>кредита (займа)</a:t>
            </a:r>
          </a:p>
          <a:p>
            <a:pPr marL="0" algn="ctr"/>
            <a:r>
              <a:rPr lang="ru-RU" sz="2800" dirty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Если у российской организации-заемщика:</a:t>
            </a:r>
          </a:p>
          <a:p>
            <a:pPr marL="342900" indent="-342900" algn="just">
              <a:buFontTx/>
              <a:buChar char="-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кредитор – </a:t>
            </a:r>
            <a:r>
              <a:rPr lang="ru-RU" sz="2000" dirty="0">
                <a:solidFill>
                  <a:srgbClr val="C00000"/>
                </a:solidFill>
                <a:latin typeface="+mn-lt"/>
              </a:rPr>
              <a:t>иностранное лицо</a:t>
            </a:r>
            <a:r>
              <a:rPr lang="ru-RU" sz="2400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(иностранная организация или иностранный гражданин), в том числе, </a:t>
            </a:r>
            <a:r>
              <a:rPr lang="ru-RU" sz="2000" dirty="0">
                <a:solidFill>
                  <a:srgbClr val="C00000"/>
                </a:solidFill>
                <a:latin typeface="+mn-lt"/>
              </a:rPr>
              <a:t>взаимозависимое*</a:t>
            </a:r>
          </a:p>
          <a:p>
            <a:pPr marL="0" algn="ctr"/>
            <a:r>
              <a:rPr lang="ru-RU" sz="2000" dirty="0">
                <a:solidFill>
                  <a:srgbClr val="C00000"/>
                </a:solidFill>
                <a:latin typeface="+mn-lt"/>
              </a:rPr>
              <a:t>И</a:t>
            </a:r>
          </a:p>
          <a:p>
            <a:pPr marL="342900" indent="-342900" algn="just">
              <a:buFontTx/>
              <a:buChar char="-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договор займа (кредита) или договор уступки права требования по займу (кредиту) этому иностранному лицу заключен</a:t>
            </a:r>
            <a:r>
              <a:rPr lang="ru-RU" sz="2000" dirty="0">
                <a:solidFill>
                  <a:srgbClr val="C00000"/>
                </a:solidFill>
                <a:latin typeface="+mn-lt"/>
              </a:rPr>
              <a:t> до 1 марта 2022</a:t>
            </a:r>
          </a:p>
          <a:p>
            <a:pPr marL="0" algn="ctr"/>
            <a:r>
              <a:rPr lang="ru-RU" sz="2000" dirty="0">
                <a:solidFill>
                  <a:srgbClr val="C00000"/>
                </a:solidFill>
                <a:latin typeface="+mn-lt"/>
              </a:rPr>
              <a:t>И</a:t>
            </a:r>
          </a:p>
          <a:p>
            <a:pPr marL="342900" indent="-342900" algn="just">
              <a:buFontTx/>
              <a:buChar char="-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это иностранное лицо принимает решение </a:t>
            </a:r>
            <a:r>
              <a:rPr lang="ru-RU" sz="2000" dirty="0">
                <a:solidFill>
                  <a:srgbClr val="C00000"/>
                </a:solidFill>
                <a:latin typeface="+mn-lt"/>
              </a:rPr>
              <a:t>о прощении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долга</a:t>
            </a:r>
          </a:p>
          <a:p>
            <a:pPr marL="0" algn="ctr"/>
            <a:r>
              <a:rPr lang="ru-RU" sz="2000" dirty="0">
                <a:solidFill>
                  <a:srgbClr val="C00000"/>
                </a:solidFill>
                <a:latin typeface="+mn-lt"/>
              </a:rPr>
              <a:t>То</a:t>
            </a:r>
          </a:p>
          <a:p>
            <a:pPr marL="0" algn="just"/>
            <a:r>
              <a:rPr lang="ru-RU" sz="2000" dirty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Прощенные обязательства  (за исключением сумм процентов, учтенных заемщиком в составе внереализационных расходов*) – </a:t>
            </a:r>
            <a:r>
              <a:rPr lang="ru-RU" sz="2000" dirty="0">
                <a:solidFill>
                  <a:srgbClr val="C00000"/>
                </a:solidFill>
                <a:latin typeface="+mn-lt"/>
              </a:rPr>
              <a:t>НЕ ДОХОД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  российской организации – заемщика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Прощение долгов (пп.21.5 п.1 ст. 251 НК РФ)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950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995133" y="1245565"/>
            <a:ext cx="8777162" cy="1152128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>
            <a:lvl1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54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077"/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813757" y="1840415"/>
            <a:ext cx="9182779" cy="1605524"/>
          </a:xfrm>
          <a:prstGeom prst="rect">
            <a:avLst/>
          </a:prstGeom>
        </p:spPr>
        <p:txBody>
          <a:bodyPr vert="horz" lIns="104306" tIns="52153" rIns="104306" bIns="52153" numCol="1" rtlCol="0" anchor="ctr">
            <a:noAutofit/>
          </a:bodyPr>
          <a:lstStyle>
            <a:lvl1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54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endParaRPr lang="ru-RU" sz="2000" b="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xmlns="" id="{7DB5C39D-A269-47C3-8387-BB2FF796E9D6}"/>
              </a:ext>
            </a:extLst>
          </p:cNvPr>
          <p:cNvSpPr txBox="1">
            <a:spLocks/>
          </p:cNvSpPr>
          <p:nvPr/>
        </p:nvSpPr>
        <p:spPr>
          <a:xfrm>
            <a:off x="948987" y="4251159"/>
            <a:ext cx="8777162" cy="1584176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>
            <a:lvl1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54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050" b="0" dirty="0"/>
          </a:p>
        </p:txBody>
      </p:sp>
      <p:grpSp>
        <p:nvGrpSpPr>
          <p:cNvPr id="12" name="Группа 49"/>
          <p:cNvGrpSpPr/>
          <p:nvPr/>
        </p:nvGrpSpPr>
        <p:grpSpPr>
          <a:xfrm>
            <a:off x="1666836" y="4782214"/>
            <a:ext cx="6072595" cy="834586"/>
            <a:chOff x="1259633" y="1357554"/>
            <a:chExt cx="5616623" cy="951435"/>
          </a:xfrm>
        </p:grpSpPr>
        <p:grpSp>
          <p:nvGrpSpPr>
            <p:cNvPr id="13" name="Группа 74"/>
            <p:cNvGrpSpPr/>
            <p:nvPr/>
          </p:nvGrpSpPr>
          <p:grpSpPr>
            <a:xfrm>
              <a:off x="1259633" y="1357554"/>
              <a:ext cx="5616623" cy="951435"/>
              <a:chOff x="1187625" y="1393031"/>
              <a:chExt cx="5616623" cy="837403"/>
            </a:xfrm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2768129" y="1393031"/>
                <a:ext cx="246307" cy="2979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endParaRPr lang="ru-RU" sz="105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>
                <a:off x="3047836" y="1580234"/>
                <a:ext cx="246307" cy="2979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endParaRPr lang="ru-RU" sz="105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1187625" y="1932456"/>
                <a:ext cx="5616623" cy="2979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050" b="1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</p:grpSp>
        <p:sp>
          <p:nvSpPr>
            <p:cNvPr id="14" name="Прямоугольник 43">
              <a:extLst>
                <a:ext uri="{FF2B5EF4-FFF2-40B4-BE49-F238E27FC236}">
                  <a16:creationId xmlns:a16="http://schemas.microsoft.com/office/drawing/2014/main" xmlns="" id="{2E92369E-66D8-483D-ACB0-EC85C0989897}"/>
                </a:ext>
              </a:extLst>
            </p:cNvPr>
            <p:cNvSpPr/>
            <p:nvPr/>
          </p:nvSpPr>
          <p:spPr>
            <a:xfrm>
              <a:off x="2911101" y="1779575"/>
              <a:ext cx="246307" cy="3385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ru-RU" sz="105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9" name="Группа 49"/>
          <p:cNvGrpSpPr/>
          <p:nvPr/>
        </p:nvGrpSpPr>
        <p:grpSpPr>
          <a:xfrm>
            <a:off x="813757" y="1654702"/>
            <a:ext cx="8978182" cy="5906561"/>
            <a:chOff x="-768876" y="-3982510"/>
            <a:chExt cx="9637785" cy="6100640"/>
          </a:xfrm>
        </p:grpSpPr>
        <p:grpSp>
          <p:nvGrpSpPr>
            <p:cNvPr id="30" name="Группа 74"/>
            <p:cNvGrpSpPr/>
            <p:nvPr/>
          </p:nvGrpSpPr>
          <p:grpSpPr>
            <a:xfrm>
              <a:off x="-768876" y="-3982510"/>
              <a:ext cx="9637785" cy="5891316"/>
              <a:chOff x="-840884" y="-3307011"/>
              <a:chExt cx="9637785" cy="5185223"/>
            </a:xfrm>
          </p:grpSpPr>
          <p:sp>
            <p:nvSpPr>
              <p:cNvPr id="32" name="Google Shape;153;p15">
                <a:extLst>
                  <a:ext uri="{FF2B5EF4-FFF2-40B4-BE49-F238E27FC236}">
                    <a16:creationId xmlns:a16="http://schemas.microsoft.com/office/drawing/2014/main" xmlns="" id="{97F1B27A-E070-5D4E-B6C0-FE7DC4C021F0}"/>
                  </a:ext>
                </a:extLst>
              </p:cNvPr>
              <p:cNvSpPr/>
              <p:nvPr/>
            </p:nvSpPr>
            <p:spPr>
              <a:xfrm>
                <a:off x="-840884" y="-3307011"/>
                <a:ext cx="9637785" cy="167911"/>
              </a:xfrm>
              <a:prstGeom prst="roundRect">
                <a:avLst>
                  <a:gd name="adj" fmla="val 5346"/>
                </a:avLst>
              </a:prstGeom>
              <a:solidFill>
                <a:schemeClr val="bg1"/>
              </a:solidFill>
              <a:ln w="22225">
                <a:noFill/>
              </a:ln>
              <a:effectLst/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/>
                <a:r>
                  <a:rPr lang="ru-RU" sz="1800" dirty="0" smtClean="0">
                    <a:solidFill>
                      <a:srgbClr val="005AA9"/>
                    </a:solidFill>
                    <a:cs typeface="Times New Roman" panose="02020603050405020304" pitchFamily="18" charset="0"/>
                  </a:rPr>
                  <a:t> </a:t>
                </a:r>
                <a:endParaRPr lang="ru-RU" sz="1800" dirty="0">
                  <a:solidFill>
                    <a:srgbClr val="005AA9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>
                <a:off x="2768129" y="1393031"/>
                <a:ext cx="246307" cy="2979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endParaRPr lang="ru-RU" sz="105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3047836" y="1580234"/>
                <a:ext cx="246307" cy="2979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endParaRPr lang="ru-RU" sz="105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1" name="Прямоугольник 43">
              <a:extLst>
                <a:ext uri="{FF2B5EF4-FFF2-40B4-BE49-F238E27FC236}">
                  <a16:creationId xmlns:a16="http://schemas.microsoft.com/office/drawing/2014/main" xmlns="" id="{2E92369E-66D8-483D-ACB0-EC85C0989897}"/>
                </a:ext>
              </a:extLst>
            </p:cNvPr>
            <p:cNvSpPr/>
            <p:nvPr/>
          </p:nvSpPr>
          <p:spPr>
            <a:xfrm>
              <a:off x="2911101" y="1779575"/>
              <a:ext cx="246307" cy="3385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ru-RU" sz="105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5" name="Группа 49"/>
          <p:cNvGrpSpPr/>
          <p:nvPr/>
        </p:nvGrpSpPr>
        <p:grpSpPr>
          <a:xfrm>
            <a:off x="813757" y="1221597"/>
            <a:ext cx="8978182" cy="5439354"/>
            <a:chOff x="220962" y="-3548301"/>
            <a:chExt cx="7680927" cy="5666431"/>
          </a:xfrm>
        </p:grpSpPr>
        <p:grpSp>
          <p:nvGrpSpPr>
            <p:cNvPr id="36" name="Группа 74"/>
            <p:cNvGrpSpPr/>
            <p:nvPr/>
          </p:nvGrpSpPr>
          <p:grpSpPr>
            <a:xfrm>
              <a:off x="220962" y="-3548301"/>
              <a:ext cx="7680927" cy="5457106"/>
              <a:chOff x="148954" y="-2924844"/>
              <a:chExt cx="7680927" cy="4803056"/>
            </a:xfrm>
          </p:grpSpPr>
          <p:sp>
            <p:nvSpPr>
              <p:cNvPr id="38" name="Google Shape;153;p15">
                <a:extLst>
                  <a:ext uri="{FF2B5EF4-FFF2-40B4-BE49-F238E27FC236}">
                    <a16:creationId xmlns:a16="http://schemas.microsoft.com/office/drawing/2014/main" xmlns="" id="{97F1B27A-E070-5D4E-B6C0-FE7DC4C021F0}"/>
                  </a:ext>
                </a:extLst>
              </p:cNvPr>
              <p:cNvSpPr/>
              <p:nvPr/>
            </p:nvSpPr>
            <p:spPr>
              <a:xfrm>
                <a:off x="148954" y="-2924844"/>
                <a:ext cx="7680927" cy="437351"/>
              </a:xfrm>
              <a:prstGeom prst="roundRect">
                <a:avLst>
                  <a:gd name="adj" fmla="val 7848"/>
                </a:avLst>
              </a:prstGeom>
              <a:solidFill>
                <a:schemeClr val="bg1"/>
              </a:solidFill>
              <a:ln w="22225">
                <a:noFill/>
              </a:ln>
              <a:effectLst/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lvl="0" algn="ctr"/>
                <a:r>
                  <a:rPr lang="ru-RU" sz="1800" b="1" dirty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Дополнения в </a:t>
                </a:r>
                <a:r>
                  <a:rPr lang="ru-RU" sz="1800" b="1" dirty="0" smtClean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ст. 270 </a:t>
                </a:r>
                <a:r>
                  <a:rPr lang="ru-RU" sz="1800" b="1" dirty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НК РФ </a:t>
                </a:r>
              </a:p>
              <a:p>
                <a:pPr lvl="0" algn="ctr"/>
                <a:r>
                  <a:rPr lang="ru-RU" sz="1800" b="1" dirty="0" smtClean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Внесены </a:t>
                </a:r>
                <a:r>
                  <a:rPr lang="ru-RU" sz="1800" dirty="0" smtClean="0">
                    <a:solidFill>
                      <a:srgbClr val="005AA9"/>
                    </a:solidFill>
                  </a:rPr>
                  <a:t>Федеральным законом </a:t>
                </a:r>
                <a:r>
                  <a:rPr lang="ru-RU" sz="1800" dirty="0">
                    <a:solidFill>
                      <a:srgbClr val="005AA9"/>
                    </a:solidFill>
                  </a:rPr>
                  <a:t>от </a:t>
                </a:r>
                <a:r>
                  <a:rPr lang="ru-RU" sz="1800" dirty="0" smtClean="0">
                    <a:solidFill>
                      <a:srgbClr val="005AA9"/>
                    </a:solidFill>
                  </a:rPr>
                  <a:t>14.07.2022 </a:t>
                </a:r>
                <a:r>
                  <a:rPr lang="ru-RU" sz="1800" dirty="0">
                    <a:solidFill>
                      <a:srgbClr val="005AA9"/>
                    </a:solidFill>
                  </a:rPr>
                  <a:t>N </a:t>
                </a:r>
                <a:r>
                  <a:rPr lang="ru-RU" sz="1800" dirty="0" smtClean="0">
                    <a:solidFill>
                      <a:srgbClr val="005AA9"/>
                    </a:solidFill>
                  </a:rPr>
                  <a:t>323-ФЗ</a:t>
                </a:r>
                <a:endParaRPr lang="ru-RU" sz="1800" dirty="0">
                  <a:solidFill>
                    <a:srgbClr val="005AA9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Прямоугольник 38"/>
              <p:cNvSpPr/>
              <p:nvPr/>
            </p:nvSpPr>
            <p:spPr>
              <a:xfrm>
                <a:off x="2768129" y="1393031"/>
                <a:ext cx="246307" cy="2979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endParaRPr lang="ru-RU" sz="105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0" name="Прямоугольник 39"/>
              <p:cNvSpPr/>
              <p:nvPr/>
            </p:nvSpPr>
            <p:spPr>
              <a:xfrm>
                <a:off x="3047836" y="1580234"/>
                <a:ext cx="246307" cy="2979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endParaRPr lang="ru-RU" sz="105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7" name="Прямоугольник 43">
              <a:extLst>
                <a:ext uri="{FF2B5EF4-FFF2-40B4-BE49-F238E27FC236}">
                  <a16:creationId xmlns:a16="http://schemas.microsoft.com/office/drawing/2014/main" xmlns="" id="{2E92369E-66D8-483D-ACB0-EC85C0989897}"/>
                </a:ext>
              </a:extLst>
            </p:cNvPr>
            <p:cNvSpPr/>
            <p:nvPr/>
          </p:nvSpPr>
          <p:spPr>
            <a:xfrm>
              <a:off x="2911101" y="1779575"/>
              <a:ext cx="246307" cy="3385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ru-RU" sz="105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488135" y="1245565"/>
            <a:ext cx="9022174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ru-RU" sz="1600" dirty="0" smtClean="0">
              <a:solidFill>
                <a:schemeClr val="tx2"/>
              </a:solidFill>
            </a:endParaRPr>
          </a:p>
          <a:p>
            <a:pPr lvl="0" algn="just"/>
            <a:endParaRPr lang="ru-RU" sz="2200" b="1" dirty="0" smtClean="0">
              <a:solidFill>
                <a:srgbClr val="1F497D"/>
              </a:solidFill>
            </a:endParaRPr>
          </a:p>
          <a:p>
            <a:pPr lvl="0" algn="just"/>
            <a:r>
              <a:rPr lang="ru-RU" sz="2200" b="1" dirty="0" smtClean="0">
                <a:solidFill>
                  <a:srgbClr val="1F497D"/>
                </a:solidFill>
              </a:rPr>
              <a:t>В </a:t>
            </a:r>
            <a:r>
              <a:rPr lang="ru-RU" sz="2200" b="1" dirty="0">
                <a:solidFill>
                  <a:srgbClr val="1F497D"/>
                </a:solidFill>
              </a:rPr>
              <a:t>частности, в указанный перечень включены</a:t>
            </a:r>
            <a:r>
              <a:rPr lang="ru-RU" sz="2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lvl="0" algn="just"/>
            <a:endParaRPr lang="ru-RU" sz="1800" dirty="0">
              <a:solidFill>
                <a:srgbClr val="1F497D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rgbClr val="C00000"/>
                </a:solidFill>
              </a:rPr>
              <a:t>средства или иное имущество, переданные по долговым обязательствам </a:t>
            </a:r>
            <a:r>
              <a:rPr lang="ru-RU" sz="1800" dirty="0">
                <a:solidFill>
                  <a:srgbClr val="1F497D"/>
                </a:solidFill>
              </a:rPr>
              <a:t>по соглашениям о финансировании участия в кредите;</a:t>
            </a:r>
          </a:p>
          <a:p>
            <a:pPr lvl="0" algn="just"/>
            <a:endParaRPr lang="ru-RU" sz="1800" dirty="0" smtClean="0">
              <a:solidFill>
                <a:schemeClr val="tx2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rgbClr val="C00000"/>
                </a:solidFill>
              </a:rPr>
              <a:t>расходы </a:t>
            </a:r>
            <a:r>
              <a:rPr lang="ru-RU" sz="1800" dirty="0">
                <a:solidFill>
                  <a:srgbClr val="C00000"/>
                </a:solidFill>
              </a:rPr>
              <a:t>организаций</a:t>
            </a:r>
            <a:r>
              <a:rPr lang="ru-RU" sz="1800" dirty="0">
                <a:solidFill>
                  <a:schemeClr val="tx2"/>
                </a:solidFill>
              </a:rPr>
              <a:t>, доля участия в которых указанной в подпункте 22 пункта 2 статьи 251 </a:t>
            </a:r>
            <a:r>
              <a:rPr lang="ru-RU" sz="1800" dirty="0" smtClean="0">
                <a:solidFill>
                  <a:schemeClr val="tx2"/>
                </a:solidFill>
              </a:rPr>
              <a:t>НК РФ </a:t>
            </a:r>
            <a:r>
              <a:rPr lang="ru-RU" sz="1800" dirty="0">
                <a:solidFill>
                  <a:schemeClr val="tx2"/>
                </a:solidFill>
              </a:rPr>
              <a:t>некоммерческой организации </a:t>
            </a:r>
            <a:r>
              <a:rPr lang="ru-RU" sz="1800" dirty="0" smtClean="0">
                <a:solidFill>
                  <a:schemeClr val="tx2"/>
                </a:solidFill>
              </a:rPr>
              <a:t>(созданной технологическим партнером Федеральной научно-технической программы развития генетических технологий) составляет </a:t>
            </a:r>
            <a:r>
              <a:rPr lang="ru-RU" sz="1800" dirty="0">
                <a:solidFill>
                  <a:schemeClr val="tx2"/>
                </a:solidFill>
              </a:rPr>
              <a:t>не менее 50 процентов, </a:t>
            </a:r>
            <a:r>
              <a:rPr lang="ru-RU" sz="1800" dirty="0">
                <a:solidFill>
                  <a:srgbClr val="C00000"/>
                </a:solidFill>
              </a:rPr>
              <a:t>понесенных за счет имущества </a:t>
            </a:r>
            <a:r>
              <a:rPr lang="ru-RU" sz="1800" dirty="0" smtClean="0">
                <a:solidFill>
                  <a:schemeClr val="tx2"/>
                </a:solidFill>
              </a:rPr>
              <a:t>(денежных </a:t>
            </a:r>
            <a:r>
              <a:rPr lang="ru-RU" sz="1800" dirty="0">
                <a:solidFill>
                  <a:schemeClr val="tx2"/>
                </a:solidFill>
              </a:rPr>
              <a:t>средств), </a:t>
            </a:r>
            <a:r>
              <a:rPr lang="ru-RU" sz="1800" dirty="0">
                <a:solidFill>
                  <a:srgbClr val="C00000"/>
                </a:solidFill>
              </a:rPr>
              <a:t>полученного </a:t>
            </a:r>
            <a:r>
              <a:rPr lang="ru-RU" sz="1800" dirty="0">
                <a:solidFill>
                  <a:schemeClr val="tx2"/>
                </a:solidFill>
              </a:rPr>
              <a:t>от указанной </a:t>
            </a:r>
            <a:r>
              <a:rPr lang="ru-RU" sz="1800" dirty="0">
                <a:solidFill>
                  <a:srgbClr val="C00000"/>
                </a:solidFill>
              </a:rPr>
              <a:t>некоммерческой организации на осуществление мероприятий, предусмотренных программой развития генетических технологий</a:t>
            </a:r>
            <a:r>
              <a:rPr lang="ru-RU" sz="1800" dirty="0">
                <a:solidFill>
                  <a:schemeClr val="tx2"/>
                </a:solidFill>
              </a:rPr>
              <a:t> и (или) соглашением о развитии генетических технологий</a:t>
            </a:r>
            <a:r>
              <a:rPr lang="ru-RU" sz="1800" dirty="0" smtClean="0">
                <a:solidFill>
                  <a:schemeClr val="tx2"/>
                </a:solidFill>
              </a:rPr>
              <a:t>;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ru-RU" sz="1800" dirty="0">
              <a:solidFill>
                <a:schemeClr val="tx2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rgbClr val="C00000"/>
                </a:solidFill>
              </a:rPr>
              <a:t>расходы</a:t>
            </a:r>
            <a:r>
              <a:rPr lang="ru-RU" sz="1800" dirty="0" smtClean="0">
                <a:solidFill>
                  <a:schemeClr val="tx2"/>
                </a:solidFill>
              </a:rPr>
              <a:t> </a:t>
            </a:r>
            <a:r>
              <a:rPr lang="ru-RU" sz="1800" dirty="0">
                <a:solidFill>
                  <a:schemeClr val="tx2"/>
                </a:solidFill>
              </a:rPr>
              <a:t>на оплату работ (услуг) </a:t>
            </a:r>
            <a:r>
              <a:rPr lang="ru-RU" sz="1800" dirty="0">
                <a:solidFill>
                  <a:srgbClr val="C00000"/>
                </a:solidFill>
              </a:rPr>
              <a:t>по установке, тестированию, адаптации, модификации программ для ЭВМ, баз данных</a:t>
            </a:r>
            <a:r>
              <a:rPr lang="ru-RU" sz="1800" dirty="0">
                <a:solidFill>
                  <a:schemeClr val="tx2"/>
                </a:solidFill>
              </a:rPr>
              <a:t> и (или) объектов основных средств, а также расходов на обучение работников, обслуживающих указанные программы, базы данных и (или) объекты основных средств, </a:t>
            </a:r>
            <a:r>
              <a:rPr lang="ru-RU" sz="1800" dirty="0">
                <a:solidFill>
                  <a:srgbClr val="C00000"/>
                </a:solidFill>
              </a:rPr>
              <a:t>в отношении которых налогоплательщик воспользовался правом на применение инвестиционного налогового вычета </a:t>
            </a:r>
            <a:r>
              <a:rPr lang="ru-RU" sz="1800" dirty="0">
                <a:solidFill>
                  <a:schemeClr val="tx2"/>
                </a:solidFill>
              </a:rPr>
              <a:t>в соответствии со статьей 286.1 </a:t>
            </a:r>
            <a:r>
              <a:rPr lang="ru-RU" sz="1800" dirty="0" smtClean="0">
                <a:solidFill>
                  <a:schemeClr val="tx2"/>
                </a:solidFill>
              </a:rPr>
              <a:t>НК РФ.</a:t>
            </a:r>
            <a:endParaRPr lang="ru-RU" sz="1800" dirty="0">
              <a:solidFill>
                <a:schemeClr val="tx2"/>
              </a:solidFill>
            </a:endParaRPr>
          </a:p>
          <a:p>
            <a:pPr lvl="0" algn="just"/>
            <a:endParaRPr lang="ru-RU" sz="1800" dirty="0" smtClean="0">
              <a:solidFill>
                <a:schemeClr val="tx2"/>
              </a:solidFill>
            </a:endParaRPr>
          </a:p>
          <a:p>
            <a:pPr lvl="0" algn="just"/>
            <a:endParaRPr lang="ru-RU" sz="1600" dirty="0" smtClean="0">
              <a:solidFill>
                <a:schemeClr val="tx2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ru-RU" sz="1800" dirty="0">
              <a:solidFill>
                <a:schemeClr val="tx2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1858" y="197319"/>
            <a:ext cx="9103711" cy="970217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Расширен перечень расходов, не учитываемых в целях налогообложения прибыли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505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1710296" y="2916535"/>
            <a:ext cx="7272808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261" tIns="66631" rIns="133261" bIns="66631" anchor="ctr"/>
          <a:lstStyle>
            <a:lvl1pPr defTabSz="1331913" eaLnBrk="0" hangingPunct="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331913" eaLnBrk="0" hangingPunct="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331913" eaLnBrk="0" hangingPunct="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331913" eaLnBrk="0" hangingPunct="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331913" eaLnBrk="0" hangingPunct="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3319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3319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3319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3319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dirty="0"/>
          </a:p>
          <a:p>
            <a:pPr algn="ctr" eaLnBrk="1" hangingPunct="1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налоговый счет. </a:t>
            </a:r>
          </a:p>
          <a:p>
            <a:pPr algn="ctr" eaLnBrk="1" hangingPunct="1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налоговый платеж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6522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11099803" y="6042222"/>
            <a:ext cx="825500" cy="631825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>
            <a:defPPr>
              <a:defRPr lang="ru-RU"/>
            </a:defPPr>
            <a:lvl1pPr marL="0" algn="ctr" defTabSz="914400" rtl="0" eaLnBrk="1" latinLnBrk="0" hangingPunct="1">
              <a:lnSpc>
                <a:spcPts val="2104"/>
              </a:lnSpc>
              <a:defRPr sz="2400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30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EE24304C-6EB1-49C4-AA1D-D957027B7B92}"/>
              </a:ext>
            </a:extLst>
          </p:cNvPr>
          <p:cNvSpPr/>
          <p:nvPr/>
        </p:nvSpPr>
        <p:spPr>
          <a:xfrm>
            <a:off x="738188" y="2412479"/>
            <a:ext cx="8928992" cy="46085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600" b="1" dirty="0" smtClean="0">
              <a:solidFill>
                <a:srgbClr val="005AA9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600" b="1" dirty="0">
              <a:solidFill>
                <a:srgbClr val="005AA9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600" b="1" dirty="0" smtClean="0">
              <a:solidFill>
                <a:srgbClr val="005AA9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5AA9"/>
                </a:solidFill>
              </a:rPr>
              <a:t>Расходы, </a:t>
            </a:r>
            <a:r>
              <a:rPr lang="ru-RU" sz="1600" b="1" dirty="0" smtClean="0">
                <a:solidFill>
                  <a:srgbClr val="C00000"/>
                </a:solidFill>
              </a:rPr>
              <a:t>связанные с программами для ЭВМ, базами данных, радиоэлектронной продукцией, </a:t>
            </a:r>
            <a:r>
              <a:rPr lang="ru-RU" sz="1600" b="1" dirty="0" smtClean="0">
                <a:solidFill>
                  <a:srgbClr val="005AA9"/>
                </a:solidFill>
              </a:rPr>
              <a:t>если они не учитываются при формировании первоначальной стоимости НМА: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005AA9"/>
                </a:solidFill>
              </a:rPr>
              <a:t>н</a:t>
            </a:r>
            <a:r>
              <a:rPr lang="ru-RU" sz="1500" dirty="0" smtClean="0">
                <a:solidFill>
                  <a:srgbClr val="005AA9"/>
                </a:solidFill>
              </a:rPr>
              <a:t>а оплату </a:t>
            </a:r>
            <a:r>
              <a:rPr lang="ru-RU" sz="1500" b="1" dirty="0" smtClean="0">
                <a:solidFill>
                  <a:srgbClr val="005AA9"/>
                </a:solidFill>
              </a:rPr>
              <a:t> </a:t>
            </a:r>
            <a:r>
              <a:rPr lang="ru-RU" sz="1500" dirty="0" smtClean="0">
                <a:solidFill>
                  <a:srgbClr val="005AA9"/>
                </a:solidFill>
              </a:rPr>
              <a:t>работ, услуг по установке, тестированию, адаптации, модификации программ, баз данных, включенных в единый реестр российских программ для ЭВМ и баз данных и объектов основных средств, включенных в единый реестр российской радиоэлектронной продукции;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rgbClr val="005AA9"/>
                </a:solidFill>
              </a:rPr>
              <a:t>обучение работников, обслуживающих указанные программы, базы данных, объекты основных средств;</a:t>
            </a:r>
          </a:p>
          <a:p>
            <a:pPr algn="just"/>
            <a:endParaRPr lang="ru-RU" sz="1500" dirty="0" smtClean="0">
              <a:solidFill>
                <a:srgbClr val="005AA9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5AA9"/>
                </a:solidFill>
              </a:rPr>
              <a:t>Расходы </a:t>
            </a:r>
            <a:r>
              <a:rPr lang="ru-RU" sz="1600" b="1" dirty="0" smtClean="0">
                <a:solidFill>
                  <a:srgbClr val="C00000"/>
                </a:solidFill>
              </a:rPr>
              <a:t>в виде имущества (денежных средств), переданного технологическим  </a:t>
            </a:r>
            <a:r>
              <a:rPr lang="ru-RU" sz="1600" b="1" dirty="0">
                <a:solidFill>
                  <a:srgbClr val="C00000"/>
                </a:solidFill>
              </a:rPr>
              <a:t>партнером</a:t>
            </a:r>
            <a:r>
              <a:rPr lang="ru-RU" sz="1600" b="1" dirty="0">
                <a:solidFill>
                  <a:srgbClr val="005AA9"/>
                </a:solidFill>
              </a:rPr>
              <a:t> и (или) его дочерними обществами, в которых доля его прямого и (или) косвенного участия, определенная в соответствии с положениями статьи 105.2 </a:t>
            </a:r>
            <a:r>
              <a:rPr lang="ru-RU" sz="1600" b="1" dirty="0" smtClean="0">
                <a:solidFill>
                  <a:srgbClr val="005AA9"/>
                </a:solidFill>
              </a:rPr>
              <a:t>НК РФ, </a:t>
            </a:r>
            <a:r>
              <a:rPr lang="ru-RU" sz="1600" b="1" dirty="0">
                <a:solidFill>
                  <a:srgbClr val="005AA9"/>
                </a:solidFill>
              </a:rPr>
              <a:t>составляет не менее 50 </a:t>
            </a:r>
            <a:r>
              <a:rPr lang="ru-RU" sz="1600" b="1" dirty="0" smtClean="0">
                <a:solidFill>
                  <a:srgbClr val="005AA9"/>
                </a:solidFill>
              </a:rPr>
              <a:t>процентов, </a:t>
            </a:r>
            <a:r>
              <a:rPr lang="ru-RU" sz="1600" b="1" dirty="0">
                <a:solidFill>
                  <a:srgbClr val="005AA9"/>
                </a:solidFill>
              </a:rPr>
              <a:t>в адрес некоммерческих организаций, указанных в подпункте 22 пункта 2 </a:t>
            </a:r>
            <a:r>
              <a:rPr lang="ru-RU" sz="1600" b="1" dirty="0" smtClean="0">
                <a:solidFill>
                  <a:srgbClr val="005AA9"/>
                </a:solidFill>
              </a:rPr>
              <a:t>статьи 251 НК РФ (</a:t>
            </a:r>
            <a:r>
              <a:rPr lang="ru-RU" sz="1600" b="1" dirty="0" smtClean="0">
                <a:solidFill>
                  <a:srgbClr val="C00000"/>
                </a:solidFill>
              </a:rPr>
              <a:t>созданными технологическим партнером  Федеральной научно-технической программы развития генетических технологий</a:t>
            </a:r>
            <a:r>
              <a:rPr lang="ru-RU" sz="1600" b="1" dirty="0" smtClean="0">
                <a:solidFill>
                  <a:srgbClr val="005AA9"/>
                </a:solidFill>
              </a:rPr>
              <a:t>);</a:t>
            </a:r>
          </a:p>
          <a:p>
            <a:pPr algn="just"/>
            <a:endParaRPr lang="ru-RU" sz="1500" b="1" dirty="0">
              <a:solidFill>
                <a:srgbClr val="005AA9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5AA9"/>
                </a:solidFill>
              </a:rPr>
              <a:t>Расходы </a:t>
            </a:r>
            <a:r>
              <a:rPr lang="ru-RU" sz="1600" b="1" dirty="0">
                <a:solidFill>
                  <a:srgbClr val="C00000"/>
                </a:solidFill>
              </a:rPr>
              <a:t>в виде стоимости имущества </a:t>
            </a:r>
            <a:r>
              <a:rPr lang="ru-RU" sz="1600" b="1" dirty="0" smtClean="0">
                <a:solidFill>
                  <a:srgbClr val="C00000"/>
                </a:solidFill>
              </a:rPr>
              <a:t>(денежные </a:t>
            </a:r>
            <a:r>
              <a:rPr lang="ru-RU" sz="1600" b="1" dirty="0">
                <a:solidFill>
                  <a:srgbClr val="C00000"/>
                </a:solidFill>
              </a:rPr>
              <a:t>средства), безвозмездно переданного образовательным организациям</a:t>
            </a:r>
            <a:r>
              <a:rPr lang="ru-RU" sz="1600" b="1" dirty="0">
                <a:solidFill>
                  <a:srgbClr val="005AA9"/>
                </a:solidFill>
              </a:rPr>
              <a:t>, реализующим основные образовательные программы, имеющие государственную аккредитацию.</a:t>
            </a:r>
          </a:p>
          <a:p>
            <a:pPr algn="just"/>
            <a:r>
              <a:rPr lang="ru-RU" sz="1500" b="1" dirty="0" smtClean="0">
                <a:solidFill>
                  <a:srgbClr val="005AA9"/>
                </a:solidFill>
              </a:rPr>
              <a:t>                         </a:t>
            </a:r>
            <a:endParaRPr lang="ru-RU" sz="1500" dirty="0" smtClean="0">
              <a:solidFill>
                <a:srgbClr val="005AA9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5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800" dirty="0" smtClean="0">
              <a:solidFill>
                <a:srgbClr val="FF0000"/>
              </a:solidFill>
            </a:endParaRPr>
          </a:p>
        </p:txBody>
      </p:sp>
      <p:sp>
        <p:nvSpPr>
          <p:cNvPr id="14" name="Прямоугольник: скругленные углы 11">
            <a:extLst>
              <a:ext uri="{FF2B5EF4-FFF2-40B4-BE49-F238E27FC236}">
                <a16:creationId xmlns:a16="http://schemas.microsoft.com/office/drawing/2014/main" xmlns="" id="{6E6B9C3B-2B71-4254-BF68-DFFFCF2C04E8}"/>
              </a:ext>
            </a:extLst>
          </p:cNvPr>
          <p:cNvSpPr/>
          <p:nvPr/>
        </p:nvSpPr>
        <p:spPr>
          <a:xfrm>
            <a:off x="703854" y="396256"/>
            <a:ext cx="8963326" cy="1008112"/>
          </a:xfrm>
          <a:prstGeom prst="round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Расширен перечень расходов для применения инвестиционного налогового вычета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38188" y="1548383"/>
            <a:ext cx="8928992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</a:rPr>
              <a:t>Дополнения в п.2 ст.286.1 НК РФ</a:t>
            </a:r>
          </a:p>
          <a:p>
            <a:pPr algn="ctr"/>
            <a:r>
              <a:rPr lang="ru-RU" sz="1800" b="1" dirty="0" smtClean="0">
                <a:solidFill>
                  <a:srgbClr val="C00000"/>
                </a:solidFill>
              </a:rPr>
              <a:t>Внесены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Федеральными законами от 14.07.2022 № 323-ФЗ, от 04.11.2022 № 430-ФЗ</a:t>
            </a:r>
            <a:endParaRPr lang="ru-RU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2955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ru-RU" dirty="0"/>
              <a:t>6</a:t>
            </a: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995133" y="1245565"/>
            <a:ext cx="8777162" cy="1152128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>
            <a:lvl1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54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077"/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570601" y="2397693"/>
            <a:ext cx="9267363" cy="2247034"/>
          </a:xfrm>
          <a:prstGeom prst="rect">
            <a:avLst/>
          </a:prstGeom>
        </p:spPr>
        <p:txBody>
          <a:bodyPr vert="horz" lIns="104306" tIns="52153" rIns="104306" bIns="52153" numCol="1" rtlCol="0" anchor="ctr">
            <a:noAutofit/>
          </a:bodyPr>
          <a:lstStyle>
            <a:lvl1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54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endParaRPr lang="ru-RU" sz="2000" b="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="" xmlns:a16="http://schemas.microsoft.com/office/drawing/2014/main" id="{7DB5C39D-A269-47C3-8387-BB2FF796E9D6}"/>
              </a:ext>
            </a:extLst>
          </p:cNvPr>
          <p:cNvSpPr txBox="1">
            <a:spLocks/>
          </p:cNvSpPr>
          <p:nvPr/>
        </p:nvSpPr>
        <p:spPr>
          <a:xfrm>
            <a:off x="948987" y="4251159"/>
            <a:ext cx="8777162" cy="1584176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>
            <a:lvl1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54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050" b="0" dirty="0"/>
          </a:p>
        </p:txBody>
      </p:sp>
      <p:grpSp>
        <p:nvGrpSpPr>
          <p:cNvPr id="12" name="Группа 49"/>
          <p:cNvGrpSpPr/>
          <p:nvPr/>
        </p:nvGrpSpPr>
        <p:grpSpPr>
          <a:xfrm>
            <a:off x="1666836" y="4782214"/>
            <a:ext cx="6072595" cy="834586"/>
            <a:chOff x="1259633" y="1357554"/>
            <a:chExt cx="5616623" cy="951435"/>
          </a:xfrm>
        </p:grpSpPr>
        <p:grpSp>
          <p:nvGrpSpPr>
            <p:cNvPr id="13" name="Группа 74"/>
            <p:cNvGrpSpPr/>
            <p:nvPr/>
          </p:nvGrpSpPr>
          <p:grpSpPr>
            <a:xfrm>
              <a:off x="1259633" y="1357554"/>
              <a:ext cx="5616623" cy="951435"/>
              <a:chOff x="1187625" y="1393031"/>
              <a:chExt cx="5616623" cy="837403"/>
            </a:xfrm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2768129" y="1393031"/>
                <a:ext cx="246307" cy="2979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endParaRPr lang="ru-RU" sz="105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>
                <a:off x="3047836" y="1580234"/>
                <a:ext cx="246307" cy="2979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endParaRPr lang="ru-RU" sz="105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1187625" y="1932456"/>
                <a:ext cx="5616623" cy="2979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050" b="1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</p:grpSp>
        <p:sp>
          <p:nvSpPr>
            <p:cNvPr id="14" name="Прямоугольник 43">
              <a:extLst>
                <a:ext uri="{FF2B5EF4-FFF2-40B4-BE49-F238E27FC236}">
                  <a16:creationId xmlns="" xmlns:a16="http://schemas.microsoft.com/office/drawing/2014/main" id="{2E92369E-66D8-483D-ACB0-EC85C0989897}"/>
                </a:ext>
              </a:extLst>
            </p:cNvPr>
            <p:cNvSpPr/>
            <p:nvPr/>
          </p:nvSpPr>
          <p:spPr>
            <a:xfrm>
              <a:off x="2911101" y="1779575"/>
              <a:ext cx="246307" cy="3385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ru-RU" sz="105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9" name="Группа 49"/>
          <p:cNvGrpSpPr/>
          <p:nvPr/>
        </p:nvGrpSpPr>
        <p:grpSpPr>
          <a:xfrm>
            <a:off x="4039309" y="6598986"/>
            <a:ext cx="490014" cy="736378"/>
            <a:chOff x="2840137" y="1357556"/>
            <a:chExt cx="526014" cy="760574"/>
          </a:xfrm>
        </p:grpSpPr>
        <p:grpSp>
          <p:nvGrpSpPr>
            <p:cNvPr id="30" name="Группа 74"/>
            <p:cNvGrpSpPr/>
            <p:nvPr/>
          </p:nvGrpSpPr>
          <p:grpSpPr>
            <a:xfrm>
              <a:off x="2840137" y="1357556"/>
              <a:ext cx="526014" cy="551250"/>
              <a:chOff x="2768129" y="1393031"/>
              <a:chExt cx="526014" cy="485181"/>
            </a:xfrm>
          </p:grpSpPr>
          <p:sp>
            <p:nvSpPr>
              <p:cNvPr id="33" name="Прямоугольник 32"/>
              <p:cNvSpPr/>
              <p:nvPr/>
            </p:nvSpPr>
            <p:spPr>
              <a:xfrm>
                <a:off x="2768129" y="1393031"/>
                <a:ext cx="246307" cy="2979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endParaRPr lang="ru-RU" sz="105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3047836" y="1580234"/>
                <a:ext cx="246307" cy="2979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endParaRPr lang="ru-RU" sz="105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1" name="Прямоугольник 43">
              <a:extLst>
                <a:ext uri="{FF2B5EF4-FFF2-40B4-BE49-F238E27FC236}">
                  <a16:creationId xmlns="" xmlns:a16="http://schemas.microsoft.com/office/drawing/2014/main" id="{2E92369E-66D8-483D-ACB0-EC85C0989897}"/>
                </a:ext>
              </a:extLst>
            </p:cNvPr>
            <p:cNvSpPr/>
            <p:nvPr/>
          </p:nvSpPr>
          <p:spPr>
            <a:xfrm>
              <a:off x="2911101" y="1779575"/>
              <a:ext cx="246307" cy="3385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ru-RU" sz="105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Скругленный прямоугольник 1"/>
          <p:cNvSpPr/>
          <p:nvPr/>
        </p:nvSpPr>
        <p:spPr>
          <a:xfrm>
            <a:off x="948986" y="1764407"/>
            <a:ext cx="8677421" cy="97956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С 1 января 2022 года по 31 декабря 2023 года при применении положений пункта 2</a:t>
            </a:r>
          </a:p>
          <a:p>
            <a:pPr lvl="0" algn="ctr"/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статьи 269 НК РФ для долговых обязательств, возникших </a:t>
            </a:r>
            <a:r>
              <a:rPr lang="ru-RU" sz="1800" b="1" dirty="0">
                <a:solidFill>
                  <a:srgbClr val="FF0101"/>
                </a:solidFill>
              </a:rPr>
              <a:t>до 1 марта 2022 года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ru-RU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6665" y="2988543"/>
            <a:ext cx="919788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tx2"/>
                </a:solidFill>
              </a:rPr>
              <a:t>Курс иностранной валюты для определения величины контролируемой задолженности составляет наименьшую из двух величин: курс ЦБ РФ по состоянию на последнюю дату соответствующего отчетного (налогового) периода, либо курс ЦБ РФ </a:t>
            </a:r>
            <a:r>
              <a:rPr lang="ru-RU" sz="1800" b="1" dirty="0">
                <a:solidFill>
                  <a:srgbClr val="FF0101"/>
                </a:solidFill>
              </a:rPr>
              <a:t>по состоянию на 1 февраля 2022 года;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800" b="1" dirty="0">
              <a:solidFill>
                <a:schemeClr val="tx2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6715" y="4140671"/>
            <a:ext cx="91196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tx2"/>
                </a:solidFill>
              </a:rPr>
              <a:t>Величина собственного капитала по состоянию на последнее число каждого отчетного (налогового) периода определяется </a:t>
            </a:r>
            <a:r>
              <a:rPr lang="ru-RU" sz="1800" b="1" dirty="0">
                <a:solidFill>
                  <a:srgbClr val="FF0101"/>
                </a:solidFill>
              </a:rPr>
              <a:t>без учета курсовых разниц,</a:t>
            </a:r>
            <a:r>
              <a:rPr lang="ru-RU" sz="1800" dirty="0">
                <a:solidFill>
                  <a:schemeClr val="tx2"/>
                </a:solidFill>
              </a:rPr>
              <a:t> возникших с 1 февраля 2022 года по последнее число отчетного (налогового) периода, на которое определяется коэффициент капитализации.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03098" y="252239"/>
            <a:ext cx="9103711" cy="11313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Проценты по контролируемой задолженности 2022-2023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25435" y="1332359"/>
            <a:ext cx="515769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Федеральный закон от 26.03.2022 № 67-ФЗ</a:t>
            </a: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="" xmlns:a16="http://schemas.microsoft.com/office/drawing/2014/main" id="{08828F22-E669-A1E8-4788-86452840B35B}"/>
              </a:ext>
            </a:extLst>
          </p:cNvPr>
          <p:cNvSpPr/>
          <p:nvPr/>
        </p:nvSpPr>
        <p:spPr>
          <a:xfrm>
            <a:off x="450157" y="5796855"/>
            <a:ext cx="9384610" cy="10798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800" dirty="0">
                <a:solidFill>
                  <a:schemeClr val="tx2"/>
                </a:solidFill>
              </a:rPr>
              <a:t>Таким образом, для определения предельной величины </a:t>
            </a:r>
            <a:r>
              <a:rPr lang="ru-RU" sz="1800" b="1" dirty="0">
                <a:solidFill>
                  <a:schemeClr val="tx2"/>
                </a:solidFill>
              </a:rPr>
              <a:t>пересчет </a:t>
            </a:r>
            <a:r>
              <a:rPr lang="ru-RU" sz="1800" b="1" dirty="0">
                <a:solidFill>
                  <a:srgbClr val="C00000"/>
                </a:solidFill>
              </a:rPr>
              <a:t>контролируемой задолженности </a:t>
            </a:r>
            <a:r>
              <a:rPr lang="ru-RU" sz="1800" dirty="0">
                <a:solidFill>
                  <a:schemeClr val="tx2"/>
                </a:solidFill>
              </a:rPr>
              <a:t>осуществляется </a:t>
            </a:r>
            <a:r>
              <a:rPr lang="ru-RU" sz="1800" b="1" dirty="0">
                <a:solidFill>
                  <a:srgbClr val="C00000"/>
                </a:solidFill>
              </a:rPr>
              <a:t>по курсу, не превышающему официального курса ЦБ РФ на 1 февраля 2022 года </a:t>
            </a:r>
            <a:r>
              <a:rPr lang="ru-RU" sz="1800" b="1" dirty="0">
                <a:solidFill>
                  <a:schemeClr val="tx2"/>
                </a:solidFill>
              </a:rPr>
              <a:t>(</a:t>
            </a:r>
            <a:r>
              <a:rPr lang="en-US" sz="1800" b="1" dirty="0">
                <a:solidFill>
                  <a:schemeClr val="tx2"/>
                </a:solidFill>
              </a:rPr>
              <a:t>77,4702 RUB/USD</a:t>
            </a:r>
            <a:r>
              <a:rPr lang="ru-RU" sz="1800" b="1" dirty="0">
                <a:solidFill>
                  <a:schemeClr val="tx2"/>
                </a:solidFill>
              </a:rPr>
              <a:t>)</a:t>
            </a:r>
            <a:r>
              <a:rPr lang="ru-RU" sz="1800" dirty="0">
                <a:solidFill>
                  <a:schemeClr val="tx2"/>
                </a:solidFill>
              </a:rPr>
              <a:t>, величина </a:t>
            </a:r>
            <a:r>
              <a:rPr lang="ru-RU" sz="1800" b="1" dirty="0">
                <a:solidFill>
                  <a:srgbClr val="C00000"/>
                </a:solidFill>
              </a:rPr>
              <a:t>собственного капитала </a:t>
            </a:r>
            <a:r>
              <a:rPr lang="ru-RU" sz="1800" dirty="0">
                <a:solidFill>
                  <a:schemeClr val="tx2"/>
                </a:solidFill>
              </a:rPr>
              <a:t>устанавливается </a:t>
            </a:r>
            <a:r>
              <a:rPr lang="ru-RU" sz="1800" b="1" dirty="0">
                <a:solidFill>
                  <a:srgbClr val="C00000"/>
                </a:solidFill>
              </a:rPr>
              <a:t>без учета курсовых разниц</a:t>
            </a:r>
            <a:r>
              <a:rPr lang="ru-RU" sz="1800" dirty="0">
                <a:solidFill>
                  <a:schemeClr val="tx2"/>
                </a:solidFill>
              </a:rPr>
              <a:t>, возникших после названной даты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1269787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ru-RU" dirty="0"/>
              <a:t>5</a:t>
            </a: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995133" y="1245565"/>
            <a:ext cx="8777162" cy="1152128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>
            <a:lvl1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54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077"/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570601" y="2397693"/>
            <a:ext cx="9267363" cy="2247034"/>
          </a:xfrm>
          <a:prstGeom prst="rect">
            <a:avLst/>
          </a:prstGeom>
        </p:spPr>
        <p:txBody>
          <a:bodyPr vert="horz" lIns="104306" tIns="52153" rIns="104306" bIns="52153" numCol="1" rtlCol="0" anchor="ctr">
            <a:noAutofit/>
          </a:bodyPr>
          <a:lstStyle>
            <a:lvl1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54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endParaRPr lang="ru-RU" sz="2000" b="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="" xmlns:a16="http://schemas.microsoft.com/office/drawing/2014/main" id="{7DB5C39D-A269-47C3-8387-BB2FF796E9D6}"/>
              </a:ext>
            </a:extLst>
          </p:cNvPr>
          <p:cNvSpPr txBox="1">
            <a:spLocks/>
          </p:cNvSpPr>
          <p:nvPr/>
        </p:nvSpPr>
        <p:spPr>
          <a:xfrm>
            <a:off x="948987" y="4251159"/>
            <a:ext cx="8777162" cy="1584176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>
            <a:lvl1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54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050" b="0" dirty="0"/>
          </a:p>
        </p:txBody>
      </p:sp>
      <p:grpSp>
        <p:nvGrpSpPr>
          <p:cNvPr id="12" name="Группа 49"/>
          <p:cNvGrpSpPr/>
          <p:nvPr/>
        </p:nvGrpSpPr>
        <p:grpSpPr>
          <a:xfrm>
            <a:off x="1666836" y="4782214"/>
            <a:ext cx="6072595" cy="834586"/>
            <a:chOff x="1259633" y="1357554"/>
            <a:chExt cx="5616623" cy="951435"/>
          </a:xfrm>
        </p:grpSpPr>
        <p:grpSp>
          <p:nvGrpSpPr>
            <p:cNvPr id="13" name="Группа 74"/>
            <p:cNvGrpSpPr/>
            <p:nvPr/>
          </p:nvGrpSpPr>
          <p:grpSpPr>
            <a:xfrm>
              <a:off x="1259633" y="1357554"/>
              <a:ext cx="5616623" cy="951435"/>
              <a:chOff x="1187625" y="1393031"/>
              <a:chExt cx="5616623" cy="837403"/>
            </a:xfrm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2768129" y="1393031"/>
                <a:ext cx="246307" cy="2979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endParaRPr lang="ru-RU" sz="105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>
                <a:off x="3047836" y="1580234"/>
                <a:ext cx="246307" cy="2979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endParaRPr lang="ru-RU" sz="105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1187625" y="1932456"/>
                <a:ext cx="5616623" cy="2979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050" b="1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</p:grpSp>
        <p:sp>
          <p:nvSpPr>
            <p:cNvPr id="14" name="Прямоугольник 43">
              <a:extLst>
                <a:ext uri="{FF2B5EF4-FFF2-40B4-BE49-F238E27FC236}">
                  <a16:creationId xmlns="" xmlns:a16="http://schemas.microsoft.com/office/drawing/2014/main" id="{2E92369E-66D8-483D-ACB0-EC85C0989897}"/>
                </a:ext>
              </a:extLst>
            </p:cNvPr>
            <p:cNvSpPr/>
            <p:nvPr/>
          </p:nvSpPr>
          <p:spPr>
            <a:xfrm>
              <a:off x="2911101" y="1779575"/>
              <a:ext cx="246307" cy="3385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ru-RU" sz="105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9" name="Группа 49"/>
          <p:cNvGrpSpPr/>
          <p:nvPr/>
        </p:nvGrpSpPr>
        <p:grpSpPr>
          <a:xfrm>
            <a:off x="1458268" y="2268463"/>
            <a:ext cx="8064895" cy="5148784"/>
            <a:chOff x="-570687" y="-3274068"/>
            <a:chExt cx="8657409" cy="5392198"/>
          </a:xfrm>
        </p:grpSpPr>
        <p:grpSp>
          <p:nvGrpSpPr>
            <p:cNvPr id="30" name="Группа 74"/>
            <p:cNvGrpSpPr/>
            <p:nvPr/>
          </p:nvGrpSpPr>
          <p:grpSpPr>
            <a:xfrm>
              <a:off x="-570687" y="-3274068"/>
              <a:ext cx="8657409" cy="5182873"/>
              <a:chOff x="-642695" y="-2683482"/>
              <a:chExt cx="8657409" cy="4561694"/>
            </a:xfrm>
          </p:grpSpPr>
          <p:sp>
            <p:nvSpPr>
              <p:cNvPr id="32" name="Google Shape;153;p15">
                <a:extLst>
                  <a:ext uri="{FF2B5EF4-FFF2-40B4-BE49-F238E27FC236}">
                    <a16:creationId xmlns="" xmlns:a16="http://schemas.microsoft.com/office/drawing/2014/main" id="{97F1B27A-E070-5D4E-B6C0-FE7DC4C021F0}"/>
                  </a:ext>
                </a:extLst>
              </p:cNvPr>
              <p:cNvSpPr/>
              <p:nvPr/>
            </p:nvSpPr>
            <p:spPr>
              <a:xfrm>
                <a:off x="-642695" y="-2683482"/>
                <a:ext cx="8657409" cy="523096"/>
              </a:xfrm>
              <a:prstGeom prst="roundRect">
                <a:avLst>
                  <a:gd name="adj" fmla="val 5346"/>
                </a:avLst>
              </a:prstGeom>
              <a:solidFill>
                <a:schemeClr val="bg1"/>
              </a:solidFill>
              <a:ln w="22225">
                <a:noFill/>
              </a:ln>
              <a:effectLst/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just"/>
                <a:r>
                  <a:rPr lang="ru-RU" sz="2000" b="1" dirty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Вступают в силу: </a:t>
                </a:r>
                <a:r>
                  <a:rPr lang="ru-RU" sz="2000" dirty="0">
                    <a:solidFill>
                      <a:srgbClr val="005AA9"/>
                    </a:solidFill>
                    <a:cs typeface="Times New Roman" panose="02020603050405020304" pitchFamily="18" charset="0"/>
                  </a:rPr>
                  <a:t>с</a:t>
                </a:r>
                <a:r>
                  <a:rPr lang="ru-RU" sz="2000" b="1" dirty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sz="2000" dirty="0">
                    <a:solidFill>
                      <a:srgbClr val="005AA9"/>
                    </a:solidFill>
                    <a:cs typeface="Times New Roman" panose="02020603050405020304" pitchFamily="18" charset="0"/>
                  </a:rPr>
                  <a:t>1 января 2022 года </a:t>
                </a:r>
                <a:r>
                  <a:rPr lang="ru-RU" sz="2000" b="1" dirty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Действуют:</a:t>
                </a:r>
                <a:r>
                  <a:rPr lang="ru-RU" sz="2000" b="1" dirty="0">
                    <a:solidFill>
                      <a:srgbClr val="005AA9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sz="2000" dirty="0">
                    <a:solidFill>
                      <a:srgbClr val="005AA9"/>
                    </a:solidFill>
                    <a:cs typeface="Times New Roman" panose="02020603050405020304" pitchFamily="18" charset="0"/>
                  </a:rPr>
                  <a:t>31 декабря 2023 года</a:t>
                </a:r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>
                <a:off x="2768129" y="1393031"/>
                <a:ext cx="246307" cy="2979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endParaRPr lang="ru-RU" sz="105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3047836" y="1580234"/>
                <a:ext cx="246307" cy="2979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endParaRPr lang="ru-RU" sz="105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1" name="Прямоугольник 43">
              <a:extLst>
                <a:ext uri="{FF2B5EF4-FFF2-40B4-BE49-F238E27FC236}">
                  <a16:creationId xmlns="" xmlns:a16="http://schemas.microsoft.com/office/drawing/2014/main" id="{2E92369E-66D8-483D-ACB0-EC85C0989897}"/>
                </a:ext>
              </a:extLst>
            </p:cNvPr>
            <p:cNvSpPr/>
            <p:nvPr/>
          </p:nvSpPr>
          <p:spPr>
            <a:xfrm>
              <a:off x="2911101" y="1779575"/>
              <a:ext cx="246307" cy="3385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ru-RU" sz="105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5" name="Группа 49"/>
          <p:cNvGrpSpPr/>
          <p:nvPr/>
        </p:nvGrpSpPr>
        <p:grpSpPr>
          <a:xfrm>
            <a:off x="570610" y="1404367"/>
            <a:ext cx="9267364" cy="4472597"/>
            <a:chOff x="-11402" y="-2541185"/>
            <a:chExt cx="7928323" cy="4659315"/>
          </a:xfrm>
        </p:grpSpPr>
        <p:grpSp>
          <p:nvGrpSpPr>
            <p:cNvPr id="36" name="Группа 74"/>
            <p:cNvGrpSpPr/>
            <p:nvPr/>
          </p:nvGrpSpPr>
          <p:grpSpPr>
            <a:xfrm>
              <a:off x="-11402" y="-2541185"/>
              <a:ext cx="7928323" cy="4449990"/>
              <a:chOff x="-83410" y="-2038435"/>
              <a:chExt cx="7928323" cy="3916647"/>
            </a:xfrm>
          </p:grpSpPr>
          <p:sp>
            <p:nvSpPr>
              <p:cNvPr id="38" name="Google Shape;153;p15">
                <a:extLst>
                  <a:ext uri="{FF2B5EF4-FFF2-40B4-BE49-F238E27FC236}">
                    <a16:creationId xmlns="" xmlns:a16="http://schemas.microsoft.com/office/drawing/2014/main" id="{97F1B27A-E070-5D4E-B6C0-FE7DC4C021F0}"/>
                  </a:ext>
                </a:extLst>
              </p:cNvPr>
              <p:cNvSpPr/>
              <p:nvPr/>
            </p:nvSpPr>
            <p:spPr>
              <a:xfrm>
                <a:off x="-83410" y="-2038435"/>
                <a:ext cx="7928323" cy="666892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2225">
                <a:solidFill>
                  <a:schemeClr val="accent1">
                    <a:lumMod val="75000"/>
                  </a:schemeClr>
                </a:solidFill>
              </a:ln>
              <a:effectLst/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lvl="0" algn="ctr"/>
                <a:r>
                  <a:rPr lang="ru-RU" sz="2000" b="1" dirty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Изменения внесены </a:t>
                </a:r>
                <a:r>
                  <a:rPr lang="ru-RU" sz="2000" dirty="0">
                    <a:solidFill>
                      <a:srgbClr val="005AA9"/>
                    </a:solidFill>
                  </a:rPr>
                  <a:t>Федеральным законом от 26.03.2022 N 67-ФЗ «О внесении изменений в части первую и вторую Налогового кодекса Российской Федерации»</a:t>
                </a:r>
                <a:endParaRPr lang="ru-RU" sz="2000" dirty="0">
                  <a:solidFill>
                    <a:srgbClr val="005AA9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Прямоугольник 38"/>
              <p:cNvSpPr/>
              <p:nvPr/>
            </p:nvSpPr>
            <p:spPr>
              <a:xfrm>
                <a:off x="2768129" y="1393031"/>
                <a:ext cx="246307" cy="2979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endParaRPr lang="ru-RU" sz="105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0" name="Прямоугольник 39"/>
              <p:cNvSpPr/>
              <p:nvPr/>
            </p:nvSpPr>
            <p:spPr>
              <a:xfrm>
                <a:off x="3047836" y="1580234"/>
                <a:ext cx="246307" cy="2979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endParaRPr lang="ru-RU" sz="105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7" name="Прямоугольник 43">
              <a:extLst>
                <a:ext uri="{FF2B5EF4-FFF2-40B4-BE49-F238E27FC236}">
                  <a16:creationId xmlns="" xmlns:a16="http://schemas.microsoft.com/office/drawing/2014/main" id="{2E92369E-66D8-483D-ACB0-EC85C0989897}"/>
                </a:ext>
              </a:extLst>
            </p:cNvPr>
            <p:cNvSpPr/>
            <p:nvPr/>
          </p:nvSpPr>
          <p:spPr>
            <a:xfrm>
              <a:off x="2911101" y="1779575"/>
              <a:ext cx="246307" cy="3385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ru-RU" sz="105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Скругленный прямоугольник 1"/>
          <p:cNvSpPr/>
          <p:nvPr/>
        </p:nvSpPr>
        <p:spPr>
          <a:xfrm>
            <a:off x="882205" y="2844527"/>
            <a:ext cx="8640958" cy="8615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dirty="0"/>
              <a:t>Увеличен </a:t>
            </a:r>
            <a:r>
              <a:rPr lang="ru-RU" sz="2000" b="1" dirty="0"/>
              <a:t>предельный</a:t>
            </a:r>
            <a:r>
              <a:rPr lang="ru-RU" sz="2000" dirty="0"/>
              <a:t> </a:t>
            </a:r>
            <a:r>
              <a:rPr lang="ru-RU" sz="2000" b="1" dirty="0"/>
              <a:t>размер доходов </a:t>
            </a:r>
            <a:r>
              <a:rPr lang="ru-RU" sz="2000" dirty="0"/>
              <a:t>по контролируемым сделкам для целей признания их контролируемыми (п. 3 ст. 105.14 НК РФ)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82204" y="4801556"/>
            <a:ext cx="8640959" cy="8512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800" dirty="0"/>
              <a:t>Изменения распространяются на сделки, </a:t>
            </a:r>
            <a:r>
              <a:rPr lang="ru-RU" sz="1800" b="1" dirty="0"/>
              <a:t>доходы</a:t>
            </a:r>
            <a:r>
              <a:rPr lang="ru-RU" sz="1800" dirty="0"/>
              <a:t> и (или) </a:t>
            </a:r>
            <a:r>
              <a:rPr lang="ru-RU" sz="1800" b="1" dirty="0"/>
              <a:t>расходы</a:t>
            </a:r>
            <a:r>
              <a:rPr lang="ru-RU" sz="1800" dirty="0"/>
              <a:t> по которым </a:t>
            </a:r>
            <a:r>
              <a:rPr lang="ru-RU" sz="1800" b="1" dirty="0"/>
              <a:t>признаются</a:t>
            </a:r>
            <a:r>
              <a:rPr lang="ru-RU" sz="1800" dirty="0"/>
              <a:t> при исчислении налоговой базы, </a:t>
            </a:r>
            <a:r>
              <a:rPr lang="ru-RU" sz="1800" b="1" dirty="0"/>
              <a:t>начиная с 2022 года</a:t>
            </a:r>
            <a:r>
              <a:rPr lang="ru-RU" sz="1800" dirty="0"/>
              <a:t>, </a:t>
            </a:r>
            <a:r>
              <a:rPr lang="ru-RU" sz="1800" u="sng" dirty="0"/>
              <a:t>вне зависимости</a:t>
            </a:r>
            <a:r>
              <a:rPr lang="ru-RU" sz="1800" dirty="0"/>
              <a:t> от даты заключения соответствующего договора.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82203" y="5911622"/>
            <a:ext cx="8640959" cy="9953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800" dirty="0"/>
              <a:t>Сумма </a:t>
            </a:r>
            <a:r>
              <a:rPr lang="ru-RU" sz="1800" b="1" dirty="0"/>
              <a:t>доходов</a:t>
            </a:r>
            <a:r>
              <a:rPr lang="ru-RU" sz="1800" dirty="0"/>
              <a:t> по сделкам за календарный год определяется путем </a:t>
            </a:r>
            <a:r>
              <a:rPr lang="ru-RU" sz="1800" b="1" dirty="0"/>
              <a:t>сложения</a:t>
            </a:r>
            <a:r>
              <a:rPr lang="ru-RU" sz="1800" dirty="0"/>
              <a:t> сумм полученных доходов (нарастающим итогом) по таким сделкам </a:t>
            </a:r>
            <a:r>
              <a:rPr lang="ru-RU" sz="1800" b="1" dirty="0"/>
              <a:t>с одним лицом </a:t>
            </a:r>
            <a:r>
              <a:rPr lang="ru-RU" sz="1800" dirty="0"/>
              <a:t>(взаимозависимыми лицами) </a:t>
            </a:r>
            <a:r>
              <a:rPr lang="ru-RU" sz="1800" b="1" dirty="0"/>
              <a:t>за календарный</a:t>
            </a:r>
            <a:r>
              <a:rPr lang="ru-RU" sz="2400" b="1" dirty="0"/>
              <a:t> </a:t>
            </a:r>
            <a:r>
              <a:rPr lang="ru-RU" sz="1800" b="1" dirty="0"/>
              <a:t>год </a:t>
            </a:r>
            <a:r>
              <a:rPr lang="ru-RU" sz="1800" dirty="0"/>
              <a:t>(п. 9 ст. 105.14 НК РФ )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882205" y="3854420"/>
            <a:ext cx="2911501" cy="780027"/>
          </a:xfrm>
          <a:prstGeom prst="roundRect">
            <a:avLst>
              <a:gd name="adj" fmla="val 9981"/>
            </a:avLst>
          </a:prstGeom>
          <a:solidFill>
            <a:srgbClr val="0065B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60 млн 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6431947" y="3854291"/>
            <a:ext cx="3091216" cy="780028"/>
          </a:xfrm>
          <a:prstGeom prst="roundRect">
            <a:avLst/>
          </a:prstGeom>
          <a:solidFill>
            <a:srgbClr val="0065B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120 млн </a:t>
            </a:r>
          </a:p>
        </p:txBody>
      </p:sp>
      <p:sp>
        <p:nvSpPr>
          <p:cNvPr id="43" name="Стрелка вправо 42"/>
          <p:cNvSpPr/>
          <p:nvPr/>
        </p:nvSpPr>
        <p:spPr>
          <a:xfrm>
            <a:off x="3841752" y="3852639"/>
            <a:ext cx="2529277" cy="746755"/>
          </a:xfrm>
          <a:prstGeom prst="rightArrow">
            <a:avLst/>
          </a:prstGeom>
          <a:solidFill>
            <a:srgbClr val="DCE6F2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098228" y="180231"/>
            <a:ext cx="8580438" cy="1100768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Изменения критериев контролируемых сделок</a:t>
            </a:r>
          </a:p>
        </p:txBody>
      </p:sp>
    </p:spTree>
    <p:extLst>
      <p:ext uri="{BB962C8B-B14F-4D97-AF65-F5344CB8AC3E}">
        <p14:creationId xmlns:p14="http://schemas.microsoft.com/office/powerpoint/2010/main" val="17750571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8667" y="1228361"/>
            <a:ext cx="1768515" cy="159784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24963" y="540271"/>
            <a:ext cx="8777162" cy="128396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>
            <a:noAutofit/>
          </a:bodyPr>
          <a:lstStyle/>
          <a:p>
            <a:pPr lvl="0" algn="ctr"/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Изменение действий международных налоговых соглашений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ru-RU" dirty="0"/>
              <a:t>7</a:t>
            </a: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707113" y="1619900"/>
            <a:ext cx="8898212" cy="1152128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>
            <a:lvl1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54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077"/>
            <a:endParaRPr lang="ru-RU" sz="2400" i="0" dirty="0">
              <a:solidFill>
                <a:srgbClr val="C00000"/>
              </a:solidFill>
              <a:effectLst/>
              <a:latin typeface="+mn-lt"/>
            </a:endParaRPr>
          </a:p>
        </p:txBody>
      </p:sp>
      <p:sp>
        <p:nvSpPr>
          <p:cNvPr id="9" name="Заголовок 2">
            <a:extLst>
              <a:ext uri="{FF2B5EF4-FFF2-40B4-BE49-F238E27FC236}">
                <a16:creationId xmlns="" xmlns:a16="http://schemas.microsoft.com/office/drawing/2014/main" id="{1A24271F-604A-4EEE-9172-0B922C36524A}"/>
              </a:ext>
            </a:extLst>
          </p:cNvPr>
          <p:cNvSpPr txBox="1">
            <a:spLocks/>
          </p:cNvSpPr>
          <p:nvPr/>
        </p:nvSpPr>
        <p:spPr>
          <a:xfrm>
            <a:off x="500001" y="2167110"/>
            <a:ext cx="9312437" cy="5233130"/>
          </a:xfrm>
          <a:prstGeom prst="rect">
            <a:avLst/>
          </a:prstGeom>
        </p:spPr>
        <p:txBody>
          <a:bodyPr vert="horz" lIns="104306" tIns="52153" rIns="104306" bIns="52153" numCol="1" rtlCol="0" anchor="ctr">
            <a:noAutofit/>
          </a:bodyPr>
          <a:lstStyle>
            <a:lvl1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54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2000" b="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63141" y="2817728"/>
            <a:ext cx="8863451" cy="1594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005A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40951" y="2748122"/>
            <a:ext cx="13621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Украина</a:t>
            </a:r>
            <a:endParaRPr lang="ru-RU" sz="2400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797164" y="2814526"/>
          <a:ext cx="6340669" cy="924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34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282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389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30692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Дивиденды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r>
                        <a:rPr lang="ru-RU" sz="2400" b="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Проценты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r>
                        <a:rPr lang="ru-RU" sz="2400" b="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Роялти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748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339933"/>
                          </a:solidFill>
                          <a:latin typeface="+mn-lt"/>
                          <a:cs typeface="Arial" panose="020B0604020202020204" pitchFamily="34" charset="0"/>
                        </a:rPr>
                        <a:t>5% </a:t>
                      </a:r>
                      <a:r>
                        <a:rPr lang="ru-RU" dirty="0">
                          <a:solidFill>
                            <a:srgbClr val="92D05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dirty="0">
                          <a:latin typeface="+mn-lt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ru-RU" dirty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15%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kern="1200" dirty="0">
                          <a:solidFill>
                            <a:srgbClr val="339933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10%</a:t>
                      </a:r>
                      <a:r>
                        <a:rPr lang="ru-RU" dirty="0">
                          <a:latin typeface="+mn-lt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dirty="0">
                          <a:solidFill>
                            <a:srgbClr val="FF0101"/>
                          </a:solidFill>
                          <a:latin typeface="+mn-lt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kern="1200" dirty="0">
                          <a:solidFill>
                            <a:srgbClr val="339933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10%</a:t>
                      </a:r>
                      <a:r>
                        <a:rPr lang="ru-RU" dirty="0">
                          <a:solidFill>
                            <a:srgbClr val="92D05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dirty="0">
                          <a:latin typeface="+mn-lt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dirty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7" name="Прямая со стрелкой 16"/>
          <p:cNvCxnSpPr/>
          <p:nvPr/>
        </p:nvCxnSpPr>
        <p:spPr>
          <a:xfrm>
            <a:off x="3506684" y="3476627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7862862" y="3476627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705173" y="3478666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869106" y="4063511"/>
            <a:ext cx="8770095" cy="305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4281567" y="4268471"/>
            <a:ext cx="28116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>
                <a:solidFill>
                  <a:srgbClr val="C00000"/>
                </a:solidFill>
                <a:cs typeface="Arial" panose="020B0604020202020204" pitchFamily="34" charset="0"/>
              </a:rPr>
              <a:t>Приостановление</a:t>
            </a:r>
            <a:r>
              <a:rPr lang="en-US" sz="2200" b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ru-RU" sz="2200" b="1" dirty="0">
                <a:solidFill>
                  <a:srgbClr val="C00000"/>
                </a:solidFill>
                <a:cs typeface="Arial" panose="020B0604020202020204" pitchFamily="34" charset="0"/>
              </a:rPr>
              <a:t>: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405930" y="6254583"/>
            <a:ext cx="8015227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5AA9"/>
                </a:solidFill>
                <a:ea typeface="Calibri"/>
                <a:cs typeface="Calibri"/>
              </a:rPr>
              <a:t>=&gt;</a:t>
            </a:r>
            <a:r>
              <a:rPr lang="ru-RU" sz="2000" dirty="0">
                <a:solidFill>
                  <a:srgbClr val="005AA9"/>
                </a:solidFill>
                <a:ea typeface="Calibri"/>
                <a:cs typeface="Calibri"/>
              </a:rPr>
              <a:t> Зачет налога ст. 311 НК РФ не производится. </a:t>
            </a:r>
            <a:r>
              <a:rPr lang="ru-RU" dirty="0">
                <a:solidFill>
                  <a:srgbClr val="005AA9"/>
                </a:solidFill>
                <a:ea typeface="Calibri"/>
                <a:cs typeface="Calibri"/>
              </a:rPr>
              <a:t>Налоги уплачиваются во 2-х государствах. </a:t>
            </a:r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2824164" y="5086609"/>
          <a:ext cx="6313669" cy="86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24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956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055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90502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Дивиденды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r>
                        <a:rPr lang="ru-RU" sz="2400" b="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Проценты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r>
                        <a:rPr lang="ru-RU" sz="2400" b="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Роялти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7205">
                <a:tc>
                  <a:txBody>
                    <a:bodyPr/>
                    <a:lstStyle/>
                    <a:p>
                      <a:pPr algn="ctr"/>
                      <a:r>
                        <a:rPr lang="ru-RU" sz="2100" kern="1200" dirty="0">
                          <a:solidFill>
                            <a:srgbClr val="33993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5%</a:t>
                      </a:r>
                      <a:r>
                        <a:rPr lang="ru-RU" dirty="0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ru-RU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kern="1200" dirty="0">
                          <a:solidFill>
                            <a:srgbClr val="33993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RU" sz="2100" kern="1200" dirty="0">
                          <a:solidFill>
                            <a:srgbClr val="33993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dirty="0">
                          <a:solidFill>
                            <a:srgbClr val="FF010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kern="1200" dirty="0">
                          <a:solidFill>
                            <a:srgbClr val="33993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5%      </a:t>
                      </a:r>
                      <a:r>
                        <a:rPr lang="ru-RU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3407" y="5657521"/>
            <a:ext cx="438950" cy="15851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6244" y="5657521"/>
            <a:ext cx="438950" cy="15851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7386" y="5649329"/>
            <a:ext cx="438950" cy="153774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4348755" y="2030754"/>
            <a:ext cx="22922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ru-RU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>
                <a:solidFill>
                  <a:srgbClr val="C00000"/>
                </a:solidFill>
                <a:cs typeface="Arial" panose="020B0604020202020204" pitchFamily="34" charset="0"/>
              </a:rPr>
              <a:t>Денонсация:</a:t>
            </a:r>
            <a:endParaRPr lang="ru-RU" sz="2200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166421" y="3305373"/>
            <a:ext cx="15112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с 01.01.2023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311415" y="5062356"/>
            <a:ext cx="13985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Латвия</a:t>
            </a:r>
            <a:endParaRPr lang="ru-RU" sz="2400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135331" y="5555179"/>
            <a:ext cx="16618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с 26.09.2022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3686704" y="4636838"/>
            <a:ext cx="42484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C00000"/>
                </a:solidFill>
                <a:cs typeface="Arial" panose="020B0604020202020204" pitchFamily="34" charset="0"/>
              </a:rPr>
              <a:t>Указ Президента РФ от 26.09.2022 № 668</a:t>
            </a:r>
          </a:p>
        </p:txBody>
      </p:sp>
    </p:spTree>
    <p:extLst>
      <p:ext uri="{BB962C8B-B14F-4D97-AF65-F5344CB8AC3E}">
        <p14:creationId xmlns:p14="http://schemas.microsoft.com/office/powerpoint/2010/main" val="14893076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24963" y="597449"/>
            <a:ext cx="8777162" cy="128396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lvl="0" algn="ctr"/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Правила </a:t>
            </a:r>
            <a:r>
              <a:rPr lang="ru-RU" sz="3600" dirty="0"/>
              <a:t>контролируемых иностранных компаний </a:t>
            </a:r>
            <a:br>
              <a:rPr lang="ru-RU" sz="3600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ru-RU" dirty="0"/>
              <a:t>7</a:t>
            </a: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921730" y="1595715"/>
            <a:ext cx="8777162" cy="1152128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>
            <a:lvl1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54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077"/>
            <a:endParaRPr lang="ru-RU" sz="2400" i="0" dirty="0">
              <a:solidFill>
                <a:srgbClr val="C00000"/>
              </a:solidFill>
              <a:effectLst/>
              <a:latin typeface="+mn-lt"/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534762" y="2484487"/>
            <a:ext cx="9267363" cy="5233130"/>
          </a:xfrm>
          <a:prstGeom prst="rect">
            <a:avLst/>
          </a:prstGeom>
        </p:spPr>
        <p:txBody>
          <a:bodyPr vert="horz" lIns="104306" tIns="52153" rIns="104306" bIns="52153" numCol="1" rtlCol="0" anchor="ctr">
            <a:noAutofit/>
          </a:bodyPr>
          <a:lstStyle>
            <a:lvl1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54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endParaRPr lang="ru-RU" sz="2000" b="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="" xmlns:a16="http://schemas.microsoft.com/office/drawing/2014/main" id="{7DB5C39D-A269-47C3-8387-BB2FF796E9D6}"/>
              </a:ext>
            </a:extLst>
          </p:cNvPr>
          <p:cNvSpPr txBox="1">
            <a:spLocks/>
          </p:cNvSpPr>
          <p:nvPr/>
        </p:nvSpPr>
        <p:spPr>
          <a:xfrm>
            <a:off x="948987" y="4251159"/>
            <a:ext cx="8777162" cy="1584176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>
            <a:lvl1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54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050" b="0" dirty="0"/>
          </a:p>
        </p:txBody>
      </p:sp>
      <p:sp>
        <p:nvSpPr>
          <p:cNvPr id="9" name="Заголовок 2">
            <a:extLst>
              <a:ext uri="{FF2B5EF4-FFF2-40B4-BE49-F238E27FC236}">
                <a16:creationId xmlns="" xmlns:a16="http://schemas.microsoft.com/office/drawing/2014/main" id="{1A24271F-604A-4EEE-9172-0B922C36524A}"/>
              </a:ext>
            </a:extLst>
          </p:cNvPr>
          <p:cNvSpPr txBox="1">
            <a:spLocks/>
          </p:cNvSpPr>
          <p:nvPr/>
        </p:nvSpPr>
        <p:spPr>
          <a:xfrm>
            <a:off x="500001" y="2167110"/>
            <a:ext cx="9312437" cy="5233130"/>
          </a:xfrm>
          <a:prstGeom prst="rect">
            <a:avLst/>
          </a:prstGeom>
        </p:spPr>
        <p:txBody>
          <a:bodyPr vert="horz" lIns="104306" tIns="52153" rIns="104306" bIns="52153" numCol="1" rtlCol="0" anchor="ctr">
            <a:noAutofit/>
          </a:bodyPr>
          <a:lstStyle>
            <a:lvl1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54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2000" b="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0839" y="2636551"/>
            <a:ext cx="8518053" cy="4163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1800" b="1" dirty="0" smtClean="0">
                <a:solidFill>
                  <a:srgbClr val="005AA9"/>
                </a:solidFill>
              </a:rPr>
              <a:t>Подача  уведомления  об участии в иностранной организации</a:t>
            </a:r>
            <a:r>
              <a:rPr lang="ru-RU" sz="1800" dirty="0" smtClean="0">
                <a:solidFill>
                  <a:srgbClr val="005AA9"/>
                </a:solidFill>
              </a:rPr>
              <a:t> -  </a:t>
            </a:r>
            <a:r>
              <a:rPr lang="ru-RU" sz="1700" dirty="0">
                <a:solidFill>
                  <a:schemeClr val="tx2">
                    <a:lumMod val="75000"/>
                  </a:schemeClr>
                </a:solidFill>
              </a:rPr>
              <a:t>у вас есть 3 месяца с того момента как вы начали участие в иностранной компании: зарегистрировали ее, купили долю, получили в дар или по наследству. Подается физическими или юридическими лицами, если доля участия (прямого или косвенного) превышает 10</a:t>
            </a: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</a:rPr>
              <a:t>%</a:t>
            </a:r>
            <a:r>
              <a:rPr lang="ru-RU" sz="1800" dirty="0" smtClean="0">
                <a:solidFill>
                  <a:srgbClr val="005AA9"/>
                </a:solidFill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ru-RU" sz="1800" dirty="0" smtClean="0">
              <a:solidFill>
                <a:srgbClr val="005AA9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srgbClr val="005AA9"/>
                </a:solidFill>
              </a:rPr>
              <a:t>Подача уведомления при изменении размера вашей доли в организации - </a:t>
            </a:r>
            <a:r>
              <a:rPr lang="ru-RU" sz="1700" dirty="0">
                <a:solidFill>
                  <a:schemeClr val="tx2">
                    <a:lumMod val="75000"/>
                  </a:schemeClr>
                </a:solidFill>
              </a:rPr>
              <a:t>в течение 3-х месяцев с даты изменения доли;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ru-RU" sz="1800" dirty="0" smtClean="0">
              <a:solidFill>
                <a:srgbClr val="005AA9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srgbClr val="005AA9"/>
                </a:solidFill>
              </a:rPr>
              <a:t>Подача уведомления о прекращении участия в </a:t>
            </a:r>
            <a:r>
              <a:rPr lang="ru-RU" sz="1800" dirty="0">
                <a:solidFill>
                  <a:srgbClr val="005AA9"/>
                </a:solidFill>
              </a:rPr>
              <a:t>иностранной компании- </a:t>
            </a:r>
            <a:r>
              <a:rPr lang="ru-RU" sz="1700" dirty="0">
                <a:solidFill>
                  <a:schemeClr val="tx2">
                    <a:lumMod val="75000"/>
                  </a:schemeClr>
                </a:solidFill>
              </a:rPr>
              <a:t>в течение 3-х месяцев с даты прекращения участия;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ru-RU" sz="1800" dirty="0" smtClean="0">
              <a:solidFill>
                <a:srgbClr val="005AA9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1800" b="1" dirty="0" smtClean="0">
                <a:solidFill>
                  <a:srgbClr val="005AA9"/>
                </a:solidFill>
              </a:rPr>
              <a:t>Подача уведомления о КИК (контролируемой иностранной компании) </a:t>
            </a: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</a:rPr>
              <a:t>юридическими лицами</a:t>
            </a:r>
            <a:r>
              <a:rPr lang="ru-RU" sz="1800" b="1" dirty="0" smtClean="0">
                <a:solidFill>
                  <a:srgbClr val="005AA9"/>
                </a:solidFill>
              </a:rPr>
              <a:t> </a:t>
            </a:r>
            <a:r>
              <a:rPr lang="ru-RU" sz="1600" b="1" dirty="0">
                <a:solidFill>
                  <a:srgbClr val="C00000"/>
                </a:solidFill>
                <a:cs typeface="Arial" panose="020B0604020202020204" pitchFamily="34" charset="0"/>
              </a:rPr>
              <a:t>до 20 марта 2023 </a:t>
            </a:r>
            <a:r>
              <a:rPr lang="ru-RU" sz="1700" dirty="0">
                <a:solidFill>
                  <a:schemeClr val="tx2">
                    <a:lumMod val="75000"/>
                  </a:schemeClr>
                </a:solidFill>
              </a:rPr>
              <a:t>в ИФНС по месту нахождения только электронно через ТКС.</a:t>
            </a:r>
            <a:r>
              <a:rPr lang="ru-RU" sz="1800" dirty="0" smtClean="0">
                <a:solidFill>
                  <a:srgbClr val="005AA9"/>
                </a:solidFill>
              </a:rPr>
              <a:t> </a:t>
            </a:r>
            <a:r>
              <a:rPr lang="ru-RU" sz="1700" dirty="0">
                <a:solidFill>
                  <a:schemeClr val="tx2">
                    <a:lumMod val="75000"/>
                  </a:schemeClr>
                </a:solidFill>
              </a:rPr>
              <a:t>Подача </a:t>
            </a: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</a:rPr>
              <a:t>декларации по налогу на прибыль о </a:t>
            </a:r>
            <a:r>
              <a:rPr lang="ru-RU" sz="1700" dirty="0">
                <a:solidFill>
                  <a:schemeClr val="tx2">
                    <a:lumMod val="75000"/>
                  </a:schemeClr>
                </a:solidFill>
              </a:rPr>
              <a:t>доходах с КИК и уплата </a:t>
            </a: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</a:rPr>
              <a:t>налога.</a:t>
            </a:r>
            <a:r>
              <a:rPr lang="ru-RU" sz="1800" dirty="0" smtClean="0">
                <a:solidFill>
                  <a:srgbClr val="005AA9"/>
                </a:solidFill>
              </a:rPr>
              <a:t> </a:t>
            </a:r>
            <a:endParaRPr lang="ru-RU" sz="1800" b="1" dirty="0">
              <a:solidFill>
                <a:srgbClr val="005AA9"/>
              </a:solidFill>
            </a:endParaRPr>
          </a:p>
          <a:p>
            <a:pPr algn="just"/>
            <a:r>
              <a:rPr lang="ru-RU" sz="1800" dirty="0" smtClean="0">
                <a:solidFill>
                  <a:srgbClr val="005AA9"/>
                </a:solidFill>
              </a:rPr>
              <a:t> </a:t>
            </a:r>
            <a:endParaRPr lang="ru-RU" sz="1800" dirty="0">
              <a:solidFill>
                <a:srgbClr val="005AA9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80839" y="1575840"/>
            <a:ext cx="8835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Какие обязанности возникают при регистрации компании за рубежом или при покупке доли в ней?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694186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24963" y="597449"/>
            <a:ext cx="8777162" cy="128396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lvl="0" algn="ctr"/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Правила </a:t>
            </a:r>
            <a:r>
              <a:rPr lang="ru-RU" sz="3600" dirty="0"/>
              <a:t>контролируемых иностранных компаний </a:t>
            </a:r>
            <a:br>
              <a:rPr lang="ru-RU" sz="3600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ru-RU" dirty="0"/>
              <a:t>7</a:t>
            </a: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921730" y="1595715"/>
            <a:ext cx="8777162" cy="1152128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>
            <a:lvl1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54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077"/>
            <a:endParaRPr lang="ru-RU" sz="2400" i="0" dirty="0">
              <a:solidFill>
                <a:srgbClr val="C00000"/>
              </a:solidFill>
              <a:effectLst/>
              <a:latin typeface="+mn-lt"/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534762" y="2484487"/>
            <a:ext cx="9267363" cy="5233130"/>
          </a:xfrm>
          <a:prstGeom prst="rect">
            <a:avLst/>
          </a:prstGeom>
        </p:spPr>
        <p:txBody>
          <a:bodyPr vert="horz" lIns="104306" tIns="52153" rIns="104306" bIns="52153" numCol="1" rtlCol="0" anchor="ctr">
            <a:noAutofit/>
          </a:bodyPr>
          <a:lstStyle>
            <a:lvl1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54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endParaRPr lang="ru-RU" sz="2000" b="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="" xmlns:a16="http://schemas.microsoft.com/office/drawing/2014/main" id="{7DB5C39D-A269-47C3-8387-BB2FF796E9D6}"/>
              </a:ext>
            </a:extLst>
          </p:cNvPr>
          <p:cNvSpPr txBox="1">
            <a:spLocks/>
          </p:cNvSpPr>
          <p:nvPr/>
        </p:nvSpPr>
        <p:spPr>
          <a:xfrm>
            <a:off x="948987" y="4251159"/>
            <a:ext cx="8777162" cy="1584176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>
            <a:lvl1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54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050" b="0" dirty="0"/>
          </a:p>
        </p:txBody>
      </p:sp>
      <p:sp>
        <p:nvSpPr>
          <p:cNvPr id="9" name="Заголовок 2">
            <a:extLst>
              <a:ext uri="{FF2B5EF4-FFF2-40B4-BE49-F238E27FC236}">
                <a16:creationId xmlns="" xmlns:a16="http://schemas.microsoft.com/office/drawing/2014/main" id="{1A24271F-604A-4EEE-9172-0B922C36524A}"/>
              </a:ext>
            </a:extLst>
          </p:cNvPr>
          <p:cNvSpPr txBox="1">
            <a:spLocks/>
          </p:cNvSpPr>
          <p:nvPr/>
        </p:nvSpPr>
        <p:spPr>
          <a:xfrm>
            <a:off x="500001" y="2167110"/>
            <a:ext cx="9312437" cy="5233130"/>
          </a:xfrm>
          <a:prstGeom prst="rect">
            <a:avLst/>
          </a:prstGeom>
        </p:spPr>
        <p:txBody>
          <a:bodyPr vert="horz" lIns="104306" tIns="52153" rIns="104306" bIns="52153" numCol="1" rtlCol="0" anchor="ctr">
            <a:noAutofit/>
          </a:bodyPr>
          <a:lstStyle>
            <a:lvl1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54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2000" b="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962324" y="1927728"/>
            <a:ext cx="8835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Уведомление о КИК представляется в 2023 году, если:</a:t>
            </a:r>
            <a:endParaRPr lang="ru-RU" sz="24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196" y="2838342"/>
            <a:ext cx="8961339" cy="435215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497" y="1657509"/>
            <a:ext cx="1991337" cy="116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8192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24963" y="597449"/>
            <a:ext cx="8777162" cy="128396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lvl="0" algn="ctr"/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Правила </a:t>
            </a:r>
            <a:r>
              <a:rPr lang="ru-RU" sz="3600" dirty="0"/>
              <a:t>контролируемых иностранных компаний </a:t>
            </a:r>
            <a:br>
              <a:rPr lang="ru-RU" sz="3600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ru-RU" dirty="0"/>
              <a:t>7</a:t>
            </a: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921730" y="1595715"/>
            <a:ext cx="8777162" cy="1152128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>
            <a:lvl1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54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077"/>
            <a:endParaRPr lang="ru-RU" sz="2400" i="0" dirty="0">
              <a:solidFill>
                <a:srgbClr val="C00000"/>
              </a:solidFill>
              <a:effectLst/>
              <a:latin typeface="+mn-lt"/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534762" y="2484487"/>
            <a:ext cx="9267363" cy="5233130"/>
          </a:xfrm>
          <a:prstGeom prst="rect">
            <a:avLst/>
          </a:prstGeom>
        </p:spPr>
        <p:txBody>
          <a:bodyPr vert="horz" lIns="104306" tIns="52153" rIns="104306" bIns="52153" numCol="1" rtlCol="0" anchor="ctr">
            <a:noAutofit/>
          </a:bodyPr>
          <a:lstStyle>
            <a:lvl1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54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endParaRPr lang="ru-RU" sz="2000" b="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="" xmlns:a16="http://schemas.microsoft.com/office/drawing/2014/main" id="{7DB5C39D-A269-47C3-8387-BB2FF796E9D6}"/>
              </a:ext>
            </a:extLst>
          </p:cNvPr>
          <p:cNvSpPr txBox="1">
            <a:spLocks/>
          </p:cNvSpPr>
          <p:nvPr/>
        </p:nvSpPr>
        <p:spPr>
          <a:xfrm>
            <a:off x="948987" y="4251159"/>
            <a:ext cx="8777162" cy="1584176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>
            <a:lvl1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54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050" b="0" dirty="0"/>
          </a:p>
        </p:txBody>
      </p:sp>
      <p:sp>
        <p:nvSpPr>
          <p:cNvPr id="9" name="Заголовок 2">
            <a:extLst>
              <a:ext uri="{FF2B5EF4-FFF2-40B4-BE49-F238E27FC236}">
                <a16:creationId xmlns="" xmlns:a16="http://schemas.microsoft.com/office/drawing/2014/main" id="{1A24271F-604A-4EEE-9172-0B922C36524A}"/>
              </a:ext>
            </a:extLst>
          </p:cNvPr>
          <p:cNvSpPr txBox="1">
            <a:spLocks/>
          </p:cNvSpPr>
          <p:nvPr/>
        </p:nvSpPr>
        <p:spPr>
          <a:xfrm>
            <a:off x="500001" y="2167110"/>
            <a:ext cx="9312437" cy="5233130"/>
          </a:xfrm>
          <a:prstGeom prst="rect">
            <a:avLst/>
          </a:prstGeom>
        </p:spPr>
        <p:txBody>
          <a:bodyPr vert="horz" lIns="104306" tIns="52153" rIns="104306" bIns="52153" numCol="1" rtlCol="0" anchor="ctr">
            <a:noAutofit/>
          </a:bodyPr>
          <a:lstStyle>
            <a:lvl1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54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2000" b="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78259" y="1747429"/>
            <a:ext cx="8835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Какую финансовую отчетность нужно приложить к уведомлению о КИК в 2023?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067946" y="2578427"/>
            <a:ext cx="8565167" cy="43705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noFill/>
              </a:rPr>
              <a:t> орга</a:t>
            </a:r>
          </a:p>
          <a:p>
            <a:pPr algn="just"/>
            <a:endParaRPr lang="ru-RU" sz="17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ru-RU" sz="17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ru-RU" sz="17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just">
              <a:buAutoNum type="arabicPeriod"/>
            </a:pPr>
            <a:r>
              <a:rPr lang="ru-RU" sz="1600" b="1" dirty="0">
                <a:solidFill>
                  <a:srgbClr val="005AA9"/>
                </a:solidFill>
              </a:rPr>
              <a:t>Финансовую отчетность за 2021</a:t>
            </a:r>
            <a:r>
              <a:rPr lang="ru-RU" sz="1600" dirty="0">
                <a:solidFill>
                  <a:srgbClr val="005AA9"/>
                </a:solidFill>
              </a:rPr>
              <a:t> контролируемой иностранной компании, </a:t>
            </a:r>
            <a:r>
              <a:rPr lang="ru-RU" sz="1600" dirty="0" smtClean="0">
                <a:solidFill>
                  <a:srgbClr val="005AA9"/>
                </a:solidFill>
              </a:rPr>
              <a:t>составленную </a:t>
            </a:r>
            <a:r>
              <a:rPr lang="ru-RU" sz="1600" dirty="0">
                <a:solidFill>
                  <a:srgbClr val="005AA9"/>
                </a:solidFill>
              </a:rPr>
              <a:t>в соответствии с личным законом такой компании за финансовый год, или в случае отсутствия финансовой отчетности иные документы, подтверждающие прибыль (убыток) такой компании за финансовый год; </a:t>
            </a:r>
            <a:endParaRPr lang="ru-RU" sz="1600" dirty="0" smtClean="0">
              <a:solidFill>
                <a:srgbClr val="005AA9"/>
              </a:solidFill>
            </a:endParaRPr>
          </a:p>
          <a:p>
            <a:pPr marL="342900" indent="-342900" algn="just">
              <a:buAutoNum type="arabicPeriod"/>
            </a:pPr>
            <a:endParaRPr lang="ru-RU" sz="1600" dirty="0">
              <a:solidFill>
                <a:srgbClr val="005AA9"/>
              </a:solidFill>
            </a:endParaRPr>
          </a:p>
          <a:p>
            <a:pPr marL="342900" indent="-342900" algn="just">
              <a:buAutoNum type="arabicPeriod"/>
            </a:pPr>
            <a:r>
              <a:rPr lang="ru-RU" sz="1600" b="1" dirty="0">
                <a:solidFill>
                  <a:srgbClr val="005AA9"/>
                </a:solidFill>
              </a:rPr>
              <a:t>Аудиторское заключение по финансовой контролируемой</a:t>
            </a:r>
            <a:r>
              <a:rPr lang="ru-RU" sz="1600" dirty="0">
                <a:solidFill>
                  <a:srgbClr val="005AA9"/>
                </a:solidFill>
              </a:rPr>
              <a:t> иностранной компании,  если в соответствии с личным законом или учредительными (корпоративными) документами этой контролируемой иностранной компании установлено обязательное проведение аудита или аудит осуществляется иностранной организацией добровольно</a:t>
            </a:r>
            <a:r>
              <a:rPr lang="ru-RU" sz="1600" dirty="0" smtClean="0">
                <a:solidFill>
                  <a:srgbClr val="005AA9"/>
                </a:solidFill>
              </a:rPr>
              <a:t>;</a:t>
            </a:r>
          </a:p>
          <a:p>
            <a:pPr marL="342900" indent="-342900" algn="just">
              <a:buAutoNum type="arabicPeriod"/>
            </a:pPr>
            <a:endParaRPr lang="ru-RU" sz="1600" dirty="0">
              <a:solidFill>
                <a:srgbClr val="005AA9"/>
              </a:solidFill>
            </a:endParaRPr>
          </a:p>
          <a:p>
            <a:pPr algn="just"/>
            <a:r>
              <a:rPr lang="ru-RU" sz="1600" b="1" dirty="0">
                <a:solidFill>
                  <a:srgbClr val="005AA9"/>
                </a:solidFill>
              </a:rPr>
              <a:t>Документы (их копии), составленные на иностранном языке, должны быть переведены на русский язык.</a:t>
            </a:r>
            <a:r>
              <a:rPr lang="ru-RU" sz="1600" dirty="0">
                <a:solidFill>
                  <a:srgbClr val="005AA9"/>
                </a:solidFill>
              </a:rPr>
              <a:t> В случае невозможности представления аудиторского заключения по финансовой отчетности одновременно с представлением налоговой декларации, указанное аудиторское заключение представляется в срок не позднее одного месяца со дня, отраженного в уведомлении о КИК в качестве даты составления аудиторского заключения по финансовой отчетности</a:t>
            </a:r>
          </a:p>
          <a:p>
            <a:pPr algn="ctr"/>
            <a:r>
              <a:rPr lang="ru-RU" dirty="0" smtClean="0">
                <a:noFill/>
              </a:rPr>
              <a:t> </a:t>
            </a:r>
            <a:r>
              <a:rPr lang="ru-RU" dirty="0">
                <a:noFill/>
              </a:rPr>
              <a:t>излишне удержанного налога резидентам недружественных стран, возврат указанной суммы может быть произведен только на специальный счет типа «С» нерезидента в российском банке (введены Указанием Банка России от 23.03.2022 № 6096-У).</a:t>
            </a:r>
          </a:p>
        </p:txBody>
      </p:sp>
    </p:spTree>
    <p:extLst>
      <p:ext uri="{BB962C8B-B14F-4D97-AF65-F5344CB8AC3E}">
        <p14:creationId xmlns:p14="http://schemas.microsoft.com/office/powerpoint/2010/main" val="12501696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24963" y="597449"/>
            <a:ext cx="8777162" cy="128396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lvl="0" algn="ctr"/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Налоговый контроль контролируемых иностранных компаний </a:t>
            </a:r>
            <a:br>
              <a:rPr lang="ru-RU" sz="3600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ru-RU" dirty="0"/>
              <a:t>7</a:t>
            </a: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921730" y="1595715"/>
            <a:ext cx="8777162" cy="1152128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>
            <a:lvl1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54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077"/>
            <a:endParaRPr lang="ru-RU" sz="2400" i="0" dirty="0">
              <a:solidFill>
                <a:srgbClr val="C00000"/>
              </a:solidFill>
              <a:effectLst/>
              <a:latin typeface="+mn-lt"/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534762" y="2484487"/>
            <a:ext cx="9267363" cy="5233130"/>
          </a:xfrm>
          <a:prstGeom prst="rect">
            <a:avLst/>
          </a:prstGeom>
        </p:spPr>
        <p:txBody>
          <a:bodyPr vert="horz" lIns="104306" tIns="52153" rIns="104306" bIns="52153" numCol="1" rtlCol="0" anchor="ctr">
            <a:noAutofit/>
          </a:bodyPr>
          <a:lstStyle>
            <a:lvl1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54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endParaRPr lang="ru-RU" sz="2000" b="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="" xmlns:a16="http://schemas.microsoft.com/office/drawing/2014/main" id="{7DB5C39D-A269-47C3-8387-BB2FF796E9D6}"/>
              </a:ext>
            </a:extLst>
          </p:cNvPr>
          <p:cNvSpPr txBox="1">
            <a:spLocks/>
          </p:cNvSpPr>
          <p:nvPr/>
        </p:nvSpPr>
        <p:spPr>
          <a:xfrm>
            <a:off x="948987" y="4251159"/>
            <a:ext cx="8777162" cy="1584176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>
            <a:lvl1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54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050" b="0" dirty="0"/>
          </a:p>
        </p:txBody>
      </p:sp>
      <p:sp>
        <p:nvSpPr>
          <p:cNvPr id="9" name="Заголовок 2">
            <a:extLst>
              <a:ext uri="{FF2B5EF4-FFF2-40B4-BE49-F238E27FC236}">
                <a16:creationId xmlns="" xmlns:a16="http://schemas.microsoft.com/office/drawing/2014/main" id="{1A24271F-604A-4EEE-9172-0B922C36524A}"/>
              </a:ext>
            </a:extLst>
          </p:cNvPr>
          <p:cNvSpPr txBox="1">
            <a:spLocks/>
          </p:cNvSpPr>
          <p:nvPr/>
        </p:nvSpPr>
        <p:spPr>
          <a:xfrm>
            <a:off x="500001" y="2167110"/>
            <a:ext cx="9312437" cy="5233130"/>
          </a:xfrm>
          <a:prstGeom prst="rect">
            <a:avLst/>
          </a:prstGeom>
        </p:spPr>
        <p:txBody>
          <a:bodyPr vert="horz" lIns="104306" tIns="52153" rIns="104306" bIns="52153" numCol="1" rtlCol="0" anchor="ctr">
            <a:noAutofit/>
          </a:bodyPr>
          <a:lstStyle>
            <a:lvl1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54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2000" b="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5A1C2782-253E-4AB3-9D6B-50144334BCD9}"/>
              </a:ext>
            </a:extLst>
          </p:cNvPr>
          <p:cNvSpPr/>
          <p:nvPr/>
        </p:nvSpPr>
        <p:spPr>
          <a:xfrm>
            <a:off x="1100824" y="1831761"/>
            <a:ext cx="8814847" cy="143467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ru-RU" sz="2400" dirty="0"/>
              <a:t>Штрафы за несоблюдение правил КИК </a:t>
            </a:r>
            <a:r>
              <a:rPr lang="ru-RU" sz="2400" u="sng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временно отменены</a:t>
            </a:r>
            <a:r>
              <a:rPr lang="ru-RU" sz="2400" dirty="0"/>
              <a:t>  за финансовые годы, даты окончания которых приходятся на 2020 и 2021 годы:</a:t>
            </a:r>
          </a:p>
          <a:p>
            <a:pPr algn="ctr"/>
            <a:r>
              <a:rPr lang="ru-RU" dirty="0"/>
              <a:t>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82547" y="3953035"/>
            <a:ext cx="3070801" cy="2448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05AA9"/>
                </a:solidFill>
              </a:rPr>
              <a:t>Непредставление </a:t>
            </a:r>
          </a:p>
          <a:p>
            <a:r>
              <a:rPr lang="ru-RU" dirty="0">
                <a:solidFill>
                  <a:srgbClr val="005AA9"/>
                </a:solidFill>
              </a:rPr>
              <a:t>финансовой отчетности</a:t>
            </a:r>
          </a:p>
          <a:p>
            <a:r>
              <a:rPr lang="ru-RU" dirty="0">
                <a:solidFill>
                  <a:srgbClr val="005AA9"/>
                </a:solidFill>
              </a:rPr>
              <a:t>и/или документов, </a:t>
            </a:r>
          </a:p>
          <a:p>
            <a:r>
              <a:rPr lang="ru-RU" dirty="0">
                <a:solidFill>
                  <a:srgbClr val="005AA9"/>
                </a:solidFill>
              </a:rPr>
              <a:t>подтверждающих </a:t>
            </a:r>
          </a:p>
          <a:p>
            <a:r>
              <a:rPr lang="ru-RU" dirty="0">
                <a:solidFill>
                  <a:srgbClr val="005AA9"/>
                </a:solidFill>
              </a:rPr>
              <a:t>освобождение прибыли </a:t>
            </a:r>
          </a:p>
          <a:p>
            <a:r>
              <a:rPr lang="ru-RU" dirty="0">
                <a:solidFill>
                  <a:srgbClr val="005AA9"/>
                </a:solidFill>
              </a:rPr>
              <a:t>КИК, </a:t>
            </a:r>
            <a:r>
              <a:rPr lang="ru-RU" b="1" dirty="0">
                <a:solidFill>
                  <a:srgbClr val="005AA9"/>
                </a:solidFill>
              </a:rPr>
              <a:t>одновременно </a:t>
            </a:r>
          </a:p>
          <a:p>
            <a:r>
              <a:rPr lang="ru-RU" b="1" dirty="0">
                <a:solidFill>
                  <a:srgbClr val="005AA9"/>
                </a:solidFill>
              </a:rPr>
              <a:t>с уведомлением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71454" y="3640432"/>
            <a:ext cx="1479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₽ 500 000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834252" y="3974874"/>
            <a:ext cx="2808312" cy="20862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05AA9"/>
                </a:solidFill>
              </a:rPr>
              <a:t>Непредставление </a:t>
            </a:r>
          </a:p>
          <a:p>
            <a:r>
              <a:rPr lang="ru-RU" dirty="0">
                <a:solidFill>
                  <a:srgbClr val="005AA9"/>
                </a:solidFill>
              </a:rPr>
              <a:t>финансовой отчетности</a:t>
            </a:r>
          </a:p>
          <a:p>
            <a:r>
              <a:rPr lang="ru-RU" dirty="0">
                <a:solidFill>
                  <a:srgbClr val="005AA9"/>
                </a:solidFill>
              </a:rPr>
              <a:t>и/или документов в</a:t>
            </a:r>
          </a:p>
          <a:p>
            <a:r>
              <a:rPr lang="ru-RU" b="1" dirty="0">
                <a:solidFill>
                  <a:srgbClr val="005AA9"/>
                </a:solidFill>
              </a:rPr>
              <a:t>ответ на требование</a:t>
            </a:r>
          </a:p>
          <a:p>
            <a:r>
              <a:rPr lang="ru-RU" b="1" dirty="0">
                <a:solidFill>
                  <a:srgbClr val="005AA9"/>
                </a:solidFill>
              </a:rPr>
              <a:t>налоговых органов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834252" y="3607001"/>
            <a:ext cx="17043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₽ 1 000 000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529891" y="3583816"/>
            <a:ext cx="7560840" cy="30344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6003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11099803" y="6042222"/>
            <a:ext cx="825500" cy="631825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>
            <a:defPPr>
              <a:defRPr lang="ru-RU"/>
            </a:defPPr>
            <a:lvl1pPr marL="0" algn="ctr" defTabSz="914400" rtl="0" eaLnBrk="1" latinLnBrk="0" hangingPunct="1">
              <a:lnSpc>
                <a:spcPts val="2104"/>
              </a:lnSpc>
              <a:defRPr sz="2400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38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34EE9CE5-1939-5641-8BD6-A549931ACBC6}"/>
              </a:ext>
            </a:extLst>
          </p:cNvPr>
          <p:cNvSpPr txBox="1">
            <a:spLocks/>
          </p:cNvSpPr>
          <p:nvPr/>
        </p:nvSpPr>
        <p:spPr bwMode="auto">
          <a:xfrm>
            <a:off x="626898" y="1425302"/>
            <a:ext cx="9439603" cy="189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86" tIns="40093" rIns="80186" bIns="40093" numCol="1" anchor="ctr" anchorCtr="0" compatLnSpc="1">
            <a:prstTxWarp prst="textNoShape">
              <a:avLst/>
            </a:prstTxWarp>
          </a:bodyPr>
          <a:lstStyle>
            <a:lvl1pPr marL="0" marR="0" indent="0" algn="l" defTabSz="91421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 b="1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2pPr>
            <a:lvl3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3pPr>
            <a:lvl4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4pPr>
            <a:lvl5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5pPr>
            <a:lvl6pPr marL="457189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6pPr>
            <a:lvl7pPr marL="914377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7pPr>
            <a:lvl8pPr marL="1371566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8pPr>
            <a:lvl9pPr marL="1828754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sz="2193" dirty="0">
                <a:solidFill>
                  <a:srgbClr val="C00000"/>
                </a:solidFill>
              </a:rPr>
              <a:t>С какого момента действует:</a:t>
            </a:r>
            <a:r>
              <a:rPr lang="ru-RU" sz="2193" dirty="0">
                <a:solidFill>
                  <a:schemeClr val="tx2">
                    <a:lumMod val="75000"/>
                  </a:schemeClr>
                </a:solidFill>
              </a:rPr>
              <a:t> с 01.01.2023</a:t>
            </a:r>
          </a:p>
          <a:p>
            <a:pPr algn="just"/>
            <a:r>
              <a:rPr lang="ru-RU" sz="2193" dirty="0">
                <a:solidFill>
                  <a:srgbClr val="C00000"/>
                </a:solidFill>
              </a:rPr>
              <a:t>Основание</a:t>
            </a:r>
            <a:r>
              <a:rPr lang="ru-RU" sz="2193" dirty="0">
                <a:solidFill>
                  <a:schemeClr val="tx2">
                    <a:lumMod val="75000"/>
                  </a:schemeClr>
                </a:solidFill>
              </a:rPr>
              <a:t>: п. 4, 5 ст. 1 Федерального закона от 16.04.2022 №96-ФЗ</a:t>
            </a:r>
          </a:p>
        </p:txBody>
      </p:sp>
      <p:sp>
        <p:nvSpPr>
          <p:cNvPr id="5" name="Заголовок 2">
            <a:extLst>
              <a:ext uri="{FF2B5EF4-FFF2-40B4-BE49-F238E27FC236}">
                <a16:creationId xmlns="" xmlns:a16="http://schemas.microsoft.com/office/drawing/2014/main" id="{77C8C006-34D6-7243-A7A3-498E319DA3E7}"/>
              </a:ext>
            </a:extLst>
          </p:cNvPr>
          <p:cNvSpPr txBox="1">
            <a:spLocks/>
          </p:cNvSpPr>
          <p:nvPr/>
        </p:nvSpPr>
        <p:spPr>
          <a:xfrm>
            <a:off x="1112597" y="480443"/>
            <a:ext cx="8777162" cy="12839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104306" tIns="52153" rIns="104306" bIns="52153" rtlCol="0" anchor="ctr">
            <a:noAutofit/>
          </a:bodyPr>
          <a:lstStyle>
            <a:lvl1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54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/>
              <a:t>Обеспечительный платеж не учитывается в доходах и расходах </a:t>
            </a:r>
          </a:p>
        </p:txBody>
      </p:sp>
      <p:sp>
        <p:nvSpPr>
          <p:cNvPr id="4" name="Заголовок 2">
            <a:extLst>
              <a:ext uri="{FF2B5EF4-FFF2-40B4-BE49-F238E27FC236}">
                <a16:creationId xmlns="" xmlns:a16="http://schemas.microsoft.com/office/drawing/2014/main" id="{E7B5BC80-0B85-4888-C373-C20FDA7A7406}"/>
              </a:ext>
            </a:extLst>
          </p:cNvPr>
          <p:cNvSpPr txBox="1">
            <a:spLocks/>
          </p:cNvSpPr>
          <p:nvPr/>
        </p:nvSpPr>
        <p:spPr>
          <a:xfrm>
            <a:off x="958118" y="2556495"/>
            <a:ext cx="8777162" cy="12839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104306" tIns="52153" rIns="104306" bIns="52153" rtlCol="0" anchor="ctr">
            <a:noAutofit/>
          </a:bodyPr>
          <a:lstStyle>
            <a:lvl1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54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/>
              <a:t>Ускоренная амортизация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37DA5BE-63AD-3C09-460E-C230D8F7C552}"/>
              </a:ext>
            </a:extLst>
          </p:cNvPr>
          <p:cNvSpPr txBox="1"/>
          <p:nvPr/>
        </p:nvSpPr>
        <p:spPr>
          <a:xfrm>
            <a:off x="410875" y="3576592"/>
            <a:ext cx="9324405" cy="3804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193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Основание: </a:t>
            </a:r>
            <a:r>
              <a:rPr lang="ru-RU" sz="2193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изменения в ст. 259.3 НК РФ.</a:t>
            </a:r>
          </a:p>
          <a:p>
            <a:pPr algn="just"/>
            <a:endParaRPr lang="ru-RU" sz="2193" b="1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/>
            <a:r>
              <a:rPr lang="ru-RU" sz="2193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С 01.01.2023 все организации к основной норме амортизации смогут применять коэффициент не выше 3 в отношении: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193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НМА в виде исключительных прав на программы для ЭВМ и базы данных </a:t>
            </a:r>
            <a:r>
              <a:rPr lang="ru-RU" sz="2193" b="1" u="sng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из единого реестра российских программ</a:t>
            </a:r>
            <a:r>
              <a:rPr lang="ru-RU" sz="2193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. </a:t>
            </a:r>
          </a:p>
          <a:p>
            <a:pPr marL="355600" algn="just"/>
            <a:r>
              <a:rPr lang="ru-RU" sz="2193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ВАЖНО!</a:t>
            </a:r>
            <a:r>
              <a:rPr lang="ru-RU" sz="2193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при амортизации НМА, срок полезного использования которых организация определяет сама, это правило не применяется</a:t>
            </a:r>
          </a:p>
          <a:p>
            <a:pPr marL="355600" algn="just"/>
            <a:endParaRPr lang="ru-RU" sz="2193" b="1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193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основных средств, которые на дату их ввода в эксплуатацию включены в единый реестр российской радиоэлектронной продукции.</a:t>
            </a:r>
          </a:p>
        </p:txBody>
      </p:sp>
    </p:spTree>
    <p:extLst>
      <p:ext uri="{BB962C8B-B14F-4D97-AF65-F5344CB8AC3E}">
        <p14:creationId xmlns:p14="http://schemas.microsoft.com/office/powerpoint/2010/main" val="25153951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32164" y="576390"/>
            <a:ext cx="9198891" cy="128396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lvl="0" algn="ctr"/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Признание курсовых разниц от переоценки требований (обязательств)</a:t>
            </a:r>
            <a:br>
              <a:rPr lang="ru-RU" sz="3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ru-RU" dirty="0"/>
              <a:t>7</a:t>
            </a: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921730" y="1595715"/>
            <a:ext cx="8777162" cy="1152128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>
            <a:lvl1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54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077"/>
            <a:endParaRPr lang="ru-RU" sz="2400" i="0" dirty="0">
              <a:solidFill>
                <a:srgbClr val="C00000"/>
              </a:solidFill>
              <a:effectLst/>
              <a:latin typeface="+mn-lt"/>
            </a:endParaRPr>
          </a:p>
        </p:txBody>
      </p:sp>
      <p:sp>
        <p:nvSpPr>
          <p:cNvPr id="9" name="Заголовок 2">
            <a:extLst>
              <a:ext uri="{FF2B5EF4-FFF2-40B4-BE49-F238E27FC236}">
                <a16:creationId xmlns="" xmlns:a16="http://schemas.microsoft.com/office/drawing/2014/main" id="{1A24271F-604A-4EEE-9172-0B922C36524A}"/>
              </a:ext>
            </a:extLst>
          </p:cNvPr>
          <p:cNvSpPr txBox="1">
            <a:spLocks/>
          </p:cNvSpPr>
          <p:nvPr/>
        </p:nvSpPr>
        <p:spPr>
          <a:xfrm>
            <a:off x="500001" y="2167110"/>
            <a:ext cx="9312437" cy="5233130"/>
          </a:xfrm>
          <a:prstGeom prst="rect">
            <a:avLst/>
          </a:prstGeom>
        </p:spPr>
        <p:txBody>
          <a:bodyPr vert="horz" lIns="104306" tIns="52153" rIns="104306" bIns="52153" numCol="1" rtlCol="0" anchor="ctr">
            <a:noAutofit/>
          </a:bodyPr>
          <a:lstStyle>
            <a:lvl1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54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2000" b="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265981" y="2342208"/>
            <a:ext cx="17804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cs typeface="Arial" panose="020B0604020202020204" pitchFamily="34" charset="0"/>
              </a:rPr>
              <a:t>В 2022 году:</a:t>
            </a:r>
            <a:endParaRPr lang="ru-RU" sz="24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834339" y="5004767"/>
            <a:ext cx="29519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cs typeface="Arial" panose="020B0604020202020204" pitchFamily="34" charset="0"/>
              </a:rPr>
              <a:t>В 2023, 2024 годах: </a:t>
            </a:r>
            <a:endParaRPr lang="ru-RU" sz="24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07198" y="5436815"/>
            <a:ext cx="901342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положительные и отрицательные учитываются при прекращении обязательств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="" xmlns:a16="http://schemas.microsoft.com/office/drawing/2014/main" id="{BCA85A01-DF47-DE48-6843-822E3E67007D}"/>
              </a:ext>
            </a:extLst>
          </p:cNvPr>
          <p:cNvSpPr/>
          <p:nvPr/>
        </p:nvSpPr>
        <p:spPr>
          <a:xfrm>
            <a:off x="880962" y="2939182"/>
            <a:ext cx="4177706" cy="7694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  <a:cs typeface="Arial" panose="020B0604020202020204" pitchFamily="34" charset="0"/>
              </a:rPr>
              <a:t>положительные </a:t>
            </a:r>
            <a:endParaRPr lang="ru-RU" sz="2000" b="1" dirty="0" smtClean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cs typeface="Arial" panose="020B0604020202020204" pitchFamily="34" charset="0"/>
              </a:rPr>
              <a:t>при прекращении</a:t>
            </a:r>
            <a:r>
              <a:rPr lang="en-US" sz="20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cs typeface="Arial" panose="020B0604020202020204" pitchFamily="34" charset="0"/>
              </a:rPr>
              <a:t>обязательств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="" xmlns:a16="http://schemas.microsoft.com/office/drawing/2014/main" id="{CF7ADEF8-440F-6565-9423-89D8726CD7EA}"/>
              </a:ext>
            </a:extLst>
          </p:cNvPr>
          <p:cNvSpPr/>
          <p:nvPr/>
        </p:nvSpPr>
        <p:spPr>
          <a:xfrm>
            <a:off x="5922765" y="2934967"/>
            <a:ext cx="4197856" cy="7694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Отрицательные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в </a:t>
            </a:r>
            <a:r>
              <a:rPr lang="ru-RU" sz="2000" b="1" dirty="0">
                <a:solidFill>
                  <a:schemeClr val="bg1"/>
                </a:solidFill>
                <a:cs typeface="Arial" panose="020B0604020202020204" pitchFamily="34" charset="0"/>
              </a:rPr>
              <a:t>конце месяца     </a:t>
            </a:r>
            <a:endParaRPr lang="ru-RU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42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9667180" y="6703276"/>
            <a:ext cx="825500" cy="631825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>
            <a:defPPr>
              <a:defRPr lang="ru-RU"/>
            </a:defPPr>
            <a:lvl1pPr marL="0" algn="ctr" defTabSz="914400" rtl="0" eaLnBrk="1" latinLnBrk="0" hangingPunct="1">
              <a:lnSpc>
                <a:spcPts val="2104"/>
              </a:lnSpc>
              <a:defRPr sz="2400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4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34EE9CE5-1939-5641-8BD6-A549931ACBC6}"/>
              </a:ext>
            </a:extLst>
          </p:cNvPr>
          <p:cNvSpPr txBox="1">
            <a:spLocks/>
          </p:cNvSpPr>
          <p:nvPr/>
        </p:nvSpPr>
        <p:spPr bwMode="auto">
          <a:xfrm>
            <a:off x="450156" y="3537261"/>
            <a:ext cx="9361040" cy="189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86" tIns="40093" rIns="80186" bIns="40093" numCol="1" anchor="ctr" anchorCtr="0" compatLnSpc="1">
            <a:prstTxWarp prst="textNoShape">
              <a:avLst/>
            </a:prstTxWarp>
          </a:bodyPr>
          <a:lstStyle>
            <a:lvl1pPr marL="0" marR="0" indent="0" algn="l" defTabSz="91421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 b="1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2pPr>
            <a:lvl3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3pPr>
            <a:lvl4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4pPr>
            <a:lvl5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5pPr>
            <a:lvl6pPr marL="457189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6pPr>
            <a:lvl7pPr marL="914377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7pPr>
            <a:lvl8pPr marL="1371566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8pPr>
            <a:lvl9pPr marL="1828754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sz="2000" dirty="0">
                <a:solidFill>
                  <a:srgbClr val="C00000"/>
                </a:solidFill>
              </a:rPr>
              <a:t>Когда вступает в силу: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добровольно – с 01.07.2022, обязательно – с 01.01.2023</a:t>
            </a:r>
          </a:p>
          <a:p>
            <a:pPr algn="just"/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Вместо отдельных платежных поручений на каждый налог теперь нужно перечислять общую сумму на единый налоговый счет в УФК, которую налоговый орган самостоятельно распределит. ЕНС будут вести по каждой организации и физическому лицу. </a:t>
            </a:r>
          </a:p>
          <a:p>
            <a:pPr algn="just"/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На ЕНС будут </a:t>
            </a:r>
            <a:r>
              <a:rPr lang="ru-RU" sz="2000" dirty="0">
                <a:solidFill>
                  <a:srgbClr val="C00000"/>
                </a:solidFill>
              </a:rPr>
              <a:t>учитываться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денежные средства: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i="1" u="sng" dirty="0">
                <a:solidFill>
                  <a:schemeClr val="tx2">
                    <a:lumMod val="75000"/>
                  </a:schemeClr>
                </a:solidFill>
              </a:rPr>
              <a:t>Перечисленные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или </a:t>
            </a:r>
            <a:r>
              <a:rPr lang="ru-RU" sz="2000" i="1" u="sng" dirty="0">
                <a:solidFill>
                  <a:schemeClr val="tx2">
                    <a:lumMod val="75000"/>
                  </a:schemeClr>
                </a:solidFill>
              </a:rPr>
              <a:t>взысканные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в счет уплаты налога, взносов, сборов;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начисленные как </a:t>
            </a:r>
            <a:r>
              <a:rPr lang="ru-RU" sz="2000" i="1" u="sng" dirty="0">
                <a:solidFill>
                  <a:schemeClr val="tx2">
                    <a:lumMod val="75000"/>
                  </a:schemeClr>
                </a:solidFill>
              </a:rPr>
              <a:t>проценты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на излишне взысканные налоговиками суммы;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Подлежащие </a:t>
            </a:r>
            <a:r>
              <a:rPr lang="ru-RU" sz="2000" i="1" u="sng" dirty="0">
                <a:solidFill>
                  <a:schemeClr val="tx2">
                    <a:lumMod val="75000"/>
                  </a:schemeClr>
                </a:solidFill>
              </a:rPr>
              <a:t>возмещению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2000" u="sng" dirty="0">
                <a:solidFill>
                  <a:srgbClr val="C00000"/>
                </a:solidFill>
              </a:rPr>
              <a:t>Не</a:t>
            </a:r>
            <a:r>
              <a:rPr lang="ru-RU" sz="2000" dirty="0">
                <a:solidFill>
                  <a:srgbClr val="C00000"/>
                </a:solidFill>
              </a:rPr>
              <a:t> учитываются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на ЕНС: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платежи, со срока перечисления которых прошло </a:t>
            </a:r>
            <a:r>
              <a:rPr lang="ru-RU" sz="2000" i="1" u="sng" dirty="0">
                <a:solidFill>
                  <a:schemeClr val="tx2">
                    <a:lumMod val="75000"/>
                  </a:schemeClr>
                </a:solidFill>
              </a:rPr>
              <a:t>более 3 лет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суммы, которые указаны в решении налоговиков о привлечении или об отказе в привлечении к ответственности, если суд принял обеспечительные меры и </a:t>
            </a:r>
            <a:r>
              <a:rPr lang="ru-RU" sz="2000" i="1" dirty="0">
                <a:solidFill>
                  <a:schemeClr val="tx2">
                    <a:lumMod val="75000"/>
                  </a:schemeClr>
                </a:solidFill>
              </a:rPr>
              <a:t>приостановил действие решения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НПД, а также сборы за пользование объектами животного мира или водных биоресурсов, которые перечислили </a:t>
            </a:r>
            <a:r>
              <a:rPr lang="ru-RU" sz="2000" i="1" dirty="0">
                <a:solidFill>
                  <a:schemeClr val="tx2">
                    <a:lumMod val="75000"/>
                  </a:schemeClr>
                </a:solidFill>
              </a:rPr>
              <a:t>не в составе единого налогового платежа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5" name="Заголовок 2">
            <a:extLst>
              <a:ext uri="{FF2B5EF4-FFF2-40B4-BE49-F238E27FC236}">
                <a16:creationId xmlns="" xmlns:a16="http://schemas.microsoft.com/office/drawing/2014/main" id="{77C8C006-34D6-7243-A7A3-498E319DA3E7}"/>
              </a:ext>
            </a:extLst>
          </p:cNvPr>
          <p:cNvSpPr txBox="1">
            <a:spLocks/>
          </p:cNvSpPr>
          <p:nvPr/>
        </p:nvSpPr>
        <p:spPr>
          <a:xfrm>
            <a:off x="1112597" y="36215"/>
            <a:ext cx="8777162" cy="12839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104306" tIns="52153" rIns="104306" bIns="52153" rtlCol="0" anchor="ctr">
            <a:noAutofit/>
          </a:bodyPr>
          <a:lstStyle>
            <a:lvl1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54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/>
              <a:t>Единый налоговый счет. Единый налоговый платеж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73BAAEB-04AE-4185-AAA8-4534C80535A6}"/>
              </a:ext>
            </a:extLst>
          </p:cNvPr>
          <p:cNvSpPr txBox="1"/>
          <p:nvPr/>
        </p:nvSpPr>
        <p:spPr>
          <a:xfrm>
            <a:off x="1293481" y="900311"/>
            <a:ext cx="909377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rgbClr val="C00000"/>
              </a:solidFill>
              <a:latin typeface="Open Sans" panose="020B0606030504020204" pitchFamily="34" charset="0"/>
            </a:endParaRPr>
          </a:p>
          <a:p>
            <a:pPr algn="just"/>
            <a:r>
              <a:rPr lang="ru-RU" b="1" dirty="0">
                <a:solidFill>
                  <a:srgbClr val="C00000"/>
                </a:solidFill>
                <a:latin typeface="Open Sans" panose="020B0606030504020204" pitchFamily="34" charset="0"/>
              </a:rPr>
              <a:t>Основание: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</a:rPr>
              <a:t>Федеральный закон от 14.07.2022 N 263-ФЗ</a:t>
            </a:r>
          </a:p>
        </p:txBody>
      </p:sp>
    </p:spTree>
    <p:extLst>
      <p:ext uri="{BB962C8B-B14F-4D97-AF65-F5344CB8AC3E}">
        <p14:creationId xmlns:p14="http://schemas.microsoft.com/office/powerpoint/2010/main" val="34789120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9667180" y="6732959"/>
            <a:ext cx="825500" cy="631825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>
            <a:defPPr>
              <a:defRPr lang="ru-RU"/>
            </a:defPPr>
            <a:lvl1pPr marL="0" algn="ctr" defTabSz="914400" rtl="0" eaLnBrk="1" latinLnBrk="0" hangingPunct="1">
              <a:lnSpc>
                <a:spcPts val="2104"/>
              </a:lnSpc>
              <a:defRPr sz="2400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40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34EE9CE5-1939-5641-8BD6-A549931ACBC6}"/>
              </a:ext>
            </a:extLst>
          </p:cNvPr>
          <p:cNvSpPr txBox="1">
            <a:spLocks/>
          </p:cNvSpPr>
          <p:nvPr/>
        </p:nvSpPr>
        <p:spPr bwMode="auto">
          <a:xfrm>
            <a:off x="450156" y="3609269"/>
            <a:ext cx="9439603" cy="189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86" tIns="40093" rIns="80186" bIns="40093" numCol="1" anchor="ctr" anchorCtr="0" compatLnSpc="1">
            <a:prstTxWarp prst="textNoShape">
              <a:avLst/>
            </a:prstTxWarp>
          </a:bodyPr>
          <a:lstStyle>
            <a:lvl1pPr marL="0" marR="0" indent="0" algn="l" defTabSz="91421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 b="1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2pPr>
            <a:lvl3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3pPr>
            <a:lvl4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4pPr>
            <a:lvl5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5pPr>
            <a:lvl6pPr marL="457189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6pPr>
            <a:lvl7pPr marL="914377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7pPr>
            <a:lvl8pPr marL="1371566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8pPr>
            <a:lvl9pPr marL="1828754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sz="2400" dirty="0">
                <a:solidFill>
                  <a:srgbClr val="C00000"/>
                </a:solidFill>
              </a:rPr>
              <a:t>С какого момента действует: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с 01.01.2022 (ранее с 01.01.2017)</a:t>
            </a:r>
          </a:p>
          <a:p>
            <a:pPr algn="just"/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2400" dirty="0">
                <a:solidFill>
                  <a:srgbClr val="C00000"/>
                </a:solidFill>
              </a:rPr>
              <a:t>Основание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: Федеральный закон от 02.07.2021 N 305-ФЗ</a:t>
            </a:r>
          </a:p>
          <a:p>
            <a:pPr algn="just"/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Уменьшить налоговую базу по налогу на прибыль за счет убытков прошлых лет  можно не более, чем на 50%. </a:t>
            </a:r>
          </a:p>
          <a:p>
            <a:pPr algn="just"/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Ограничение продлено до конца 2024 года. </a:t>
            </a:r>
          </a:p>
          <a:p>
            <a:pPr algn="just"/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Заголовок 2">
            <a:extLst>
              <a:ext uri="{FF2B5EF4-FFF2-40B4-BE49-F238E27FC236}">
                <a16:creationId xmlns="" xmlns:a16="http://schemas.microsoft.com/office/drawing/2014/main" id="{77C8C006-34D6-7243-A7A3-498E319DA3E7}"/>
              </a:ext>
            </a:extLst>
          </p:cNvPr>
          <p:cNvSpPr txBox="1">
            <a:spLocks/>
          </p:cNvSpPr>
          <p:nvPr/>
        </p:nvSpPr>
        <p:spPr>
          <a:xfrm>
            <a:off x="1112597" y="552451"/>
            <a:ext cx="8777162" cy="12839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104306" tIns="52153" rIns="104306" bIns="52153" rtlCol="0" anchor="ctr">
            <a:noAutofit/>
          </a:bodyPr>
          <a:lstStyle>
            <a:lvl1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54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/>
              <a:t>Продолжает действовать ограничение на перенос убытка</a:t>
            </a:r>
          </a:p>
        </p:txBody>
      </p:sp>
    </p:spTree>
    <p:extLst>
      <p:ext uri="{BB962C8B-B14F-4D97-AF65-F5344CB8AC3E}">
        <p14:creationId xmlns:p14="http://schemas.microsoft.com/office/powerpoint/2010/main" val="13783524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11099803" y="6042222"/>
            <a:ext cx="825500" cy="631825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>
            <a:defPPr>
              <a:defRPr lang="ru-RU"/>
            </a:defPPr>
            <a:lvl1pPr marL="0" algn="ctr" defTabSz="914400" rtl="0" eaLnBrk="1" latinLnBrk="0" hangingPunct="1">
              <a:lnSpc>
                <a:spcPts val="2104"/>
              </a:lnSpc>
              <a:defRPr sz="2400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41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xmlns="" id="{16541E1B-3F6A-447D-ABFD-479123F9C6D0}"/>
              </a:ext>
            </a:extLst>
          </p:cNvPr>
          <p:cNvSpPr/>
          <p:nvPr/>
        </p:nvSpPr>
        <p:spPr>
          <a:xfrm>
            <a:off x="1721096" y="4788365"/>
            <a:ext cx="7881249" cy="228211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55600" algn="just">
              <a:buFont typeface="Wingdings" panose="05000000000000000000" pitchFamily="2" charset="2"/>
              <a:buChar char="v"/>
              <a:tabLst>
                <a:tab pos="355600" algn="l"/>
              </a:tabLst>
            </a:pPr>
            <a:r>
              <a:rPr lang="ru-RU" sz="1800" b="1" dirty="0">
                <a:solidFill>
                  <a:srgbClr val="005AA9"/>
                </a:solidFill>
              </a:rPr>
              <a:t>Налоговому органу при анализе заявления на возврат </a:t>
            </a:r>
            <a:r>
              <a:rPr lang="ru-RU" sz="1800" b="1" dirty="0" smtClean="0">
                <a:solidFill>
                  <a:srgbClr val="005AA9"/>
                </a:solidFill>
              </a:rPr>
              <a:t>налога необходимо </a:t>
            </a:r>
            <a:r>
              <a:rPr lang="ru-RU" sz="1800" b="1" dirty="0">
                <a:solidFill>
                  <a:srgbClr val="005AA9"/>
                </a:solidFill>
              </a:rPr>
              <a:t>убедиться, что лицо, претендующее на возврат налога, при заполнении раздела 4 указанного заявления указало счет типа «С</a:t>
            </a:r>
            <a:r>
              <a:rPr lang="ru-RU" sz="1800" b="1" dirty="0" smtClean="0">
                <a:solidFill>
                  <a:srgbClr val="005AA9"/>
                </a:solidFill>
              </a:rPr>
              <a:t>».</a:t>
            </a:r>
          </a:p>
          <a:p>
            <a:pPr algn="just">
              <a:tabLst>
                <a:tab pos="355600" algn="l"/>
              </a:tabLst>
            </a:pPr>
            <a:endParaRPr lang="ru-RU" sz="1600" dirty="0">
              <a:solidFill>
                <a:schemeClr val="tx2"/>
              </a:solidFill>
            </a:endParaRPr>
          </a:p>
          <a:p>
            <a:pPr indent="355600" algn="just">
              <a:buFont typeface="Wingdings" panose="05000000000000000000" pitchFamily="2" charset="2"/>
              <a:buChar char="v"/>
              <a:tabLst>
                <a:tab pos="355600" algn="l"/>
              </a:tabLst>
            </a:pP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800" b="1" dirty="0">
                <a:solidFill>
                  <a:srgbClr val="005AA9"/>
                </a:solidFill>
              </a:rPr>
              <a:t>При указании иных счетов налоговый орган</a:t>
            </a:r>
            <a:r>
              <a:rPr lang="ru-RU" sz="1800" b="1" dirty="0">
                <a:solidFill>
                  <a:schemeClr val="tx2"/>
                </a:solidFill>
              </a:rPr>
              <a:t> </a:t>
            </a:r>
            <a:r>
              <a:rPr lang="ru-RU" sz="1800" b="1" dirty="0">
                <a:solidFill>
                  <a:srgbClr val="FF0000"/>
                </a:solidFill>
              </a:rPr>
              <a:t>вправе отказать в возврате</a:t>
            </a:r>
            <a:r>
              <a:rPr lang="ru-RU" sz="1800" b="1" dirty="0">
                <a:solidFill>
                  <a:schemeClr val="tx2"/>
                </a:solidFill>
              </a:rPr>
              <a:t> </a:t>
            </a:r>
            <a:r>
              <a:rPr lang="ru-RU" sz="1800" b="1" dirty="0">
                <a:solidFill>
                  <a:srgbClr val="005AA9"/>
                </a:solidFill>
              </a:rPr>
              <a:t>излишне удержанного налога.</a:t>
            </a:r>
          </a:p>
          <a:p>
            <a:pPr algn="just">
              <a:tabLst>
                <a:tab pos="355600" algn="l"/>
              </a:tabLst>
            </a:pPr>
            <a:endParaRPr lang="ru-RU" sz="1800" dirty="0">
              <a:solidFill>
                <a:schemeClr val="tx2"/>
              </a:solidFill>
            </a:endParaRPr>
          </a:p>
        </p:txBody>
      </p:sp>
      <p:sp>
        <p:nvSpPr>
          <p:cNvPr id="11" name="Заголовок 2"/>
          <p:cNvSpPr>
            <a:spLocks noGrp="1"/>
          </p:cNvSpPr>
          <p:nvPr>
            <p:ph type="title"/>
          </p:nvPr>
        </p:nvSpPr>
        <p:spPr>
          <a:xfrm>
            <a:off x="1246151" y="257487"/>
            <a:ext cx="8777162" cy="128396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Разъяснения законодательства  </a:t>
            </a:r>
            <a:endParaRPr lang="ru-RU" dirty="0"/>
          </a:p>
        </p:txBody>
      </p:sp>
      <p:sp>
        <p:nvSpPr>
          <p:cNvPr id="13" name="Заголовок 2"/>
          <p:cNvSpPr txBox="1">
            <a:spLocks/>
          </p:cNvSpPr>
          <p:nvPr/>
        </p:nvSpPr>
        <p:spPr>
          <a:xfrm>
            <a:off x="1097345" y="954746"/>
            <a:ext cx="8777162" cy="752190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>
            <a:lvl1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54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077"/>
            <a:endParaRPr lang="ru-RU" sz="2400" dirty="0" smtClean="0">
              <a:solidFill>
                <a:srgbClr val="C0504D">
                  <a:lumMod val="75000"/>
                </a:srgbClr>
              </a:solidFill>
              <a:cs typeface="Times New Roman" pitchFamily="18" charset="0"/>
            </a:endParaRPr>
          </a:p>
          <a:p>
            <a:pPr algn="ctr" defTabSz="914077"/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1583" y="1164655"/>
            <a:ext cx="9074773" cy="870172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solidFill>
                  <a:srgbClr val="C0504D">
                    <a:lumMod val="75000"/>
                  </a:srgbClr>
                </a:solidFill>
                <a:latin typeface="+mj-lt"/>
                <a:ea typeface="+mj-ea"/>
                <a:cs typeface="Times New Roman" pitchFamily="18" charset="0"/>
              </a:rPr>
              <a:t>Возврат налога при выплате </a:t>
            </a:r>
            <a:r>
              <a:rPr lang="ru-RU" sz="2400" b="1" dirty="0" smtClean="0">
                <a:solidFill>
                  <a:srgbClr val="C0504D">
                    <a:lumMod val="75000"/>
                  </a:srgbClr>
                </a:solidFill>
                <a:latin typeface="+mj-lt"/>
                <a:ea typeface="+mj-ea"/>
                <a:cs typeface="Times New Roman" pitchFamily="18" charset="0"/>
              </a:rPr>
              <a:t>дивидендов 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C0504D">
                    <a:lumMod val="75000"/>
                  </a:srgbClr>
                </a:solidFill>
                <a:latin typeface="+mj-lt"/>
                <a:ea typeface="+mj-ea"/>
                <a:cs typeface="Times New Roman" pitchFamily="18" charset="0"/>
              </a:rPr>
              <a:t>резидентам недружественных стран  </a:t>
            </a:r>
            <a:endParaRPr lang="ru-RU" sz="2400" b="1" dirty="0">
              <a:solidFill>
                <a:srgbClr val="C0504D">
                  <a:lumMod val="75000"/>
                </a:srgbClr>
              </a:solidFill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40358" y="2003985"/>
            <a:ext cx="64427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077">
              <a:spcBef>
                <a:spcPct val="0"/>
              </a:spcBef>
            </a:pPr>
            <a:r>
              <a:rPr lang="ru-RU" sz="20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Письмо </a:t>
            </a:r>
            <a:r>
              <a:rPr lang="ru-RU" sz="20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ФНС России </a:t>
            </a:r>
            <a:r>
              <a:rPr lang="ru-RU" sz="20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от 04.08.2022 № ШЮ-4-13/10104@ 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600" y="2864863"/>
            <a:ext cx="701101" cy="54259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4877A12C-0358-5248-BAF8-AC6E96F900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600" y="5177448"/>
            <a:ext cx="698046" cy="64807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21096" y="2772519"/>
            <a:ext cx="8205006" cy="1908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noFill/>
              </a:rPr>
              <a:t> орга</a:t>
            </a:r>
          </a:p>
          <a:p>
            <a:pPr algn="just"/>
            <a:endParaRPr lang="ru-RU" sz="17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ru-RU" sz="17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ru-RU" sz="17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</a:rPr>
              <a:t>Сумма </a:t>
            </a:r>
            <a:r>
              <a:rPr lang="ru-RU" sz="1700" dirty="0">
                <a:solidFill>
                  <a:schemeClr val="tx2">
                    <a:lumMod val="75000"/>
                  </a:schemeClr>
                </a:solidFill>
              </a:rPr>
              <a:t>налога, излишне удержанная у источника при выплате дивидендов уменьшает сумму дивидендов, предназначенную участнику (акционеру), в случае принятия налоговым органом решения о возврате излишне удержанного налога резидентам недружественных стран, </a:t>
            </a:r>
            <a:r>
              <a:rPr lang="ru-RU" sz="1700" dirty="0">
                <a:solidFill>
                  <a:srgbClr val="FF0000"/>
                </a:solidFill>
              </a:rPr>
              <a:t>возврат указанной суммы может быть произведен только на специальный счет типа «С» нерезидента в российском банке </a:t>
            </a:r>
            <a:r>
              <a:rPr lang="ru-RU" sz="1700" dirty="0">
                <a:solidFill>
                  <a:schemeClr val="tx2">
                    <a:lumMod val="75000"/>
                  </a:schemeClr>
                </a:solidFill>
              </a:rPr>
              <a:t>(введены Указанием Банка России от 23.03.2022 № 6096-У).</a:t>
            </a:r>
          </a:p>
          <a:p>
            <a:pPr algn="ctr"/>
            <a:r>
              <a:rPr lang="ru-RU" dirty="0" smtClean="0">
                <a:noFill/>
              </a:rPr>
              <a:t> </a:t>
            </a:r>
            <a:r>
              <a:rPr lang="ru-RU" dirty="0">
                <a:noFill/>
              </a:rPr>
              <a:t>излишне удержанного налога резидентам недружественных стран, возврат указанной суммы может быть произведен только на специальный счет типа «С» нерезидента в российском банке (введены Указанием Банка России от 23.03.2022 № 6096-У).</a:t>
            </a:r>
          </a:p>
        </p:txBody>
      </p:sp>
    </p:spTree>
    <p:extLst>
      <p:ext uri="{BB962C8B-B14F-4D97-AF65-F5344CB8AC3E}">
        <p14:creationId xmlns:p14="http://schemas.microsoft.com/office/powerpoint/2010/main" val="31718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1">
                <a:tint val="66000"/>
                <a:satMod val="160000"/>
              </a:schemeClr>
            </a:gs>
            <a:gs pos="53000">
              <a:schemeClr val="accent1">
                <a:alpha val="49000"/>
                <a:lumMod val="85000"/>
                <a:lumOff val="1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11099803" y="6042222"/>
            <a:ext cx="825500" cy="631825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>
            <a:defPPr>
              <a:defRPr lang="ru-RU"/>
            </a:defPPr>
            <a:lvl1pPr marL="0" algn="ctr" defTabSz="914400" rtl="0" eaLnBrk="1" latinLnBrk="0" hangingPunct="1">
              <a:lnSpc>
                <a:spcPts val="2104"/>
              </a:lnSpc>
              <a:defRPr sz="2400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42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Заголовок 2"/>
          <p:cNvSpPr>
            <a:spLocks noGrp="1"/>
          </p:cNvSpPr>
          <p:nvPr>
            <p:ph type="title"/>
          </p:nvPr>
        </p:nvSpPr>
        <p:spPr>
          <a:xfrm>
            <a:off x="1246151" y="257487"/>
            <a:ext cx="8777162" cy="128396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Разъяснения законодательства  </a:t>
            </a:r>
            <a:endParaRPr lang="ru-RU" dirty="0"/>
          </a:p>
        </p:txBody>
      </p:sp>
      <p:sp>
        <p:nvSpPr>
          <p:cNvPr id="13" name="Заголовок 2"/>
          <p:cNvSpPr txBox="1">
            <a:spLocks/>
          </p:cNvSpPr>
          <p:nvPr/>
        </p:nvSpPr>
        <p:spPr>
          <a:xfrm>
            <a:off x="1097345" y="954746"/>
            <a:ext cx="8777162" cy="752190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>
            <a:lvl1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54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077"/>
            <a:endParaRPr lang="ru-RU" sz="2400" dirty="0" smtClean="0">
              <a:solidFill>
                <a:srgbClr val="C0504D">
                  <a:lumMod val="75000"/>
                </a:srgbClr>
              </a:solidFill>
              <a:cs typeface="Times New Roman" pitchFamily="18" charset="0"/>
            </a:endParaRPr>
          </a:p>
          <a:p>
            <a:pPr algn="ctr" defTabSz="914077"/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0605" y="1266483"/>
            <a:ext cx="9074773" cy="870172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sz="3100" b="1" dirty="0" smtClean="0">
                <a:solidFill>
                  <a:srgbClr val="C0504D">
                    <a:lumMod val="75000"/>
                  </a:srgbClr>
                </a:solidFill>
                <a:latin typeface="+mj-lt"/>
                <a:ea typeface="+mj-ea"/>
                <a:cs typeface="Times New Roman" pitchFamily="18" charset="0"/>
              </a:rPr>
              <a:t>Все о сертификатах налогового резидентства</a:t>
            </a:r>
            <a:endParaRPr lang="ru-RU" sz="3100" b="1" dirty="0">
              <a:solidFill>
                <a:srgbClr val="C0504D">
                  <a:lumMod val="75000"/>
                </a:srgbClr>
              </a:solidFill>
              <a:latin typeface="+mj-lt"/>
              <a:ea typeface="+mj-ea"/>
              <a:cs typeface="Times New Roman" pitchFamily="18" charset="0"/>
            </a:endParaRP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2400" b="1" dirty="0">
              <a:solidFill>
                <a:srgbClr val="C0504D">
                  <a:lumMod val="75000"/>
                </a:srgbClr>
              </a:solidFill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32489" y="1945945"/>
            <a:ext cx="680449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077">
              <a:spcBef>
                <a:spcPct val="0"/>
              </a:spcBef>
            </a:pPr>
            <a:r>
              <a:rPr lang="ru-RU" sz="22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Письмо </a:t>
            </a:r>
            <a:r>
              <a:rPr lang="ru-RU" sz="22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ФНС России </a:t>
            </a:r>
            <a:r>
              <a:rPr lang="ru-RU" sz="22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от </a:t>
            </a:r>
            <a:r>
              <a:rPr lang="ru-RU" sz="22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20.02.2021 </a:t>
            </a:r>
            <a:r>
              <a:rPr lang="ru-RU" sz="22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№ ШЮ-4-13/2243@</a:t>
            </a:r>
          </a:p>
          <a:p>
            <a:pPr algn="ctr" defTabSz="914077">
              <a:spcBef>
                <a:spcPct val="0"/>
              </a:spcBef>
            </a:pPr>
            <a:r>
              <a:rPr lang="ru-RU" sz="20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 </a:t>
            </a:r>
            <a:endParaRPr lang="ru-RU" sz="20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31" name="Group 20176"/>
          <p:cNvGrpSpPr/>
          <p:nvPr/>
        </p:nvGrpSpPr>
        <p:grpSpPr>
          <a:xfrm>
            <a:off x="3064564" y="3333690"/>
            <a:ext cx="2183885" cy="2894110"/>
            <a:chOff x="-6095" y="425196"/>
            <a:chExt cx="2430779" cy="3553968"/>
          </a:xfrm>
        </p:grpSpPr>
        <p:pic>
          <p:nvPicPr>
            <p:cNvPr id="32" name="Picture 23510"/>
            <p:cNvPicPr/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6095" y="425196"/>
              <a:ext cx="2429256" cy="3553968"/>
            </a:xfrm>
            <a:prstGeom prst="rect">
              <a:avLst/>
            </a:prstGeom>
          </p:spPr>
        </p:pic>
        <p:sp>
          <p:nvSpPr>
            <p:cNvPr id="33" name="Shape 1390"/>
            <p:cNvSpPr/>
            <p:nvPr/>
          </p:nvSpPr>
          <p:spPr>
            <a:xfrm>
              <a:off x="0" y="428244"/>
              <a:ext cx="2424684" cy="3550920"/>
            </a:xfrm>
            <a:custGeom>
              <a:avLst/>
              <a:gdLst/>
              <a:ahLst/>
              <a:cxnLst/>
              <a:rect l="0" t="0" r="0" b="0"/>
              <a:pathLst>
                <a:path w="2424684" h="3550920">
                  <a:moveTo>
                    <a:pt x="0" y="3550920"/>
                  </a:moveTo>
                  <a:lnTo>
                    <a:pt x="2424684" y="3550920"/>
                  </a:lnTo>
                  <a:lnTo>
                    <a:pt x="2424684" y="0"/>
                  </a:lnTo>
                  <a:lnTo>
                    <a:pt x="0" y="0"/>
                  </a:lnTo>
                  <a:close/>
                </a:path>
              </a:pathLst>
            </a:custGeom>
            <a:ln w="12192" cap="flat">
              <a:miter lim="127000"/>
            </a:ln>
          </p:spPr>
          <p:style>
            <a:lnRef idx="1">
              <a:srgbClr val="5D8BC2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  <p:pic>
        <p:nvPicPr>
          <p:cNvPr id="38" name="Рисунок 37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7963" y="3348583"/>
            <a:ext cx="2037458" cy="2879217"/>
          </a:xfrm>
          <a:prstGeom prst="rect">
            <a:avLst/>
          </a:prstGeom>
          <a:gradFill>
            <a:gsLst>
              <a:gs pos="47000">
                <a:schemeClr val="accent1">
                  <a:tint val="66000"/>
                  <a:satMod val="160000"/>
                </a:schemeClr>
              </a:gs>
              <a:gs pos="72000">
                <a:schemeClr val="accent1">
                  <a:lumMod val="85000"/>
                  <a:lumOff val="15000"/>
                  <a:alpha val="3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</a:gradFill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35882" y="3344342"/>
            <a:ext cx="2095976" cy="2883457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11547" y="3354996"/>
            <a:ext cx="2088232" cy="2872804"/>
          </a:xfrm>
          <a:prstGeom prst="rect">
            <a:avLst/>
          </a:prstGeom>
        </p:spPr>
      </p:pic>
      <p:sp>
        <p:nvSpPr>
          <p:cNvPr id="48" name="Shape 1403"/>
          <p:cNvSpPr/>
          <p:nvPr/>
        </p:nvSpPr>
        <p:spPr>
          <a:xfrm>
            <a:off x="6094900" y="2872993"/>
            <a:ext cx="729158" cy="722286"/>
          </a:xfrm>
          <a:custGeom>
            <a:avLst/>
            <a:gdLst/>
            <a:ahLst/>
            <a:cxnLst/>
            <a:rect l="0" t="0" r="0" b="0"/>
            <a:pathLst>
              <a:path w="894588" h="886968">
                <a:moveTo>
                  <a:pt x="447294" y="0"/>
                </a:moveTo>
                <a:cubicBezTo>
                  <a:pt x="694309" y="0"/>
                  <a:pt x="894588" y="198501"/>
                  <a:pt x="894588" y="443484"/>
                </a:cubicBezTo>
                <a:cubicBezTo>
                  <a:pt x="894588" y="688467"/>
                  <a:pt x="694309" y="886968"/>
                  <a:pt x="447294" y="886968"/>
                </a:cubicBezTo>
                <a:cubicBezTo>
                  <a:pt x="200279" y="886968"/>
                  <a:pt x="0" y="688467"/>
                  <a:pt x="0" y="443484"/>
                </a:cubicBezTo>
                <a:cubicBezTo>
                  <a:pt x="0" y="198501"/>
                  <a:pt x="200279" y="0"/>
                  <a:pt x="447294" y="0"/>
                </a:cubicBezTo>
                <a:close/>
              </a:path>
            </a:pathLst>
          </a:custGeom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333F50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ru-RU"/>
          </a:p>
        </p:txBody>
      </p:sp>
      <p:sp>
        <p:nvSpPr>
          <p:cNvPr id="58" name="Shape 1403"/>
          <p:cNvSpPr/>
          <p:nvPr/>
        </p:nvSpPr>
        <p:spPr>
          <a:xfrm>
            <a:off x="8368888" y="2890226"/>
            <a:ext cx="729158" cy="722286"/>
          </a:xfrm>
          <a:custGeom>
            <a:avLst/>
            <a:gdLst/>
            <a:ahLst/>
            <a:cxnLst/>
            <a:rect l="0" t="0" r="0" b="0"/>
            <a:pathLst>
              <a:path w="894588" h="886968">
                <a:moveTo>
                  <a:pt x="447294" y="0"/>
                </a:moveTo>
                <a:cubicBezTo>
                  <a:pt x="694309" y="0"/>
                  <a:pt x="894588" y="198501"/>
                  <a:pt x="894588" y="443484"/>
                </a:cubicBezTo>
                <a:cubicBezTo>
                  <a:pt x="894588" y="688467"/>
                  <a:pt x="694309" y="886968"/>
                  <a:pt x="447294" y="886968"/>
                </a:cubicBezTo>
                <a:cubicBezTo>
                  <a:pt x="200279" y="886968"/>
                  <a:pt x="0" y="688467"/>
                  <a:pt x="0" y="443484"/>
                </a:cubicBezTo>
                <a:cubicBezTo>
                  <a:pt x="0" y="198501"/>
                  <a:pt x="200279" y="0"/>
                  <a:pt x="447294" y="0"/>
                </a:cubicBezTo>
                <a:close/>
              </a:path>
            </a:pathLst>
          </a:custGeom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333F50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ru-RU"/>
          </a:p>
        </p:txBody>
      </p:sp>
      <p:sp>
        <p:nvSpPr>
          <p:cNvPr id="59" name="Shape 1403"/>
          <p:cNvSpPr/>
          <p:nvPr/>
        </p:nvSpPr>
        <p:spPr>
          <a:xfrm>
            <a:off x="3748515" y="2890226"/>
            <a:ext cx="729158" cy="722286"/>
          </a:xfrm>
          <a:custGeom>
            <a:avLst/>
            <a:gdLst/>
            <a:ahLst/>
            <a:cxnLst/>
            <a:rect l="0" t="0" r="0" b="0"/>
            <a:pathLst>
              <a:path w="894588" h="886968">
                <a:moveTo>
                  <a:pt x="447294" y="0"/>
                </a:moveTo>
                <a:cubicBezTo>
                  <a:pt x="694309" y="0"/>
                  <a:pt x="894588" y="198501"/>
                  <a:pt x="894588" y="443484"/>
                </a:cubicBezTo>
                <a:cubicBezTo>
                  <a:pt x="894588" y="688467"/>
                  <a:pt x="694309" y="886968"/>
                  <a:pt x="447294" y="886968"/>
                </a:cubicBezTo>
                <a:cubicBezTo>
                  <a:pt x="200279" y="886968"/>
                  <a:pt x="0" y="688467"/>
                  <a:pt x="0" y="443484"/>
                </a:cubicBezTo>
                <a:cubicBezTo>
                  <a:pt x="0" y="198501"/>
                  <a:pt x="200279" y="0"/>
                  <a:pt x="447294" y="0"/>
                </a:cubicBezTo>
                <a:close/>
              </a:path>
            </a:pathLst>
          </a:custGeom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333F50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ru-RU"/>
          </a:p>
        </p:txBody>
      </p:sp>
      <p:sp>
        <p:nvSpPr>
          <p:cNvPr id="60" name="Shape 1403"/>
          <p:cNvSpPr/>
          <p:nvPr/>
        </p:nvSpPr>
        <p:spPr>
          <a:xfrm>
            <a:off x="1399961" y="2870210"/>
            <a:ext cx="729158" cy="722286"/>
          </a:xfrm>
          <a:custGeom>
            <a:avLst/>
            <a:gdLst/>
            <a:ahLst/>
            <a:cxnLst/>
            <a:rect l="0" t="0" r="0" b="0"/>
            <a:pathLst>
              <a:path w="894588" h="886968">
                <a:moveTo>
                  <a:pt x="447294" y="0"/>
                </a:moveTo>
                <a:cubicBezTo>
                  <a:pt x="694309" y="0"/>
                  <a:pt x="894588" y="198501"/>
                  <a:pt x="894588" y="443484"/>
                </a:cubicBezTo>
                <a:cubicBezTo>
                  <a:pt x="894588" y="688467"/>
                  <a:pt x="694309" y="886968"/>
                  <a:pt x="447294" y="886968"/>
                </a:cubicBezTo>
                <a:cubicBezTo>
                  <a:pt x="200279" y="886968"/>
                  <a:pt x="0" y="688467"/>
                  <a:pt x="0" y="443484"/>
                </a:cubicBezTo>
                <a:cubicBezTo>
                  <a:pt x="0" y="198501"/>
                  <a:pt x="200279" y="0"/>
                  <a:pt x="447294" y="0"/>
                </a:cubicBezTo>
                <a:close/>
              </a:path>
            </a:pathLst>
          </a:custGeom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333F50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ru-RU" dirty="0"/>
          </a:p>
        </p:txBody>
      </p:sp>
      <p:sp>
        <p:nvSpPr>
          <p:cNvPr id="61" name="TextBox 60"/>
          <p:cNvSpPr txBox="1"/>
          <p:nvPr/>
        </p:nvSpPr>
        <p:spPr>
          <a:xfrm>
            <a:off x="789980" y="3652911"/>
            <a:ext cx="1954818" cy="183766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b="1" dirty="0">
                <a:solidFill>
                  <a:schemeClr val="bg1"/>
                </a:solidFill>
              </a:rPr>
              <a:t>Это </a:t>
            </a:r>
            <a:r>
              <a:rPr lang="ru-RU" sz="2800" b="1" dirty="0">
                <a:solidFill>
                  <a:schemeClr val="bg1"/>
                </a:solidFill>
              </a:rPr>
              <a:t>точно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сертификат налогового резидентства?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070040" y="3750845"/>
            <a:ext cx="209678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Компетентный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орган,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выдавший </a:t>
            </a:r>
            <a:endParaRPr lang="ru-RU" b="1" dirty="0">
              <a:solidFill>
                <a:schemeClr val="bg1"/>
              </a:solidFill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сертификат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налогового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резидентства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5516224" y="3924647"/>
            <a:ext cx="187694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Срок действия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сертификата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налогового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резидентства 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7951708" y="3963094"/>
            <a:ext cx="172819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Дата выдачи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сертификата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налогового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резидентства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539356" y="2994496"/>
            <a:ext cx="475219" cy="489163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625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918212" y="3015860"/>
            <a:ext cx="475219" cy="489163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625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246260" y="3002499"/>
            <a:ext cx="475219" cy="489163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625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518053" y="3030497"/>
            <a:ext cx="475219" cy="489163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625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7626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11099803" y="6042222"/>
            <a:ext cx="825500" cy="631825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>
            <a:defPPr>
              <a:defRPr lang="ru-RU"/>
            </a:defPPr>
            <a:lvl1pPr marL="0" algn="ctr" defTabSz="914400" rtl="0" eaLnBrk="1" latinLnBrk="0" hangingPunct="1">
              <a:lnSpc>
                <a:spcPts val="2104"/>
              </a:lnSpc>
              <a:defRPr sz="2400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43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EE24304C-6EB1-49C4-AA1D-D957027B7B92}"/>
              </a:ext>
            </a:extLst>
          </p:cNvPr>
          <p:cNvSpPr/>
          <p:nvPr/>
        </p:nvSpPr>
        <p:spPr>
          <a:xfrm>
            <a:off x="738188" y="2628503"/>
            <a:ext cx="8928992" cy="43924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2000" b="1" dirty="0" smtClean="0">
              <a:solidFill>
                <a:srgbClr val="005AA9"/>
              </a:solidFill>
            </a:endParaRPr>
          </a:p>
          <a:p>
            <a:pPr algn="just"/>
            <a:endParaRPr lang="ru-RU" sz="2000" b="1" dirty="0" smtClean="0">
              <a:solidFill>
                <a:srgbClr val="005AA9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b="1" u="sng" dirty="0">
                <a:solidFill>
                  <a:srgbClr val="005AA9"/>
                </a:solidFill>
              </a:rPr>
              <a:t>Денежные средства, полученные от реализации подарочных карт</a:t>
            </a:r>
          </a:p>
          <a:p>
            <a:pPr algn="just"/>
            <a:r>
              <a:rPr lang="ru-RU" sz="1600" dirty="0" smtClean="0">
                <a:solidFill>
                  <a:srgbClr val="005AA9"/>
                </a:solidFill>
              </a:rPr>
              <a:t>      Указанные суммы фактически являются предварительной оплатой товаров, которые будут приобретаться в будущем, и </a:t>
            </a:r>
            <a:r>
              <a:rPr lang="ru-RU" sz="1600" dirty="0" smtClean="0">
                <a:solidFill>
                  <a:srgbClr val="FF0000"/>
                </a:solidFill>
              </a:rPr>
              <a:t>учитываются в доходах от реализации на дату непосредственной</a:t>
            </a:r>
            <a:r>
              <a:rPr lang="ru-RU" sz="1600" dirty="0" smtClean="0">
                <a:solidFill>
                  <a:srgbClr val="005AA9"/>
                </a:solidFill>
              </a:rPr>
              <a:t> </a:t>
            </a:r>
            <a:r>
              <a:rPr lang="ru-RU" sz="1600" dirty="0" smtClean="0">
                <a:solidFill>
                  <a:srgbClr val="FF0000"/>
                </a:solidFill>
              </a:rPr>
              <a:t>реализации</a:t>
            </a:r>
            <a:r>
              <a:rPr lang="ru-RU" sz="1600" dirty="0" smtClean="0">
                <a:solidFill>
                  <a:srgbClr val="005AA9"/>
                </a:solidFill>
              </a:rPr>
              <a:t> товаров.</a:t>
            </a:r>
            <a:r>
              <a:rPr lang="ru-RU" sz="1600" b="1" dirty="0" smtClean="0">
                <a:solidFill>
                  <a:srgbClr val="005AA9"/>
                </a:solidFill>
              </a:rPr>
              <a:t> </a:t>
            </a:r>
          </a:p>
          <a:p>
            <a:pPr algn="just"/>
            <a:r>
              <a:rPr lang="ru-RU" sz="1600" b="1" dirty="0">
                <a:solidFill>
                  <a:srgbClr val="005AA9"/>
                </a:solidFill>
              </a:rPr>
              <a:t> </a:t>
            </a:r>
            <a:r>
              <a:rPr lang="ru-RU" sz="1600" b="1" dirty="0" smtClean="0">
                <a:solidFill>
                  <a:srgbClr val="005AA9"/>
                </a:solidFill>
              </a:rPr>
              <a:t>     </a:t>
            </a:r>
            <a:r>
              <a:rPr lang="ru-RU" sz="1600" dirty="0" smtClean="0">
                <a:solidFill>
                  <a:srgbClr val="005AA9"/>
                </a:solidFill>
              </a:rPr>
              <a:t>При списании кредиторской задолженности ранее полученные авансы подлежат отражению в составе доходов.</a:t>
            </a:r>
          </a:p>
          <a:p>
            <a:pPr algn="just"/>
            <a:endParaRPr lang="ru-RU" sz="1600" dirty="0">
              <a:solidFill>
                <a:srgbClr val="005AA9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000" b="1" u="sng" dirty="0" smtClean="0">
                <a:solidFill>
                  <a:srgbClr val="005AA9"/>
                </a:solidFill>
              </a:rPr>
              <a:t>Денежные средства, полученные от реализации подарочных карт, не использованных в течение периода срока действия карты</a:t>
            </a:r>
          </a:p>
          <a:p>
            <a:pPr algn="just"/>
            <a:r>
              <a:rPr lang="ru-RU" sz="2000" b="1" dirty="0" smtClean="0">
                <a:solidFill>
                  <a:srgbClr val="005AA9"/>
                </a:solidFill>
              </a:rPr>
              <a:t>    </a:t>
            </a:r>
            <a:r>
              <a:rPr lang="ru-RU" sz="1600" dirty="0" smtClean="0">
                <a:solidFill>
                  <a:srgbClr val="005AA9"/>
                </a:solidFill>
              </a:rPr>
              <a:t>Указанные суммы </a:t>
            </a:r>
            <a:r>
              <a:rPr lang="ru-RU" sz="1600" dirty="0" smtClean="0">
                <a:solidFill>
                  <a:srgbClr val="FF0000"/>
                </a:solidFill>
              </a:rPr>
              <a:t>являются безвозмездно полученным имуществом </a:t>
            </a:r>
            <a:r>
              <a:rPr lang="ru-RU" sz="1600" dirty="0" smtClean="0">
                <a:solidFill>
                  <a:srgbClr val="005AA9"/>
                </a:solidFill>
              </a:rPr>
              <a:t>и учитываются в соответствии с пунктом 8 статьи 250 НК РФ.</a:t>
            </a:r>
            <a:endParaRPr lang="ru-RU" sz="2000" b="1" dirty="0" smtClean="0">
              <a:solidFill>
                <a:srgbClr val="005AA9"/>
              </a:solidFill>
            </a:endParaRPr>
          </a:p>
          <a:p>
            <a:pPr algn="just"/>
            <a:endParaRPr lang="ru-RU" sz="2000" b="1" dirty="0" smtClean="0">
              <a:solidFill>
                <a:srgbClr val="005AA9"/>
              </a:solidFill>
            </a:endParaRPr>
          </a:p>
          <a:p>
            <a:pPr algn="just"/>
            <a:endParaRPr lang="ru-RU" sz="1600" b="1" dirty="0" smtClean="0">
              <a:solidFill>
                <a:srgbClr val="005AA9"/>
              </a:solidFill>
            </a:endParaRPr>
          </a:p>
          <a:p>
            <a:pPr algn="just"/>
            <a:r>
              <a:rPr lang="ru-RU" sz="1600" b="1" dirty="0">
                <a:solidFill>
                  <a:srgbClr val="005AA9"/>
                </a:solidFill>
              </a:rPr>
              <a:t> </a:t>
            </a:r>
            <a:r>
              <a:rPr lang="ru-RU" sz="1600" b="1" dirty="0" smtClean="0">
                <a:solidFill>
                  <a:srgbClr val="005AA9"/>
                </a:solidFill>
              </a:rPr>
              <a:t>     </a:t>
            </a:r>
          </a:p>
          <a:p>
            <a:pPr algn="just"/>
            <a:r>
              <a:rPr lang="ru-RU" sz="1600" b="1" dirty="0">
                <a:solidFill>
                  <a:srgbClr val="005AA9"/>
                </a:solidFill>
              </a:rPr>
              <a:t> </a:t>
            </a:r>
            <a:r>
              <a:rPr lang="ru-RU" sz="1600" b="1" dirty="0" smtClean="0">
                <a:solidFill>
                  <a:srgbClr val="005AA9"/>
                </a:solidFill>
              </a:rPr>
              <a:t>                                               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smtClean="0">
                <a:solidFill>
                  <a:srgbClr val="FF0000"/>
                </a:solidFill>
              </a:rPr>
              <a:t>                        </a:t>
            </a:r>
            <a:r>
              <a:rPr lang="ru-RU" sz="1600" dirty="0" smtClean="0">
                <a:solidFill>
                  <a:srgbClr val="005AA9"/>
                </a:solidFill>
              </a:rPr>
              <a:t> Письма Минфина от 04.08.2022 № 03-03-06/1/75659, </a:t>
            </a:r>
          </a:p>
          <a:p>
            <a:pPr algn="just"/>
            <a:r>
              <a:rPr lang="ru-RU" sz="1600" dirty="0">
                <a:solidFill>
                  <a:srgbClr val="005AA9"/>
                </a:solidFill>
              </a:rPr>
              <a:t> </a:t>
            </a:r>
            <a:r>
              <a:rPr lang="ru-RU" sz="1600" dirty="0" smtClean="0">
                <a:solidFill>
                  <a:srgbClr val="005AA9"/>
                </a:solidFill>
              </a:rPr>
              <a:t>                                                                         от 08.02.2019 № 03-03-06/3/7605</a:t>
            </a:r>
          </a:p>
          <a:p>
            <a:pPr algn="just"/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800" dirty="0" smtClean="0">
              <a:solidFill>
                <a:srgbClr val="FF0000"/>
              </a:solidFill>
            </a:endParaRPr>
          </a:p>
        </p:txBody>
      </p:sp>
      <p:sp>
        <p:nvSpPr>
          <p:cNvPr id="14" name="Прямоугольник: скругленные углы 11">
            <a:extLst>
              <a:ext uri="{FF2B5EF4-FFF2-40B4-BE49-F238E27FC236}">
                <a16:creationId xmlns:a16="http://schemas.microsoft.com/office/drawing/2014/main" xmlns="" id="{6E6B9C3B-2B71-4254-BF68-DFFFCF2C04E8}"/>
              </a:ext>
            </a:extLst>
          </p:cNvPr>
          <p:cNvSpPr/>
          <p:nvPr/>
        </p:nvSpPr>
        <p:spPr>
          <a:xfrm>
            <a:off x="668226" y="1116335"/>
            <a:ext cx="8963326" cy="1224136"/>
          </a:xfrm>
          <a:prstGeom prst="round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Об учете в целях налога на прибыль денежных средств, полученных от реализации подарочных сертификатов (карт) организацией при методе начисления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250356" y="540271"/>
            <a:ext cx="6408712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818308" y="540271"/>
            <a:ext cx="7632848" cy="432048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Разъяснения законодательства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982479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11099803" y="6042222"/>
            <a:ext cx="825500" cy="631825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>
            <a:defPPr>
              <a:defRPr lang="ru-RU"/>
            </a:defPPr>
            <a:lvl1pPr marL="0" algn="ctr" defTabSz="914400" rtl="0" eaLnBrk="1" latinLnBrk="0" hangingPunct="1">
              <a:lnSpc>
                <a:spcPts val="2104"/>
              </a:lnSpc>
              <a:defRPr sz="2400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44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xmlns="" id="{BB984730-31E3-4F75-A292-04FF5802F955}"/>
              </a:ext>
            </a:extLst>
          </p:cNvPr>
          <p:cNvSpPr/>
          <p:nvPr/>
        </p:nvSpPr>
        <p:spPr>
          <a:xfrm>
            <a:off x="703854" y="2628501"/>
            <a:ext cx="8963326" cy="43205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/>
              <a:t>Письмо </a:t>
            </a:r>
            <a:r>
              <a:rPr lang="ru-RU" sz="1800" dirty="0" smtClean="0"/>
              <a:t>ФНС России </a:t>
            </a:r>
            <a:r>
              <a:rPr lang="ru-RU" sz="1800" b="1" dirty="0"/>
              <a:t>от </a:t>
            </a:r>
            <a:r>
              <a:rPr lang="ru-RU" sz="1800" b="1" dirty="0" smtClean="0"/>
              <a:t>20.01.2023 </a:t>
            </a:r>
            <a:r>
              <a:rPr lang="ru-RU" sz="1800" b="1" dirty="0"/>
              <a:t>№ </a:t>
            </a:r>
            <a:r>
              <a:rPr lang="ru-RU" sz="1800" b="1" dirty="0" smtClean="0"/>
              <a:t>СД-3-3/685@</a:t>
            </a:r>
            <a:endParaRPr lang="ru-RU" sz="1800" b="1" dirty="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EE24304C-6EB1-49C4-AA1D-D957027B7B92}"/>
              </a:ext>
            </a:extLst>
          </p:cNvPr>
          <p:cNvSpPr/>
          <p:nvPr/>
        </p:nvSpPr>
        <p:spPr>
          <a:xfrm>
            <a:off x="738188" y="3204567"/>
            <a:ext cx="8928992" cy="36004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800" dirty="0" smtClean="0">
                <a:solidFill>
                  <a:srgbClr val="005AA9"/>
                </a:solidFill>
              </a:rPr>
              <a:t>           При исчислении налога на прибыль организаций </a:t>
            </a:r>
            <a:r>
              <a:rPr lang="ru-RU" sz="1800" dirty="0" smtClean="0">
                <a:solidFill>
                  <a:srgbClr val="FF0000"/>
                </a:solidFill>
              </a:rPr>
              <a:t>в составе внереализационных  расходов</a:t>
            </a:r>
            <a:r>
              <a:rPr lang="ru-RU" sz="1800" dirty="0" smtClean="0">
                <a:solidFill>
                  <a:srgbClr val="005AA9"/>
                </a:solidFill>
              </a:rPr>
              <a:t>, не связанных с производством  и реализацией, </a:t>
            </a:r>
            <a:r>
              <a:rPr lang="ru-RU" sz="1800" dirty="0" smtClean="0">
                <a:solidFill>
                  <a:srgbClr val="FF0000"/>
                </a:solidFill>
              </a:rPr>
              <a:t>могут учитываться расходы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в виде </a:t>
            </a:r>
            <a:r>
              <a:rPr lang="ru-RU" sz="1800" dirty="0" smtClean="0">
                <a:solidFill>
                  <a:srgbClr val="FF0000"/>
                </a:solidFill>
              </a:rPr>
              <a:t>безвозмездно переданных денежных средств и (или) иного имущества: </a:t>
            </a:r>
          </a:p>
          <a:p>
            <a:pPr algn="just"/>
            <a:r>
              <a:rPr lang="ru-RU" sz="1800" dirty="0">
                <a:solidFill>
                  <a:srgbClr val="FF0000"/>
                </a:solidFill>
              </a:rPr>
              <a:t> </a:t>
            </a:r>
            <a:r>
              <a:rPr lang="ru-RU" sz="1800" dirty="0" smtClean="0">
                <a:solidFill>
                  <a:srgbClr val="FF0000"/>
                </a:solidFill>
              </a:rPr>
              <a:t>  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ru-RU" sz="1800" u="sng" dirty="0" smtClean="0">
                <a:solidFill>
                  <a:schemeClr val="accent1">
                    <a:lumMod val="75000"/>
                  </a:schemeClr>
                </a:solidFill>
              </a:rPr>
              <a:t>) </a:t>
            </a:r>
            <a:r>
              <a:rPr lang="ru-RU" sz="1800" b="1" u="sng" dirty="0" smtClean="0">
                <a:solidFill>
                  <a:schemeClr val="accent1">
                    <a:lumMod val="75000"/>
                  </a:schemeClr>
                </a:solidFill>
              </a:rPr>
              <a:t>лицам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 призванным на военную службу по мобилизации в Вооруженные силы Российской Федерации;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 проходящими военную службу по контракту;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з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аключившими контракт о пребывании в добровольческом формировании;</a:t>
            </a:r>
          </a:p>
          <a:p>
            <a:pPr algn="just"/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    2) </a:t>
            </a:r>
            <a:r>
              <a:rPr lang="ru-RU" sz="1800" b="1" u="sng" dirty="0" smtClean="0">
                <a:solidFill>
                  <a:schemeClr val="accent1">
                    <a:lumMod val="75000"/>
                  </a:schemeClr>
                </a:solidFill>
              </a:rPr>
              <a:t>налогоплательщикам, являющимся членами семей указанных лиц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sz="1800" dirty="0" smtClean="0">
                <a:solidFill>
                  <a:srgbClr val="FF0000"/>
                </a:solidFill>
              </a:rPr>
              <a:t>Применяется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: в отношении расходов понесенных с 01.01.2022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800" dirty="0" smtClean="0">
              <a:solidFill>
                <a:srgbClr val="FF0000"/>
              </a:solidFill>
            </a:endParaRPr>
          </a:p>
        </p:txBody>
      </p:sp>
      <p:sp>
        <p:nvSpPr>
          <p:cNvPr id="14" name="Прямоугольник: скругленные углы 11">
            <a:extLst>
              <a:ext uri="{FF2B5EF4-FFF2-40B4-BE49-F238E27FC236}">
                <a16:creationId xmlns:a16="http://schemas.microsoft.com/office/drawing/2014/main" xmlns="" id="{6E6B9C3B-2B71-4254-BF68-DFFFCF2C04E8}"/>
              </a:ext>
            </a:extLst>
          </p:cNvPr>
          <p:cNvSpPr/>
          <p:nvPr/>
        </p:nvSpPr>
        <p:spPr>
          <a:xfrm>
            <a:off x="703854" y="1332359"/>
            <a:ext cx="8963326" cy="1296142"/>
          </a:xfrm>
          <a:prstGeom prst="round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Как учитывается в целях налога на прибыль безвозмездная передача имущества (денежных средств) мобилизованным лицам?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418708" y="6588944"/>
            <a:ext cx="3888432" cy="43204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Подпункт 19.12 пункта 1 статьи 265 НК РФ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58268" y="540271"/>
            <a:ext cx="806489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026220" y="684287"/>
            <a:ext cx="8496944" cy="648072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Разъяснения законодательства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692383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4"/>
          <p:cNvSpPr txBox="1">
            <a:spLocks noChangeArrowheads="1"/>
          </p:cNvSpPr>
          <p:nvPr/>
        </p:nvSpPr>
        <p:spPr bwMode="auto">
          <a:xfrm>
            <a:off x="1674813" y="3708400"/>
            <a:ext cx="7662862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261" tIns="66631" rIns="133261" bIns="66631" anchor="ctr"/>
          <a:lstStyle>
            <a:lvl1pPr defTabSz="1331913" eaLnBrk="0" hangingPunct="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331913" eaLnBrk="0" hangingPunct="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331913" eaLnBrk="0" hangingPunct="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331913" eaLnBrk="0" hangingPunct="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331913" eaLnBrk="0" hangingPunct="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3319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3319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3319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3319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добавленную стоимость</a:t>
            </a:r>
            <a:endParaRPr lang="ru-RU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https://focus.kontur.ru/tm/img?id=a0a048325d4f04394109a9180e9522d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57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9667180" y="6732959"/>
            <a:ext cx="825500" cy="631825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>
            <a:defPPr>
              <a:defRPr lang="ru-RU"/>
            </a:defPPr>
            <a:lvl1pPr marL="0" algn="ctr" defTabSz="914400" rtl="0" eaLnBrk="1" latinLnBrk="0" hangingPunct="1">
              <a:lnSpc>
                <a:spcPts val="2104"/>
              </a:lnSpc>
              <a:defRPr sz="2400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46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34EE9CE5-1939-5641-8BD6-A549931ACBC6}"/>
              </a:ext>
            </a:extLst>
          </p:cNvPr>
          <p:cNvSpPr txBox="1">
            <a:spLocks/>
          </p:cNvSpPr>
          <p:nvPr/>
        </p:nvSpPr>
        <p:spPr bwMode="auto">
          <a:xfrm>
            <a:off x="443602" y="3564607"/>
            <a:ext cx="9396938" cy="189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86" tIns="40093" rIns="80186" bIns="40093" numCol="1" anchor="ctr" anchorCtr="0" compatLnSpc="1">
            <a:prstTxWarp prst="textNoShape">
              <a:avLst/>
            </a:prstTxWarp>
          </a:bodyPr>
          <a:lstStyle>
            <a:lvl1pPr marL="0" marR="0" indent="0" algn="l" defTabSz="91421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 b="1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2pPr>
            <a:lvl3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3pPr>
            <a:lvl4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4pPr>
            <a:lvl5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5pPr>
            <a:lvl6pPr marL="457189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6pPr>
            <a:lvl7pPr marL="914377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7pPr>
            <a:lvl8pPr marL="1371566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8pPr>
            <a:lvl9pPr marL="1828754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pPr indent="357188" algn="just"/>
            <a:endParaRPr lang="ru-RU" sz="2000" dirty="0">
              <a:solidFill>
                <a:srgbClr val="C00000"/>
              </a:solidFill>
            </a:endParaRPr>
          </a:p>
          <a:p>
            <a:pPr indent="357188" algn="just"/>
            <a:endParaRPr lang="ru-RU" sz="2000" dirty="0">
              <a:solidFill>
                <a:srgbClr val="C00000"/>
              </a:solidFill>
            </a:endParaRPr>
          </a:p>
          <a:p>
            <a:pPr indent="357188" algn="just"/>
            <a:r>
              <a:rPr lang="ru-RU" sz="2000" dirty="0">
                <a:solidFill>
                  <a:srgbClr val="C00000"/>
                </a:solidFill>
              </a:rPr>
              <a:t>Основание: </a:t>
            </a:r>
            <a:r>
              <a:rPr lang="ru-RU" sz="2000" dirty="0">
                <a:solidFill>
                  <a:schemeClr val="tx2"/>
                </a:solidFill>
              </a:rPr>
              <a:t>Федеральный закон от 21.11.2022 № 443-ФЗ</a:t>
            </a:r>
          </a:p>
          <a:p>
            <a:pPr indent="357188" algn="just"/>
            <a:r>
              <a:rPr lang="ru-RU" sz="2000" dirty="0">
                <a:solidFill>
                  <a:srgbClr val="C00000"/>
                </a:solidFill>
              </a:rPr>
              <a:t>Действует с 30.09.2022</a:t>
            </a:r>
          </a:p>
          <a:p>
            <a:pPr indent="355600" algn="just"/>
            <a:r>
              <a:rPr lang="ru-RU" sz="2000" dirty="0">
                <a:solidFill>
                  <a:srgbClr val="C00000"/>
                </a:solidFill>
              </a:rPr>
              <a:t>Выполнение работ (оказание услуг):</a:t>
            </a:r>
          </a:p>
          <a:p>
            <a:pPr indent="355600" algn="just"/>
            <a:r>
              <a:rPr lang="ru-RU" sz="2000" dirty="0">
                <a:solidFill>
                  <a:schemeClr val="tx2"/>
                </a:solidFill>
              </a:rPr>
              <a:t>НДС не исчисляется, если российские подрядчики до 5 октября 2022 года заключили:</a:t>
            </a:r>
          </a:p>
          <a:p>
            <a:pPr indent="355600" algn="just"/>
            <a:r>
              <a:rPr lang="ru-RU" sz="2000" dirty="0">
                <a:solidFill>
                  <a:schemeClr val="tx2"/>
                </a:solidFill>
              </a:rPr>
              <a:t>- государственные (муниципальные) контракты;</a:t>
            </a:r>
          </a:p>
          <a:p>
            <a:pPr indent="355600" algn="just"/>
            <a:r>
              <a:rPr lang="ru-RU" sz="2000" dirty="0">
                <a:solidFill>
                  <a:schemeClr val="tx2"/>
                </a:solidFill>
              </a:rPr>
              <a:t>- соглашения с государственным органом (учреждением), концерном, ГУП новых территорий РФ;</a:t>
            </a:r>
          </a:p>
          <a:p>
            <a:pPr indent="355600" algn="just"/>
            <a:r>
              <a:rPr lang="ru-RU" sz="2000" dirty="0">
                <a:solidFill>
                  <a:schemeClr val="tx2"/>
                </a:solidFill>
              </a:rPr>
              <a:t>- договоры с юридическим лицом – получателем бюджетных средств.</a:t>
            </a:r>
          </a:p>
          <a:p>
            <a:pPr indent="355600" algn="just"/>
            <a:r>
              <a:rPr lang="ru-RU" sz="2000" dirty="0">
                <a:solidFill>
                  <a:schemeClr val="tx2"/>
                </a:solidFill>
              </a:rPr>
              <a:t>Указанный порядок применяется и в отношении договоров с субподрядчиками (соисполнителями) по таким контрактам (соглашениям, договорам). При этом дата заключения договора субподряда не имеет значения</a:t>
            </a:r>
            <a:r>
              <a:rPr lang="ru-RU" sz="2000" dirty="0" smtClean="0">
                <a:solidFill>
                  <a:schemeClr val="tx2"/>
                </a:solidFill>
              </a:rPr>
              <a:t>.</a:t>
            </a:r>
          </a:p>
          <a:p>
            <a:pPr indent="355600" algn="just"/>
            <a:endParaRPr lang="ru-RU" sz="2000" dirty="0">
              <a:solidFill>
                <a:schemeClr val="tx2"/>
              </a:solidFill>
            </a:endParaRPr>
          </a:p>
          <a:p>
            <a:pPr indent="355600" algn="just"/>
            <a:r>
              <a:rPr lang="ru-RU" sz="2000" i="1" u="sng" dirty="0">
                <a:solidFill>
                  <a:schemeClr val="tx2"/>
                </a:solidFill>
              </a:rPr>
              <a:t>В иных случаях НДС не начисляется:</a:t>
            </a:r>
            <a:r>
              <a:rPr lang="ru-RU" sz="2000" u="sng" dirty="0">
                <a:solidFill>
                  <a:schemeClr val="tx2"/>
                </a:solidFill>
              </a:rPr>
              <a:t> </a:t>
            </a:r>
          </a:p>
          <a:p>
            <a:pPr indent="355600" algn="just"/>
            <a:r>
              <a:rPr lang="ru-RU" sz="2000" i="1" dirty="0">
                <a:solidFill>
                  <a:schemeClr val="tx2"/>
                </a:solidFill>
              </a:rPr>
              <a:t>Если они подписаны до 31 декабря 2022 года, работы (услуги) выполнены до этого срока, а полная оплата получена до 25 января 2023 года.</a:t>
            </a:r>
          </a:p>
          <a:p>
            <a:pPr indent="357188" algn="just"/>
            <a:endParaRPr lang="ru-RU" sz="2000" dirty="0">
              <a:solidFill>
                <a:schemeClr val="tx2"/>
              </a:solidFill>
            </a:endParaRPr>
          </a:p>
          <a:p>
            <a:pPr indent="357188" algn="just"/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Заголовок 2">
            <a:extLst>
              <a:ext uri="{FF2B5EF4-FFF2-40B4-BE49-F238E27FC236}">
                <a16:creationId xmlns:a16="http://schemas.microsoft.com/office/drawing/2014/main" xmlns="" id="{77C8C006-34D6-7243-A7A3-498E319DA3E7}"/>
              </a:ext>
            </a:extLst>
          </p:cNvPr>
          <p:cNvSpPr txBox="1">
            <a:spLocks/>
          </p:cNvSpPr>
          <p:nvPr/>
        </p:nvSpPr>
        <p:spPr>
          <a:xfrm>
            <a:off x="1063377" y="408435"/>
            <a:ext cx="8777162" cy="12839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104306" tIns="52153" rIns="104306" bIns="52153" rtlCol="0" anchor="ctr">
            <a:noAutofit/>
          </a:bodyPr>
          <a:lstStyle>
            <a:lvl1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54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/>
              <a:t>НДС по сделкам с контрагентами новых субъектов РФ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04240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9667180" y="6732959"/>
            <a:ext cx="825500" cy="631825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>
            <a:defPPr>
              <a:defRPr lang="ru-RU"/>
            </a:defPPr>
            <a:lvl1pPr marL="0" algn="ctr" defTabSz="914400" rtl="0" eaLnBrk="1" latinLnBrk="0" hangingPunct="1">
              <a:lnSpc>
                <a:spcPts val="2104"/>
              </a:lnSpc>
              <a:defRPr sz="2400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47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34EE9CE5-1939-5641-8BD6-A549931ACBC6}"/>
              </a:ext>
            </a:extLst>
          </p:cNvPr>
          <p:cNvSpPr txBox="1">
            <a:spLocks/>
          </p:cNvSpPr>
          <p:nvPr/>
        </p:nvSpPr>
        <p:spPr bwMode="auto">
          <a:xfrm>
            <a:off x="559209" y="1289690"/>
            <a:ext cx="926624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86" tIns="40093" rIns="80186" bIns="40093" numCol="1" anchor="ctr" anchorCtr="0" compatLnSpc="1">
            <a:prstTxWarp prst="textNoShape">
              <a:avLst/>
            </a:prstTxWarp>
          </a:bodyPr>
          <a:lstStyle>
            <a:lvl1pPr marL="0" marR="0" indent="0" algn="l" defTabSz="91421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 b="1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2pPr>
            <a:lvl3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3pPr>
            <a:lvl4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4pPr>
            <a:lvl5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5pPr>
            <a:lvl6pPr marL="457189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6pPr>
            <a:lvl7pPr marL="914377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7pPr>
            <a:lvl8pPr marL="1371566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8pPr>
            <a:lvl9pPr marL="1828754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pPr indent="357188" algn="just"/>
            <a:endParaRPr lang="ru-RU" sz="2000" dirty="0">
              <a:solidFill>
                <a:srgbClr val="C00000"/>
              </a:solidFill>
            </a:endParaRPr>
          </a:p>
          <a:p>
            <a:pPr indent="357188" algn="just"/>
            <a:endParaRPr lang="ru-RU" sz="2000" dirty="0">
              <a:solidFill>
                <a:srgbClr val="C00000"/>
              </a:solidFill>
            </a:endParaRPr>
          </a:p>
          <a:p>
            <a:pPr indent="357188" algn="just"/>
            <a:r>
              <a:rPr lang="ru-RU" sz="2000" dirty="0">
                <a:solidFill>
                  <a:srgbClr val="C00000"/>
                </a:solidFill>
              </a:rPr>
              <a:t>Поставка товара:</a:t>
            </a:r>
          </a:p>
          <a:p>
            <a:pPr indent="355600" algn="just"/>
            <a:r>
              <a:rPr lang="ru-RU" sz="2000" dirty="0">
                <a:solidFill>
                  <a:schemeClr val="tx2"/>
                </a:solidFill>
              </a:rPr>
              <a:t>Право на применение ставки 0% имеют российские налогоплательщики, сведения о которых были внесены в ЕГРЮЛ и ЮГРИП </a:t>
            </a:r>
            <a:r>
              <a:rPr lang="ru-RU" sz="2000" u="sng" dirty="0">
                <a:solidFill>
                  <a:schemeClr val="tx2"/>
                </a:solidFill>
              </a:rPr>
              <a:t>до 5 октября 2022 г</a:t>
            </a:r>
            <a:r>
              <a:rPr lang="ru-RU" sz="2000" dirty="0">
                <a:solidFill>
                  <a:schemeClr val="tx2"/>
                </a:solidFill>
              </a:rPr>
              <a:t>. включительно, заключившие договор на поставку товаров на «новые территории», в следующих случаях</a:t>
            </a:r>
            <a:r>
              <a:rPr lang="ru-RU" sz="2000" dirty="0" smtClean="0">
                <a:solidFill>
                  <a:schemeClr val="tx2"/>
                </a:solidFill>
              </a:rPr>
              <a:t>:</a:t>
            </a:r>
          </a:p>
          <a:p>
            <a:pPr indent="355600" algn="just"/>
            <a:endParaRPr lang="ru-RU" sz="2000" dirty="0">
              <a:solidFill>
                <a:schemeClr val="tx2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ru-RU" sz="2000" i="1" dirty="0">
                <a:solidFill>
                  <a:schemeClr val="tx2"/>
                </a:solidFill>
              </a:rPr>
              <a:t>До 05.10.2022 </a:t>
            </a:r>
            <a:r>
              <a:rPr lang="ru-RU" sz="2000" dirty="0">
                <a:solidFill>
                  <a:schemeClr val="tx2"/>
                </a:solidFill>
              </a:rPr>
              <a:t>заключен госконтракт на поставку товара с пунктом назначения в «новых территориях» </a:t>
            </a:r>
          </a:p>
          <a:p>
            <a:pPr marL="342900" indent="-342900" algn="just">
              <a:buFontTx/>
              <a:buChar char="-"/>
            </a:pPr>
            <a:r>
              <a:rPr lang="ru-RU" sz="2000" dirty="0">
                <a:solidFill>
                  <a:schemeClr val="tx2"/>
                </a:solidFill>
              </a:rPr>
              <a:t>Не госконтракт, если заключен </a:t>
            </a:r>
            <a:r>
              <a:rPr lang="ru-RU" sz="2000" i="1" dirty="0">
                <a:solidFill>
                  <a:schemeClr val="tx2"/>
                </a:solidFill>
              </a:rPr>
              <a:t>до 31.12.2022</a:t>
            </a:r>
            <a:r>
              <a:rPr lang="ru-RU" sz="2000" dirty="0">
                <a:solidFill>
                  <a:schemeClr val="tx2"/>
                </a:solidFill>
              </a:rPr>
              <a:t> года с зарегистрированным на «новых территориях» до 30.09.2022 г юридическим лицом или ИП либо с иностранным лицом. При соблюдении следующих условий:</a:t>
            </a:r>
          </a:p>
          <a:p>
            <a:pPr marL="864428" lvl="1" indent="-342900" algn="just">
              <a:buFontTx/>
              <a:buChar char="-"/>
            </a:pPr>
            <a:r>
              <a:rPr lang="ru-RU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отгрузка таких товаров завершена до 31 декабря 2022 года включительно;</a:t>
            </a:r>
          </a:p>
          <a:p>
            <a:pPr marL="864428" lvl="1" indent="-342900" algn="just">
              <a:buFontTx/>
              <a:buChar char="-"/>
            </a:pPr>
            <a:r>
              <a:rPr lang="ru-RU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полная оплата таких товаров получена на открытый в банке счет налогоплательщика до 25 января 2023 года </a:t>
            </a:r>
            <a:r>
              <a:rPr lang="ru-RU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включительно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Заголовок 2">
            <a:extLst>
              <a:ext uri="{FF2B5EF4-FFF2-40B4-BE49-F238E27FC236}">
                <a16:creationId xmlns:a16="http://schemas.microsoft.com/office/drawing/2014/main" xmlns="" id="{77C8C006-34D6-7243-A7A3-498E319DA3E7}"/>
              </a:ext>
            </a:extLst>
          </p:cNvPr>
          <p:cNvSpPr txBox="1">
            <a:spLocks/>
          </p:cNvSpPr>
          <p:nvPr/>
        </p:nvSpPr>
        <p:spPr>
          <a:xfrm>
            <a:off x="1063377" y="108223"/>
            <a:ext cx="8777162" cy="12839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104306" tIns="52153" rIns="104306" bIns="52153" rtlCol="0" anchor="ctr">
            <a:noAutofit/>
          </a:bodyPr>
          <a:lstStyle>
            <a:lvl1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54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/>
              <a:t>НДС по сделкам с контрагентами новых субъектов РФ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5375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9667180" y="6704544"/>
            <a:ext cx="825500" cy="631825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>
            <a:defPPr>
              <a:defRPr lang="ru-RU"/>
            </a:defPPr>
            <a:lvl1pPr marL="0" algn="ctr" defTabSz="914400" rtl="0" eaLnBrk="1" latinLnBrk="0" hangingPunct="1">
              <a:lnSpc>
                <a:spcPts val="2104"/>
              </a:lnSpc>
              <a:defRPr sz="2400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48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Заголовок 2">
            <a:extLst>
              <a:ext uri="{FF2B5EF4-FFF2-40B4-BE49-F238E27FC236}">
                <a16:creationId xmlns:a16="http://schemas.microsoft.com/office/drawing/2014/main" xmlns="" id="{77C8C006-34D6-7243-A7A3-498E319DA3E7}"/>
              </a:ext>
            </a:extLst>
          </p:cNvPr>
          <p:cNvSpPr txBox="1">
            <a:spLocks/>
          </p:cNvSpPr>
          <p:nvPr/>
        </p:nvSpPr>
        <p:spPr>
          <a:xfrm>
            <a:off x="1112597" y="120403"/>
            <a:ext cx="8777162" cy="12839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104306" tIns="52153" rIns="104306" bIns="52153" rtlCol="0" anchor="ctr">
            <a:noAutofit/>
          </a:bodyPr>
          <a:lstStyle>
            <a:lvl1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54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/>
              <a:t>Безвозмездная передача имущества мобилизованным – без НДС</a:t>
            </a:r>
            <a:endParaRPr lang="ru-RU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62124" y="1620391"/>
            <a:ext cx="10369152" cy="54726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C00000"/>
                </a:solidFill>
              </a:rPr>
              <a:t>Норма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: подпункт 40 пункта 2 статьи 149 НК РФ</a:t>
            </a:r>
          </a:p>
          <a:p>
            <a:pPr algn="ctr"/>
            <a:endParaRPr lang="ru-RU" sz="2800" dirty="0">
              <a:solidFill>
                <a:srgbClr val="C00000"/>
              </a:solidFill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Безвозмездная передача не облагаемого НДФЛ дохода в виде </a:t>
            </a:r>
            <a:r>
              <a:rPr lang="ru-RU" sz="2800" u="sng" dirty="0">
                <a:solidFill>
                  <a:schemeClr val="tx2">
                    <a:lumMod val="75000"/>
                  </a:schemeClr>
                </a:solidFill>
              </a:rPr>
              <a:t>имущества мобилизованным и контрактникам, членам их семей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Применяется к отношениям с 01.01.2022 года.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НДС по приобретенному имуществу необходимо восстановить на основании п. 3 ст. 170 НК РФ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1993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9667180" y="6732959"/>
            <a:ext cx="825500" cy="631825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>
            <a:defPPr>
              <a:defRPr lang="ru-RU"/>
            </a:defPPr>
            <a:lvl1pPr marL="0" algn="ctr" defTabSz="914400" rtl="0" eaLnBrk="1" latinLnBrk="0" hangingPunct="1">
              <a:lnSpc>
                <a:spcPts val="2104"/>
              </a:lnSpc>
              <a:defRPr sz="2400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49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34EE9CE5-1939-5641-8BD6-A549931ACBC6}"/>
              </a:ext>
            </a:extLst>
          </p:cNvPr>
          <p:cNvSpPr txBox="1">
            <a:spLocks/>
          </p:cNvSpPr>
          <p:nvPr/>
        </p:nvSpPr>
        <p:spPr bwMode="auto">
          <a:xfrm>
            <a:off x="550491" y="1166528"/>
            <a:ext cx="9266244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86" tIns="40093" rIns="80186" bIns="40093" numCol="1" anchor="ctr" anchorCtr="0" compatLnSpc="1">
            <a:prstTxWarp prst="textNoShape">
              <a:avLst/>
            </a:prstTxWarp>
          </a:bodyPr>
          <a:lstStyle>
            <a:lvl1pPr marL="0" marR="0" indent="0" algn="l" defTabSz="91421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 b="1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2pPr>
            <a:lvl3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3pPr>
            <a:lvl4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4pPr>
            <a:lvl5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5pPr>
            <a:lvl6pPr marL="457189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6pPr>
            <a:lvl7pPr marL="914377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7pPr>
            <a:lvl8pPr marL="1371566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8pPr>
            <a:lvl9pPr marL="1828754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pPr indent="357188" algn="just"/>
            <a:r>
              <a:rPr lang="ru-RU" sz="2000" u="sng" dirty="0" smtClean="0">
                <a:solidFill>
                  <a:srgbClr val="C00000"/>
                </a:solidFill>
              </a:rPr>
              <a:t>С 4 КВАРТАЛА 2022</a:t>
            </a:r>
            <a:r>
              <a:rPr lang="ru-RU" sz="2000" dirty="0" smtClean="0">
                <a:solidFill>
                  <a:srgbClr val="C00000"/>
                </a:solidFill>
              </a:rPr>
              <a:t> – НАЛОГОВЫЙ АГЕНТ САМОСТОЯТЕЛЬНО.</a:t>
            </a:r>
          </a:p>
          <a:p>
            <a:pPr indent="357188" algn="just"/>
            <a:endParaRPr lang="ru-RU" sz="2000" dirty="0">
              <a:solidFill>
                <a:srgbClr val="C00000"/>
              </a:solidFill>
            </a:endParaRPr>
          </a:p>
          <a:p>
            <a:pPr indent="357188" algn="just"/>
            <a:r>
              <a:rPr lang="ru-RU" sz="2000" u="sng" dirty="0">
                <a:solidFill>
                  <a:srgbClr val="C00000"/>
                </a:solidFill>
              </a:rPr>
              <a:t>До 01.10.2022:</a:t>
            </a:r>
          </a:p>
          <a:p>
            <a:pPr indent="357188" algn="just"/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Налогоплательщикам, приобретающим указанные в статье 174.2 Кодекса услуги в электронной форме у иностранных организаций, а также иные облагаемые НДС в Российской Федерации услуги и товары, </a:t>
            </a:r>
            <a:r>
              <a:rPr lang="ru-RU" sz="2000" dirty="0">
                <a:solidFill>
                  <a:srgbClr val="C00000"/>
                </a:solidFill>
              </a:rPr>
              <a:t>рекомендуется самостоятельно исчислять, удерживать и уплачивать НДС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в бюджет Российской Федерации с учетом подхода, изложенного в письме ФНС России от 24.04.2019 № СД-4-3/7937.</a:t>
            </a:r>
          </a:p>
          <a:p>
            <a:pPr indent="357188" algn="just"/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indent="357188" algn="just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случае если Российский покупатель самостоятельно исчислил, уплатил НДС в бюджет и принял уплаченную сумму НДС к вычету (включил в стоимость (в расходы)), то по указанным операциям у налоговых органов отсутствуют основания требовать повторной уплаты в бюджет НДС иностранной организацией и отражения ею таких операций в налоговой декларации по НДС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Заголовок 2">
            <a:extLst>
              <a:ext uri="{FF2B5EF4-FFF2-40B4-BE49-F238E27FC236}">
                <a16:creationId xmlns:a16="http://schemas.microsoft.com/office/drawing/2014/main" xmlns="" id="{77C8C006-34D6-7243-A7A3-498E319DA3E7}"/>
              </a:ext>
            </a:extLst>
          </p:cNvPr>
          <p:cNvSpPr txBox="1">
            <a:spLocks/>
          </p:cNvSpPr>
          <p:nvPr/>
        </p:nvSpPr>
        <p:spPr>
          <a:xfrm>
            <a:off x="829996" y="349574"/>
            <a:ext cx="9323883" cy="12839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104306" tIns="52153" rIns="104306" bIns="52153" rtlCol="0" anchor="ctr">
            <a:noAutofit/>
          </a:bodyPr>
          <a:lstStyle>
            <a:lvl1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54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/>
              <a:t>НДС при приобретении услуг в электронной форме у иностранных организаций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91212" y="6429209"/>
            <a:ext cx="8184801" cy="70788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57188" algn="ctr"/>
            <a:r>
              <a:rPr lang="ru-RU" sz="2000" i="1" dirty="0">
                <a:solidFill>
                  <a:srgbClr val="1F497D">
                    <a:lumMod val="75000"/>
                  </a:srgbClr>
                </a:solidFill>
              </a:rPr>
              <a:t>Данная позиция согласована с Минфином РФ и доведена письмом ФНС России №СД-4-3/3807 от 30.03.2022г. </a:t>
            </a:r>
          </a:p>
        </p:txBody>
      </p:sp>
    </p:spTree>
    <p:extLst>
      <p:ext uri="{BB962C8B-B14F-4D97-AF65-F5344CB8AC3E}">
        <p14:creationId xmlns:p14="http://schemas.microsoft.com/office/powerpoint/2010/main" val="2493064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9667180" y="6732959"/>
            <a:ext cx="825500" cy="631825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>
            <a:defPPr>
              <a:defRPr lang="ru-RU"/>
            </a:defPPr>
            <a:lvl1pPr marL="0" algn="ctr" defTabSz="914400" rtl="0" eaLnBrk="1" latinLnBrk="0" hangingPunct="1">
              <a:lnSpc>
                <a:spcPts val="2104"/>
              </a:lnSpc>
              <a:defRPr sz="2400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5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34EE9CE5-1939-5641-8BD6-A549931ACBC6}"/>
              </a:ext>
            </a:extLst>
          </p:cNvPr>
          <p:cNvSpPr txBox="1">
            <a:spLocks/>
          </p:cNvSpPr>
          <p:nvPr/>
        </p:nvSpPr>
        <p:spPr bwMode="auto">
          <a:xfrm>
            <a:off x="738188" y="3321237"/>
            <a:ext cx="9217024" cy="189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86" tIns="40093" rIns="80186" bIns="40093" numCol="1" anchor="ctr" anchorCtr="0" compatLnSpc="1">
            <a:prstTxWarp prst="textNoShape">
              <a:avLst/>
            </a:prstTxWarp>
          </a:bodyPr>
          <a:lstStyle>
            <a:lvl1pPr marL="0" marR="0" indent="0" algn="l" defTabSz="91421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 b="1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2pPr>
            <a:lvl3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3pPr>
            <a:lvl4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4pPr>
            <a:lvl5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5pPr>
            <a:lvl6pPr marL="457189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6pPr>
            <a:lvl7pPr marL="914377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7pPr>
            <a:lvl8pPr marL="1371566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8pPr>
            <a:lvl9pPr marL="1828754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1600" dirty="0">
                <a:solidFill>
                  <a:srgbClr val="C00000"/>
                </a:solidFill>
              </a:rPr>
              <a:t>Куда оплачивать налоги?</a:t>
            </a:r>
          </a:p>
          <a:p>
            <a:pPr algn="l"/>
            <a:r>
              <a:rPr lang="ru-RU" sz="1600" i="0" dirty="0">
                <a:solidFill>
                  <a:srgbClr val="C00000"/>
                </a:solidFill>
                <a:effectLst/>
                <a:latin typeface="GolosTextWebBold"/>
              </a:rPr>
              <a:t>На ЕНП</a:t>
            </a:r>
          </a:p>
          <a:p>
            <a:pPr indent="357188" algn="l"/>
            <a:r>
              <a:rPr lang="ru-RU" sz="1600" b="0" i="0" dirty="0">
                <a:solidFill>
                  <a:srgbClr val="002060"/>
                </a:solidFill>
                <a:effectLst/>
                <a:latin typeface="GolosTextWebRegular"/>
              </a:rPr>
              <a:t>Единым платежом будут уплачиваться налоги, порядок уплаты которых установлен НК РФ.</a:t>
            </a:r>
          </a:p>
          <a:p>
            <a:pPr indent="357188" algn="l"/>
            <a:r>
              <a:rPr lang="ru-RU" sz="1600" b="0" i="0" dirty="0">
                <a:solidFill>
                  <a:srgbClr val="002060"/>
                </a:solidFill>
                <a:effectLst/>
                <a:latin typeface="GolosTextWebRegular"/>
              </a:rPr>
              <a:t>В том числе:</a:t>
            </a:r>
          </a:p>
          <a:p>
            <a:pPr indent="357188" algn="l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002060"/>
                </a:solidFill>
                <a:effectLst/>
                <a:latin typeface="GolosTextWebRegular"/>
              </a:rPr>
              <a:t>НДС</a:t>
            </a:r>
          </a:p>
          <a:p>
            <a:pPr indent="357188" algn="l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002060"/>
                </a:solidFill>
                <a:effectLst/>
                <a:latin typeface="GolosTextWebRegular"/>
              </a:rPr>
              <a:t>налог на прибыль</a:t>
            </a:r>
          </a:p>
          <a:p>
            <a:pPr indent="357188" algn="l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002060"/>
                </a:solidFill>
                <a:effectLst/>
                <a:latin typeface="GolosTextWebRegular"/>
              </a:rPr>
              <a:t>страховые взносы</a:t>
            </a:r>
          </a:p>
          <a:p>
            <a:pPr indent="357188" algn="l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002060"/>
                </a:solidFill>
                <a:effectLst/>
                <a:latin typeface="GolosTextWebRegular"/>
              </a:rPr>
              <a:t>налог на УСН и ПСН</a:t>
            </a:r>
          </a:p>
          <a:p>
            <a:pPr indent="357188" algn="l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002060"/>
                </a:solidFill>
                <a:effectLst/>
                <a:latin typeface="GolosTextWebRegular"/>
              </a:rPr>
              <a:t>ЕСХН</a:t>
            </a:r>
          </a:p>
          <a:p>
            <a:pPr indent="357188" algn="l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002060"/>
                </a:solidFill>
                <a:effectLst/>
                <a:latin typeface="GolosTextWebRegular"/>
              </a:rPr>
              <a:t>НДФЛ</a:t>
            </a:r>
          </a:p>
          <a:p>
            <a:pPr indent="357188" algn="l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002060"/>
                </a:solidFill>
                <a:effectLst/>
                <a:latin typeface="GolosTextWebRegular"/>
              </a:rPr>
              <a:t>акцизы</a:t>
            </a:r>
          </a:p>
          <a:p>
            <a:pPr indent="357188" algn="l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002060"/>
                </a:solidFill>
                <a:effectLst/>
                <a:latin typeface="GolosTextWebRegular"/>
              </a:rPr>
              <a:t>имущественные налоги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ru-RU" sz="1600" b="0" dirty="0">
              <a:solidFill>
                <a:srgbClr val="646C9A"/>
              </a:solidFill>
              <a:latin typeface="GolosTextWebRegular"/>
            </a:endParaRPr>
          </a:p>
          <a:p>
            <a:pPr algn="l"/>
            <a:r>
              <a:rPr lang="ru-RU" sz="1600" i="0" dirty="0">
                <a:solidFill>
                  <a:srgbClr val="C00000"/>
                </a:solidFill>
                <a:effectLst/>
                <a:latin typeface="GolosTextWebBold"/>
              </a:rPr>
              <a:t>На ЕНП или конкретный КБК</a:t>
            </a:r>
          </a:p>
          <a:p>
            <a:pPr indent="357188" algn="l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002060"/>
                </a:solidFill>
                <a:effectLst/>
                <a:latin typeface="GolosTextWebRegular"/>
              </a:rPr>
              <a:t>налог на профессиональный доход</a:t>
            </a:r>
          </a:p>
          <a:p>
            <a:pPr indent="357188" algn="l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002060"/>
                </a:solidFill>
                <a:effectLst/>
                <a:latin typeface="GolosTextWebRegular"/>
              </a:rPr>
              <a:t>сборы за пользование объектами животного мира</a:t>
            </a:r>
          </a:p>
          <a:p>
            <a:pPr indent="357188" algn="l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002060"/>
                </a:solidFill>
                <a:effectLst/>
                <a:latin typeface="GolosTextWebRegular"/>
              </a:rPr>
              <a:t>сборы за пользование объектами водных биологических ресурсов</a:t>
            </a:r>
          </a:p>
          <a:p>
            <a:pPr indent="357188" algn="l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002060"/>
                </a:solidFill>
                <a:effectLst/>
                <a:latin typeface="GolosTextWebRegular"/>
              </a:rPr>
              <a:t>утилизационный сбор</a:t>
            </a:r>
          </a:p>
          <a:p>
            <a:pPr indent="357188" algn="l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002060"/>
                </a:solidFill>
                <a:effectLst/>
                <a:latin typeface="GolosTextWebRegular"/>
              </a:rPr>
              <a:t>страховые взносы за периоды до 01.01.2017 года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ru-RU" sz="1600" b="0" dirty="0">
              <a:solidFill>
                <a:srgbClr val="646C9A"/>
              </a:solidFill>
              <a:latin typeface="GolosTextWebRegular"/>
            </a:endParaRPr>
          </a:p>
          <a:p>
            <a:pPr algn="l"/>
            <a:r>
              <a:rPr lang="ru-RU" sz="1600" i="0" dirty="0">
                <a:solidFill>
                  <a:srgbClr val="C00000"/>
                </a:solidFill>
                <a:effectLst/>
                <a:latin typeface="GolosTextWebBold"/>
              </a:rPr>
              <a:t>На конкретный КБК</a:t>
            </a:r>
          </a:p>
          <a:p>
            <a:pPr indent="357188" algn="l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002060"/>
                </a:solidFill>
                <a:effectLst/>
                <a:latin typeface="GolosTextWebRegular"/>
              </a:rPr>
              <a:t>НДФЛ с выплат иностранцам с патентом</a:t>
            </a:r>
          </a:p>
          <a:p>
            <a:pPr indent="357188" algn="l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002060"/>
                </a:solidFill>
                <a:effectLst/>
                <a:latin typeface="GolosTextWebRegular"/>
              </a:rPr>
              <a:t>различные виды пошлин, в том числе по которой суд не выдал исполнительный документ (ст. 11 НК РФ)</a:t>
            </a:r>
          </a:p>
          <a:p>
            <a:pPr indent="357188" algn="l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002060"/>
                </a:solidFill>
                <a:effectLst/>
                <a:latin typeface="GolosTextWebRegular"/>
              </a:rPr>
              <a:t>административные штрафы</a:t>
            </a:r>
          </a:p>
        </p:txBody>
      </p:sp>
      <p:sp>
        <p:nvSpPr>
          <p:cNvPr id="5" name="Заголовок 2">
            <a:extLst>
              <a:ext uri="{FF2B5EF4-FFF2-40B4-BE49-F238E27FC236}">
                <a16:creationId xmlns="" xmlns:a16="http://schemas.microsoft.com/office/drawing/2014/main" id="{77C8C006-34D6-7243-A7A3-498E319DA3E7}"/>
              </a:ext>
            </a:extLst>
          </p:cNvPr>
          <p:cNvSpPr txBox="1">
            <a:spLocks/>
          </p:cNvSpPr>
          <p:nvPr/>
        </p:nvSpPr>
        <p:spPr>
          <a:xfrm>
            <a:off x="1112597" y="36215"/>
            <a:ext cx="8777162" cy="12839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104306" tIns="52153" rIns="104306" bIns="52153" rtlCol="0" anchor="ctr">
            <a:noAutofit/>
          </a:bodyPr>
          <a:lstStyle>
            <a:lvl1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54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/>
              <a:t>Единый налоговый счет. Единый налоговый платеж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00933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9667180" y="6732959"/>
            <a:ext cx="825500" cy="631825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>
            <a:defPPr>
              <a:defRPr lang="ru-RU"/>
            </a:defPPr>
            <a:lvl1pPr marL="0" algn="ctr" defTabSz="914400" rtl="0" eaLnBrk="1" latinLnBrk="0" hangingPunct="1">
              <a:lnSpc>
                <a:spcPts val="2104"/>
              </a:lnSpc>
              <a:defRPr sz="2400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50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34EE9CE5-1939-5641-8BD6-A549931ACBC6}"/>
              </a:ext>
            </a:extLst>
          </p:cNvPr>
          <p:cNvSpPr txBox="1">
            <a:spLocks/>
          </p:cNvSpPr>
          <p:nvPr/>
        </p:nvSpPr>
        <p:spPr bwMode="auto">
          <a:xfrm>
            <a:off x="553854" y="1980431"/>
            <a:ext cx="914501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86" tIns="40093" rIns="80186" bIns="40093" numCol="1" anchor="ctr" anchorCtr="0" compatLnSpc="1">
            <a:prstTxWarp prst="textNoShape">
              <a:avLst/>
            </a:prstTxWarp>
          </a:bodyPr>
          <a:lstStyle>
            <a:lvl1pPr marL="0" marR="0" indent="0" algn="l" defTabSz="91421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 b="1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2pPr>
            <a:lvl3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3pPr>
            <a:lvl4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4pPr>
            <a:lvl5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5pPr>
            <a:lvl6pPr marL="457189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6pPr>
            <a:lvl7pPr marL="914377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7pPr>
            <a:lvl8pPr marL="1371566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8pPr>
            <a:lvl9pPr marL="1828754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sz="2400" dirty="0">
                <a:solidFill>
                  <a:srgbClr val="002060"/>
                </a:solidFill>
                <a:effectLst/>
                <a:cs typeface="Calibri" panose="020F0502020204030204" pitchFamily="34" charset="0"/>
              </a:rPr>
              <a:t>Уплачивать НДС налоговому агенту нужно равными долями в течение трех месяцев, следующих за истекшим кварталом. Срок уплаты - </a:t>
            </a:r>
            <a:r>
              <a:rPr lang="ru-RU" sz="2400" u="sng" dirty="0">
                <a:solidFill>
                  <a:srgbClr val="002060"/>
                </a:solidFill>
                <a:effectLst/>
                <a:cs typeface="Calibri" panose="020F0502020204030204" pitchFamily="34" charset="0"/>
              </a:rPr>
              <a:t>не позднее 28-го числа каждого из этих месяцев </a:t>
            </a:r>
            <a:r>
              <a:rPr lang="ru-RU" sz="2400" dirty="0">
                <a:solidFill>
                  <a:srgbClr val="002060"/>
                </a:solidFill>
                <a:effectLst/>
                <a:cs typeface="Calibri" panose="020F0502020204030204" pitchFamily="34" charset="0"/>
              </a:rPr>
              <a:t>(</a:t>
            </a:r>
            <a:r>
              <a:rPr lang="ru-RU" sz="2400" u="none" strike="noStrike" dirty="0">
                <a:solidFill>
                  <a:srgbClr val="002060"/>
                </a:solidFill>
                <a:effectLst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ст. 163</a:t>
            </a:r>
            <a:r>
              <a:rPr lang="ru-RU" sz="2400" dirty="0">
                <a:solidFill>
                  <a:srgbClr val="002060"/>
                </a:solidFill>
                <a:effectLst/>
                <a:cs typeface="Calibri" panose="020F0502020204030204" pitchFamily="34" charset="0"/>
              </a:rPr>
              <a:t>, </a:t>
            </a:r>
            <a:r>
              <a:rPr lang="ru-RU" sz="2400" u="none" strike="noStrike" dirty="0">
                <a:solidFill>
                  <a:srgbClr val="002060"/>
                </a:solidFill>
                <a:effectLst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п. 1 ст. 174</a:t>
            </a:r>
            <a:r>
              <a:rPr lang="ru-RU" sz="2400" dirty="0">
                <a:solidFill>
                  <a:srgbClr val="002060"/>
                </a:solidFill>
                <a:effectLst/>
                <a:cs typeface="Calibri" panose="020F0502020204030204" pitchFamily="34" charset="0"/>
              </a:rPr>
              <a:t> НК РФ). </a:t>
            </a:r>
          </a:p>
          <a:p>
            <a:pPr algn="just"/>
            <a:endParaRPr lang="ru-RU" sz="2400" dirty="0">
              <a:solidFill>
                <a:srgbClr val="002060"/>
              </a:solidFill>
              <a:effectLst/>
              <a:cs typeface="Calibri" panose="020F0502020204030204" pitchFamily="34" charset="0"/>
            </a:endParaRPr>
          </a:p>
          <a:p>
            <a:pPr algn="just"/>
            <a:r>
              <a:rPr lang="ru-RU" sz="2400" dirty="0">
                <a:solidFill>
                  <a:srgbClr val="002060"/>
                </a:solidFill>
                <a:effectLst/>
                <a:cs typeface="Calibri" panose="020F0502020204030204" pitchFamily="34" charset="0"/>
              </a:rPr>
              <a:t>Если 28-е число выпадает на выходной, нерабочий праздничный и (или) нерабочий день, уплатить НДС нужно </a:t>
            </a:r>
            <a:r>
              <a:rPr lang="ru-RU" sz="2400" dirty="0">
                <a:solidFill>
                  <a:srgbClr val="FF0000"/>
                </a:solidFill>
                <a:effectLst/>
                <a:cs typeface="Calibri" panose="020F0502020204030204" pitchFamily="34" charset="0"/>
              </a:rPr>
              <a:t>не позднее следующего за ним рабочего дня </a:t>
            </a:r>
            <a:r>
              <a:rPr lang="ru-RU" sz="2400" dirty="0">
                <a:solidFill>
                  <a:srgbClr val="002060"/>
                </a:solidFill>
                <a:effectLst/>
                <a:cs typeface="Calibri" panose="020F0502020204030204" pitchFamily="34" charset="0"/>
              </a:rPr>
              <a:t>(</a:t>
            </a:r>
            <a:r>
              <a:rPr lang="ru-RU" sz="2400" u="none" strike="noStrike" dirty="0">
                <a:solidFill>
                  <a:srgbClr val="002060"/>
                </a:solidFill>
                <a:effectLst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п. 7 ст. 6.1</a:t>
            </a:r>
            <a:r>
              <a:rPr lang="ru-RU" sz="2400" dirty="0">
                <a:solidFill>
                  <a:srgbClr val="002060"/>
                </a:solidFill>
                <a:effectLst/>
                <a:cs typeface="Calibri" panose="020F0502020204030204" pitchFamily="34" charset="0"/>
              </a:rPr>
              <a:t> НК РФ). </a:t>
            </a:r>
          </a:p>
          <a:p>
            <a:pPr algn="just"/>
            <a:endParaRPr lang="ru-RU" sz="2400" dirty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algn="just"/>
            <a:r>
              <a:rPr lang="ru-RU" sz="2400" u="sng" dirty="0">
                <a:solidFill>
                  <a:srgbClr val="002060"/>
                </a:solidFill>
                <a:effectLst/>
                <a:cs typeface="Calibri" panose="020F0502020204030204" pitchFamily="34" charset="0"/>
              </a:rPr>
              <a:t>Пункт 3 статьи 171 НК РФ </a:t>
            </a:r>
            <a:r>
              <a:rPr lang="ru-RU" sz="2400" dirty="0">
                <a:solidFill>
                  <a:srgbClr val="002060"/>
                </a:solidFill>
                <a:effectLst/>
                <a:cs typeface="Calibri" panose="020F0502020204030204" pitchFamily="34" charset="0"/>
              </a:rPr>
              <a:t>– вычет подлежат исчисленные суммы. Условие об уплате исключено. 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" name="Заголовок 2">
            <a:extLst>
              <a:ext uri="{FF2B5EF4-FFF2-40B4-BE49-F238E27FC236}">
                <a16:creationId xmlns:a16="http://schemas.microsoft.com/office/drawing/2014/main" xmlns="" id="{77C8C006-34D6-7243-A7A3-498E319DA3E7}"/>
              </a:ext>
            </a:extLst>
          </p:cNvPr>
          <p:cNvSpPr txBox="1">
            <a:spLocks/>
          </p:cNvSpPr>
          <p:nvPr/>
        </p:nvSpPr>
        <p:spPr>
          <a:xfrm>
            <a:off x="1099763" y="192411"/>
            <a:ext cx="8777162" cy="12839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104306" tIns="52153" rIns="104306" bIns="52153" rtlCol="0" anchor="ctr">
            <a:noAutofit/>
          </a:bodyPr>
          <a:lstStyle>
            <a:lvl1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54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 smtClean="0"/>
              <a:t>НАЛОГОВЫЕ АГЕНТЫ ПО НДС В 2023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03168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9667180" y="6704544"/>
            <a:ext cx="825500" cy="631825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>
            <a:defPPr>
              <a:defRPr lang="ru-RU"/>
            </a:defPPr>
            <a:lvl1pPr marL="0" algn="ctr" defTabSz="914400" rtl="0" eaLnBrk="1" latinLnBrk="0" hangingPunct="1">
              <a:lnSpc>
                <a:spcPts val="2104"/>
              </a:lnSpc>
              <a:defRPr sz="2400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51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34EE9CE5-1939-5641-8BD6-A549931ACBC6}"/>
              </a:ext>
            </a:extLst>
          </p:cNvPr>
          <p:cNvSpPr txBox="1">
            <a:spLocks/>
          </p:cNvSpPr>
          <p:nvPr/>
        </p:nvSpPr>
        <p:spPr bwMode="auto">
          <a:xfrm>
            <a:off x="484655" y="1409650"/>
            <a:ext cx="9191355" cy="5660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86" tIns="40093" rIns="80186" bIns="40093" numCol="1" anchor="ctr" anchorCtr="0" compatLnSpc="1">
            <a:prstTxWarp prst="textNoShape">
              <a:avLst/>
            </a:prstTxWarp>
          </a:bodyPr>
          <a:lstStyle>
            <a:lvl1pPr marL="0" marR="0" indent="0" algn="l" defTabSz="91421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 b="1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2pPr>
            <a:lvl3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3pPr>
            <a:lvl4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4pPr>
            <a:lvl5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5pPr>
            <a:lvl6pPr marL="457189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6pPr>
            <a:lvl7pPr marL="914377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7pPr>
            <a:lvl8pPr marL="1371566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8pPr>
            <a:lvl9pPr marL="1828754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sz="2193" dirty="0">
                <a:solidFill>
                  <a:srgbClr val="C00000"/>
                </a:solidFill>
              </a:rPr>
              <a:t>Код вида операции: </a:t>
            </a:r>
            <a:r>
              <a:rPr lang="ru-RU" sz="2193" dirty="0">
                <a:solidFill>
                  <a:schemeClr val="tx2">
                    <a:lumMod val="75000"/>
                  </a:schemeClr>
                </a:solidFill>
              </a:rPr>
              <a:t>1011214</a:t>
            </a:r>
          </a:p>
          <a:p>
            <a:pPr algn="just"/>
            <a:r>
              <a:rPr lang="ru-RU" sz="2193" dirty="0">
                <a:solidFill>
                  <a:srgbClr val="C00000"/>
                </a:solidFill>
              </a:rPr>
              <a:t>Норма</a:t>
            </a:r>
            <a:r>
              <a:rPr lang="ru-RU" sz="2193" dirty="0">
                <a:solidFill>
                  <a:schemeClr val="tx2">
                    <a:lumMod val="75000"/>
                  </a:schemeClr>
                </a:solidFill>
              </a:rPr>
              <a:t>: подпункт 38 пункта 3 статьи 149 НК РФ</a:t>
            </a:r>
          </a:p>
          <a:p>
            <a:pPr algn="just"/>
            <a:r>
              <a:rPr lang="ru-RU" sz="2193" dirty="0">
                <a:solidFill>
                  <a:srgbClr val="C00000"/>
                </a:solidFill>
              </a:rPr>
              <a:t>Условия:</a:t>
            </a:r>
          </a:p>
          <a:p>
            <a:pPr marL="342900" indent="-342900" algn="just">
              <a:buFontTx/>
              <a:buChar char="-"/>
            </a:pPr>
            <a:r>
              <a:rPr lang="ru-RU" sz="2193" dirty="0">
                <a:solidFill>
                  <a:schemeClr val="tx2">
                    <a:lumMod val="75000"/>
                  </a:schemeClr>
                </a:solidFill>
              </a:rPr>
              <a:t>Сумма доходов за 2021 год составляет не более 2 млрд руб.</a:t>
            </a:r>
          </a:p>
          <a:p>
            <a:pPr marL="342900" indent="-342900" algn="just">
              <a:buFontTx/>
              <a:buChar char="-"/>
            </a:pPr>
            <a:r>
              <a:rPr lang="ru-RU" sz="2193" dirty="0">
                <a:solidFill>
                  <a:schemeClr val="tx2">
                    <a:lumMod val="75000"/>
                  </a:schemeClr>
                </a:solidFill>
              </a:rPr>
              <a:t>Удельный вес доходов от реализации услуг общепита в общей сумме доходов составляет 70% и более</a:t>
            </a:r>
          </a:p>
          <a:p>
            <a:pPr marL="342900" indent="-342900" algn="just">
              <a:buFontTx/>
              <a:buChar char="-"/>
            </a:pPr>
            <a:r>
              <a:rPr lang="ru-RU" sz="2193" dirty="0">
                <a:solidFill>
                  <a:schemeClr val="tx2">
                    <a:lumMod val="75000"/>
                  </a:schemeClr>
                </a:solidFill>
              </a:rPr>
              <a:t>С 2024 года среднемесячный размер выплат, начисленных </a:t>
            </a:r>
            <a:r>
              <a:rPr lang="ru-RU" sz="2193" dirty="0" err="1">
                <a:solidFill>
                  <a:schemeClr val="tx2">
                    <a:lumMod val="75000"/>
                  </a:schemeClr>
                </a:solidFill>
              </a:rPr>
              <a:t>физ.лицам</a:t>
            </a:r>
            <a:r>
              <a:rPr lang="ru-RU" sz="2193" dirty="0">
                <a:solidFill>
                  <a:schemeClr val="tx2">
                    <a:lumMod val="75000"/>
                  </a:schemeClr>
                </a:solidFill>
              </a:rPr>
              <a:t> в 2023 году, должен быть не ниже среднемесячной начисленной заработной платы в регионе.</a:t>
            </a:r>
          </a:p>
          <a:p>
            <a:pPr marL="342900" indent="-342900" algn="just">
              <a:buFontTx/>
              <a:buChar char="-"/>
            </a:pP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193" dirty="0">
                <a:solidFill>
                  <a:srgbClr val="C00000"/>
                </a:solidFill>
              </a:rPr>
              <a:t>НДС нужно восстановить,</a:t>
            </a:r>
            <a:r>
              <a:rPr lang="ru-RU" sz="2193" dirty="0">
                <a:solidFill>
                  <a:schemeClr val="tx2">
                    <a:lumMod val="75000"/>
                  </a:schemeClr>
                </a:solidFill>
              </a:rPr>
              <a:t> если ранее товары (работы, услуги, основные средства) будут использоваться уже в 2022 г. в освобожденных от НДС операциях (Письмо Минфина от 27.10.2021 № 03-07-07/86929) </a:t>
            </a:r>
          </a:p>
        </p:txBody>
      </p:sp>
      <p:sp>
        <p:nvSpPr>
          <p:cNvPr id="5" name="Заголовок 2">
            <a:extLst>
              <a:ext uri="{FF2B5EF4-FFF2-40B4-BE49-F238E27FC236}">
                <a16:creationId xmlns:a16="http://schemas.microsoft.com/office/drawing/2014/main" xmlns="" id="{77C8C006-34D6-7243-A7A3-498E319DA3E7}"/>
              </a:ext>
            </a:extLst>
          </p:cNvPr>
          <p:cNvSpPr txBox="1">
            <a:spLocks/>
          </p:cNvSpPr>
          <p:nvPr/>
        </p:nvSpPr>
        <p:spPr>
          <a:xfrm>
            <a:off x="1112597" y="120403"/>
            <a:ext cx="8777162" cy="12839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104306" tIns="52153" rIns="104306" bIns="52153" rtlCol="0" anchor="ctr">
            <a:noAutofit/>
          </a:bodyPr>
          <a:lstStyle>
            <a:lvl1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54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/>
              <a:t>Общепит освобожден от НДС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4144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4"/>
          <p:cNvSpPr txBox="1">
            <a:spLocks noChangeArrowheads="1"/>
          </p:cNvSpPr>
          <p:nvPr/>
        </p:nvSpPr>
        <p:spPr bwMode="auto">
          <a:xfrm>
            <a:off x="1674813" y="3708400"/>
            <a:ext cx="7662862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261" tIns="66631" rIns="133261" bIns="66631" anchor="ctr"/>
          <a:lstStyle>
            <a:lvl1pPr defTabSz="1331913" eaLnBrk="0" hangingPunct="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331913" eaLnBrk="0" hangingPunct="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331913" eaLnBrk="0" hangingPunct="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331913" eaLnBrk="0" hangingPunct="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331913" eaLnBrk="0" hangingPunct="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3319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3319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3319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3319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!</a:t>
            </a:r>
          </a:p>
        </p:txBody>
      </p:sp>
      <p:sp>
        <p:nvSpPr>
          <p:cNvPr id="2" name="AutoShape 2" descr="https://focus.kontur.ru/tm/img?id=a0a048325d4f04394109a9180e9522d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28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9667180" y="6732959"/>
            <a:ext cx="825500" cy="631825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>
            <a:defPPr>
              <a:defRPr lang="ru-RU"/>
            </a:defPPr>
            <a:lvl1pPr marL="0" algn="ctr" defTabSz="914400" rtl="0" eaLnBrk="1" latinLnBrk="0" hangingPunct="1">
              <a:lnSpc>
                <a:spcPts val="2104"/>
              </a:lnSpc>
              <a:defRPr sz="2400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6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34EE9CE5-1939-5641-8BD6-A549931ACBC6}"/>
              </a:ext>
            </a:extLst>
          </p:cNvPr>
          <p:cNvSpPr txBox="1">
            <a:spLocks/>
          </p:cNvSpPr>
          <p:nvPr/>
        </p:nvSpPr>
        <p:spPr bwMode="auto">
          <a:xfrm>
            <a:off x="450156" y="3276575"/>
            <a:ext cx="9367595" cy="189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86" tIns="40093" rIns="80186" bIns="40093" numCol="1" anchor="ctr" anchorCtr="0" compatLnSpc="1">
            <a:prstTxWarp prst="textNoShape">
              <a:avLst/>
            </a:prstTxWarp>
          </a:bodyPr>
          <a:lstStyle>
            <a:lvl1pPr marL="0" marR="0" indent="0" algn="l" defTabSz="91421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 b="1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2pPr>
            <a:lvl3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3pPr>
            <a:lvl4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4pPr>
            <a:lvl5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5pPr>
            <a:lvl6pPr marL="457189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6pPr>
            <a:lvl7pPr marL="914377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7pPr>
            <a:lvl8pPr marL="1371566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8pPr>
            <a:lvl9pPr marL="1828754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000" i="0" dirty="0">
                <a:solidFill>
                  <a:srgbClr val="C00000"/>
                </a:solidFill>
                <a:effectLst/>
                <a:latin typeface="GolosTextWebBold"/>
              </a:rPr>
              <a:t>Общие реквизиты для всех регионов</a:t>
            </a:r>
          </a:p>
          <a:p>
            <a:pPr algn="ctr"/>
            <a:endParaRPr lang="ru-RU" sz="2000" i="0" dirty="0">
              <a:solidFill>
                <a:srgbClr val="C00000"/>
              </a:solidFill>
              <a:effectLst/>
              <a:latin typeface="GolosTextWebBold"/>
            </a:endParaRPr>
          </a:p>
          <a:p>
            <a:pPr indent="357188" algn="just"/>
            <a:r>
              <a:rPr lang="ru-RU" sz="2000" b="0" i="0" u="sng" dirty="0">
                <a:solidFill>
                  <a:srgbClr val="002060"/>
                </a:solidFill>
                <a:effectLst/>
                <a:latin typeface="GolosTextWebRegular"/>
              </a:rPr>
              <a:t>Все платежи</a:t>
            </a:r>
            <a:r>
              <a:rPr lang="ru-RU" sz="2000" b="0" i="0" dirty="0">
                <a:solidFill>
                  <a:srgbClr val="002060"/>
                </a:solidFill>
                <a:effectLst/>
                <a:latin typeface="GolosTextWebRegular"/>
              </a:rPr>
              <a:t>, которые администрируют налоговые органы, теперь </a:t>
            </a:r>
            <a:r>
              <a:rPr lang="ru-RU" sz="2000" b="0" i="0" u="sng" dirty="0">
                <a:solidFill>
                  <a:srgbClr val="002060"/>
                </a:solidFill>
                <a:effectLst/>
                <a:latin typeface="GolosTextWebRegular"/>
              </a:rPr>
              <a:t>отражаются</a:t>
            </a:r>
            <a:r>
              <a:rPr lang="ru-RU" sz="2000" b="0" i="0" dirty="0">
                <a:solidFill>
                  <a:srgbClr val="002060"/>
                </a:solidFill>
                <a:effectLst/>
                <a:latin typeface="GolosTextWebRegular"/>
              </a:rPr>
              <a:t> на отдельном казначейском счете </a:t>
            </a:r>
            <a:r>
              <a:rPr lang="ru-RU" sz="2000" b="1" i="0" dirty="0">
                <a:solidFill>
                  <a:srgbClr val="002060"/>
                </a:solidFill>
                <a:effectLst/>
                <a:latin typeface="GolosTextWebBold"/>
              </a:rPr>
              <a:t>в Управлении Федерального казначейства по Тульской области</a:t>
            </a:r>
            <a:r>
              <a:rPr lang="ru-RU" sz="2000" b="0" i="0" dirty="0">
                <a:solidFill>
                  <a:srgbClr val="002060"/>
                </a:solidFill>
                <a:effectLst/>
                <a:latin typeface="GolosTextWebRegular"/>
              </a:rPr>
              <a:t>. Вне зависимости от региона постановки на учет или нахождения объекта налогообложения.</a:t>
            </a:r>
          </a:p>
          <a:p>
            <a:pPr indent="357188" algn="just"/>
            <a:endParaRPr lang="ru-RU" sz="2000" b="0" i="0" dirty="0">
              <a:solidFill>
                <a:srgbClr val="002060"/>
              </a:solidFill>
              <a:effectLst/>
              <a:latin typeface="GolosTextWebRegular"/>
            </a:endParaRPr>
          </a:p>
          <a:p>
            <a:pPr indent="357188" algn="just"/>
            <a:r>
              <a:rPr lang="ru-RU" sz="2000" b="0" i="0" dirty="0">
                <a:solidFill>
                  <a:srgbClr val="002060"/>
                </a:solidFill>
                <a:effectLst/>
                <a:latin typeface="GolosTextWebRegular"/>
              </a:rPr>
              <a:t>При этом по всем вопросам по поводу налогов нужно обращаться, как и раньше — </a:t>
            </a:r>
            <a:r>
              <a:rPr lang="ru-RU" sz="2000" i="0" u="none" strike="noStrike" dirty="0">
                <a:solidFill>
                  <a:srgbClr val="002060"/>
                </a:solidFill>
                <a:effectLst/>
                <a:latin typeface="GolosTextWebRegular"/>
              </a:rPr>
              <a:t>по месту учета</a:t>
            </a:r>
            <a:r>
              <a:rPr lang="ru-RU" sz="2000" b="0" i="0" dirty="0">
                <a:solidFill>
                  <a:srgbClr val="002060"/>
                </a:solidFill>
                <a:effectLst/>
                <a:latin typeface="GolosTextWebRegular"/>
              </a:rPr>
              <a:t>.</a:t>
            </a:r>
          </a:p>
          <a:p>
            <a:pPr indent="357188" algn="just"/>
            <a:endParaRPr lang="ru-RU" sz="2000" b="0" dirty="0">
              <a:solidFill>
                <a:srgbClr val="002060"/>
              </a:solidFill>
              <a:latin typeface="GolosTextWebRegular"/>
            </a:endParaRPr>
          </a:p>
          <a:p>
            <a:pPr indent="357188" algn="just"/>
            <a:endParaRPr lang="ru-RU" sz="2000" b="0" dirty="0">
              <a:solidFill>
                <a:srgbClr val="002060"/>
              </a:solidFill>
              <a:latin typeface="GolosTextWebRegular"/>
            </a:endParaRPr>
          </a:p>
          <a:p>
            <a:pPr algn="ctr"/>
            <a:r>
              <a:rPr lang="ru-RU" sz="2000" dirty="0">
                <a:solidFill>
                  <a:srgbClr val="C00000"/>
                </a:solidFill>
                <a:latin typeface="GolosTextWebRegular"/>
              </a:rPr>
              <a:t>Где узнать о состоянии ЕНС?</a:t>
            </a:r>
          </a:p>
          <a:p>
            <a:pPr indent="357188" algn="just"/>
            <a:r>
              <a:rPr lang="ru-RU" sz="2000" b="0" dirty="0">
                <a:solidFill>
                  <a:srgbClr val="002060"/>
                </a:solidFill>
                <a:latin typeface="GolosTextWebRegular"/>
              </a:rPr>
              <a:t>Проверить состояние ЕНС можно в </a:t>
            </a:r>
            <a:r>
              <a:rPr lang="ru-RU" sz="2000" dirty="0">
                <a:solidFill>
                  <a:srgbClr val="002060"/>
                </a:solidFill>
                <a:latin typeface="GolosTextWebRegular"/>
              </a:rPr>
              <a:t>личном кабинете </a:t>
            </a:r>
            <a:r>
              <a:rPr lang="ru-RU" sz="2000" b="0" dirty="0">
                <a:solidFill>
                  <a:srgbClr val="002060"/>
                </a:solidFill>
                <a:latin typeface="GolosTextWebRegular"/>
              </a:rPr>
              <a:t>— его функционал доработан с учетом нового порядка.</a:t>
            </a:r>
          </a:p>
          <a:p>
            <a:pPr indent="357188" algn="just"/>
            <a:r>
              <a:rPr lang="ru-RU" sz="2000" b="0" dirty="0">
                <a:solidFill>
                  <a:srgbClr val="002060"/>
                </a:solidFill>
                <a:latin typeface="GolosTextWebRegular"/>
              </a:rPr>
              <a:t>Также информация о состоянии ЕНС доступна в</a:t>
            </a:r>
            <a:r>
              <a:rPr lang="ru-RU" sz="2000" dirty="0">
                <a:solidFill>
                  <a:srgbClr val="002060"/>
                </a:solidFill>
                <a:latin typeface="GolosTextWebRegular"/>
              </a:rPr>
              <a:t> учетной бухгалтерской системе налогоплательщика.</a:t>
            </a:r>
          </a:p>
          <a:p>
            <a:pPr indent="357188" algn="just"/>
            <a:r>
              <a:rPr lang="ru-RU" sz="2000" b="0" dirty="0">
                <a:solidFill>
                  <a:srgbClr val="002060"/>
                </a:solidFill>
                <a:latin typeface="GolosTextWebRegular"/>
              </a:rPr>
              <a:t>При необходимости можно заказать в налоговой </a:t>
            </a:r>
            <a:r>
              <a:rPr lang="ru-RU" sz="2000" dirty="0">
                <a:solidFill>
                  <a:srgbClr val="002060"/>
                </a:solidFill>
                <a:latin typeface="GolosTextWebRegular"/>
              </a:rPr>
              <a:t>справку о наличии сальдо ЕНС</a:t>
            </a:r>
            <a:r>
              <a:rPr lang="ru-RU" sz="2000" b="0" dirty="0">
                <a:solidFill>
                  <a:srgbClr val="002060"/>
                </a:solidFill>
                <a:latin typeface="GolosTextWebRegular"/>
              </a:rPr>
              <a:t>. Справка предоставляется в течение </a:t>
            </a:r>
            <a:r>
              <a:rPr lang="ru-RU" sz="2000" dirty="0">
                <a:solidFill>
                  <a:srgbClr val="002060"/>
                </a:solidFill>
                <a:latin typeface="GolosTextWebRegular"/>
              </a:rPr>
              <a:t>5 рабочих дней. </a:t>
            </a:r>
          </a:p>
          <a:p>
            <a:pPr indent="357188" algn="just"/>
            <a:r>
              <a:rPr lang="ru-RU" sz="2000" b="0" dirty="0">
                <a:solidFill>
                  <a:srgbClr val="002060"/>
                </a:solidFill>
                <a:latin typeface="GolosTextWebRegular"/>
              </a:rPr>
              <a:t>Заказать ее можно по ТКС через операторов ЭДО, через ЛК или обратившись в налоговую лично.</a:t>
            </a:r>
          </a:p>
        </p:txBody>
      </p:sp>
      <p:sp>
        <p:nvSpPr>
          <p:cNvPr id="5" name="Заголовок 2">
            <a:extLst>
              <a:ext uri="{FF2B5EF4-FFF2-40B4-BE49-F238E27FC236}">
                <a16:creationId xmlns="" xmlns:a16="http://schemas.microsoft.com/office/drawing/2014/main" id="{77C8C006-34D6-7243-A7A3-498E319DA3E7}"/>
              </a:ext>
            </a:extLst>
          </p:cNvPr>
          <p:cNvSpPr txBox="1">
            <a:spLocks/>
          </p:cNvSpPr>
          <p:nvPr/>
        </p:nvSpPr>
        <p:spPr>
          <a:xfrm>
            <a:off x="1112597" y="36215"/>
            <a:ext cx="8777162" cy="12839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104306" tIns="52153" rIns="104306" bIns="52153" rtlCol="0" anchor="ctr">
            <a:noAutofit/>
          </a:bodyPr>
          <a:lstStyle>
            <a:lvl1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54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/>
              <a:t>Единый налоговый счет. Единый налоговый платеж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8842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9667180" y="6732959"/>
            <a:ext cx="825500" cy="631825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>
            <a:defPPr>
              <a:defRPr lang="ru-RU"/>
            </a:defPPr>
            <a:lvl1pPr marL="0" algn="ctr" defTabSz="914400" rtl="0" eaLnBrk="1" latinLnBrk="0" hangingPunct="1">
              <a:lnSpc>
                <a:spcPts val="2104"/>
              </a:lnSpc>
              <a:defRPr sz="2400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7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34EE9CE5-1939-5641-8BD6-A549931ACBC6}"/>
              </a:ext>
            </a:extLst>
          </p:cNvPr>
          <p:cNvSpPr txBox="1">
            <a:spLocks/>
          </p:cNvSpPr>
          <p:nvPr/>
        </p:nvSpPr>
        <p:spPr bwMode="auto">
          <a:xfrm>
            <a:off x="522164" y="3177221"/>
            <a:ext cx="9367595" cy="189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86" tIns="40093" rIns="80186" bIns="40093" numCol="1" anchor="ctr" anchorCtr="0" compatLnSpc="1">
            <a:prstTxWarp prst="textNoShape">
              <a:avLst/>
            </a:prstTxWarp>
          </a:bodyPr>
          <a:lstStyle>
            <a:lvl1pPr marL="0" marR="0" indent="0" algn="l" defTabSz="91421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 b="1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2pPr>
            <a:lvl3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3pPr>
            <a:lvl4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4pPr>
            <a:lvl5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5pPr>
            <a:lvl6pPr marL="457189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6pPr>
            <a:lvl7pPr marL="914377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7pPr>
            <a:lvl8pPr marL="1371566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8pPr>
            <a:lvl9pPr marL="1828754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pPr indent="357188" algn="ctr"/>
            <a:r>
              <a:rPr lang="ru-RU" sz="2400" dirty="0">
                <a:solidFill>
                  <a:srgbClr val="C00000"/>
                </a:solidFill>
                <a:latin typeface="GolosTextWebBold"/>
              </a:rPr>
              <a:t>Как учитываются платежи?</a:t>
            </a:r>
          </a:p>
          <a:p>
            <a:pPr indent="357188" algn="ctr"/>
            <a:endParaRPr lang="ru-RU" sz="2400" dirty="0">
              <a:solidFill>
                <a:srgbClr val="C00000"/>
              </a:solidFill>
              <a:latin typeface="GolosTextWebBold"/>
            </a:endParaRPr>
          </a:p>
          <a:p>
            <a:pPr indent="357188" algn="just" fontAlgn="t"/>
            <a:r>
              <a:rPr lang="ru-RU" sz="2400" u="sng" dirty="0">
                <a:solidFill>
                  <a:srgbClr val="002060"/>
                </a:solidFill>
                <a:latin typeface="GolosTextWebRegular"/>
              </a:rPr>
              <a:t>До 25 числа месяца</a:t>
            </a:r>
          </a:p>
          <a:p>
            <a:pPr indent="357188" algn="just" fontAlgn="t"/>
            <a:r>
              <a:rPr lang="ru-RU" sz="2400" b="0" dirty="0">
                <a:solidFill>
                  <a:srgbClr val="002060"/>
                </a:solidFill>
                <a:latin typeface="GolosTextWebRegular"/>
              </a:rPr>
              <a:t>Налогоплательщик подает декларацию или </a:t>
            </a:r>
            <a:r>
              <a:rPr lang="ru-RU" sz="2400" dirty="0">
                <a:solidFill>
                  <a:srgbClr val="002060"/>
                </a:solidFill>
                <a:latin typeface="GolosTextWebRegular"/>
              </a:rPr>
              <a:t>уведомление об исчисленных суммах налогов</a:t>
            </a:r>
            <a:r>
              <a:rPr lang="ru-RU" sz="2400" b="0" dirty="0">
                <a:solidFill>
                  <a:srgbClr val="002060"/>
                </a:solidFill>
                <a:latin typeface="GolosTextWebRegular"/>
              </a:rPr>
              <a:t> и взносов</a:t>
            </a:r>
          </a:p>
          <a:p>
            <a:pPr indent="357188" algn="just" fontAlgn="t"/>
            <a:r>
              <a:rPr lang="ru-RU" sz="2400" b="0" dirty="0">
                <a:solidFill>
                  <a:srgbClr val="002060"/>
                </a:solidFill>
                <a:latin typeface="GolosTextWebRegular"/>
              </a:rPr>
              <a:t>На ЕНС фиксируются обязательства по уплате</a:t>
            </a:r>
          </a:p>
          <a:p>
            <a:pPr indent="357188" algn="just" fontAlgn="t"/>
            <a:endParaRPr lang="ru-RU" sz="2400" b="0" dirty="0">
              <a:solidFill>
                <a:srgbClr val="002060"/>
              </a:solidFill>
              <a:latin typeface="GolosTextWebRegular"/>
            </a:endParaRPr>
          </a:p>
          <a:p>
            <a:pPr indent="357188" algn="just" fontAlgn="t"/>
            <a:r>
              <a:rPr lang="ru-RU" sz="2400" u="sng" dirty="0">
                <a:solidFill>
                  <a:srgbClr val="002060"/>
                </a:solidFill>
                <a:latin typeface="GolosTextWebRegular"/>
              </a:rPr>
              <a:t>До 28 числа месяца</a:t>
            </a:r>
          </a:p>
          <a:p>
            <a:pPr indent="357188" algn="just" fontAlgn="t"/>
            <a:r>
              <a:rPr lang="ru-RU" sz="2400" b="0" dirty="0">
                <a:solidFill>
                  <a:srgbClr val="002060"/>
                </a:solidFill>
                <a:latin typeface="GolosTextWebRegular"/>
              </a:rPr>
              <a:t>Уплачивается ЕНП: все налоги и взносы — одной платежкой</a:t>
            </a:r>
          </a:p>
          <a:p>
            <a:pPr indent="357188" algn="just" fontAlgn="t"/>
            <a:r>
              <a:rPr lang="ru-RU" sz="2400" b="0" dirty="0">
                <a:solidFill>
                  <a:srgbClr val="002060"/>
                </a:solidFill>
                <a:latin typeface="GolosTextWebRegular"/>
              </a:rPr>
              <a:t>Перечисленная сумма распределяется для погашения обязательств с учетом очередности</a:t>
            </a:r>
          </a:p>
          <a:p>
            <a:pPr indent="357188" algn="just" fontAlgn="t"/>
            <a:r>
              <a:rPr lang="ru-RU" sz="2400" b="0" dirty="0">
                <a:solidFill>
                  <a:srgbClr val="002060"/>
                </a:solidFill>
                <a:latin typeface="GolosTextWebRegular"/>
              </a:rPr>
              <a:t>На ЕНС формируется общий баланс — сальдо. Оно может быть «+», «-» или 0</a:t>
            </a:r>
          </a:p>
          <a:p>
            <a:pPr indent="357188" algn="just"/>
            <a:endParaRPr lang="ru-RU" sz="2400" b="0" dirty="0">
              <a:solidFill>
                <a:srgbClr val="002060"/>
              </a:solidFill>
              <a:latin typeface="GolosTextWebRegular"/>
            </a:endParaRPr>
          </a:p>
        </p:txBody>
      </p:sp>
      <p:sp>
        <p:nvSpPr>
          <p:cNvPr id="5" name="Заголовок 2">
            <a:extLst>
              <a:ext uri="{FF2B5EF4-FFF2-40B4-BE49-F238E27FC236}">
                <a16:creationId xmlns="" xmlns:a16="http://schemas.microsoft.com/office/drawing/2014/main" id="{77C8C006-34D6-7243-A7A3-498E319DA3E7}"/>
              </a:ext>
            </a:extLst>
          </p:cNvPr>
          <p:cNvSpPr txBox="1">
            <a:spLocks/>
          </p:cNvSpPr>
          <p:nvPr/>
        </p:nvSpPr>
        <p:spPr>
          <a:xfrm>
            <a:off x="1112597" y="36215"/>
            <a:ext cx="8777162" cy="12839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104306" tIns="52153" rIns="104306" bIns="52153" rtlCol="0" anchor="ctr">
            <a:noAutofit/>
          </a:bodyPr>
          <a:lstStyle>
            <a:lvl1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54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/>
              <a:t>Единый налоговый счет. Единый налоговый платеж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2575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9667180" y="6732959"/>
            <a:ext cx="825500" cy="631825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>
            <a:defPPr>
              <a:defRPr lang="ru-RU"/>
            </a:defPPr>
            <a:lvl1pPr marL="0" algn="ctr" defTabSz="914400" rtl="0" eaLnBrk="1" latinLnBrk="0" hangingPunct="1">
              <a:lnSpc>
                <a:spcPts val="2104"/>
              </a:lnSpc>
              <a:defRPr sz="2400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34EE9CE5-1939-5641-8BD6-A549931ACBC6}"/>
              </a:ext>
            </a:extLst>
          </p:cNvPr>
          <p:cNvSpPr txBox="1">
            <a:spLocks/>
          </p:cNvSpPr>
          <p:nvPr/>
        </p:nvSpPr>
        <p:spPr bwMode="auto">
          <a:xfrm>
            <a:off x="522164" y="3348583"/>
            <a:ext cx="9865096" cy="189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86" tIns="40093" rIns="80186" bIns="40093" numCol="1" anchor="ctr" anchorCtr="0" compatLnSpc="1">
            <a:prstTxWarp prst="textNoShape">
              <a:avLst/>
            </a:prstTxWarp>
          </a:bodyPr>
          <a:lstStyle>
            <a:lvl1pPr marL="0" marR="0" indent="0" algn="l" defTabSz="91421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 b="1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2pPr>
            <a:lvl3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3pPr>
            <a:lvl4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4pPr>
            <a:lvl5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5pPr>
            <a:lvl6pPr marL="457189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6pPr>
            <a:lvl7pPr marL="914377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7pPr>
            <a:lvl8pPr marL="1371566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8pPr>
            <a:lvl9pPr marL="1828754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pPr indent="447675" algn="just"/>
            <a:r>
              <a:rPr lang="ru-RU" sz="2000" dirty="0">
                <a:solidFill>
                  <a:srgbClr val="C00000"/>
                </a:solidFill>
              </a:rPr>
              <a:t>Порядок зачета сумм:</a:t>
            </a:r>
          </a:p>
          <a:p>
            <a:pPr indent="447675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недоимка начиная с наиболее раннего момента выявления;</a:t>
            </a:r>
          </a:p>
          <a:p>
            <a:pPr indent="447675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налоги, авансовые платежи по ним, сборы, взносы с момента возникновения обязанности по уплате;</a:t>
            </a:r>
          </a:p>
          <a:p>
            <a:pPr indent="447675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пени;</a:t>
            </a:r>
          </a:p>
          <a:p>
            <a:pPr indent="447675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проценты;</a:t>
            </a:r>
          </a:p>
          <a:p>
            <a:pPr indent="447675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штрафы.</a:t>
            </a:r>
          </a:p>
          <a:p>
            <a:pPr indent="447675" algn="just"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2000" b="1" i="0" dirty="0">
                <a:solidFill>
                  <a:srgbClr val="C00000"/>
                </a:solidFill>
                <a:effectLst/>
                <a:latin typeface="GolosTextWebBold"/>
              </a:rPr>
              <a:t>Важно! </a:t>
            </a:r>
            <a:r>
              <a:rPr lang="ru-RU" sz="2000" b="1" i="0" dirty="0">
                <a:solidFill>
                  <a:srgbClr val="002060"/>
                </a:solidFill>
                <a:effectLst/>
                <a:latin typeface="GolosTextWebBold"/>
              </a:rPr>
              <a:t>Если денег недостаточно и сроки уплаты совпадают, </a:t>
            </a:r>
            <a:r>
              <a:rPr lang="ru-RU" sz="2000" b="0" i="0" dirty="0">
                <a:solidFill>
                  <a:srgbClr val="002060"/>
                </a:solidFill>
                <a:effectLst/>
                <a:latin typeface="GolosTextWebRegular"/>
              </a:rPr>
              <a:t>ЕНП распределится пропорционально суммам таких обязательств</a:t>
            </a:r>
          </a:p>
          <a:p>
            <a:pPr indent="447675" algn="just">
              <a:buFont typeface="Wingdings" panose="05000000000000000000" pitchFamily="2" charset="2"/>
              <a:buChar char="Ø"/>
            </a:pP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  <a:p>
            <a:pPr indent="447675" algn="just">
              <a:buFont typeface="Wingdings" panose="05000000000000000000" pitchFamily="2" charset="2"/>
              <a:buChar char="Ø"/>
            </a:pP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  <a:p>
            <a:pPr indent="447675" algn="just"/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  <a:p>
            <a:pPr indent="447675" algn="just"/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  <a:p>
            <a:pPr indent="447675" algn="just"/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  <a:p>
            <a:pPr indent="447675" algn="just"/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Изменения касаются в том числе:</a:t>
            </a:r>
          </a:p>
          <a:p>
            <a:pPr indent="447675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НДС;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налог на прибыль;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НДПИ;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транспортный налог;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налог на имущество организаций;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УСН;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indent="447675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страховые взносы;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НДФЛ (есть особенности).</a:t>
            </a:r>
          </a:p>
        </p:txBody>
      </p:sp>
      <p:sp>
        <p:nvSpPr>
          <p:cNvPr id="5" name="Заголовок 2">
            <a:extLst>
              <a:ext uri="{FF2B5EF4-FFF2-40B4-BE49-F238E27FC236}">
                <a16:creationId xmlns="" xmlns:a16="http://schemas.microsoft.com/office/drawing/2014/main" id="{77C8C006-34D6-7243-A7A3-498E319DA3E7}"/>
              </a:ext>
            </a:extLst>
          </p:cNvPr>
          <p:cNvSpPr txBox="1">
            <a:spLocks/>
          </p:cNvSpPr>
          <p:nvPr/>
        </p:nvSpPr>
        <p:spPr>
          <a:xfrm>
            <a:off x="1112597" y="36215"/>
            <a:ext cx="8777162" cy="12839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104306" tIns="52153" rIns="104306" bIns="52153" rtlCol="0" anchor="ctr">
            <a:noAutofit/>
          </a:bodyPr>
          <a:lstStyle>
            <a:lvl1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54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/>
              <a:t>Единый налоговый счет. Единый налоговый платеж</a:t>
            </a:r>
            <a:endParaRPr lang="ru-RU" dirty="0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05DC5589-3ECC-619C-67A1-636B2BA3CF90}"/>
              </a:ext>
            </a:extLst>
          </p:cNvPr>
          <p:cNvSpPr/>
          <p:nvPr/>
        </p:nvSpPr>
        <p:spPr>
          <a:xfrm>
            <a:off x="666180" y="4500711"/>
            <a:ext cx="345638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Единый срок сдачи отчетности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="" xmlns:a16="http://schemas.microsoft.com/office/drawing/2014/main" id="{73955747-C000-CD2F-E7AD-009E7B0A7C9C}"/>
              </a:ext>
            </a:extLst>
          </p:cNvPr>
          <p:cNvSpPr/>
          <p:nvPr/>
        </p:nvSpPr>
        <p:spPr>
          <a:xfrm>
            <a:off x="6282804" y="4500711"/>
            <a:ext cx="345638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25 число месяца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636AF4D7-B6D8-A830-02F3-FB763C6CBBAF}"/>
              </a:ext>
            </a:extLst>
          </p:cNvPr>
          <p:cNvSpPr/>
          <p:nvPr/>
        </p:nvSpPr>
        <p:spPr>
          <a:xfrm>
            <a:off x="666180" y="5320145"/>
            <a:ext cx="345638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Единый срок уплаты налогов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="" xmlns:a16="http://schemas.microsoft.com/office/drawing/2014/main" id="{F6180A7F-A6A0-66DC-3403-731D1C5FFBCF}"/>
              </a:ext>
            </a:extLst>
          </p:cNvPr>
          <p:cNvSpPr/>
          <p:nvPr/>
        </p:nvSpPr>
        <p:spPr>
          <a:xfrm>
            <a:off x="6282804" y="5320145"/>
            <a:ext cx="345638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28 число месяца</a:t>
            </a:r>
          </a:p>
        </p:txBody>
      </p:sp>
      <p:sp>
        <p:nvSpPr>
          <p:cNvPr id="4" name="Стрелка: вправо 3">
            <a:extLst>
              <a:ext uri="{FF2B5EF4-FFF2-40B4-BE49-F238E27FC236}">
                <a16:creationId xmlns="" xmlns:a16="http://schemas.microsoft.com/office/drawing/2014/main" id="{4C216CE8-D580-AF9D-FC8D-D12B738F9420}"/>
              </a:ext>
            </a:extLst>
          </p:cNvPr>
          <p:cNvSpPr/>
          <p:nvPr/>
        </p:nvSpPr>
        <p:spPr>
          <a:xfrm>
            <a:off x="4122564" y="4500711"/>
            <a:ext cx="216024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право 8">
            <a:extLst>
              <a:ext uri="{FF2B5EF4-FFF2-40B4-BE49-F238E27FC236}">
                <a16:creationId xmlns="" xmlns:a16="http://schemas.microsoft.com/office/drawing/2014/main" id="{337F1EB0-B0F2-B00B-FE5C-9579234AAEAF}"/>
              </a:ext>
            </a:extLst>
          </p:cNvPr>
          <p:cNvSpPr/>
          <p:nvPr/>
        </p:nvSpPr>
        <p:spPr>
          <a:xfrm>
            <a:off x="4122564" y="5320145"/>
            <a:ext cx="216024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807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9667180" y="6732959"/>
            <a:ext cx="825500" cy="631825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>
            <a:defPPr>
              <a:defRPr lang="ru-RU"/>
            </a:defPPr>
            <a:lvl1pPr marL="0" algn="ctr" defTabSz="914400" rtl="0" eaLnBrk="1" latinLnBrk="0" hangingPunct="1">
              <a:lnSpc>
                <a:spcPts val="2104"/>
              </a:lnSpc>
              <a:defRPr sz="2400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9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34EE9CE5-1939-5641-8BD6-A549931ACBC6}"/>
              </a:ext>
            </a:extLst>
          </p:cNvPr>
          <p:cNvSpPr txBox="1">
            <a:spLocks/>
          </p:cNvSpPr>
          <p:nvPr/>
        </p:nvSpPr>
        <p:spPr bwMode="auto">
          <a:xfrm>
            <a:off x="666180" y="2196455"/>
            <a:ext cx="9361040" cy="189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86" tIns="40093" rIns="80186" bIns="40093" numCol="1" anchor="ctr" anchorCtr="0" compatLnSpc="1">
            <a:prstTxWarp prst="textNoShape">
              <a:avLst/>
            </a:prstTxWarp>
          </a:bodyPr>
          <a:lstStyle>
            <a:lvl1pPr marL="0" marR="0" indent="0" algn="l" defTabSz="91421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 b="1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2pPr>
            <a:lvl3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3pPr>
            <a:lvl4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4pPr>
            <a:lvl5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5pPr>
            <a:lvl6pPr marL="457189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6pPr>
            <a:lvl7pPr marL="914377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7pPr>
            <a:lvl8pPr marL="1371566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8pPr>
            <a:lvl9pPr marL="1828754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pPr lvl="0" algn="just"/>
            <a:endParaRPr lang="ru-RU" sz="1900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  <a:p>
            <a:pPr algn="ctr"/>
            <a:r>
              <a:rPr lang="ru-RU" sz="19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Переплата по налогу на прибыль в </a:t>
            </a:r>
            <a:r>
              <a:rPr lang="ru-RU" sz="1900" u="sng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бюджет субъектов РФ</a:t>
            </a:r>
          </a:p>
          <a:p>
            <a:pPr algn="ctr"/>
            <a:endParaRPr lang="ru-RU" sz="1900" dirty="0">
              <a:solidFill>
                <a:srgbClr val="C00000"/>
              </a:solidFill>
              <a:latin typeface="+mn-lt"/>
              <a:cs typeface="Times New Roman" panose="02020603050405020304" pitchFamily="18" charset="0"/>
            </a:endParaRPr>
          </a:p>
          <a:p>
            <a:pPr indent="357188" algn="just"/>
            <a:r>
              <a:rPr lang="ru-RU" sz="19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Для налога на прибыль, уплаченного </a:t>
            </a:r>
            <a:r>
              <a:rPr lang="ru-RU" sz="1900" u="sng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в бюджет субъекта РФ</a:t>
            </a:r>
            <a:r>
              <a:rPr lang="ru-RU" sz="19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, 263-ФЗ предусматривает специальные правила (п. 5 ст. 4 263-ФЗ):</a:t>
            </a:r>
          </a:p>
          <a:p>
            <a:pPr indent="357188" algn="just"/>
            <a:endParaRPr lang="ru-RU" sz="1900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900" b="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переплату по региональному налогу на прибыль </a:t>
            </a:r>
            <a:r>
              <a:rPr lang="ru-RU" sz="19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не учтут при формировании начального сальдо ЕНС,</a:t>
            </a:r>
            <a:r>
              <a:rPr lang="ru-RU" sz="1900" b="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если только оно не получается отрицательным — тогда за счет переплаты закроют недоимки;</a:t>
            </a:r>
          </a:p>
          <a:p>
            <a:pPr algn="just"/>
            <a:endParaRPr lang="ru-RU" sz="1900" b="0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900" b="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если после покрытия недоимки переплата останется, ее автоматически в </a:t>
            </a:r>
            <a:r>
              <a:rPr lang="ru-RU" sz="1900" b="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беззаявительном</a:t>
            </a:r>
            <a:r>
              <a:rPr lang="ru-RU" sz="1900" b="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порядке </a:t>
            </a:r>
            <a:r>
              <a:rPr lang="ru-RU" sz="19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зачтут в счет исполнения предстоящих обязанностей </a:t>
            </a:r>
            <a:r>
              <a:rPr lang="ru-RU" sz="1900" u="sng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по уплате налога на прибыль в бюджет субъекта.</a:t>
            </a:r>
            <a:endParaRPr lang="ru-RU" sz="1900" u="sng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Заголовок 2">
            <a:extLst>
              <a:ext uri="{FF2B5EF4-FFF2-40B4-BE49-F238E27FC236}">
                <a16:creationId xmlns="" xmlns:a16="http://schemas.microsoft.com/office/drawing/2014/main" id="{77C8C006-34D6-7243-A7A3-498E319DA3E7}"/>
              </a:ext>
            </a:extLst>
          </p:cNvPr>
          <p:cNvSpPr txBox="1">
            <a:spLocks/>
          </p:cNvSpPr>
          <p:nvPr/>
        </p:nvSpPr>
        <p:spPr>
          <a:xfrm>
            <a:off x="1112597" y="36215"/>
            <a:ext cx="8777162" cy="12839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104306" tIns="52153" rIns="104306" bIns="52153" rtlCol="0" anchor="ctr">
            <a:noAutofit/>
          </a:bodyPr>
          <a:lstStyle>
            <a:lvl1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54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/>
              <a:t>Единый налоговый счет. Единый налоговый платеж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651248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6181</TotalTime>
  <Words>4414</Words>
  <Application>Microsoft Office PowerPoint</Application>
  <PresentationFormat>Произвольный</PresentationFormat>
  <Paragraphs>729</Paragraphs>
  <Slides>52</Slides>
  <Notes>33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52</vt:i4>
      </vt:variant>
    </vt:vector>
  </HeadingPairs>
  <TitlesOfParts>
    <vt:vector size="54" baseType="lpstr">
      <vt:lpstr>Present_FNS2012_A4</vt:lpstr>
      <vt:lpstr>Тема Office</vt:lpstr>
      <vt:lpstr>Презентация PowerPoint</vt:lpstr>
      <vt:lpstr>ОСНОВНЫЕ ВОПРОСЫ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Форма декларации по налогу на прибыль организаций</vt:lpstr>
      <vt:lpstr>Презентация PowerPoint</vt:lpstr>
      <vt:lpstr>Новое в декларации по налогу на прибыль</vt:lpstr>
      <vt:lpstr>Расширен перечень доходов, не учитываемых в целях налогообложения прибыли</vt:lpstr>
      <vt:lpstr>Прощение долгов (пп.21.5 п.1 ст. 251 НК РФ)</vt:lpstr>
      <vt:lpstr>Расширен перечень расходов, не учитываемых в целях налогообложения прибыли</vt:lpstr>
      <vt:lpstr>Презентация PowerPoint</vt:lpstr>
      <vt:lpstr>Проценты по контролируемой задолженности 2022-2023</vt:lpstr>
      <vt:lpstr>Изменения критериев контролируемых сделок</vt:lpstr>
      <vt:lpstr> Изменение действий международных налоговых соглашений  </vt:lpstr>
      <vt:lpstr> Правила контролируемых иностранных компаний  </vt:lpstr>
      <vt:lpstr> Правила контролируемых иностранных компаний  </vt:lpstr>
      <vt:lpstr> Правила контролируемых иностранных компаний  </vt:lpstr>
      <vt:lpstr> Налоговый контроль контролируемых иностранных компаний  </vt:lpstr>
      <vt:lpstr>Презентация PowerPoint</vt:lpstr>
      <vt:lpstr> Признание курсовых разниц от переоценки требований (обязательств) </vt:lpstr>
      <vt:lpstr>Презентация PowerPoint</vt:lpstr>
      <vt:lpstr>Разъяснения законодательства  </vt:lpstr>
      <vt:lpstr>Разъяснения законодательства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Проблемы реализации кадровой политики в налоговых органах</dc:title>
  <dc:creator>Емелева Виктория Сергеевна</dc:creator>
  <cp:lastModifiedBy>Палий Григорий Михайлович</cp:lastModifiedBy>
  <cp:revision>614</cp:revision>
  <cp:lastPrinted>2021-04-13T12:37:51Z</cp:lastPrinted>
  <dcterms:created xsi:type="dcterms:W3CDTF">2015-03-24T18:32:47Z</dcterms:created>
  <dcterms:modified xsi:type="dcterms:W3CDTF">2023-03-24T06:22:28Z</dcterms:modified>
</cp:coreProperties>
</file>