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19"/>
  </p:notesMasterIdLst>
  <p:handoutMasterIdLst>
    <p:handoutMasterId r:id="rId20"/>
  </p:handoutMasterIdLst>
  <p:sldIdLst>
    <p:sldId id="2057" r:id="rId3"/>
    <p:sldId id="2067" r:id="rId4"/>
    <p:sldId id="2068" r:id="rId5"/>
    <p:sldId id="2069" r:id="rId6"/>
    <p:sldId id="2070" r:id="rId7"/>
    <p:sldId id="2071" r:id="rId8"/>
    <p:sldId id="2072" r:id="rId9"/>
    <p:sldId id="2073" r:id="rId10"/>
    <p:sldId id="2074" r:id="rId11"/>
    <p:sldId id="2075" r:id="rId12"/>
    <p:sldId id="2076" r:id="rId13"/>
    <p:sldId id="2077" r:id="rId14"/>
    <p:sldId id="2078" r:id="rId15"/>
    <p:sldId id="2079" r:id="rId16"/>
    <p:sldId id="2080" r:id="rId17"/>
    <p:sldId id="2081" r:id="rId18"/>
  </p:sldIdLst>
  <p:sldSz cx="12192000" cy="6858000"/>
  <p:notesSz cx="6858000" cy="9926638"/>
  <p:embeddedFontLs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Open Sans Light" panose="020B060402020202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898C6"/>
    <a:srgbClr val="C4EAF8"/>
    <a:srgbClr val="E8F7FC"/>
    <a:srgbClr val="009ADA"/>
    <a:srgbClr val="00A6E6"/>
    <a:srgbClr val="0064CB"/>
    <a:srgbClr val="0086F6"/>
    <a:srgbClr val="F2F2F2"/>
    <a:srgbClr val="09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116" d="100"/>
          <a:sy n="116" d="100"/>
        </p:scale>
        <p:origin x="378" y="108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xmlns="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xmlns="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:a16="http://schemas.microsoft.com/office/drawing/2014/main" xmlns="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:a16="http://schemas.microsoft.com/office/drawing/2014/main" xmlns="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:a16="http://schemas.microsoft.com/office/drawing/2014/main" xmlns="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:a16="http://schemas.microsoft.com/office/drawing/2014/main" xmlns="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:a16="http://schemas.microsoft.com/office/drawing/2014/main" xmlns="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:a16="http://schemas.microsoft.com/office/drawing/2014/main" xmlns="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:a16="http://schemas.microsoft.com/office/drawing/2014/main" xmlns="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:a16="http://schemas.microsoft.com/office/drawing/2014/main" xmlns="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xmlns="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xmlns="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xmlns="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xmlns="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xmlns="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xmlns="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xmlns="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xmlns="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:a16="http://schemas.microsoft.com/office/drawing/2014/main" xmlns="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xmlns="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xmlns="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xmlns="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xmlns="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xmlns="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xmlns="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xmlns="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xmlns="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:a16="http://schemas.microsoft.com/office/drawing/2014/main" xmlns="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:a16="http://schemas.microsoft.com/office/drawing/2014/main" xmlns="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:a16="http://schemas.microsoft.com/office/drawing/2014/main" xmlns="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:a16="http://schemas.microsoft.com/office/drawing/2014/main" xmlns="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:a16="http://schemas.microsoft.com/office/drawing/2014/main" xmlns="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:a16="http://schemas.microsoft.com/office/drawing/2014/main" xmlns="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:a16="http://schemas.microsoft.com/office/drawing/2014/main" xmlns="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:a16="http://schemas.microsoft.com/office/drawing/2014/main" xmlns="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:a16="http://schemas.microsoft.com/office/drawing/2014/main" xmlns="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:a16="http://schemas.microsoft.com/office/drawing/2014/main" xmlns="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:a16="http://schemas.microsoft.com/office/drawing/2014/main" xmlns="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:a16="http://schemas.microsoft.com/office/drawing/2014/main" xmlns="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:a16="http://schemas.microsoft.com/office/drawing/2014/main" xmlns="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:a16="http://schemas.microsoft.com/office/drawing/2014/main" xmlns="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:a16="http://schemas.microsoft.com/office/drawing/2014/main" xmlns="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:a16="http://schemas.microsoft.com/office/drawing/2014/main" xmlns="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:a16="http://schemas.microsoft.com/office/drawing/2014/main" xmlns="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:a16="http://schemas.microsoft.com/office/drawing/2014/main" xmlns="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:a16="http://schemas.microsoft.com/office/drawing/2014/main" xmlns="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:a16="http://schemas.microsoft.com/office/drawing/2014/main" xmlns="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:a16="http://schemas.microsoft.com/office/drawing/2014/main" xmlns="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:a16="http://schemas.microsoft.com/office/drawing/2014/main" xmlns="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:a16="http://schemas.microsoft.com/office/drawing/2014/main" xmlns="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:a16="http://schemas.microsoft.com/office/drawing/2014/main" xmlns="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:a16="http://schemas.microsoft.com/office/drawing/2014/main" xmlns="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:a16="http://schemas.microsoft.com/office/drawing/2014/main" xmlns="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:a16="http://schemas.microsoft.com/office/drawing/2014/main" xmlns="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:a16="http://schemas.microsoft.com/office/drawing/2014/main" xmlns="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:a16="http://schemas.microsoft.com/office/drawing/2014/main" xmlns="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:a16="http://schemas.microsoft.com/office/drawing/2014/main" xmlns="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:a16="http://schemas.microsoft.com/office/drawing/2014/main" xmlns="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xmlns="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xmlns="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:a16="http://schemas.microsoft.com/office/drawing/2014/main" xmlns="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xmlns="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xmlns="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xmlns="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:a16="http://schemas.microsoft.com/office/drawing/2014/main" xmlns="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xmlns="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xmlns="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xmlns="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:a16="http://schemas.microsoft.com/office/drawing/2014/main" xmlns="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xmlns="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xmlns="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xmlns="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:a16="http://schemas.microsoft.com/office/drawing/2014/main" xmlns="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xmlns="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xmlns="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xmlns="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:a16="http://schemas.microsoft.com/office/drawing/2014/main" xmlns="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xmlns="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xmlns="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:a16="http://schemas.microsoft.com/office/drawing/2014/main" xmlns="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xmlns="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xmlns="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xmlns="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:a16="http://schemas.microsoft.com/office/drawing/2014/main" xmlns="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xmlns="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xmlns="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xmlns="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:a16="http://schemas.microsoft.com/office/drawing/2014/main" xmlns="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xmlns="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xmlns="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xmlns="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:a16="http://schemas.microsoft.com/office/drawing/2014/main" xmlns="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xmlns="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xmlns="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xmlns="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:a16="http://schemas.microsoft.com/office/drawing/2014/main" xmlns="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xmlns="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xmlns="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xmlns="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:a16="http://schemas.microsoft.com/office/drawing/2014/main" xmlns="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xmlns="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xmlns="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xmlns="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:a16="http://schemas.microsoft.com/office/drawing/2014/main" xmlns="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xmlns="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xmlns="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xmlns="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:a16="http://schemas.microsoft.com/office/drawing/2014/main" xmlns="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xmlns="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xmlns="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xmlns="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:a16="http://schemas.microsoft.com/office/drawing/2014/main" xmlns="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xmlns="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xmlns="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xmlns="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:a16="http://schemas.microsoft.com/office/drawing/2014/main" xmlns="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xmlns="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xmlns="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xmlns="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:a16="http://schemas.microsoft.com/office/drawing/2014/main" xmlns="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xmlns="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xmlns="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xmlns="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:a16="http://schemas.microsoft.com/office/drawing/2014/main" xmlns="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xmlns="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xmlns="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:a16="http://schemas.microsoft.com/office/drawing/2014/main" xmlns="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xmlns="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xmlns="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xmlns="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:a16="http://schemas.microsoft.com/office/drawing/2014/main" xmlns="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xmlns="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xmlns="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xmlns="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:a16="http://schemas.microsoft.com/office/drawing/2014/main" xmlns="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xmlns="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xmlns="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xmlns="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:a16="http://schemas.microsoft.com/office/drawing/2014/main" xmlns="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xmlns="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xmlns="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xmlns="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:a16="http://schemas.microsoft.com/office/drawing/2014/main" xmlns="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xmlns="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xmlns="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xmlns="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:a16="http://schemas.microsoft.com/office/drawing/2014/main" xmlns="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xmlns="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xmlns="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xmlns="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:a16="http://schemas.microsoft.com/office/drawing/2014/main" xmlns="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xmlns="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xmlns="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:a16="http://schemas.microsoft.com/office/drawing/2014/main" xmlns="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xmlns="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xmlns="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xmlns="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:a16="http://schemas.microsoft.com/office/drawing/2014/main" xmlns="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xmlns="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xmlns="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xmlns="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:a16="http://schemas.microsoft.com/office/drawing/2014/main" xmlns="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xmlns="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xmlns="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xmlns="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:a16="http://schemas.microsoft.com/office/drawing/2014/main" xmlns="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xmlns="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xmlns="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xmlns="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:a16="http://schemas.microsoft.com/office/drawing/2014/main" xmlns="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xmlns="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xmlns="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xmlns="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:a16="http://schemas.microsoft.com/office/drawing/2014/main" xmlns="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xmlns="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xmlns="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xmlns="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:a16="http://schemas.microsoft.com/office/drawing/2014/main" xmlns="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xmlns="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xmlns="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xmlns="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:a16="http://schemas.microsoft.com/office/drawing/2014/main" xmlns="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xmlns="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xmlns="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xmlns="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:a16="http://schemas.microsoft.com/office/drawing/2014/main" xmlns="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xmlns="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xmlns="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xmlns="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:a16="http://schemas.microsoft.com/office/drawing/2014/main" xmlns="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xmlns="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xmlns="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xmlns="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:a16="http://schemas.microsoft.com/office/drawing/2014/main" xmlns="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xmlns="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xmlns="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xmlns="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:a16="http://schemas.microsoft.com/office/drawing/2014/main" xmlns="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xmlns="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xmlns="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xmlns="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:a16="http://schemas.microsoft.com/office/drawing/2014/main" xmlns="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xmlns="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xmlns="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xmlns="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xmlns="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xmlns="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:a16="http://schemas.microsoft.com/office/drawing/2014/main" xmlns="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xmlns="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xmlns="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xmlns="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:a16="http://schemas.microsoft.com/office/drawing/2014/main" xmlns="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xmlns="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xmlns="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xmlns="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:a16="http://schemas.microsoft.com/office/drawing/2014/main" xmlns="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xmlns="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xmlns="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xmlns="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:a16="http://schemas.microsoft.com/office/drawing/2014/main" xmlns="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:a16="http://schemas.microsoft.com/office/drawing/2014/main" xmlns="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xmlns="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xmlns="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xmlns="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:a16="http://schemas.microsoft.com/office/drawing/2014/main" xmlns="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xmlns="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xmlns="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xmlns="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:a16="http://schemas.microsoft.com/office/drawing/2014/main" xmlns="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xmlns="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xmlns="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xmlns="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:a16="http://schemas.microsoft.com/office/drawing/2014/main" xmlns="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xmlns="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xmlns="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xmlns="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:a16="http://schemas.microsoft.com/office/drawing/2014/main" xmlns="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xmlns="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xmlns="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xmlns="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:a16="http://schemas.microsoft.com/office/drawing/2014/main" xmlns="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xmlns="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xmlns="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xmlns="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:a16="http://schemas.microsoft.com/office/drawing/2014/main" xmlns="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xmlns="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xmlns="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xmlns="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:a16="http://schemas.microsoft.com/office/drawing/2014/main" xmlns="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xmlns="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xmlns="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xmlns="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:a16="http://schemas.microsoft.com/office/drawing/2014/main" xmlns="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xmlns="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xmlns="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xmlns="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:a16="http://schemas.microsoft.com/office/drawing/2014/main" xmlns="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xmlns="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xmlns="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xmlns="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:a16="http://schemas.microsoft.com/office/drawing/2014/main" xmlns="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xmlns="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xmlns="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xmlns="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:a16="http://schemas.microsoft.com/office/drawing/2014/main" xmlns="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xmlns="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xmlns="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xmlns="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:a16="http://schemas.microsoft.com/office/drawing/2014/main" xmlns="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xmlns="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xmlns="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xmlns="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:a16="http://schemas.microsoft.com/office/drawing/2014/main" xmlns="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xmlns="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xmlns="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xmlns="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:a16="http://schemas.microsoft.com/office/drawing/2014/main" xmlns="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xmlns="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xmlns="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xmlns="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:a16="http://schemas.microsoft.com/office/drawing/2014/main" xmlns="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xmlns="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xmlns="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xmlns="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:a16="http://schemas.microsoft.com/office/drawing/2014/main" xmlns="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:a16="http://schemas.microsoft.com/office/drawing/2014/main" xmlns="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xmlns="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xmlns="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xmlns="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:a16="http://schemas.microsoft.com/office/drawing/2014/main" xmlns="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xmlns="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xmlns="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xmlns="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:a16="http://schemas.microsoft.com/office/drawing/2014/main" xmlns="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xmlns="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xmlns="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xmlns="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:a16="http://schemas.microsoft.com/office/drawing/2014/main" xmlns="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xmlns="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xmlns="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xmlns="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:a16="http://schemas.microsoft.com/office/drawing/2014/main" xmlns="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xmlns="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xmlns="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xmlns="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:a16="http://schemas.microsoft.com/office/drawing/2014/main" xmlns="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xmlns="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xmlns="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xmlns="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:a16="http://schemas.microsoft.com/office/drawing/2014/main" xmlns="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xmlns="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xmlns="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xmlns="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:a16="http://schemas.microsoft.com/office/drawing/2014/main" xmlns="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xmlns="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xmlns="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xmlns="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:a16="http://schemas.microsoft.com/office/drawing/2014/main" xmlns="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xmlns="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xmlns="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xmlns="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:a16="http://schemas.microsoft.com/office/drawing/2014/main" xmlns="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xmlns="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xmlns="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xmlns="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:a16="http://schemas.microsoft.com/office/drawing/2014/main" xmlns="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xmlns="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xmlns="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:a16="http://schemas.microsoft.com/office/drawing/2014/main" xmlns="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xmlns="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xmlns="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xmlns="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:a16="http://schemas.microsoft.com/office/drawing/2014/main" xmlns="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xmlns="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xmlns="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xmlns="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:a16="http://schemas.microsoft.com/office/drawing/2014/main" xmlns="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xmlns="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xmlns="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xmlns="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:a16="http://schemas.microsoft.com/office/drawing/2014/main" xmlns="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xmlns="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xmlns="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xmlns="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:a16="http://schemas.microsoft.com/office/drawing/2014/main" xmlns="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xmlns="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xmlns="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xmlns="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:a16="http://schemas.microsoft.com/office/drawing/2014/main" xmlns="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xmlns="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xmlns="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xmlns="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:a16="http://schemas.microsoft.com/office/drawing/2014/main" xmlns="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xmlns="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xmlns="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xmlns="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:a16="http://schemas.microsoft.com/office/drawing/2014/main" xmlns="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xmlns="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xmlns="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xmlns="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:a16="http://schemas.microsoft.com/office/drawing/2014/main" xmlns="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xmlns="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xmlns="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xmlns="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xmlns="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xmlns="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:a16="http://schemas.microsoft.com/office/drawing/2014/main" xmlns="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xmlns="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xmlns="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xmlns="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:a16="http://schemas.microsoft.com/office/drawing/2014/main" xmlns="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xmlns="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xmlns="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xmlns="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:a16="http://schemas.microsoft.com/office/drawing/2014/main" xmlns="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xmlns="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xmlns="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xmlns="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xmlns="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:a16="http://schemas.microsoft.com/office/drawing/2014/main" xmlns="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xmlns="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xmlns="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:a16="http://schemas.microsoft.com/office/drawing/2014/main" xmlns="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1559"/>
            <a:ext cx="12191997" cy="68571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918" y="2006601"/>
            <a:ext cx="10176933" cy="4275665"/>
          </a:xfrm>
        </p:spPr>
        <p:txBody>
          <a:bodyPr>
            <a:noAutofit/>
          </a:bodyPr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9331" indent="0">
              <a:defRPr>
                <a:latin typeface="+mj-lt"/>
              </a:defRPr>
            </a:lvl2pPr>
            <a:lvl3pPr marL="655958" indent="-271660">
              <a:defRPr>
                <a:latin typeface="+mj-lt"/>
              </a:defRPr>
            </a:lvl3pPr>
            <a:lvl4pPr marL="0" indent="376017">
              <a:defRPr>
                <a:latin typeface="+mj-lt"/>
              </a:defRPr>
            </a:lvl4pPr>
            <a:lvl5pPr marL="14974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14918" y="745068"/>
            <a:ext cx="10176932" cy="1261533"/>
          </a:xfrm>
        </p:spPr>
        <p:txBody>
          <a:bodyPr>
            <a:noAutofit/>
          </a:bodyPr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83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00E8AD-424D-477A-8CCD-82E3B7EF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30734"/>
            <a:ext cx="10515600" cy="4029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9AB785F-3827-4836-8087-E0D391D1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821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3326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  <p:sldLayoutId id="2147483914" r:id="rId61"/>
    <p:sldLayoutId id="2147483915" r:id="rId62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#Par144"/><Relationship Id="rId12" Type="http://schemas.openxmlformats.org/officeDocument/2006/relationships/hyperlink" Target="#Par162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38"/><Relationship Id="rId14" Type="http://schemas.openxmlformats.org/officeDocument/2006/relationships/hyperlink" Target="#Par170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#Par170"/><Relationship Id="rId13" Type="http://schemas.openxmlformats.org/officeDocument/2006/relationships/hyperlink" Target="#Par154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12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4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#Par138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4" Type="http://schemas.openxmlformats.org/officeDocument/2006/relationships/hyperlink" Target="#Par162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internet\Desktop\Без имени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6" t="65469" r="11623" b="18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internet\Desktop\Без имени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r="65883" b="87053"/>
          <a:stretch/>
        </p:blipFill>
        <p:spPr bwMode="auto">
          <a:xfrm>
            <a:off x="83332" y="0"/>
            <a:ext cx="2304256" cy="897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араллелограмм 6"/>
          <p:cNvSpPr/>
          <p:nvPr/>
        </p:nvSpPr>
        <p:spPr>
          <a:xfrm>
            <a:off x="641504" y="5455795"/>
            <a:ext cx="8604956" cy="806388"/>
          </a:xfrm>
          <a:prstGeom prst="parallelogram">
            <a:avLst>
              <a:gd name="adj" fmla="val 92021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21B1FA25-2A25-4BB4-AF45-4DF5B93BEF8A}"/>
              </a:ext>
            </a:extLst>
          </p:cNvPr>
          <p:cNvSpPr txBox="1">
            <a:spLocks/>
          </p:cNvSpPr>
          <p:nvPr/>
        </p:nvSpPr>
        <p:spPr>
          <a:xfrm>
            <a:off x="2063552" y="5538532"/>
            <a:ext cx="8126413" cy="81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Дорофеева Мария Владимировна,</a:t>
            </a:r>
            <a:b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</a:rPr>
              <a:t>начальник отдела учета и отчетности УФНС России по г. Москве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7E380F12-1ABA-48D7-BBF5-6F3065FAE0CB}"/>
              </a:ext>
            </a:extLst>
          </p:cNvPr>
          <p:cNvSpPr txBox="1">
            <a:spLocks/>
          </p:cNvSpPr>
          <p:nvPr/>
        </p:nvSpPr>
        <p:spPr>
          <a:xfrm>
            <a:off x="551384" y="1985427"/>
            <a:ext cx="10861962" cy="2238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28839"/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«Единый налоговый счет, </a:t>
            </a:r>
            <a:b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налоговый платеж»</a:t>
            </a:r>
            <a:endParaRPr lang="ru-RU" sz="6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5077928-479B-4664-9FE8-FAC142AA9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520" y="5641775"/>
            <a:ext cx="434428" cy="434428"/>
          </a:xfrm>
          <a:prstGeom prst="rect">
            <a:avLst/>
          </a:prstGeom>
          <a:effectLst>
            <a:outerShdw blurRad="38100" dist="88900" dir="5400000" sx="92000" sy="92000" algn="t" rotWithShape="0">
              <a:schemeClr val="accent1">
                <a:lumMod val="50000"/>
                <a:alpha val="9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904875"/>
            <a:ext cx="10515600" cy="530225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latin typeface="Roboto Condensed" panose="02000000000000000000" pitchFamily="2" charset="0"/>
              </a:rPr>
              <a:t>Пример заполненного Уведомления</a:t>
            </a:r>
            <a:br>
              <a:rPr lang="ru-RU" sz="2600" dirty="0">
                <a:latin typeface="Roboto Condensed" panose="02000000000000000000" pitchFamily="2" charset="0"/>
              </a:rPr>
            </a:br>
            <a:endParaRPr lang="ru-RU" sz="2600" dirty="0"/>
          </a:p>
        </p:txBody>
      </p:sp>
      <p:pic>
        <p:nvPicPr>
          <p:cNvPr id="4" name="Рисунок 3" descr="C:\Users\internet\Desktop\Пример1 первичное уведомление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35100"/>
            <a:ext cx="4558332" cy="54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nternet\Desktop\Пример1 первичное уведомление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435100"/>
            <a:ext cx="5049619" cy="542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29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10515600" cy="53022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Roboto Condensed" panose="02000000000000000000" pitchFamily="2" charset="0"/>
              </a:rPr>
              <a:t>Как исправить Уведомление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ru-RU" sz="280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sz="2600" dirty="0">
                <a:latin typeface="Roboto Condensed" panose="02000000000000000000" pitchFamily="2" charset="0"/>
              </a:rPr>
              <a:t/>
            </a:r>
            <a:br>
              <a:rPr lang="ru-RU" sz="2600" dirty="0">
                <a:latin typeface="Roboto Condensed" panose="02000000000000000000" pitchFamily="2" charset="0"/>
              </a:rPr>
            </a:br>
            <a:endParaRPr lang="ru-RU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1199456" y="1232175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сумму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казать корректную сумму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1229" y="1156066"/>
            <a:ext cx="47047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иные реквизиты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 строке с суммой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«0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новой строке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верные данные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internet\Desktop\Пример2 уточненная (сумма)_page-0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r="-123"/>
          <a:stretch/>
        </p:blipFill>
        <p:spPr bwMode="auto">
          <a:xfrm>
            <a:off x="119336" y="2549109"/>
            <a:ext cx="2897923" cy="42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internet\Desktop\Пример2 уточненная (сумма)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2987216" cy="423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internet\Desktop\Пример3 уточненная (КПП обособки)_page-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-441"/>
          <a:stretch/>
        </p:blipFill>
        <p:spPr bwMode="auto">
          <a:xfrm>
            <a:off x="6204012" y="2544996"/>
            <a:ext cx="2916324" cy="42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internet\Desktop\Пример3 уточненная (КПП обособки)_page-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r="-2647"/>
          <a:stretch/>
        </p:blipFill>
        <p:spPr bwMode="auto">
          <a:xfrm>
            <a:off x="9028820" y="2544996"/>
            <a:ext cx="3043844" cy="4232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26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47713"/>
            <a:ext cx="10515600" cy="539750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Как не подавать Уведомление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7835" t="15461" r="25836" b="7505"/>
          <a:stretch/>
        </p:blipFill>
        <p:spPr bwMode="auto">
          <a:xfrm>
            <a:off x="831850" y="2132842"/>
            <a:ext cx="4356484" cy="417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53947" y="2103105"/>
            <a:ext cx="507656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налогу или взносу.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107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указывается показатель соответствующего периода.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в полях 106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основание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(«0»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4540262" y="2321448"/>
            <a:ext cx="1714435" cy="929675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2" idx="2"/>
          </p:cNvCxnSpPr>
          <p:nvPr/>
        </p:nvCxnSpPr>
        <p:spPr>
          <a:xfrm flipH="1">
            <a:off x="3028094" y="2840730"/>
            <a:ext cx="3224502" cy="85009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4" idx="3"/>
          </p:cNvCxnSpPr>
          <p:nvPr/>
        </p:nvCxnSpPr>
        <p:spPr>
          <a:xfrm flipH="1">
            <a:off x="2416026" y="3855179"/>
            <a:ext cx="3892221" cy="1517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568154" y="4877929"/>
            <a:ext cx="2727597" cy="4693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3" idx="3"/>
          </p:cNvCxnSpPr>
          <p:nvPr/>
        </p:nvCxnSpPr>
        <p:spPr>
          <a:xfrm flipH="1">
            <a:off x="1695946" y="3401007"/>
            <a:ext cx="4608659" cy="199624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6254697" y="2259293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252596" y="2778575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287559" y="32949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291201" y="374907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295749" y="481577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290913" y="5804626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242807" y="5390188"/>
            <a:ext cx="2044465" cy="20387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 flipH="1" flipV="1">
            <a:off x="1803958" y="5644072"/>
            <a:ext cx="4486955" cy="22270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авая фигурная скобка 18"/>
          <p:cNvSpPr/>
          <p:nvPr/>
        </p:nvSpPr>
        <p:spPr>
          <a:xfrm rot="5400000">
            <a:off x="3641092" y="4617958"/>
            <a:ext cx="155641" cy="20522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90913" y="532272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31851" y="1389956"/>
            <a:ext cx="1059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</a:rPr>
              <a:t> 2023 </a:t>
            </a:r>
            <a:r>
              <a:rPr lang="ru-RU" sz="1600" b="1" dirty="0" smtClean="0">
                <a:solidFill>
                  <a:srgbClr val="002060"/>
                </a:solidFill>
              </a:rPr>
              <a:t>году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вместо уведомления можно оформить платежное поручение – </a:t>
            </a:r>
            <a:r>
              <a:rPr lang="ru-RU" sz="1600" b="1" dirty="0" smtClean="0">
                <a:solidFill>
                  <a:srgbClr val="C00000"/>
                </a:solidFill>
              </a:rPr>
              <a:t>распоряжение.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8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60400"/>
            <a:ext cx="10515600" cy="1325563"/>
          </a:xfrm>
        </p:spPr>
        <p:txBody>
          <a:bodyPr/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Реквизиты 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1850" y="182753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41941" y="2386093"/>
          <a:ext cx="9073008" cy="3871268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Федерального казначейства по Тульской области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Межрегиональная инспекция Федеральной налоговой службы по управлению долгом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)» 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088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50888"/>
            <a:ext cx="10515600" cy="1039812"/>
          </a:xfrm>
        </p:spPr>
        <p:txBody>
          <a:bodyPr/>
          <a:lstStyle/>
          <a:p>
            <a:pPr>
              <a:tabLst>
                <a:tab pos="342891" algn="l"/>
              </a:tabLst>
            </a:pPr>
            <a:r>
              <a:rPr lang="ru-RU" dirty="0"/>
              <a:t>Перечисление платежей Единым налоговым платежом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95" t="16023" r="28761" b="8630"/>
          <a:stretch/>
        </p:blipFill>
        <p:spPr bwMode="auto">
          <a:xfrm>
            <a:off x="1181312" y="2105319"/>
            <a:ext cx="4363919" cy="414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57806" y="2588273"/>
            <a:ext cx="5132619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плательщика.  При осуществлении уплаты единым налоговым платежом КПП необходимо указывать только иностранным организациям с несколькими филиалами. В остальных случаях нужно указывать ноль. По желанию вместо нуля можно указать КПП плательщика (головной организации). </a:t>
            </a: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 единого налогового платежа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цифр) -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1820106120010000510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2000"/>
              </a:lnSpc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ноль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назначение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можно указать «Единый налоговый платеж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в полях 106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основание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показатель налогового периода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109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 action="ppaction://hlinkfile"/>
              </a:rPr>
              <a:t>номер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дата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5033740" y="2789176"/>
            <a:ext cx="1076024" cy="41673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2" idx="2"/>
          </p:cNvCxnSpPr>
          <p:nvPr/>
        </p:nvCxnSpPr>
        <p:spPr>
          <a:xfrm flipH="1">
            <a:off x="2945508" y="3292263"/>
            <a:ext cx="3148570" cy="3583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089524" y="4810636"/>
            <a:ext cx="3044482" cy="53494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297436" y="5134600"/>
            <a:ext cx="3836570" cy="42710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395830" y="4365971"/>
            <a:ext cx="3738176" cy="97961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6109764" y="272702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094078" y="323010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109764" y="428526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103792" y="473750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094078" y="5062807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103792" y="556331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авая фигурная скобка 16"/>
          <p:cNvSpPr/>
          <p:nvPr/>
        </p:nvSpPr>
        <p:spPr>
          <a:xfrm rot="5400000">
            <a:off x="4411531" y="4828635"/>
            <a:ext cx="141158" cy="141702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 flipH="1" flipV="1">
            <a:off x="4853720" y="5537146"/>
            <a:ext cx="1250072" cy="88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3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79463"/>
            <a:ext cx="10515600" cy="792162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ЕНС и ЕНП</a:t>
            </a:r>
            <a:r>
              <a:rPr lang="ru-RU" sz="2600"/>
              <a:t/>
            </a:r>
            <a:br>
              <a:rPr lang="ru-RU" sz="2600"/>
            </a:br>
            <a:r>
              <a:rPr lang="ru-RU" sz="2600" dirty="0"/>
              <a:t>и</a:t>
            </a:r>
            <a:r>
              <a:rPr lang="ru-RU" sz="2600" smtClean="0"/>
              <a:t>зменения </a:t>
            </a:r>
            <a:r>
              <a:rPr lang="ru-RU" sz="2600" dirty="0" smtClean="0"/>
              <a:t>с 01.01.2023г. </a:t>
            </a:r>
            <a:br>
              <a:rPr lang="ru-RU" sz="2600" dirty="0" smtClean="0"/>
            </a:b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1850" y="1571626"/>
            <a:ext cx="11264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GolosText-Bold"/>
              </a:rPr>
              <a:t>Единый налоговый счет (ЕНС) </a:t>
            </a:r>
            <a:r>
              <a:rPr lang="ru-RU" sz="2000" dirty="0">
                <a:latin typeface="GolosText-Regular"/>
              </a:rPr>
              <a:t>— это виртуальный </a:t>
            </a:r>
            <a:r>
              <a:rPr lang="ru-RU" sz="2000" dirty="0" smtClean="0">
                <a:latin typeface="GolosText-Regular"/>
              </a:rPr>
              <a:t>кошелек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налогоплательщика</a:t>
            </a:r>
            <a:r>
              <a:rPr lang="ru-RU" sz="2000" dirty="0">
                <a:latin typeface="GolosText-Regular"/>
              </a:rPr>
              <a:t>, где учитываются начисления и </a:t>
            </a:r>
            <a:r>
              <a:rPr lang="ru-RU" sz="2000" dirty="0" smtClean="0">
                <a:latin typeface="GolosText-Regular"/>
              </a:rPr>
              <a:t>поступления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налогов </a:t>
            </a:r>
            <a:r>
              <a:rPr lang="ru-RU" sz="2000" dirty="0">
                <a:latin typeface="GolosText-Regular"/>
              </a:rPr>
              <a:t>и взносов. Его нужно пополнять с помощью </a:t>
            </a:r>
            <a:r>
              <a:rPr lang="ru-RU" sz="2000" dirty="0" smtClean="0">
                <a:latin typeface="GolosText-Regular"/>
              </a:rPr>
              <a:t>Единого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налогового </a:t>
            </a:r>
            <a:r>
              <a:rPr lang="ru-RU" sz="2000" dirty="0">
                <a:latin typeface="GolosText-Regular"/>
              </a:rPr>
              <a:t>платежа (ЕНП) до срока уплаты </a:t>
            </a:r>
            <a:r>
              <a:rPr lang="ru-RU" sz="2000" dirty="0" smtClean="0">
                <a:latin typeface="GolosText-Regular"/>
              </a:rPr>
              <a:t>налогов.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Перечисления </a:t>
            </a:r>
            <a:r>
              <a:rPr lang="ru-RU" sz="2000" dirty="0">
                <a:latin typeface="GolosText-Regular"/>
              </a:rPr>
              <a:t>автоматически распределяются для </a:t>
            </a:r>
            <a:r>
              <a:rPr lang="ru-RU" sz="2000" dirty="0" smtClean="0">
                <a:latin typeface="GolosText-Regular"/>
              </a:rPr>
              <a:t>погашения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обязательств</a:t>
            </a:r>
            <a:r>
              <a:rPr lang="ru-RU" sz="2000" dirty="0">
                <a:latin typeface="GolosText-Regular"/>
              </a:rPr>
              <a:t>. Такой порядок введен с 2023 года.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7153" t="18225" r="26822" b="13972"/>
          <a:stretch/>
        </p:blipFill>
        <p:spPr bwMode="auto">
          <a:xfrm>
            <a:off x="2711624" y="2881946"/>
            <a:ext cx="5904656" cy="3679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274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41363"/>
            <a:ext cx="10515600" cy="541337"/>
          </a:xfrm>
        </p:spPr>
        <p:txBody>
          <a:bodyPr/>
          <a:lstStyle/>
          <a:p>
            <a:r>
              <a:rPr lang="ru-RU" dirty="0" smtClean="0">
                <a:latin typeface="Roboto Condensed" panose="02000000000000000000" pitchFamily="2" charset="0"/>
              </a:rPr>
              <a:t>Узнать </a:t>
            </a:r>
            <a:r>
              <a:rPr lang="ru-RU" dirty="0">
                <a:latin typeface="Roboto Condensed" panose="02000000000000000000" pitchFamily="2" charset="0"/>
              </a:rPr>
              <a:t>подробнее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520" y="1282700"/>
            <a:ext cx="5871480" cy="53848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6701" t="5376" r="27498" b="8990"/>
          <a:stretch/>
        </p:blipFill>
        <p:spPr bwMode="auto">
          <a:xfrm>
            <a:off x="831850" y="1455102"/>
            <a:ext cx="4718050" cy="4844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29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895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73100"/>
            <a:ext cx="10515600" cy="6270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Цифровая экосистема ФНС России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927" t="11408" r="21116" b="15794"/>
          <a:stretch/>
        </p:blipFill>
        <p:spPr bwMode="auto">
          <a:xfrm>
            <a:off x="1431560" y="1344124"/>
            <a:ext cx="9721080" cy="543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39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008063"/>
            <a:ext cx="10515600" cy="1325562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  <a:br>
              <a:rPr lang="ru-RU" sz="2600" dirty="0">
                <a:latin typeface="Roboto Condensed" panose="02000000000000000000" pitchFamily="2" charset="0"/>
              </a:rPr>
            </a:br>
            <a:r>
              <a:rPr lang="ru-RU" sz="2600" dirty="0">
                <a:latin typeface="Roboto Condensed" panose="02000000000000000000" pitchFamily="2" charset="0"/>
              </a:rPr>
              <a:t>Понятия и термины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07973" y="2139820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817296" y="2139820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1484260" y="2448520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="" xmlns:a16="http://schemas.microsoft.com/office/drawing/2014/main" id="{FE40D8F6-2F59-443B-9D53-2063139B4A7E}"/>
              </a:ext>
            </a:extLst>
          </p:cNvPr>
          <p:cNvSpPr/>
          <p:nvPr/>
        </p:nvSpPr>
        <p:spPr>
          <a:xfrm>
            <a:off x="922685" y="3281153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158EC9-0165-42AF-8E30-AB1315CC6D25}"/>
              </a:ext>
            </a:extLst>
          </p:cNvPr>
          <p:cNvSpPr txBox="1"/>
          <p:nvPr/>
        </p:nvSpPr>
        <p:spPr>
          <a:xfrm>
            <a:off x="7933420" y="2662372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9" name="Прямоугольник 54">
            <a:extLst>
              <a:ext uri="{FF2B5EF4-FFF2-40B4-BE49-F238E27FC236}">
                <a16:creationId xmlns="" xmlns:a16="http://schemas.microsoft.com/office/drawing/2014/main" id="{54CF7D9E-7B26-41BC-9AB5-8C9DC2F1ED7A}"/>
              </a:ext>
            </a:extLst>
          </p:cNvPr>
          <p:cNvSpPr/>
          <p:nvPr/>
        </p:nvSpPr>
        <p:spPr>
          <a:xfrm>
            <a:off x="6966286" y="3154815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02" y="4785358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27" y="4983585"/>
            <a:ext cx="1966708" cy="17593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911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88988"/>
            <a:ext cx="10515600" cy="641350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 ЕНС</a:t>
            </a:r>
            <a:br>
              <a:rPr lang="ru-RU" dirty="0"/>
            </a:br>
            <a:endParaRPr lang="ru-RU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15921865-DAF0-444A-B6D1-ADB0331BCF04}"/>
              </a:ext>
            </a:extLst>
          </p:cNvPr>
          <p:cNvCxnSpPr>
            <a:cxnSpLocks/>
            <a:stCxn id="7" idx="2"/>
            <a:endCxn id="28" idx="0"/>
          </p:cNvCxnSpPr>
          <p:nvPr/>
        </p:nvCxnSpPr>
        <p:spPr>
          <a:xfrm>
            <a:off x="4178000" y="3866668"/>
            <a:ext cx="973777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58AA90A0-D7DF-4EE3-AC67-B00E696768C9}"/>
              </a:ext>
            </a:extLst>
          </p:cNvPr>
          <p:cNvCxnSpPr>
            <a:cxnSpLocks/>
            <a:stCxn id="7" idx="2"/>
            <a:endCxn id="31" idx="0"/>
          </p:cNvCxnSpPr>
          <p:nvPr/>
        </p:nvCxnSpPr>
        <p:spPr>
          <a:xfrm flipH="1">
            <a:off x="3360881" y="3866668"/>
            <a:ext cx="817119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2CEB37B6-D561-4D14-8C11-31AB626CE0D5}"/>
              </a:ext>
            </a:extLst>
          </p:cNvPr>
          <p:cNvGrpSpPr/>
          <p:nvPr/>
        </p:nvGrpSpPr>
        <p:grpSpPr>
          <a:xfrm>
            <a:off x="2226502" y="1354115"/>
            <a:ext cx="3902995" cy="2512552"/>
            <a:chOff x="3950773" y="1120357"/>
            <a:chExt cx="3902994" cy="2512552"/>
          </a:xfrm>
        </p:grpSpPr>
        <p:sp>
          <p:nvSpPr>
            <p:cNvPr id="7" name="Прямоугольник: скругленные углы 60">
              <a:extLst>
                <a:ext uri="{FF2B5EF4-FFF2-40B4-BE49-F238E27FC236}">
                  <a16:creationId xmlns="" xmlns:a16="http://schemas.microsoft.com/office/drawing/2014/main" id="{43A5BF97-D1AA-4EF5-95A9-BED68E434A20}"/>
                </a:ext>
              </a:extLst>
            </p:cNvPr>
            <p:cNvSpPr/>
            <p:nvPr/>
          </p:nvSpPr>
          <p:spPr>
            <a:xfrm>
              <a:off x="3950773" y="1120357"/>
              <a:ext cx="3902993" cy="2512552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A6E6"/>
                </a:gs>
                <a:gs pos="86000">
                  <a:srgbClr val="002060"/>
                </a:gs>
                <a:gs pos="100000">
                  <a:srgbClr val="002E89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5F9E2CD-5776-44F8-A757-D3090DF4F92E}"/>
                </a:ext>
              </a:extLst>
            </p:cNvPr>
            <p:cNvSpPr txBox="1"/>
            <p:nvPr/>
          </p:nvSpPr>
          <p:spPr>
            <a:xfrm>
              <a:off x="4990767" y="1532325"/>
              <a:ext cx="198022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06B7BB7-C398-41D0-9022-DF2340C13992}"/>
                </a:ext>
              </a:extLst>
            </p:cNvPr>
            <p:cNvSpPr txBox="1"/>
            <p:nvPr/>
          </p:nvSpPr>
          <p:spPr>
            <a:xfrm>
              <a:off x="4987311" y="2004119"/>
              <a:ext cx="176419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F4856ED-4197-4629-B656-8ED1640B46A6}"/>
                </a:ext>
              </a:extLst>
            </p:cNvPr>
            <p:cNvSpPr txBox="1"/>
            <p:nvPr/>
          </p:nvSpPr>
          <p:spPr>
            <a:xfrm>
              <a:off x="4987311" y="1826103"/>
              <a:ext cx="176419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BB5134E4-680B-4E9E-AAD6-584B9987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1712" y="1340732"/>
              <a:ext cx="553831" cy="567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3857CA0-DC44-488E-AEA7-69C5A286EE91}"/>
                </a:ext>
              </a:extLst>
            </p:cNvPr>
            <p:cNvSpPr txBox="1"/>
            <p:nvPr/>
          </p:nvSpPr>
          <p:spPr>
            <a:xfrm>
              <a:off x="4301712" y="2941495"/>
              <a:ext cx="1009470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НАЧИСЛЕНО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920 200 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0264B43-F4A7-4C74-8BE5-162951046BBE}"/>
                </a:ext>
              </a:extLst>
            </p:cNvPr>
            <p:cNvSpPr txBox="1"/>
            <p:nvPr/>
          </p:nvSpPr>
          <p:spPr>
            <a:xfrm>
              <a:off x="5403871" y="2941495"/>
              <a:ext cx="88140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УПЛАЧЕНО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900 000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15DBE2B-2C16-411B-A77A-F3607616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r="50157"/>
            <a:stretch>
              <a:fillRect/>
            </a:stretch>
          </p:blipFill>
          <p:spPr>
            <a:xfrm>
              <a:off x="7067392" y="1620200"/>
              <a:ext cx="782505" cy="1512866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9B11A0E-9B59-4D48-8F75-50CA7729E278}"/>
                </a:ext>
              </a:extLst>
            </p:cNvPr>
            <p:cNvSpPr/>
            <p:nvPr/>
          </p:nvSpPr>
          <p:spPr>
            <a:xfrm>
              <a:off x="7745755" y="1325866"/>
              <a:ext cx="108012" cy="2101535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2A76ECF-0587-4B07-9341-00C610128BAC}"/>
                </a:ext>
              </a:extLst>
            </p:cNvPr>
            <p:cNvSpPr txBox="1"/>
            <p:nvPr/>
          </p:nvSpPr>
          <p:spPr>
            <a:xfrm>
              <a:off x="6443814" y="2941496"/>
              <a:ext cx="84177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САЛЬДО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- 20 200 </a:t>
              </a:r>
              <a:endParaRPr lang="ru-RU" sz="1800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7" name="Oval 11">
            <a:extLst>
              <a:ext uri="{FF2B5EF4-FFF2-40B4-BE49-F238E27FC236}">
                <a16:creationId xmlns="" xmlns:a16="http://schemas.microsoft.com/office/drawing/2014/main" id="{3CD5E4D9-E0C6-4590-8585-0DD128BC6CCB}"/>
              </a:ext>
            </a:extLst>
          </p:cNvPr>
          <p:cNvSpPr/>
          <p:nvPr/>
        </p:nvSpPr>
        <p:spPr>
          <a:xfrm>
            <a:off x="65467" y="1354115"/>
            <a:ext cx="1605327" cy="2512552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AB6D85C4-D972-4F14-BF63-1A679E5BBE1E}"/>
              </a:ext>
            </a:extLst>
          </p:cNvPr>
          <p:cNvGrpSpPr/>
          <p:nvPr/>
        </p:nvGrpSpPr>
        <p:grpSpPr>
          <a:xfrm>
            <a:off x="416252" y="2299294"/>
            <a:ext cx="903759" cy="622188"/>
            <a:chOff x="650140" y="2058204"/>
            <a:chExt cx="903759" cy="62218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AEA0D71-2D1B-4300-AC38-D0B17351282F}"/>
                </a:ext>
              </a:extLst>
            </p:cNvPr>
            <p:cNvSpPr txBox="1"/>
            <p:nvPr/>
          </p:nvSpPr>
          <p:spPr>
            <a:xfrm>
              <a:off x="913121" y="2058204"/>
              <a:ext cx="37779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ЕНП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3E0400B-D0A5-487D-958C-6526B7E3F4F3}"/>
                </a:ext>
              </a:extLst>
            </p:cNvPr>
            <p:cNvSpPr txBox="1"/>
            <p:nvPr/>
          </p:nvSpPr>
          <p:spPr>
            <a:xfrm>
              <a:off x="650140" y="2434172"/>
              <a:ext cx="9037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600" b="1" dirty="0">
                  <a:solidFill>
                    <a:srgbClr val="92D05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+ 900 000 </a:t>
              </a:r>
            </a:p>
          </p:txBody>
        </p:sp>
      </p:grp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1295EE7B-02AA-41A3-B423-1E14147C7FE6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1670792" y="2610391"/>
            <a:ext cx="555711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1">
            <a:extLst>
              <a:ext uri="{FF2B5EF4-FFF2-40B4-BE49-F238E27FC236}">
                <a16:creationId xmlns="" xmlns:a16="http://schemas.microsoft.com/office/drawing/2014/main" id="{572433A7-6893-4818-B6F1-CEC10229073B}"/>
              </a:ext>
            </a:extLst>
          </p:cNvPr>
          <p:cNvSpPr/>
          <p:nvPr/>
        </p:nvSpPr>
        <p:spPr>
          <a:xfrm>
            <a:off x="1320011" y="4243329"/>
            <a:ext cx="1879935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278326C-8359-405D-8481-A25688CC8F33}"/>
              </a:ext>
            </a:extLst>
          </p:cNvPr>
          <p:cNvSpPr txBox="1"/>
          <p:nvPr/>
        </p:nvSpPr>
        <p:spPr>
          <a:xfrm>
            <a:off x="1559108" y="4417512"/>
            <a:ext cx="1465444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ИМУЩЕСТВО ОРГАНИЗАЦИЙ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5EAAF10-8492-45E4-8805-BC01D46FCD88}"/>
              </a:ext>
            </a:extLst>
          </p:cNvPr>
          <p:cNvSpPr txBox="1"/>
          <p:nvPr/>
        </p:nvSpPr>
        <p:spPr>
          <a:xfrm>
            <a:off x="1749092" y="4939598"/>
            <a:ext cx="106469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- 440 000 </a:t>
            </a:r>
          </a:p>
        </p:txBody>
      </p:sp>
      <p:sp>
        <p:nvSpPr>
          <p:cNvPr id="25" name="Oval 11">
            <a:extLst>
              <a:ext uri="{FF2B5EF4-FFF2-40B4-BE49-F238E27FC236}">
                <a16:creationId xmlns="" xmlns:a16="http://schemas.microsoft.com/office/drawing/2014/main" id="{279BF705-B744-431D-97FC-63C8B6893990}"/>
              </a:ext>
            </a:extLst>
          </p:cNvPr>
          <p:cNvSpPr/>
          <p:nvPr/>
        </p:nvSpPr>
        <p:spPr>
          <a:xfrm>
            <a:off x="3375337" y="4243213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1B5E1F-A151-456A-A57A-86232B57A06D}"/>
              </a:ext>
            </a:extLst>
          </p:cNvPr>
          <p:cNvSpPr txBox="1"/>
          <p:nvPr/>
        </p:nvSpPr>
        <p:spPr>
          <a:xfrm>
            <a:off x="3544715" y="4531392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4D86DCD-F701-4CFB-AFC8-20E1A9AE7B88}"/>
              </a:ext>
            </a:extLst>
          </p:cNvPr>
          <p:cNvSpPr txBox="1"/>
          <p:nvPr/>
        </p:nvSpPr>
        <p:spPr>
          <a:xfrm>
            <a:off x="3726123" y="4939598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- 102 000 </a:t>
            </a:r>
          </a:p>
        </p:txBody>
      </p:sp>
      <p:sp>
        <p:nvSpPr>
          <p:cNvPr id="28" name="Oval 11">
            <a:extLst>
              <a:ext uri="{FF2B5EF4-FFF2-40B4-BE49-F238E27FC236}">
                <a16:creationId xmlns="" xmlns:a16="http://schemas.microsoft.com/office/drawing/2014/main" id="{BCDF80C4-0514-4050-8B85-EBFFEEA821EC}"/>
              </a:ext>
            </a:extLst>
          </p:cNvPr>
          <p:cNvSpPr/>
          <p:nvPr/>
        </p:nvSpPr>
        <p:spPr>
          <a:xfrm>
            <a:off x="4349113" y="5577141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1BF3C49-5D74-47FF-9947-7A8B0AD77FAE}"/>
              </a:ext>
            </a:extLst>
          </p:cNvPr>
          <p:cNvSpPr txBox="1"/>
          <p:nvPr/>
        </p:nvSpPr>
        <p:spPr>
          <a:xfrm>
            <a:off x="4518491" y="586520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78CD6C1-3C7D-48C2-8254-23B9E1ADFE9C}"/>
              </a:ext>
            </a:extLst>
          </p:cNvPr>
          <p:cNvSpPr txBox="1"/>
          <p:nvPr/>
        </p:nvSpPr>
        <p:spPr>
          <a:xfrm>
            <a:off x="4699899" y="6264180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</a:t>
            </a:r>
          </a:p>
        </p:txBody>
      </p:sp>
      <p:sp>
        <p:nvSpPr>
          <p:cNvPr id="31" name="Oval 11">
            <a:extLst>
              <a:ext uri="{FF2B5EF4-FFF2-40B4-BE49-F238E27FC236}">
                <a16:creationId xmlns="" xmlns:a16="http://schemas.microsoft.com/office/drawing/2014/main" id="{089FF4EA-B640-48FB-A27C-F039D0447CBA}"/>
              </a:ext>
            </a:extLst>
          </p:cNvPr>
          <p:cNvSpPr/>
          <p:nvPr/>
        </p:nvSpPr>
        <p:spPr>
          <a:xfrm>
            <a:off x="2558217" y="5577141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03933C6-9EFE-4541-AB4B-704DA395DD8C}"/>
              </a:ext>
            </a:extLst>
          </p:cNvPr>
          <p:cNvSpPr txBox="1"/>
          <p:nvPr/>
        </p:nvSpPr>
        <p:spPr>
          <a:xfrm>
            <a:off x="2727595" y="586520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2F65174-D14B-4FDE-80FC-BD4D00C8EFD3}"/>
              </a:ext>
            </a:extLst>
          </p:cNvPr>
          <p:cNvSpPr txBox="1"/>
          <p:nvPr/>
        </p:nvSpPr>
        <p:spPr>
          <a:xfrm>
            <a:off x="2909003" y="6264180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- 320 000</a:t>
            </a:r>
          </a:p>
        </p:txBody>
      </p:sp>
      <p:sp>
        <p:nvSpPr>
          <p:cNvPr id="34" name="Oval 11">
            <a:extLst>
              <a:ext uri="{FF2B5EF4-FFF2-40B4-BE49-F238E27FC236}">
                <a16:creationId xmlns="" xmlns:a16="http://schemas.microsoft.com/office/drawing/2014/main" id="{3BC5171A-34CC-4C4D-A68F-DE7E13FD7DA7}"/>
              </a:ext>
            </a:extLst>
          </p:cNvPr>
          <p:cNvSpPr/>
          <p:nvPr/>
        </p:nvSpPr>
        <p:spPr>
          <a:xfrm>
            <a:off x="5156056" y="4252560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1EEDA39-E15B-467C-AC90-208ADA019F08}"/>
              </a:ext>
            </a:extLst>
          </p:cNvPr>
          <p:cNvSpPr txBox="1"/>
          <p:nvPr/>
        </p:nvSpPr>
        <p:spPr>
          <a:xfrm>
            <a:off x="5325434" y="4540622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ЗЕМЛЯ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7442F91-650D-4D91-B92E-079B232966EF}"/>
              </a:ext>
            </a:extLst>
          </p:cNvPr>
          <p:cNvSpPr txBox="1"/>
          <p:nvPr/>
        </p:nvSpPr>
        <p:spPr>
          <a:xfrm>
            <a:off x="5506840" y="4939598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- 58 000 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434B4933-5634-4BAF-B7F4-833ED7A2E50A}"/>
              </a:ext>
            </a:extLst>
          </p:cNvPr>
          <p:cNvCxnSpPr>
            <a:cxnSpLocks/>
            <a:stCxn id="7" idx="2"/>
            <a:endCxn id="22" idx="0"/>
          </p:cNvCxnSpPr>
          <p:nvPr/>
        </p:nvCxnSpPr>
        <p:spPr>
          <a:xfrm flipH="1">
            <a:off x="2259978" y="3866668"/>
            <a:ext cx="1918021" cy="376661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1F66385B-A8CA-4543-9990-5D7DB6E25E71}"/>
              </a:ext>
            </a:extLst>
          </p:cNvPr>
          <p:cNvCxnSpPr>
            <a:cxnSpLocks/>
            <a:stCxn id="7" idx="2"/>
            <a:endCxn id="25" idx="0"/>
          </p:cNvCxnSpPr>
          <p:nvPr/>
        </p:nvCxnSpPr>
        <p:spPr>
          <a:xfrm>
            <a:off x="4178000" y="3866668"/>
            <a:ext cx="1" cy="37654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="" xmlns:a16="http://schemas.microsoft.com/office/drawing/2014/main" id="{7577AE04-99ED-4E39-BBF2-076B6394D99C}"/>
              </a:ext>
            </a:extLst>
          </p:cNvPr>
          <p:cNvCxnSpPr>
            <a:cxnSpLocks/>
            <a:stCxn id="7" idx="2"/>
            <a:endCxn id="34" idx="0"/>
          </p:cNvCxnSpPr>
          <p:nvPr/>
        </p:nvCxnSpPr>
        <p:spPr>
          <a:xfrm>
            <a:off x="4178000" y="3866668"/>
            <a:ext cx="1780719" cy="385892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11">
            <a:extLst>
              <a:ext uri="{FF2B5EF4-FFF2-40B4-BE49-F238E27FC236}">
                <a16:creationId xmlns="" xmlns:a16="http://schemas.microsoft.com/office/drawing/2014/main" id="{A38D86D3-555A-429D-9221-6F373411A17D}"/>
              </a:ext>
            </a:extLst>
          </p:cNvPr>
          <p:cNvSpPr/>
          <p:nvPr/>
        </p:nvSpPr>
        <p:spPr>
          <a:xfrm>
            <a:off x="7661655" y="1354116"/>
            <a:ext cx="3723760" cy="705745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BE3B817-4838-4DB5-9BAE-BD1542DF1C38}"/>
              </a:ext>
            </a:extLst>
          </p:cNvPr>
          <p:cNvSpPr txBox="1"/>
          <p:nvPr/>
        </p:nvSpPr>
        <p:spPr>
          <a:xfrm>
            <a:off x="8671418" y="1599265"/>
            <a:ext cx="19720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ЕНП</a:t>
            </a:r>
          </a:p>
        </p:txBody>
      </p:sp>
      <p:pic>
        <p:nvPicPr>
          <p:cNvPr id="42" name="Рисунок 41" descr="Предупреждение со сплошной заливкой">
            <a:extLst>
              <a:ext uri="{FF2B5EF4-FFF2-40B4-BE49-F238E27FC236}">
                <a16:creationId xmlns="" xmlns:a16="http://schemas.microsoft.com/office/drawing/2014/main" id="{FE46B9A5-9745-49FF-A886-10874659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3651" y="1540606"/>
            <a:ext cx="332763" cy="3327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F5B5A31-D7A6-402B-9677-F0EE4BF21EE6}"/>
              </a:ext>
            </a:extLst>
          </p:cNvPr>
          <p:cNvSpPr txBox="1"/>
          <p:nvPr/>
        </p:nvSpPr>
        <p:spPr>
          <a:xfrm>
            <a:off x="8890249" y="240273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="" xmlns:a16="http://schemas.microsoft.com/office/drawing/2014/main" id="{C15B448C-F17A-4730-8E01-B1457BF45F68}"/>
              </a:ext>
            </a:extLst>
          </p:cNvPr>
          <p:cNvCxnSpPr>
            <a:cxnSpLocks/>
          </p:cNvCxnSpPr>
          <p:nvPr/>
        </p:nvCxnSpPr>
        <p:spPr>
          <a:xfrm>
            <a:off x="9523534" y="1991482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1C19F36A-C4CA-43A3-BF03-98BCC3F763A9}"/>
              </a:ext>
            </a:extLst>
          </p:cNvPr>
          <p:cNvSpPr txBox="1"/>
          <p:nvPr/>
        </p:nvSpPr>
        <p:spPr>
          <a:xfrm>
            <a:off x="8234784" y="2845633"/>
            <a:ext cx="25775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начиная с налога</a:t>
            </a:r>
          </a:p>
          <a:p>
            <a:pPr algn="ctr" defTabSz="1031601"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более ранним сроком уплаты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8F0A379-C9E3-40A1-942F-0A2224599319}"/>
              </a:ext>
            </a:extLst>
          </p:cNvPr>
          <p:cNvSpPr txBox="1"/>
          <p:nvPr/>
        </p:nvSpPr>
        <p:spPr>
          <a:xfrm>
            <a:off x="8890249" y="3866957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="" xmlns:a16="http://schemas.microsoft.com/office/drawing/2014/main" id="{82C14045-E774-479E-8D7B-BC25CB93DD2B}"/>
              </a:ext>
            </a:extLst>
          </p:cNvPr>
          <p:cNvCxnSpPr>
            <a:cxnSpLocks/>
          </p:cNvCxnSpPr>
          <p:nvPr/>
        </p:nvCxnSpPr>
        <p:spPr>
          <a:xfrm>
            <a:off x="9523534" y="3523793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2CDE322-2B64-4682-8345-37CF292BD05A}"/>
              </a:ext>
            </a:extLst>
          </p:cNvPr>
          <p:cNvSpPr txBox="1"/>
          <p:nvPr/>
        </p:nvSpPr>
        <p:spPr>
          <a:xfrm>
            <a:off x="8279695" y="4160614"/>
            <a:ext cx="24876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текущим сроком уплаты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4C2CA13-E7FA-4EDB-80AB-9A54F0993E21}"/>
              </a:ext>
            </a:extLst>
          </p:cNvPr>
          <p:cNvSpPr txBox="1"/>
          <p:nvPr/>
        </p:nvSpPr>
        <p:spPr>
          <a:xfrm>
            <a:off x="8890250" y="5193881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C5519E47-96D1-4D50-A324-AC604A42F4AE}"/>
              </a:ext>
            </a:extLst>
          </p:cNvPr>
          <p:cNvCxnSpPr>
            <a:cxnSpLocks/>
          </p:cNvCxnSpPr>
          <p:nvPr/>
        </p:nvCxnSpPr>
        <p:spPr>
          <a:xfrm>
            <a:off x="9523535" y="4742994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8DFFA48-4E38-4BBE-A8C5-1F868C94214C}"/>
              </a:ext>
            </a:extLst>
          </p:cNvPr>
          <p:cNvSpPr txBox="1"/>
          <p:nvPr/>
        </p:nvSpPr>
        <p:spPr>
          <a:xfrm>
            <a:off x="8234784" y="5528765"/>
            <a:ext cx="257750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1E6284A-3CAF-4228-9014-122EECF180F9}"/>
              </a:ext>
            </a:extLst>
          </p:cNvPr>
          <p:cNvSpPr/>
          <p:nvPr/>
        </p:nvSpPr>
        <p:spPr>
          <a:xfrm>
            <a:off x="7029129" y="5862707"/>
            <a:ext cx="4988808" cy="84629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D9462F6-ADCA-4768-9C82-D1B46419168E}"/>
              </a:ext>
            </a:extLst>
          </p:cNvPr>
          <p:cNvSpPr txBox="1"/>
          <p:nvPr/>
        </p:nvSpPr>
        <p:spPr>
          <a:xfrm>
            <a:off x="7429818" y="6198660"/>
            <a:ext cx="422528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pic>
        <p:nvPicPr>
          <p:cNvPr id="54" name="Рисунок 53" descr="Предупреждение со сплошной заливкой">
            <a:extLst>
              <a:ext uri="{FF2B5EF4-FFF2-40B4-BE49-F238E27FC236}">
                <a16:creationId xmlns="" xmlns:a16="http://schemas.microsoft.com/office/drawing/2014/main" id="{AC968110-87FD-47DE-87D0-655DA2FDF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52594" y="5905967"/>
            <a:ext cx="179729" cy="1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48" y="1483858"/>
            <a:ext cx="7115909" cy="53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12788"/>
            <a:ext cx="11603038" cy="1325562"/>
          </a:xfrm>
        </p:spPr>
        <p:txBody>
          <a:bodyPr/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2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уведомления об исчисленных суммах налогов, авансовых платежей по налогам, сборов, страховых </a:t>
            </a: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взносов</a:t>
            </a:r>
            <a:endParaRPr lang="ru-RU" sz="2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sp>
        <p:nvSpPr>
          <p:cNvPr id="4" name="AutoShape 16"/>
          <p:cNvSpPr txBox="1">
            <a:spLocks noChangeArrowheads="1"/>
          </p:cNvSpPr>
          <p:nvPr/>
        </p:nvSpPr>
        <p:spPr bwMode="auto">
          <a:xfrm>
            <a:off x="1223493" y="1716978"/>
            <a:ext cx="10354614" cy="858595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2852439" y="2909501"/>
            <a:ext cx="3200632" cy="3735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6920891" y="2909502"/>
            <a:ext cx="3186107" cy="3685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5465" y="1716978"/>
            <a:ext cx="98265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ЕД-7-8/1047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76400" y="641350"/>
            <a:ext cx="10515600" cy="541338"/>
          </a:xfrm>
        </p:spPr>
        <p:txBody>
          <a:bodyPr/>
          <a:lstStyle/>
          <a:p>
            <a:r>
              <a:rPr lang="ru-RU" dirty="0" smtClean="0">
                <a:latin typeface="Roboto Condensed" panose="02000000000000000000" pitchFamily="2" charset="0"/>
              </a:rPr>
              <a:t>Сроки подачи Уведомления</a:t>
            </a:r>
            <a:endParaRPr lang="ru-RU" dirty="0">
              <a:latin typeface="Roboto Condensed" panose="02000000000000000000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9366" y="1187732"/>
            <a:ext cx="11233248" cy="143835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b="1" dirty="0">
                <a:solidFill>
                  <a:srgbClr val="C00000"/>
                </a:solidFill>
              </a:rPr>
              <a:t>25 числа</a:t>
            </a:r>
            <a:r>
              <a:rPr lang="ru-RU" sz="1600" dirty="0">
                <a:solidFill>
                  <a:srgbClr val="002060"/>
                </a:solidFill>
              </a:rPr>
              <a:t> месяца, в котором установлен срок </a:t>
            </a:r>
            <a:r>
              <a:rPr lang="ru-RU" sz="1600" dirty="0" smtClean="0">
                <a:solidFill>
                  <a:srgbClr val="002060"/>
                </a:solidFill>
              </a:rPr>
              <a:t>уплаты.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Если 25 число – выходной </a:t>
            </a:r>
            <a:r>
              <a:rPr lang="ru-RU" sz="1600" b="1" dirty="0" smtClean="0">
                <a:solidFill>
                  <a:srgbClr val="C00000"/>
                </a:solidFill>
              </a:rPr>
              <a:t>день</a:t>
            </a:r>
            <a:r>
              <a:rPr lang="ru-RU" sz="1600" dirty="0" smtClean="0">
                <a:solidFill>
                  <a:srgbClr val="002060"/>
                </a:solidFill>
              </a:rPr>
              <a:t>, то срок переносится на </a:t>
            </a:r>
            <a:r>
              <a:rPr lang="ru-RU" sz="1600" b="1" dirty="0" smtClean="0">
                <a:solidFill>
                  <a:srgbClr val="C00000"/>
                </a:solidFill>
              </a:rPr>
              <a:t>следующий рабочий день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Представить Уведомление можно: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 ТКС,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через ЛК налогоплательщика,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на бумаге, </a:t>
            </a:r>
            <a:r>
              <a:rPr lang="ru-RU" sz="1400" dirty="0" smtClean="0">
                <a:solidFill>
                  <a:srgbClr val="C00000"/>
                </a:solidFill>
              </a:rPr>
              <a:t>за исключение НП, указанных в п. 3 ст. 80 НК РФ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83832" y="2698235"/>
            <a:ext cx="2844316" cy="23558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ФЕВРАЛЬ 2023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7348" y="3577496"/>
            <a:ext cx="4032448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Представить: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УВЕДОМЛЕНИЕ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НДФЛ </a:t>
            </a:r>
            <a:r>
              <a:rPr lang="ru-RU" sz="1400" dirty="0">
                <a:solidFill>
                  <a:srgbClr val="002060"/>
                </a:solidFill>
              </a:rPr>
              <a:t>НА (с доходов, выплаченных за период с 23.01.2023 - 22.02.2023)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 </a:t>
            </a:r>
            <a:r>
              <a:rPr lang="ru-RU" sz="1400" dirty="0">
                <a:solidFill>
                  <a:srgbClr val="002060"/>
                </a:solidFill>
              </a:rPr>
              <a:t>(исчисленные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Имущественные </a:t>
            </a:r>
            <a:r>
              <a:rPr lang="ru-RU" sz="1400" dirty="0">
                <a:solidFill>
                  <a:srgbClr val="002060"/>
                </a:solidFill>
              </a:rPr>
              <a:t>налоги организаций (ЗН, ТН, НИО за 4 квартал 2022 года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РАСЧЕТЫ / ДЕКЛАРАЦИИ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Расчет 6-НДФЛ за 2022 </a:t>
            </a:r>
            <a:r>
              <a:rPr lang="ru-RU" sz="1400" dirty="0" smtClean="0">
                <a:solidFill>
                  <a:srgbClr val="002060"/>
                </a:solidFill>
              </a:rPr>
              <a:t>+ </a:t>
            </a:r>
            <a:r>
              <a:rPr lang="ru-RU" sz="1400" dirty="0">
                <a:solidFill>
                  <a:srgbClr val="002060"/>
                </a:solidFill>
              </a:rPr>
              <a:t>сведения о доходах ФЛ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Декларации по НДПИ, ИБ, акцизам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52485" y="4185084"/>
            <a:ext cx="3107010" cy="129969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подачи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</a:rPr>
              <a:t> 25.02.2023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 учетом выходных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27.02.2023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уплаты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28.02.2023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52184" y="3577496"/>
            <a:ext cx="4248472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Уплатить до 28 февраля: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НДФЛ НА (исчисленный с доходов, выплаченных за период с 23.01.2023 - 22.02.2023)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Страховые взносы </a:t>
            </a:r>
            <a:r>
              <a:rPr lang="ru-RU" sz="1400" dirty="0" smtClean="0">
                <a:solidFill>
                  <a:srgbClr val="002060"/>
                </a:solidFill>
              </a:rPr>
              <a:t>(за </a:t>
            </a:r>
            <a:r>
              <a:rPr lang="ru-RU" sz="1400" dirty="0">
                <a:solidFill>
                  <a:srgbClr val="002060"/>
                </a:solidFill>
              </a:rPr>
              <a:t>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Имущественные налоги </a:t>
            </a:r>
            <a:r>
              <a:rPr lang="ru-RU" sz="1400" dirty="0" smtClean="0">
                <a:solidFill>
                  <a:srgbClr val="002060"/>
                </a:solidFill>
              </a:rPr>
              <a:t>организаций (за </a:t>
            </a:r>
            <a:r>
              <a:rPr lang="ru-RU" sz="1400" dirty="0">
                <a:solidFill>
                  <a:srgbClr val="002060"/>
                </a:solidFill>
              </a:rPr>
              <a:t>4 квартал 2022 года)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 НДПИ, акциз, ВН, ИБ за январь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НДС 1/3 часть за 4 квартал 2022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НП 2-й платеж (аванс) за 1 квартал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16200000">
            <a:off x="5934341" y="-2602028"/>
            <a:ext cx="359321" cy="11773308"/>
          </a:xfrm>
          <a:prstGeom prst="rightBrace">
            <a:avLst>
              <a:gd name="adj1" fmla="val 8333"/>
              <a:gd name="adj2" fmla="val 495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89573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6688" y="725488"/>
            <a:ext cx="12025312" cy="742950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Уведомление </a:t>
            </a:r>
            <a:r>
              <a:rPr lang="ru-RU" sz="2200" dirty="0">
                <a:latin typeface="Roboto Condensed" panose="02000000000000000000" pitchFamily="2" charset="0"/>
              </a:rPr>
              <a:t>- это документ, который нужно направить в налоговый орган, если установленный срок подачи декларации позднее срока уплаты</a:t>
            </a: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/>
          </p:nvPr>
        </p:nvGraphicFramePr>
        <p:xfrm>
          <a:off x="167426" y="1468193"/>
          <a:ext cx="12192000" cy="3468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880"/>
                <a:gridCol w="9063120"/>
              </a:tblGrid>
              <a:tr h="27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Налоги и 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89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 каким платежам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подавать Уведомление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85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УСН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0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Страховые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Взносы за январь, февраль, апрель, май, июль, август, октябрь и ноябрь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51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с выплат работникам и другим физлицам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Налог за периоды 01.01 – 22.01, 23.01 – 22.02, 23.02 –22.03, 23.03 – 22.04, 23.04 – 22.05,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23.05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22.06,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23.06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22.07, 23.07 – 22.08,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23.08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22.09, 23.09 – 22.10, 23.10 – 22.11,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23.11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22.12, 23.12 – 31.12.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69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20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ЕСХН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 за полугодие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38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 на имущество организаций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53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ИП на общем режиме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396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налогах, по которым нужно подавать уведомление, сроки подачи уведомлений, уплаты налогов, КБК доступны в файле «Налоговый календарь» и на промо-странице ЕНС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774" y="5212608"/>
            <a:ext cx="103331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Зачем подавать Уведомление?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Своевременное и корректное распределение ЕНП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Отсутствие пени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Что будет, если несвоевременно подать уведомление или не подать вовсе?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ЕНП не распределится вовремя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2060"/>
                </a:solidFill>
              </a:rPr>
              <a:t>Начислится</a:t>
            </a:r>
            <a:r>
              <a:rPr lang="ru-RU" sz="1400" dirty="0" smtClean="0">
                <a:solidFill>
                  <a:srgbClr val="002060"/>
                </a:solidFill>
              </a:rPr>
              <a:t> пеня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Привлекут к ответственности в соответствии со ст. 15.6 КоАП или ст. 126 НК РФ </a:t>
            </a:r>
            <a:r>
              <a:rPr lang="ru-RU" sz="1400" dirty="0" smtClean="0">
                <a:solidFill>
                  <a:srgbClr val="C00000"/>
                </a:solidFill>
              </a:rPr>
              <a:t>(временно приостановлено)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2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28663"/>
            <a:ext cx="10515600" cy="604837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Как заполнить Уведомление?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8" y="2741019"/>
            <a:ext cx="2741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 основных реквизитов!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КПП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ОКТМО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КБК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Отчетный период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Сумма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5" t="14694" r="24709" b="55593"/>
          <a:stretch/>
        </p:blipFill>
        <p:spPr bwMode="auto">
          <a:xfrm>
            <a:off x="2987562" y="1609391"/>
            <a:ext cx="8938866" cy="302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углом 5"/>
          <p:cNvSpPr/>
          <p:nvPr/>
        </p:nvSpPr>
        <p:spPr>
          <a:xfrm flipV="1">
            <a:off x="6057776" y="3010643"/>
            <a:ext cx="4545148" cy="205783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84289" y="2110543"/>
            <a:ext cx="69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38772" y="3031760"/>
            <a:ext cx="927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КОД 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4" t="14435" r="24813" b="61239"/>
          <a:stretch/>
        </p:blipFill>
        <p:spPr bwMode="auto">
          <a:xfrm>
            <a:off x="2987562" y="3829866"/>
            <a:ext cx="8938866" cy="17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 flipV="1">
            <a:off x="10893401" y="4900271"/>
            <a:ext cx="339236" cy="457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961449" y="4681457"/>
            <a:ext cx="625915" cy="6140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7853634" y="4282793"/>
            <a:ext cx="3276699" cy="178885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0333" y="415390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87364" y="457935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ОКТМО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01128" y="4727475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КБК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Развернутая стрелка 15"/>
          <p:cNvSpPr/>
          <p:nvPr/>
        </p:nvSpPr>
        <p:spPr>
          <a:xfrm rot="5400000">
            <a:off x="9970927" y="5567356"/>
            <a:ext cx="1168132" cy="16755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128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7" name="Развернутая стрелка 16"/>
          <p:cNvSpPr/>
          <p:nvPr/>
        </p:nvSpPr>
        <p:spPr>
          <a:xfrm rot="5400000">
            <a:off x="7119873" y="5836934"/>
            <a:ext cx="1332192" cy="216025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8" name="Развернутая стрелка 17"/>
          <p:cNvSpPr/>
          <p:nvPr/>
        </p:nvSpPr>
        <p:spPr>
          <a:xfrm rot="5400000">
            <a:off x="7193714" y="5676382"/>
            <a:ext cx="747522" cy="220961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2541" y="6051483"/>
            <a:ext cx="157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Сумма к уплате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5632" y="6376446"/>
            <a:ext cx="210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</a:rPr>
              <a:t>од </a:t>
            </a:r>
            <a:r>
              <a:rPr lang="ru-RU" sz="1400" b="1" dirty="0">
                <a:solidFill>
                  <a:srgbClr val="002060"/>
                </a:solidFill>
              </a:rPr>
              <a:t>отчетного периода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6407" y="5927424"/>
            <a:ext cx="329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который платится налог</a:t>
            </a:r>
          </a:p>
        </p:txBody>
      </p:sp>
      <p:sp>
        <p:nvSpPr>
          <p:cNvPr id="22" name="Стрелка углом 21"/>
          <p:cNvSpPr/>
          <p:nvPr/>
        </p:nvSpPr>
        <p:spPr>
          <a:xfrm>
            <a:off x="6594651" y="1442102"/>
            <a:ext cx="2788595" cy="178309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10800000" flipH="1">
            <a:off x="6675851" y="2110543"/>
            <a:ext cx="4222942" cy="189522"/>
          </a:xfrm>
          <a:prstGeom prst="bentArrow">
            <a:avLst>
              <a:gd name="adj1" fmla="val 25000"/>
              <a:gd name="adj2" fmla="val 25687"/>
              <a:gd name="adj3" fmla="val 25000"/>
              <a:gd name="adj4" fmla="val 4924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24601" y="1333500"/>
            <a:ext cx="73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ИНН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012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173493</TotalTime>
  <Words>1136</Words>
  <Application>Microsoft Office PowerPoint</Application>
  <PresentationFormat>Широкоэкранный</PresentationFormat>
  <Paragraphs>187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Roboto Condensed</vt:lpstr>
      <vt:lpstr>GolosText-Regular</vt:lpstr>
      <vt:lpstr>Calibri</vt:lpstr>
      <vt:lpstr>Times New Roman</vt:lpstr>
      <vt:lpstr>Open Sans</vt:lpstr>
      <vt:lpstr>Arial</vt:lpstr>
      <vt:lpstr>GolosText-Bold</vt:lpstr>
      <vt:lpstr>Arial Narrow</vt:lpstr>
      <vt:lpstr>Calibri Light</vt:lpstr>
      <vt:lpstr>Open Sans Light</vt:lpstr>
      <vt:lpstr>Wingdings</vt:lpstr>
      <vt:lpstr>1_Office Theme</vt:lpstr>
      <vt:lpstr>Custom Design</vt:lpstr>
      <vt:lpstr>Презентация PowerPoint</vt:lpstr>
      <vt:lpstr>Презентация PowerPoint</vt:lpstr>
      <vt:lpstr>Цифровая экосистема ФНС России</vt:lpstr>
      <vt:lpstr>Нормативно-правовая основа ведения Единого налогового платежа и Единого налогового счета в Российской Федерации  Понятия и термины</vt:lpstr>
      <vt:lpstr>ЭКОСИСТЕМА ЕНС </vt:lpstr>
      <vt:lpstr>Форма уведомления об исчисленных суммах налогов, авансовых платежей по налогам, сборов, страховых взносов</vt:lpstr>
      <vt:lpstr>Сроки подачи Уведомления</vt:lpstr>
      <vt:lpstr>Уведомление - это документ, который нужно направить в налоговый орган, если установленный срок подачи декларации позднее срока уплаты</vt:lpstr>
      <vt:lpstr>Как заполнить Уведомление?</vt:lpstr>
      <vt:lpstr>Пример заполненного Уведомления </vt:lpstr>
      <vt:lpstr>Как исправить Уведомление  </vt:lpstr>
      <vt:lpstr>Как не подавать Уведомление</vt:lpstr>
      <vt:lpstr>Реквизиты уплаты (перечисления) в бюджетную систему Российской Федерации налогов, сборов, страховых взносов, пеней, штрафов, процентов, начиная с 1 января 2023 года</vt:lpstr>
      <vt:lpstr>Перечисление платежей Единым налоговым платежом</vt:lpstr>
      <vt:lpstr>ЕНС и ЕНП изменения с 01.01.2023г.  </vt:lpstr>
      <vt:lpstr>Узнать подробнее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Дорофеева Мария Владимировна</cp:lastModifiedBy>
  <cp:revision>2285</cp:revision>
  <cp:lastPrinted>2022-11-09T12:14:24Z</cp:lastPrinted>
  <dcterms:created xsi:type="dcterms:W3CDTF">2014-10-08T23:03:32Z</dcterms:created>
  <dcterms:modified xsi:type="dcterms:W3CDTF">2023-03-03T08:46:27Z</dcterms:modified>
</cp:coreProperties>
</file>