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13"/>
  </p:notesMasterIdLst>
  <p:handoutMasterIdLst>
    <p:handoutMasterId r:id="rId14"/>
  </p:handoutMasterIdLst>
  <p:sldIdLst>
    <p:sldId id="2057" r:id="rId3"/>
    <p:sldId id="2058" r:id="rId4"/>
    <p:sldId id="2036" r:id="rId5"/>
    <p:sldId id="2062" r:id="rId6"/>
    <p:sldId id="2061" r:id="rId7"/>
    <p:sldId id="2053" r:id="rId8"/>
    <p:sldId id="2056" r:id="rId9"/>
    <p:sldId id="2060" r:id="rId10"/>
    <p:sldId id="2055" r:id="rId11"/>
    <p:sldId id="2054" r:id="rId12"/>
  </p:sldIdLst>
  <p:sldSz cx="12192000" cy="6858000"/>
  <p:notesSz cx="6858000" cy="9926638"/>
  <p:embeddedFontLst>
    <p:embeddedFont>
      <p:font typeface="Open Sans" panose="020B0604020202020204" charset="0"/>
      <p:regular r:id="rId15"/>
      <p:bold r:id="rId16"/>
      <p:italic r:id="rId17"/>
      <p:boldItalic r:id="rId18"/>
    </p:embeddedFont>
    <p:embeddedFont>
      <p:font typeface="Roboto Condensed" panose="020B060402020202020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Open Sans Light" panose="020B0604020202020204" charset="0"/>
      <p:regular r:id="rId25"/>
      <p:bold r:id="rId26"/>
      <p:italic r:id="rId27"/>
      <p:boldItalic r:id="rId28"/>
    </p:embeddedFont>
    <p:embeddedFont>
      <p:font typeface="Segoe UI Symbol" panose="020B0502040204020203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7FC"/>
    <a:srgbClr val="C4EAF8"/>
    <a:srgbClr val="009ADA"/>
    <a:srgbClr val="00A6E6"/>
    <a:srgbClr val="00B0F0"/>
    <a:srgbClr val="0064CB"/>
    <a:srgbClr val="0086F6"/>
    <a:srgbClr val="F2F2F2"/>
    <a:srgbClr val="0990FF"/>
    <a:srgbClr val="008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724" autoAdjust="0"/>
  </p:normalViewPr>
  <p:slideViewPr>
    <p:cSldViewPr snapToObjects="1">
      <p:cViewPr varScale="1">
        <p:scale>
          <a:sx n="114" d="100"/>
          <a:sy n="114" d="100"/>
        </p:scale>
        <p:origin x="84" y="102"/>
      </p:cViewPr>
      <p:guideLst>
        <p:guide pos="2275"/>
        <p:guide pos="755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" y="1559"/>
            <a:ext cx="12191997" cy="685719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4918" y="2006601"/>
            <a:ext cx="10176933" cy="4275665"/>
          </a:xfrm>
        </p:spPr>
        <p:txBody>
          <a:bodyPr>
            <a:noAutofit/>
          </a:bodyPr>
          <a:lstStyle>
            <a:lvl1pPr marL="379331" indent="0">
              <a:buFontTx/>
              <a:buNone/>
              <a:defRPr b="1">
                <a:latin typeface="+mj-lt"/>
              </a:defRPr>
            </a:lvl1pPr>
            <a:lvl2pPr marL="379331" indent="0">
              <a:defRPr>
                <a:latin typeface="+mj-lt"/>
              </a:defRPr>
            </a:lvl2pPr>
            <a:lvl3pPr marL="655958" indent="-271660">
              <a:defRPr>
                <a:latin typeface="+mj-lt"/>
              </a:defRPr>
            </a:lvl3pPr>
            <a:lvl4pPr marL="0" indent="376017">
              <a:defRPr>
                <a:latin typeface="+mj-lt"/>
              </a:defRPr>
            </a:lvl4pPr>
            <a:lvl5pPr marL="1497441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814918" y="745068"/>
            <a:ext cx="10176932" cy="1261533"/>
          </a:xfrm>
        </p:spPr>
        <p:txBody>
          <a:bodyPr>
            <a:noAutofit/>
          </a:bodyPr>
          <a:lstStyle>
            <a:lvl1pPr marL="0" marR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600"/>
            </a:lvl1pPr>
          </a:lstStyle>
          <a:p>
            <a:pPr marL="0" marR="0" lvl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5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83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  <p:sldLayoutId id="2147483914" r:id="rId61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ECA58C885FCCA35691DBFDAAD5123C658A625E17F1212B3AB46CF6F8ADE06D76E6776B4554CCC6A14480C17904DFB268EEAD18130CD333A0HEB2N" TargetMode="External"/><Relationship Id="rId13" Type="http://schemas.openxmlformats.org/officeDocument/2006/relationships/image" Target="../media/image14.png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image" Target="../media/image12.wmf"/><Relationship Id="rId12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#Par64"/><Relationship Id="rId11" Type="http://schemas.openxmlformats.org/officeDocument/2006/relationships/hyperlink" Target="consultantplus://offline/ref=ECA58C885FCCA35691DBFDAAD5123C658A625E17F1212B3AB46CF6F8ADE06D76E6776B4554CCC6A04180C17904DFB268EEAD18130CD333A0HEB2N" TargetMode="External"/><Relationship Id="rId5" Type="http://schemas.openxmlformats.org/officeDocument/2006/relationships/hyperlink" Target="consultantplus://offline/ref=ECA58C885FCCA35691DBFDAAD5123C658A625E17F1212B3AB46CF6F8ADE06D76E6776B4554CCC6AE4980C17904DFB268EEAD18130CD333A0HEB2N" TargetMode="External"/><Relationship Id="rId10" Type="http://schemas.openxmlformats.org/officeDocument/2006/relationships/hyperlink" Target="consultantplus://offline/ref=ECA58C885FCCA35691DBFDAAD5123C658A625E17F1212B3AB46CF6F8ADE06D76E6776B4554CCC6A148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6AE4880C17904DFB268EEAD18130CD333A0HEB2N" TargetMode="External"/><Relationship Id="rId9" Type="http://schemas.openxmlformats.org/officeDocument/2006/relationships/hyperlink" Target="consultantplus://offline/ref=ECA58C885FCCA35691DBFDAAD5123C658A625E17F1212B3AB46CF6F8ADE06D76E6776B4554CCC6A14680C17904DFB268EEAD18130CD333A0HEB2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consultantplus://offline/ref=B1BD7CE888BB6C1DFD0A7FEC8513F94A6231DD3097121EAC212F2E22231E0F8A62A20DC7901F4C931F50C686B63EF695B9D208BD726BBA0620i1O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#Par170"/><Relationship Id="rId13" Type="http://schemas.openxmlformats.org/officeDocument/2006/relationships/hyperlink" Target="#Par154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12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4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#Par138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4" Type="http://schemas.openxmlformats.org/officeDocument/2006/relationships/hyperlink" Target="#Par162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3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#Par144"/><Relationship Id="rId12" Type="http://schemas.openxmlformats.org/officeDocument/2006/relationships/hyperlink" Target="#Par162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5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#Par138"/><Relationship Id="rId14" Type="http://schemas.openxmlformats.org/officeDocument/2006/relationships/hyperlink" Target="#Par170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#Par138"/><Relationship Id="rId13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2" Type="http://schemas.openxmlformats.org/officeDocument/2006/relationships/hyperlink" Target="#Par162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5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#Par144"/><Relationship Id="rId14" Type="http://schemas.openxmlformats.org/officeDocument/2006/relationships/hyperlink" Target="#Par170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8"/>
          <p:cNvSpPr>
            <a:spLocks noGrp="1"/>
          </p:cNvSpPr>
          <p:nvPr>
            <p:ph type="title"/>
          </p:nvPr>
        </p:nvSpPr>
        <p:spPr>
          <a:xfrm>
            <a:off x="2145983" y="728700"/>
            <a:ext cx="7897571" cy="1098604"/>
          </a:xfrm>
        </p:spPr>
        <p:txBody>
          <a:bodyPr/>
          <a:lstStyle/>
          <a:p>
            <a:pPr defTabSz="945396" fontAlgn="base">
              <a:spcAft>
                <a:spcPct val="0"/>
              </a:spcAft>
            </a:pPr>
            <a:r>
              <a:rPr lang="ru-RU" sz="3628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Дорофеева</a:t>
            </a:r>
            <a:br>
              <a:rPr lang="ru-RU" sz="3628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28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Владимировна</a:t>
            </a:r>
            <a:endParaRPr lang="ru-RU" sz="2903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28194" y="1964054"/>
            <a:ext cx="10333148" cy="321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892" tIns="41445" rIns="82892" bIns="41445">
            <a:spAutoFit/>
          </a:bodyPr>
          <a:lstStyle/>
          <a:p>
            <a:pPr algn="ctr" defTabSz="828839"/>
            <a:endParaRPr lang="ru-RU" sz="2903" b="1" dirty="0" smtClean="0">
              <a:solidFill>
                <a:srgbClr val="005A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8839"/>
            <a:r>
              <a:rPr lang="ru-RU" sz="2903" b="1" dirty="0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</a:t>
            </a:r>
            <a:endParaRPr lang="ru-RU" sz="2903" b="1" dirty="0">
              <a:solidFill>
                <a:srgbClr val="005A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8839"/>
            <a: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учета и отчетности </a:t>
            </a:r>
            <a:b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УФНС России по г. </a:t>
            </a:r>
            <a:r>
              <a:rPr lang="ru-RU" sz="2903" b="1" dirty="0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Москве</a:t>
            </a:r>
          </a:p>
          <a:p>
            <a:pPr algn="ctr" defTabSz="828839"/>
            <a:endParaRPr lang="ru-RU" sz="2903" b="1" dirty="0" smtClean="0">
              <a:solidFill>
                <a:srgbClr val="005A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8839"/>
            <a:r>
              <a:rPr lang="ru-RU" sz="2903" b="1" dirty="0" err="1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«Порядок </a:t>
            </a:r>
            <a:r>
              <a:rPr lang="ru-RU" sz="2903" b="1" dirty="0" smtClean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заполнения </a:t>
            </a:r>
            <a:r>
              <a:rPr lang="ru-RU" sz="2903" b="1" dirty="0">
                <a:solidFill>
                  <a:srgbClr val="005A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платежных документов на перечисление налоговых платежей с 1 января 2023 года»</a:t>
            </a:r>
          </a:p>
        </p:txBody>
      </p:sp>
    </p:spTree>
    <p:extLst>
      <p:ext uri="{BB962C8B-B14F-4D97-AF65-F5344CB8AC3E}">
        <p14:creationId xmlns:p14="http://schemas.microsoft.com/office/powerpoint/2010/main" val="41914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9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0927" t="11408" r="21116" b="15794"/>
          <a:stretch/>
        </p:blipFill>
        <p:spPr bwMode="auto">
          <a:xfrm>
            <a:off x="1019436" y="1088740"/>
            <a:ext cx="9721080" cy="5436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4746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27227" y="1550458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836550" y="1550458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4907868" y="364459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4F79D8-4176-4825-B5AF-7FBA1DE2BFCD}"/>
              </a:ext>
            </a:extLst>
          </p:cNvPr>
          <p:cNvSpPr txBox="1"/>
          <p:nvPr/>
        </p:nvSpPr>
        <p:spPr>
          <a:xfrm>
            <a:off x="1503514" y="1859158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:a16="http://schemas.microsoft.com/office/drawing/2014/main" xmlns="" id="{FE40D8F6-2F59-443B-9D53-2063139B4A7E}"/>
              </a:ext>
            </a:extLst>
          </p:cNvPr>
          <p:cNvSpPr/>
          <p:nvPr/>
        </p:nvSpPr>
        <p:spPr>
          <a:xfrm>
            <a:off x="941939" y="2691791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Сумма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денежных средств, перечисляемая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налогоплательщиком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 соответствующий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счет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 счет исполнения обязанности перед бюджетом Российской Федерации.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158EC9-0165-42AF-8E30-AB1315CC6D25}"/>
              </a:ext>
            </a:extLst>
          </p:cNvPr>
          <p:cNvSpPr txBox="1"/>
          <p:nvPr/>
        </p:nvSpPr>
        <p:spPr>
          <a:xfrm>
            <a:off x="7952674" y="2073010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17" name="Прямоугольник 54">
            <a:extLst>
              <a:ext uri="{FF2B5EF4-FFF2-40B4-BE49-F238E27FC236}">
                <a16:creationId xmlns:a16="http://schemas.microsoft.com/office/drawing/2014/main" xmlns="" id="{54CF7D9E-7B26-41BC-9AB5-8C9DC2F1ED7A}"/>
              </a:ext>
            </a:extLst>
          </p:cNvPr>
          <p:cNvSpPr/>
          <p:nvPr/>
        </p:nvSpPr>
        <p:spPr>
          <a:xfrm>
            <a:off x="6985540" y="2565453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Форма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    Единый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Нормативно-правовая основа ведения Единого налогового платежа и Единого налогового счета в Российской Федерации </a:t>
            </a:r>
          </a:p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Понятия и термины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56" y="4195996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59" y="4811807"/>
            <a:ext cx="2287386" cy="2046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8474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38960" y="1376772"/>
            <a:ext cx="10809667" cy="4823291"/>
          </a:xfrm>
          <a:prstGeom prst="roundRect">
            <a:avLst/>
          </a:prstGeom>
          <a:solidFill>
            <a:srgbClr val="E8F7FC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Реквизиты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уплаты (перечисления) в бюджетную систему Российской Федерации налогов, сборов, страховых взносов, пеней, штрафов, процентов, начиная с 1 января 2023 года</a:t>
            </a:r>
          </a:p>
          <a:p>
            <a:endParaRPr lang="ru-RU" sz="1600" dirty="0"/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467254"/>
              </p:ext>
            </p:extLst>
          </p:nvPr>
        </p:nvGraphicFramePr>
        <p:xfrm>
          <a:off x="1749051" y="1935333"/>
          <a:ext cx="9073008" cy="3839518"/>
        </p:xfrm>
        <a:graphic>
          <a:graphicData uri="http://schemas.openxmlformats.org/drawingml/2006/table">
            <a:tbl>
              <a:tblPr/>
              <a:tblGrid>
                <a:gridCol w="1345335"/>
                <a:gridCol w="3799814"/>
                <a:gridCol w="3927859"/>
              </a:tblGrid>
              <a:tr h="867718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Номер(поля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реквизита</a:t>
                      </a: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(поля) реквизита 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ТУЛА БАНКА РОССИИ//УФК по Тульской области, г Тула»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60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БИК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 (БИК ТОФК)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017003983»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счета банка получателя средств (номер банковского счета, входящего в состав единого казначейского счета)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40102810445370000059»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Федерального казначейства по Тульской области 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Межрегиональная инспекция Федеральной налоговой службы по управлению долгом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)» 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2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казначейского счета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0310064300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00000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18500»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836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Унифицированные реквизиты для всех категорий налогоплательщиков</a:t>
            </a:r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3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41284" y="1118578"/>
            <a:ext cx="2530362" cy="454783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кругленный прямоугольник 4"/>
          <p:cNvSpPr/>
          <p:nvPr/>
        </p:nvSpPr>
        <p:spPr>
          <a:xfrm>
            <a:off x="5027055" y="1123813"/>
            <a:ext cx="2559139" cy="47413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290" tIns="41468" rIns="55290" bIns="41468" numCol="1" spcCol="1270" anchor="ctr" anchorCtr="0">
            <a:noAutofit/>
          </a:bodyPr>
          <a:lstStyle/>
          <a:p>
            <a:pPr algn="ctr" defTabSz="967516">
              <a:lnSpc>
                <a:spcPct val="7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Платежное поручение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30453" t="27116" r="35325" b="44686"/>
          <a:stretch/>
        </p:blipFill>
        <p:spPr bwMode="auto">
          <a:xfrm>
            <a:off x="4014072" y="2019937"/>
            <a:ext cx="424847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8494576" y="2768714"/>
            <a:ext cx="2234011" cy="1365866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полях 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60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102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полное или сокращенное название организации (обособленного подразделения), ее ИНН 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КПП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29372" y="1820848"/>
            <a:ext cx="1914816" cy="526364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Плательщики-        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организации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32428" y="2792192"/>
            <a:ext cx="2330776" cy="151216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поле 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Ф.И.О. предпринимателя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адрес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(адрес выделите знаками "//"); </a:t>
            </a:r>
          </a:p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поле 60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ИНН предпринимателя;</a:t>
            </a:r>
          </a:p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поле 102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"0" (ноль).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70489" y="1901407"/>
            <a:ext cx="1758955" cy="504657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Плательщики-ИП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(физические лица)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046720" y="2048008"/>
            <a:ext cx="108012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071521" y="2242350"/>
            <a:ext cx="1080120" cy="0"/>
          </a:xfrm>
          <a:prstGeom prst="line">
            <a:avLst/>
          </a:prstGeom>
          <a:ln w="15875">
            <a:solidFill>
              <a:schemeClr val="tx1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8173" y="3123632"/>
            <a:ext cx="167385" cy="153656"/>
          </a:xfrm>
          <a:prstGeom prst="rect">
            <a:avLst/>
          </a:prstGeom>
          <a:noFill/>
        </p:spPr>
      </p:pic>
      <p:pic>
        <p:nvPicPr>
          <p:cNvPr id="22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5396" y="3123632"/>
            <a:ext cx="167385" cy="153656"/>
          </a:xfrm>
          <a:prstGeom prst="rect">
            <a:avLst/>
          </a:prstGeom>
          <a:noFill/>
        </p:spPr>
      </p:pic>
      <p:pic>
        <p:nvPicPr>
          <p:cNvPr id="25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8123" y="3394620"/>
            <a:ext cx="167385" cy="153656"/>
          </a:xfrm>
          <a:prstGeom prst="rect">
            <a:avLst/>
          </a:prstGeom>
          <a:noFill/>
        </p:spPr>
      </p:pic>
      <p:pic>
        <p:nvPicPr>
          <p:cNvPr id="26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6015" y="4124297"/>
            <a:ext cx="167385" cy="153656"/>
          </a:xfrm>
          <a:prstGeom prst="rect">
            <a:avLst/>
          </a:prstGeom>
          <a:noFill/>
        </p:spPr>
      </p:pic>
      <p:pic>
        <p:nvPicPr>
          <p:cNvPr id="27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2248" y="3873429"/>
            <a:ext cx="167385" cy="153656"/>
          </a:xfrm>
          <a:prstGeom prst="rect">
            <a:avLst/>
          </a:prstGeom>
          <a:noFill/>
        </p:spPr>
      </p:pic>
      <p:pic>
        <p:nvPicPr>
          <p:cNvPr id="28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6071" y="3890590"/>
            <a:ext cx="167385" cy="153656"/>
          </a:xfrm>
          <a:prstGeom prst="rect">
            <a:avLst/>
          </a:prstGeom>
          <a:noFill/>
        </p:spPr>
      </p:pic>
      <p:pic>
        <p:nvPicPr>
          <p:cNvPr id="29" name="Picture 41" descr="MC900434665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8282" y="3477366"/>
            <a:ext cx="167385" cy="153656"/>
          </a:xfrm>
          <a:prstGeom prst="rect">
            <a:avLst/>
          </a:prstGeom>
          <a:noFill/>
        </p:spPr>
      </p:pic>
      <p:sp>
        <p:nvSpPr>
          <p:cNvPr id="30" name="Скругленный прямоугольник 29"/>
          <p:cNvSpPr/>
          <p:nvPr/>
        </p:nvSpPr>
        <p:spPr>
          <a:xfrm>
            <a:off x="4157775" y="4822653"/>
            <a:ext cx="3961065" cy="1642518"/>
          </a:xfrm>
          <a:prstGeom prst="roundRect">
            <a:avLst>
              <a:gd name="adj" fmla="val 1000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Банковские реквизиты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отражаются в следующих полях платежного поручения: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поле 9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номер вашего счета в банке;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поле 10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наименование и место нахождения банка (для платежек на бумаге). В электронной платежке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поле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заполнится автоматически;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поле 11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БИК банка;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поле 12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номер его корреспондентского счета.</a:t>
            </a:r>
          </a:p>
          <a:p>
            <a:r>
              <a:rPr lang="ru-RU" sz="1200" dirty="0" smtClean="0"/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93" y="4327734"/>
            <a:ext cx="1445337" cy="19271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8029" y="4702733"/>
            <a:ext cx="2068885" cy="234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6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7700-02-765\Desktop\презентация\картинки\quil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76" y="931368"/>
            <a:ext cx="7917402" cy="59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7700-02-765\Desktop\презентация\картинки к коллегии\21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528901"/>
            <a:ext cx="4203548" cy="317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/>
          <p:cNvSpPr txBox="1">
            <a:spLocks noChangeArrowheads="1"/>
          </p:cNvSpPr>
          <p:nvPr/>
        </p:nvSpPr>
        <p:spPr bwMode="auto">
          <a:xfrm>
            <a:off x="2639616" y="931368"/>
            <a:ext cx="8856984" cy="1008694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Форма</a:t>
            </a:r>
            <a:r>
              <a:rPr lang="ru-RU" sz="1600" b="1" u="sng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ru-RU" sz="1600" b="1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уведомления об исчисленных суммах налогов, авансовых платежей по налогам, сборов, страховых взносов согласно</a:t>
            </a:r>
          </a:p>
          <a:p>
            <a:endParaRPr lang="ru-RU" sz="1600" u="sng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xmlns="" id="{57DE3984-B8BD-4CF6-BF9C-AFAB01DF6494}"/>
              </a:ext>
            </a:extLst>
          </p:cNvPr>
          <p:cNvSpPr txBox="1">
            <a:spLocks/>
          </p:cNvSpPr>
          <p:nvPr/>
        </p:nvSpPr>
        <p:spPr>
          <a:xfrm>
            <a:off x="11677046" y="199152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32659" t="11947" r="32550" b="3705"/>
          <a:stretch/>
        </p:blipFill>
        <p:spPr bwMode="auto">
          <a:xfrm>
            <a:off x="3251684" y="2123891"/>
            <a:ext cx="3218180" cy="4389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32734" t="12650" r="32635" b="4138"/>
          <a:stretch/>
        </p:blipFill>
        <p:spPr bwMode="auto">
          <a:xfrm>
            <a:off x="7320136" y="2123891"/>
            <a:ext cx="3203575" cy="433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1624" y="10167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ПРИКАЗ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 ноября 2022 г. N ЕД-7-8/1047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ФОРМЫ, ПОРЯДКА ЗАПОЛНЕНИЯ И ФОРМАТА ПРЕДСТАВЛЕНИЯ УВЕДОМЛЕНИЯ ОБ ИСЧИСЛЕННЫХ СУММАХ НАЛОГОВ, АВАНСОВЫХ ПЛАТЕЖЕЙ ПО НАЛОГАМ, СБОРОВ, СТРАХОВЫМ ВЗНОСАМ В ЭЛЕКТРОННОЙ ФОРМЕ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370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3169402" y="90238"/>
            <a:ext cx="6238965" cy="1029938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2891" algn="l"/>
              </a:tabLst>
            </a:pPr>
            <a:r>
              <a:rPr lang="ru-RU" sz="1600" b="1" dirty="0">
                <a:solidFill>
                  <a:schemeClr val="bg2"/>
                </a:solidFill>
              </a:rPr>
              <a:t>Перечисление платежей </a:t>
            </a:r>
            <a:r>
              <a:rPr lang="ru-RU" sz="1600" b="1" dirty="0" smtClean="0">
                <a:solidFill>
                  <a:schemeClr val="bg2"/>
                </a:solidFill>
              </a:rPr>
              <a:t>Единым </a:t>
            </a:r>
            <a:r>
              <a:rPr lang="ru-RU" sz="1600" b="1" dirty="0">
                <a:solidFill>
                  <a:schemeClr val="bg2"/>
                </a:solidFill>
              </a:rPr>
              <a:t>налоговым платежом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80577" y="593418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9495" t="16023" r="28761" b="8630"/>
          <a:stretch/>
        </p:blipFill>
        <p:spPr bwMode="auto">
          <a:xfrm>
            <a:off x="1271464" y="1628800"/>
            <a:ext cx="4363919" cy="4140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47958" y="2111754"/>
            <a:ext cx="5132619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101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(физическому лицу) необходимо указать статус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плательщика.  При осуществлении уплаты единым налоговым платежом КПП необходимо указывать только иностранным организациям с несколькими филиалами. В остальных случаях нужно указывать ноль. По желанию вместо нуля можно указать КПП плательщика (головной организации). </a:t>
            </a:r>
            <a:endParaRPr lang="ru-RU" sz="1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 единого налогового платежа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 цифр) -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1820106120010000510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2000"/>
              </a:lnSpc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ноль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назначение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можно указать «Единый налоговый платеж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в полях 106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основание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показатель налогового периода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109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 action="ppaction://hlinkfile"/>
              </a:rPr>
              <a:t>номер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дата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25" idx="2"/>
          </p:cNvCxnSpPr>
          <p:nvPr/>
        </p:nvCxnSpPr>
        <p:spPr>
          <a:xfrm flipH="1">
            <a:off x="5123892" y="2312657"/>
            <a:ext cx="1076024" cy="41673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7" idx="2"/>
          </p:cNvCxnSpPr>
          <p:nvPr/>
        </p:nvCxnSpPr>
        <p:spPr>
          <a:xfrm flipH="1">
            <a:off x="3035660" y="2815744"/>
            <a:ext cx="3148570" cy="35831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179676" y="4334117"/>
            <a:ext cx="3044482" cy="53494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387588" y="4658081"/>
            <a:ext cx="3836570" cy="42710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485982" y="3889452"/>
            <a:ext cx="3738176" cy="97961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узел 24"/>
          <p:cNvSpPr/>
          <p:nvPr/>
        </p:nvSpPr>
        <p:spPr>
          <a:xfrm>
            <a:off x="6199916" y="22505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6184230" y="2753589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199916" y="380874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193944" y="4260985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184230" y="458628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193944" y="508679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4501683" y="4352116"/>
            <a:ext cx="141158" cy="1417020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>
            <a:stCxn id="31" idx="2"/>
          </p:cNvCxnSpPr>
          <p:nvPr/>
        </p:nvCxnSpPr>
        <p:spPr>
          <a:xfrm flipH="1" flipV="1">
            <a:off x="4943872" y="5060627"/>
            <a:ext cx="1250072" cy="88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5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80577" y="593418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7835" t="15461" r="25836" b="7505"/>
          <a:stretch/>
        </p:blipFill>
        <p:spPr bwMode="auto">
          <a:xfrm>
            <a:off x="803412" y="1759618"/>
            <a:ext cx="4356484" cy="4178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25509" y="1729881"/>
            <a:ext cx="5076564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101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необходимо указать статус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указать соответствующие значение КПП налогоплательщика.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КБК, соответствующий перечисляемому налогу или взносу.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значение восьмизначного кода ОКТМО по месту нахождения организации (или обособленного подразделения или месту жительства индивидуального предпринимателя).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107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action="ppaction://hlinkfile"/>
              </a:rPr>
              <a:t>показатель налогового периода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указывается показатель соответствующего периода.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в полях 106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основание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ru-RU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109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номер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 action="ppaction://hlinkfile"/>
              </a:rPr>
              <a:t>дата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(«0»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назначение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указать дополнительную текстовую информацию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Прямая со стрелкой 8"/>
          <p:cNvCxnSpPr>
            <a:stCxn id="14" idx="2"/>
          </p:cNvCxnSpPr>
          <p:nvPr/>
        </p:nvCxnSpPr>
        <p:spPr>
          <a:xfrm flipH="1">
            <a:off x="4511824" y="1948224"/>
            <a:ext cx="1714435" cy="929675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15" idx="2"/>
          </p:cNvCxnSpPr>
          <p:nvPr/>
        </p:nvCxnSpPr>
        <p:spPr>
          <a:xfrm flipH="1">
            <a:off x="2999656" y="2467506"/>
            <a:ext cx="3224502" cy="850097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17" idx="3"/>
          </p:cNvCxnSpPr>
          <p:nvPr/>
        </p:nvCxnSpPr>
        <p:spPr>
          <a:xfrm flipH="1">
            <a:off x="2387588" y="3481955"/>
            <a:ext cx="3892221" cy="1517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539716" y="4504705"/>
            <a:ext cx="2727597" cy="46932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6" idx="3"/>
          </p:cNvCxnSpPr>
          <p:nvPr/>
        </p:nvCxnSpPr>
        <p:spPr>
          <a:xfrm flipH="1">
            <a:off x="1667508" y="3027783"/>
            <a:ext cx="4608659" cy="199624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Блок-схема: узел 13"/>
          <p:cNvSpPr/>
          <p:nvPr/>
        </p:nvSpPr>
        <p:spPr>
          <a:xfrm>
            <a:off x="6226259" y="1886069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224158" y="240535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6259121" y="292167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6262763" y="337585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6267311" y="444255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6262475" y="54314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4214369" y="5016964"/>
            <a:ext cx="2044465" cy="20387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9" idx="2"/>
          </p:cNvCxnSpPr>
          <p:nvPr/>
        </p:nvCxnSpPr>
        <p:spPr>
          <a:xfrm flipH="1" flipV="1">
            <a:off x="1775520" y="5270848"/>
            <a:ext cx="4486955" cy="22270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авая фигурная скобка 21"/>
          <p:cNvSpPr/>
          <p:nvPr/>
        </p:nvSpPr>
        <p:spPr>
          <a:xfrm rot="5400000">
            <a:off x="3612654" y="4244734"/>
            <a:ext cx="155641" cy="205222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6262475" y="494949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2788590" y="54214"/>
            <a:ext cx="7190233" cy="1029938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2"/>
                </a:solidFill>
              </a:rPr>
              <a:t>Перечисление платежей </a:t>
            </a:r>
            <a:r>
              <a:rPr lang="ru-RU" sz="1600" dirty="0">
                <a:solidFill>
                  <a:schemeClr val="bg2"/>
                </a:solidFill>
              </a:rPr>
              <a:t>по Уведомлениям об исчисленных суммах в виде </a:t>
            </a:r>
            <a:r>
              <a:rPr lang="ru-RU" sz="1600" b="1" dirty="0">
                <a:solidFill>
                  <a:schemeClr val="bg2"/>
                </a:solidFill>
              </a:rPr>
              <a:t>распоряжения на перевод денежных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3338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80577" y="593418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2788590" y="54214"/>
            <a:ext cx="7190233" cy="1029938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2"/>
                </a:solidFill>
              </a:rPr>
              <a:t>Уплата налога и погашение задолженности по отдельным налогам</a:t>
            </a: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3452" y="2589881"/>
            <a:ext cx="4788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налог на профессиональный доход,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сборы за пользование объектами животного мира,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сборы за пользование объектами водных биологических ресурсов,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утилизационный сбор,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страховые взносы за периоды до 1 января 2017 года</a:t>
            </a:r>
            <a:endParaRPr lang="ru-RU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6926893" y="1528973"/>
            <a:ext cx="4680520" cy="854767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На конкретные КБК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уплачиваются</a:t>
            </a: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947428" y="1520788"/>
            <a:ext cx="5220580" cy="837421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У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</a:rPr>
              <a:t>плата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производится на КБК, а погашение задолженности может осуществляться через ЕНП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8881" y="2600908"/>
            <a:ext cx="489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🔸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НДФЛ с выплат иностранцам с патентом,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🔸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различные виды пошлин, в том числе по которым суд не выдал исполнительный документ (ст. 11 НК РФ),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🔸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административные штрафы</a:t>
            </a:r>
            <a:endParaRPr lang="ru-RU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80577" y="593418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7123" t="14899" r="27259" b="6660"/>
          <a:stretch/>
        </p:blipFill>
        <p:spPr bwMode="auto">
          <a:xfrm>
            <a:off x="1001434" y="1664804"/>
            <a:ext cx="4356484" cy="4500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9075" y="1952836"/>
            <a:ext cx="5328592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101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(физическому лицу) необходимо указать статус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r>
              <a:rPr lang="ru-RU" sz="1200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указать соответствующие значение КПП налогоплательщика.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ru-RU" sz="1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поле 104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КБК, соответствующий перечисляемому платежу.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поле 105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значение восьмизначного кода ОКТМО по месту нахождения организации (или обособленного подразделения или месту жительства индивидуального предпринимателя).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в </a:t>
            </a:r>
            <a:r>
              <a:rPr lang="ru-RU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полях 106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основание платежа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107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показатель налогового периода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109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номер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 action="ppaction://hlinkfile"/>
              </a:rPr>
              <a:t>дата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текстовом </a:t>
            </a:r>
            <a:r>
              <a:rPr lang="ru-RU" sz="1200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24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назначение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указать дополнительную текстовую информацию.  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14" idx="2"/>
          </p:cNvCxnSpPr>
          <p:nvPr/>
        </p:nvCxnSpPr>
        <p:spPr>
          <a:xfrm flipH="1">
            <a:off x="4964895" y="2199829"/>
            <a:ext cx="1375017" cy="553760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15" idx="2"/>
          </p:cNvCxnSpPr>
          <p:nvPr/>
        </p:nvCxnSpPr>
        <p:spPr>
          <a:xfrm flipH="1">
            <a:off x="2896104" y="2930633"/>
            <a:ext cx="3434094" cy="51439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056694" y="4738824"/>
            <a:ext cx="1260313" cy="274352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6" idx="2"/>
          </p:cNvCxnSpPr>
          <p:nvPr/>
        </p:nvCxnSpPr>
        <p:spPr>
          <a:xfrm flipH="1">
            <a:off x="1739516" y="3436961"/>
            <a:ext cx="4590682" cy="177608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Блок-схема: узел 13"/>
          <p:cNvSpPr/>
          <p:nvPr/>
        </p:nvSpPr>
        <p:spPr>
          <a:xfrm>
            <a:off x="6339912" y="2137674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330198" y="286847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6330198" y="3374806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6317006" y="3626977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6317006" y="4656226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6317006" y="514606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207568" y="5219631"/>
            <a:ext cx="4109438" cy="35893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авая фигурная скобка 28"/>
          <p:cNvSpPr/>
          <p:nvPr/>
        </p:nvSpPr>
        <p:spPr>
          <a:xfrm rot="16200000">
            <a:off x="3904175" y="3982088"/>
            <a:ext cx="324816" cy="1980221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stCxn id="17" idx="3"/>
          </p:cNvCxnSpPr>
          <p:nvPr/>
        </p:nvCxnSpPr>
        <p:spPr>
          <a:xfrm flipH="1">
            <a:off x="2747628" y="3733082"/>
            <a:ext cx="3586424" cy="147996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Блок-схема: альтернативный процесс 33"/>
          <p:cNvSpPr/>
          <p:nvPr/>
        </p:nvSpPr>
        <p:spPr>
          <a:xfrm>
            <a:off x="2760865" y="12781"/>
            <a:ext cx="8419978" cy="1029938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2"/>
                </a:solidFill>
              </a:rPr>
              <a:t>Перечисление </a:t>
            </a:r>
            <a:r>
              <a:rPr lang="ru-RU" sz="1600" b="1" dirty="0">
                <a:solidFill>
                  <a:schemeClr val="bg2"/>
                </a:solidFill>
              </a:rPr>
              <a:t>иных платежей, администрируемых налоговыми органами</a:t>
            </a:r>
            <a:r>
              <a:rPr lang="ru-RU" sz="1600" dirty="0">
                <a:solidFill>
                  <a:schemeClr val="bg2"/>
                </a:solidFill>
              </a:rPr>
              <a:t> </a:t>
            </a:r>
            <a:r>
              <a:rPr lang="ru-RU" sz="1600" b="1" dirty="0">
                <a:solidFill>
                  <a:schemeClr val="bg2"/>
                </a:solidFill>
              </a:rPr>
              <a:t>(за исключением единого налогового платежа)</a:t>
            </a:r>
          </a:p>
        </p:txBody>
      </p:sp>
    </p:spTree>
    <p:extLst>
      <p:ext uri="{BB962C8B-B14F-4D97-AF65-F5344CB8AC3E}">
        <p14:creationId xmlns:p14="http://schemas.microsoft.com/office/powerpoint/2010/main" val="126280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173369</TotalTime>
  <Words>919</Words>
  <Application>Microsoft Office PowerPoint</Application>
  <PresentationFormat>Широкоэкранный</PresentationFormat>
  <Paragraphs>120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Open Sans</vt:lpstr>
      <vt:lpstr>Roboto Condensed</vt:lpstr>
      <vt:lpstr>Calibri Light</vt:lpstr>
      <vt:lpstr>Open Sans Light</vt:lpstr>
      <vt:lpstr>Segoe UI Symbol</vt:lpstr>
      <vt:lpstr>Calibri</vt:lpstr>
      <vt:lpstr>Times New Roman</vt:lpstr>
      <vt:lpstr>1_Office Theme</vt:lpstr>
      <vt:lpstr>Custom Design</vt:lpstr>
      <vt:lpstr>Дорофеева Мария Владимировна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Дорофеева Мария Владимировна</cp:lastModifiedBy>
  <cp:revision>2265</cp:revision>
  <cp:lastPrinted>2022-11-09T12:14:24Z</cp:lastPrinted>
  <dcterms:created xsi:type="dcterms:W3CDTF">2014-10-08T23:03:32Z</dcterms:created>
  <dcterms:modified xsi:type="dcterms:W3CDTF">2023-01-26T15:52:03Z</dcterms:modified>
</cp:coreProperties>
</file>