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75" r:id="rId2"/>
    <p:sldId id="571" r:id="rId3"/>
    <p:sldId id="572" r:id="rId4"/>
    <p:sldId id="573" r:id="rId5"/>
    <p:sldId id="577" r:id="rId6"/>
    <p:sldId id="603" r:id="rId7"/>
    <p:sldId id="574" r:id="rId8"/>
    <p:sldId id="576" r:id="rId9"/>
  </p:sldIdLst>
  <p:sldSz cx="9144000" cy="5143500" type="screen16x9"/>
  <p:notesSz cx="6797675" cy="99282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9D70B3-4182-4EA1-A3DB-5652679B5EC3}">
          <p14:sldIdLst>
            <p14:sldId id="575"/>
            <p14:sldId id="571"/>
            <p14:sldId id="572"/>
            <p14:sldId id="573"/>
            <p14:sldId id="577"/>
            <p14:sldId id="603"/>
            <p14:sldId id="574"/>
            <p14:sldId id="5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81">
          <p15:clr>
            <a:srgbClr val="A4A3A4"/>
          </p15:clr>
        </p15:guide>
        <p15:guide id="3" orient="horz" pos="259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FFCC"/>
    <a:srgbClr val="CCFFFF"/>
    <a:srgbClr val="D1530D"/>
    <a:srgbClr val="F23648"/>
    <a:srgbClr val="14AC00"/>
    <a:srgbClr val="1CEE00"/>
    <a:srgbClr val="ACC777"/>
    <a:srgbClr val="FBC2B3"/>
    <a:srgbClr val="C8F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56" autoAdjust="0"/>
  </p:normalViewPr>
  <p:slideViewPr>
    <p:cSldViewPr>
      <p:cViewPr varScale="1">
        <p:scale>
          <a:sx n="122" d="100"/>
          <a:sy n="122" d="100"/>
        </p:scale>
        <p:origin x="456" y="96"/>
      </p:cViewPr>
      <p:guideLst>
        <p:guide orient="horz" pos="1620"/>
        <p:guide orient="horz" pos="2981"/>
        <p:guide orient="horz" pos="259"/>
        <p:guide orient="horz" pos="985"/>
        <p:guide pos="2880"/>
        <p:guide pos="385"/>
        <p:guide pos="1565"/>
        <p:guide pos="5193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2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2BF71DB-AA9B-4F4C-9F2A-B271855036A7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2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97BFDE4-187F-4B38-B79E-C50202B87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2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2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34677-33FE-4EE3-AEBC-F3EED8ACD2CA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15" tIns="45055" rIns="90115" bIns="4505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40" y="4716048"/>
            <a:ext cx="5439010" cy="4467934"/>
          </a:xfrm>
          <a:prstGeom prst="rect">
            <a:avLst/>
          </a:prstGeom>
        </p:spPr>
        <p:txBody>
          <a:bodyPr vert="horz" lIns="90115" tIns="45055" rIns="90115" bIns="4505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2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E36F8-35CE-47CA-9FFC-FC0468D9C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0DBC-8478-40EF-81A8-3216F2623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A75D-62A4-4C94-BE88-D5183B1495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A93-4C83-429A-99C3-8025EE15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7B7-9E36-468C-8DF4-13EF037F6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9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D657-7C62-4352-968D-35C836049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387-84F1-4E15-8706-D1E99C768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A08A-36C4-4132-A002-F6434DED3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8F2-DCFC-4BE1-ADB0-E6B36FD62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1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0" y="4398964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ACD0F-B7EA-4898-B6B7-AE70242F8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D78BD885904A5CB96F12CE76502E1888E3EB77C3F28E7848BEADAABCEA8FD78C8B91BA52EA2EC1D4F393E98C098A542C621D2E13A1F7FEC4m8LC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1780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Социальный налоговый вычет по расходам на медицинские услуги</a:t>
            </a:r>
          </a:p>
        </p:txBody>
      </p:sp>
    </p:spTree>
    <p:extLst>
      <p:ext uri="{BB962C8B-B14F-4D97-AF65-F5344CB8AC3E}">
        <p14:creationId xmlns:p14="http://schemas.microsoft.com/office/powerpoint/2010/main" val="51739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1"/>
            <a:ext cx="8075612" cy="500782"/>
          </a:xfrm>
        </p:spPr>
        <p:txBody>
          <a:bodyPr/>
          <a:lstStyle/>
          <a:p>
            <a:pPr algn="ctr"/>
            <a:r>
              <a:rPr lang="ru-RU" sz="1400" dirty="0"/>
              <a:t>Социальный вычет по расходам на медицинские услуги</a:t>
            </a:r>
            <a:br>
              <a:rPr lang="ru-RU" sz="1400" dirty="0"/>
            </a:br>
            <a:r>
              <a:rPr lang="ru-RU" sz="1400" dirty="0"/>
              <a:t>(подпункт 3 пункта 1 статьи 219 Налогового кодекса РФ)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188" y="1275606"/>
            <a:ext cx="3647576" cy="3436095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МЕДИЦИНСКИЕ УСЛУГИ</a:t>
            </a:r>
          </a:p>
          <a:p>
            <a:r>
              <a:rPr lang="ru-RU" sz="1200" dirty="0" smtClean="0"/>
              <a:t>в </a:t>
            </a:r>
            <a:r>
              <a:rPr lang="ru-RU" sz="1200" dirty="0"/>
              <a:t>сумме, уплаченной </a:t>
            </a:r>
            <a:r>
              <a:rPr lang="ru-RU" sz="1200" dirty="0" smtClean="0"/>
              <a:t>налогоплательщиком за</a:t>
            </a:r>
          </a:p>
          <a:p>
            <a:r>
              <a:rPr lang="ru-RU" sz="1200" dirty="0" smtClean="0"/>
              <a:t>медицинские услуги у ЮЛ/ИП имеющих лицензию </a:t>
            </a:r>
          </a:p>
          <a:p>
            <a:r>
              <a:rPr lang="ru-RU" sz="1200" dirty="0" smtClean="0"/>
              <a:t>на медицинскую деятельность:</a:t>
            </a:r>
          </a:p>
          <a:p>
            <a:pPr lvl="0" algn="just"/>
            <a:r>
              <a:rPr lang="ru-RU" sz="1200" dirty="0"/>
              <a:t>налогоплательщику; </a:t>
            </a:r>
          </a:p>
          <a:p>
            <a:pPr lvl="0" algn="just"/>
            <a:r>
              <a:rPr lang="ru-RU" sz="1200" dirty="0"/>
              <a:t>супругу (супруге) налогоплательщика; </a:t>
            </a:r>
          </a:p>
          <a:p>
            <a:pPr lvl="0" algn="just"/>
            <a:r>
              <a:rPr lang="ru-RU" sz="1200" dirty="0"/>
              <a:t>родителям налогоплательщика;</a:t>
            </a:r>
          </a:p>
          <a:p>
            <a:pPr lvl="0" algn="just"/>
            <a:r>
              <a:rPr lang="ru-RU" sz="1200" dirty="0"/>
              <a:t>детям налогоплательщика (до 18 лет (до 24 лет, если</a:t>
            </a:r>
          </a:p>
          <a:p>
            <a:pPr lvl="0" algn="just"/>
            <a:r>
              <a:rPr lang="ru-RU" sz="1200" dirty="0"/>
              <a:t> дети (в том числе усыновленные) являются</a:t>
            </a:r>
          </a:p>
          <a:p>
            <a:pPr lvl="0" algn="just"/>
            <a:r>
              <a:rPr lang="ru-RU" sz="1200" dirty="0"/>
              <a:t> обучающимися по очной форме обучения); </a:t>
            </a:r>
          </a:p>
          <a:p>
            <a:pPr algn="just"/>
            <a:r>
              <a:rPr lang="ru-RU" sz="1200" dirty="0"/>
              <a:t>подопечным налогоплательщика в возрасте до </a:t>
            </a:r>
          </a:p>
          <a:p>
            <a:pPr algn="just"/>
            <a:r>
              <a:rPr lang="ru-RU" sz="1200" dirty="0"/>
              <a:t>18 лет.</a:t>
            </a:r>
            <a:endParaRPr lang="ru-RU" sz="1200" b="1" dirty="0">
              <a:solidFill>
                <a:srgbClr val="14AC00"/>
              </a:solidFill>
            </a:endParaRPr>
          </a:p>
          <a:p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275606"/>
            <a:ext cx="3671888" cy="3436095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ЛЕКАРСТВЕННЫЕ ПРЕПАРАТЫ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ru-RU" sz="1200" dirty="0" smtClean="0"/>
          </a:p>
          <a:p>
            <a:pPr algn="just"/>
            <a:r>
              <a:rPr lang="ru-RU" sz="1200" dirty="0" smtClean="0"/>
              <a:t>в </a:t>
            </a:r>
            <a:r>
              <a:rPr lang="ru-RU" sz="1200" dirty="0"/>
              <a:t>размере стоимости </a:t>
            </a:r>
            <a:r>
              <a:rPr lang="ru-RU" sz="1200" dirty="0" smtClean="0"/>
              <a:t>лекарственных </a:t>
            </a:r>
            <a:r>
              <a:rPr lang="ru-RU" sz="1200" dirty="0"/>
              <a:t>препаратов </a:t>
            </a:r>
            <a:r>
              <a:rPr lang="ru-RU" sz="1200" dirty="0" smtClean="0"/>
              <a:t>для</a:t>
            </a:r>
          </a:p>
          <a:p>
            <a:pPr algn="just"/>
            <a:r>
              <a:rPr lang="ru-RU" sz="1200" dirty="0" smtClean="0"/>
              <a:t>медицинского применения</a:t>
            </a:r>
            <a:r>
              <a:rPr lang="ru-RU" sz="1200" dirty="0"/>
              <a:t>, </a:t>
            </a:r>
            <a:r>
              <a:rPr lang="ru-RU" sz="1200" dirty="0" smtClean="0"/>
              <a:t>приобретаемых</a:t>
            </a:r>
          </a:p>
          <a:p>
            <a:pPr algn="just"/>
            <a:r>
              <a:rPr lang="ru-RU" sz="1200" dirty="0" smtClean="0"/>
              <a:t> налогоплательщиком за </a:t>
            </a:r>
            <a:r>
              <a:rPr lang="ru-RU" sz="1200" dirty="0"/>
              <a:t>счет собственных средств и </a:t>
            </a:r>
            <a:endParaRPr lang="ru-RU" sz="1200" dirty="0" smtClean="0"/>
          </a:p>
          <a:p>
            <a:pPr algn="just"/>
            <a:r>
              <a:rPr lang="ru-RU" sz="1200" dirty="0" smtClean="0"/>
              <a:t>назначенных лечащим </a:t>
            </a:r>
            <a:r>
              <a:rPr lang="ru-RU" sz="1200" dirty="0"/>
              <a:t>врачом:</a:t>
            </a:r>
          </a:p>
          <a:p>
            <a:pPr lvl="0" algn="just"/>
            <a:r>
              <a:rPr lang="ru-RU" sz="1200" dirty="0" smtClean="0"/>
              <a:t>налогоплательщику</a:t>
            </a:r>
            <a:r>
              <a:rPr lang="ru-RU" sz="1200" dirty="0"/>
              <a:t>; </a:t>
            </a:r>
          </a:p>
          <a:p>
            <a:pPr lvl="0" algn="just"/>
            <a:r>
              <a:rPr lang="ru-RU" sz="1200" dirty="0" smtClean="0"/>
              <a:t>супругу </a:t>
            </a:r>
            <a:r>
              <a:rPr lang="ru-RU" sz="1200" dirty="0"/>
              <a:t>(супруге) налогоплательщика; </a:t>
            </a:r>
          </a:p>
          <a:p>
            <a:pPr lvl="0" algn="just"/>
            <a:r>
              <a:rPr lang="ru-RU" sz="1200" dirty="0" smtClean="0"/>
              <a:t>родителям </a:t>
            </a:r>
            <a:r>
              <a:rPr lang="ru-RU" sz="1200" dirty="0"/>
              <a:t>налогоплательщика;</a:t>
            </a:r>
          </a:p>
          <a:p>
            <a:pPr lvl="0" algn="just"/>
            <a:r>
              <a:rPr lang="ru-RU" sz="1200" dirty="0" smtClean="0"/>
              <a:t>детям </a:t>
            </a:r>
            <a:r>
              <a:rPr lang="ru-RU" sz="1200" dirty="0"/>
              <a:t>налогоплательщика </a:t>
            </a:r>
            <a:r>
              <a:rPr lang="ru-RU" sz="1200" dirty="0" smtClean="0"/>
              <a:t>(до </a:t>
            </a:r>
            <a:r>
              <a:rPr lang="ru-RU" sz="1200" dirty="0"/>
              <a:t>18 лет (до 24 лет, </a:t>
            </a:r>
            <a:r>
              <a:rPr lang="ru-RU" sz="1200" dirty="0" smtClean="0"/>
              <a:t>если</a:t>
            </a:r>
          </a:p>
          <a:p>
            <a:pPr lvl="0" algn="just"/>
            <a:r>
              <a:rPr lang="ru-RU" sz="1200" dirty="0" smtClean="0"/>
              <a:t> </a:t>
            </a:r>
            <a:r>
              <a:rPr lang="ru-RU" sz="1200" dirty="0"/>
              <a:t>дети (в том числе усыновленные) </a:t>
            </a:r>
            <a:r>
              <a:rPr lang="ru-RU" sz="1200" dirty="0" smtClean="0"/>
              <a:t>являются</a:t>
            </a:r>
          </a:p>
          <a:p>
            <a:pPr lvl="0" algn="just"/>
            <a:r>
              <a:rPr lang="ru-RU" sz="1200" dirty="0" smtClean="0"/>
              <a:t> </a:t>
            </a:r>
            <a:r>
              <a:rPr lang="ru-RU" sz="1200" dirty="0"/>
              <a:t>обучающимися по очной форме </a:t>
            </a:r>
            <a:r>
              <a:rPr lang="ru-RU" sz="1200" dirty="0" smtClean="0"/>
              <a:t>обучения); </a:t>
            </a:r>
            <a:endParaRPr lang="ru-RU" sz="1200" dirty="0"/>
          </a:p>
          <a:p>
            <a:pPr algn="just"/>
            <a:r>
              <a:rPr lang="ru-RU" sz="1200" dirty="0" smtClean="0"/>
              <a:t>подопечным </a:t>
            </a:r>
            <a:r>
              <a:rPr lang="ru-RU" sz="1200" dirty="0"/>
              <a:t>налогоплательщика в возрасте до </a:t>
            </a:r>
            <a:endParaRPr lang="ru-RU" sz="1200" dirty="0" smtClean="0"/>
          </a:p>
          <a:p>
            <a:pPr algn="just"/>
            <a:r>
              <a:rPr lang="ru-RU" sz="1200" dirty="0" smtClean="0"/>
              <a:t>18 </a:t>
            </a:r>
            <a:r>
              <a:rPr lang="ru-RU" sz="1200" dirty="0"/>
              <a:t>лет.</a:t>
            </a:r>
            <a:endParaRPr lang="ru-RU" sz="1200" b="1" dirty="0">
              <a:solidFill>
                <a:srgbClr val="14AC00"/>
              </a:solidFill>
            </a:endParaRPr>
          </a:p>
          <a:p>
            <a:pPr algn="ctr"/>
            <a:endParaRPr lang="ru-RU" sz="1400" b="1" dirty="0">
              <a:solidFill>
                <a:srgbClr val="14AC00"/>
              </a:solidFill>
            </a:endParaRPr>
          </a:p>
        </p:txBody>
      </p:sp>
      <p:pic>
        <p:nvPicPr>
          <p:cNvPr id="6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410772" y="2683381"/>
            <a:ext cx="164465" cy="173355"/>
          </a:xfrm>
          <a:prstGeom prst="rect">
            <a:avLst/>
          </a:prstGeom>
        </p:spPr>
      </p:pic>
      <p:pic>
        <p:nvPicPr>
          <p:cNvPr id="7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419843" y="2891588"/>
            <a:ext cx="164465" cy="173355"/>
          </a:xfrm>
          <a:prstGeom prst="rect">
            <a:avLst/>
          </a:prstGeom>
        </p:spPr>
      </p:pic>
      <p:pic>
        <p:nvPicPr>
          <p:cNvPr id="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421717" y="3130261"/>
            <a:ext cx="164465" cy="173355"/>
          </a:xfrm>
          <a:prstGeom prst="rect">
            <a:avLst/>
          </a:prstGeom>
        </p:spPr>
      </p:pic>
      <p:pic>
        <p:nvPicPr>
          <p:cNvPr id="9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424971" y="3363160"/>
            <a:ext cx="164465" cy="173355"/>
          </a:xfrm>
          <a:prstGeom prst="rect">
            <a:avLst/>
          </a:prstGeom>
        </p:spPr>
      </p:pic>
      <p:pic>
        <p:nvPicPr>
          <p:cNvPr id="10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421718" y="3995040"/>
            <a:ext cx="164465" cy="173355"/>
          </a:xfrm>
          <a:prstGeom prst="rect">
            <a:avLst/>
          </a:prstGeom>
        </p:spPr>
      </p:pic>
      <p:pic>
        <p:nvPicPr>
          <p:cNvPr id="11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44981" y="2283718"/>
            <a:ext cx="164465" cy="173355"/>
          </a:xfrm>
          <a:prstGeom prst="rect">
            <a:avLst/>
          </a:prstGeom>
        </p:spPr>
      </p:pic>
      <p:pic>
        <p:nvPicPr>
          <p:cNvPr id="12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38753" y="2457073"/>
            <a:ext cx="164465" cy="173355"/>
          </a:xfrm>
          <a:prstGeom prst="rect">
            <a:avLst/>
          </a:prstGeom>
        </p:spPr>
      </p:pic>
      <p:pic>
        <p:nvPicPr>
          <p:cNvPr id="13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38752" y="2717105"/>
            <a:ext cx="164465" cy="173355"/>
          </a:xfrm>
          <a:prstGeom prst="rect">
            <a:avLst/>
          </a:prstGeom>
        </p:spPr>
      </p:pic>
      <p:pic>
        <p:nvPicPr>
          <p:cNvPr id="14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38751" y="2956906"/>
            <a:ext cx="164465" cy="173355"/>
          </a:xfrm>
          <a:prstGeom prst="rect">
            <a:avLst/>
          </a:prstGeom>
        </p:spPr>
      </p:pic>
      <p:pic>
        <p:nvPicPr>
          <p:cNvPr id="16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443723" y="3589631"/>
            <a:ext cx="164465" cy="1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356765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F23648"/>
                </a:solidFill>
              </a:rPr>
              <a:t>Социальный вычет по расходам на медицинские услуги включает в себя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59632" y="1128314"/>
            <a:ext cx="2448272" cy="795364"/>
          </a:xfrm>
          <a:prstGeom prst="roundRect">
            <a:avLst/>
          </a:prstGeom>
          <a:solidFill>
            <a:srgbClr val="CCCCFF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Оплата услуг в медицинских организациях РФ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1128314"/>
            <a:ext cx="2448272" cy="795363"/>
          </a:xfrm>
          <a:prstGeom prst="roundRect">
            <a:avLst/>
          </a:prstGeom>
          <a:solidFill>
            <a:srgbClr val="CCCCFF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Оплата страховых взносов по ДМС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630120" y="2283718"/>
            <a:ext cx="7548638" cy="35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600" dirty="0" smtClean="0">
                <a:solidFill>
                  <a:srgbClr val="F23648"/>
                </a:solidFill>
              </a:rPr>
              <a:t>Виды лечения</a:t>
            </a:r>
            <a:endParaRPr lang="ru-RU" sz="1600" dirty="0">
              <a:solidFill>
                <a:srgbClr val="F23648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31640" y="2972419"/>
            <a:ext cx="2448272" cy="1543546"/>
          </a:xfrm>
          <a:prstGeom prst="roundRect">
            <a:avLst/>
          </a:prstGeom>
          <a:solidFill>
            <a:srgbClr val="FFFFCC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Обычное лечение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0032" y="2976352"/>
            <a:ext cx="2448272" cy="1539613"/>
          </a:xfrm>
          <a:prstGeom prst="roundRect">
            <a:avLst/>
          </a:prstGeom>
          <a:solidFill>
            <a:srgbClr val="FFFFCC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Дорогостоящее</a:t>
            </a:r>
          </a:p>
          <a:p>
            <a:pPr algn="ctr"/>
            <a:r>
              <a:rPr lang="ru-RU" sz="1100" dirty="0" smtClean="0"/>
              <a:t> </a:t>
            </a:r>
            <a:r>
              <a:rPr lang="ru-RU" sz="1100" dirty="0">
                <a:hlinkClick r:id="rId2"/>
              </a:rPr>
              <a:t>Перечень дорогостоящих видов лечения утверждается постановлением Правительства Российской Федерации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(</a:t>
            </a:r>
            <a:r>
              <a:rPr lang="ru-RU" sz="1100" b="1" dirty="0">
                <a:solidFill>
                  <a:schemeClr val="tx1"/>
                </a:solidFill>
              </a:rPr>
              <a:t>Постановление </a:t>
            </a:r>
            <a:r>
              <a:rPr lang="ru-RU" sz="1000" b="1" dirty="0" smtClean="0">
                <a:solidFill>
                  <a:schemeClr val="tx1"/>
                </a:solidFill>
              </a:rPr>
              <a:t>Правительство Российской Федерации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от </a:t>
            </a:r>
            <a:r>
              <a:rPr lang="ru-RU" sz="1100" b="1" dirty="0">
                <a:solidFill>
                  <a:schemeClr val="tx1"/>
                </a:solidFill>
              </a:rPr>
              <a:t>8 апреля 2020 г. N </a:t>
            </a:r>
            <a:r>
              <a:rPr lang="ru-RU" sz="1100" b="1" dirty="0" smtClean="0">
                <a:solidFill>
                  <a:schemeClr val="tx1"/>
                </a:solidFill>
              </a:rPr>
              <a:t>458)</a:t>
            </a:r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>
            <a:off x="2483768" y="843558"/>
            <a:ext cx="0" cy="284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40152" y="843558"/>
            <a:ext cx="0" cy="284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627784" y="2608785"/>
            <a:ext cx="144016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16016" y="2572781"/>
            <a:ext cx="1512168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995936" y="1275606"/>
            <a:ext cx="5040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+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9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131590"/>
            <a:ext cx="7632700" cy="3580111"/>
          </a:xfrm>
        </p:spPr>
        <p:txBody>
          <a:bodyPr/>
          <a:lstStyle/>
          <a:p>
            <a:pPr lvl="0"/>
            <a:r>
              <a:rPr lang="ru-RU" sz="1600" dirty="0"/>
              <a:t>•	</a:t>
            </a:r>
            <a:r>
              <a:rPr lang="ru-RU" sz="1400" dirty="0" smtClean="0"/>
              <a:t>договор </a:t>
            </a:r>
            <a:r>
              <a:rPr lang="ru-RU" sz="1400" dirty="0"/>
              <a:t>с медицинским учреждением на оказание медицинских услуг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•	</a:t>
            </a:r>
            <a:r>
              <a:rPr lang="ru-RU" sz="1400" dirty="0" smtClean="0"/>
              <a:t>«</a:t>
            </a:r>
            <a:r>
              <a:rPr lang="ru-RU" sz="1400" dirty="0"/>
              <a:t>Справка об оплате медицинских услуг для представления в налоговые органы Российской Федерации» - выдается медицинским учреждением, оказавшим услугу:</a:t>
            </a:r>
          </a:p>
          <a:p>
            <a:pPr lvl="0"/>
            <a:r>
              <a:rPr lang="ru-RU" sz="1400" dirty="0"/>
              <a:t>с кодом 1 – услуги по недорогостоящему лечению;</a:t>
            </a:r>
          </a:p>
          <a:p>
            <a:pPr lvl="0"/>
            <a:r>
              <a:rPr lang="ru-RU" sz="1400" dirty="0"/>
              <a:t>с кодом 2 – услуги по дорогостоящему лечению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r>
              <a:rPr lang="ru-RU" sz="1400" dirty="0"/>
              <a:t>•	</a:t>
            </a:r>
            <a:r>
              <a:rPr lang="ru-RU" sz="1400" dirty="0" smtClean="0"/>
              <a:t>при </a:t>
            </a:r>
            <a:r>
              <a:rPr lang="ru-RU" sz="1400" dirty="0"/>
              <a:t>оплате лечения за членов своей семьи - документы, подтверждающие родство, опеку или попечительство, заключение брака (например, свидетельство о рождении, свидетельство о браке</a:t>
            </a:r>
            <a:r>
              <a:rPr lang="ru-RU" sz="1400" dirty="0" smtClean="0"/>
              <a:t>).</a:t>
            </a:r>
          </a:p>
          <a:p>
            <a:endParaRPr lang="ru-RU" sz="1400" dirty="0"/>
          </a:p>
          <a:p>
            <a:r>
              <a:rPr lang="ru-RU" sz="1400" dirty="0"/>
              <a:t>•	</a:t>
            </a:r>
            <a:r>
              <a:rPr lang="ru-RU" sz="1400" dirty="0" smtClean="0"/>
              <a:t>при </a:t>
            </a:r>
            <a:r>
              <a:rPr lang="ru-RU" sz="1400" dirty="0"/>
              <a:t>приобретении медикаментов для подопечного ребенка документы, подтверждающие опеку или попечительство.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356765"/>
          </a:xfrm>
        </p:spPr>
        <p:txBody>
          <a:bodyPr/>
          <a:lstStyle/>
          <a:p>
            <a:r>
              <a:rPr lang="ru-RU" sz="1800" dirty="0">
                <a:solidFill>
                  <a:srgbClr val="F23648"/>
                </a:solidFill>
              </a:rPr>
              <a:t>Документы, подтверждающие право на вычет по расходам на медицинские услуги:</a:t>
            </a:r>
          </a:p>
        </p:txBody>
      </p:sp>
    </p:spTree>
    <p:extLst>
      <p:ext uri="{BB962C8B-B14F-4D97-AF65-F5344CB8AC3E}">
        <p14:creationId xmlns:p14="http://schemas.microsoft.com/office/powerpoint/2010/main" val="11719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082204"/>
            <a:ext cx="5700888" cy="358011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644797"/>
          </a:xfrm>
        </p:spPr>
        <p:txBody>
          <a:bodyPr/>
          <a:lstStyle/>
          <a:p>
            <a:pPr algn="ctr"/>
            <a:r>
              <a:rPr lang="ru-RU" sz="1600" dirty="0"/>
              <a:t>Справка об оплате медицинских услуг для представления в налоговые органы Российской Федерации</a:t>
            </a:r>
          </a:p>
        </p:txBody>
      </p:sp>
      <p:sp>
        <p:nvSpPr>
          <p:cNvPr id="7" name="Овал 6"/>
          <p:cNvSpPr/>
          <p:nvPr/>
        </p:nvSpPr>
        <p:spPr>
          <a:xfrm>
            <a:off x="5030337" y="209398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70211" y="2139702"/>
            <a:ext cx="2232248" cy="360040"/>
          </a:xfrm>
          <a:prstGeom prst="roundRect">
            <a:avLst/>
          </a:prstGeom>
          <a:noFill/>
          <a:ln>
            <a:solidFill>
              <a:srgbClr val="D15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2407582"/>
            <a:ext cx="706894" cy="248554"/>
          </a:xfrm>
          <a:prstGeom prst="roundRect">
            <a:avLst/>
          </a:prstGeom>
          <a:noFill/>
          <a:ln>
            <a:solidFill>
              <a:srgbClr val="D15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75714" y="2769960"/>
            <a:ext cx="706894" cy="253158"/>
          </a:xfrm>
          <a:prstGeom prst="roundRect">
            <a:avLst/>
          </a:prstGeom>
          <a:noFill/>
          <a:ln>
            <a:solidFill>
              <a:srgbClr val="D15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47560" y="2924016"/>
            <a:ext cx="2232248" cy="411258"/>
          </a:xfrm>
          <a:prstGeom prst="roundRect">
            <a:avLst/>
          </a:prstGeom>
          <a:noFill/>
          <a:ln>
            <a:solidFill>
              <a:srgbClr val="D15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47560" y="3335274"/>
            <a:ext cx="1548376" cy="352275"/>
          </a:xfrm>
          <a:prstGeom prst="roundRect">
            <a:avLst/>
          </a:prstGeom>
          <a:noFill/>
          <a:ln>
            <a:solidFill>
              <a:srgbClr val="D153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3"/>
          <p:cNvSpPr txBox="1">
            <a:spLocks/>
          </p:cNvSpPr>
          <p:nvPr/>
        </p:nvSpPr>
        <p:spPr>
          <a:xfrm>
            <a:off x="539551" y="1275606"/>
            <a:ext cx="8136904" cy="936104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5000" lnSpcReduction="20000"/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0" dirty="0">
                <a:latin typeface="Arial" panose="020B0604020202020204" pitchFamily="34" charset="0"/>
              </a:rPr>
              <a:t>При предоставлении социального налогового вычета по дорогостоящим видам лечения в составе расходов по указанным видам лечения учитывается стоимость оплаченных налогоплательщиком необходимых дорогостоящих расходных медицинских материалов (например, </a:t>
            </a:r>
            <a:r>
              <a:rPr lang="ru-RU" sz="1600" b="0" dirty="0" err="1">
                <a:latin typeface="Arial" panose="020B0604020202020204" pitchFamily="34" charset="0"/>
              </a:rPr>
              <a:t>эндопротезов</a:t>
            </a:r>
            <a:r>
              <a:rPr lang="ru-RU" sz="1600" b="0" dirty="0">
                <a:latin typeface="Arial" panose="020B0604020202020204" pitchFamily="34" charset="0"/>
              </a:rPr>
              <a:t>, искусственных клапанов, хрусталиков и т.п.), если сама медицинская организация таковыми не располагает, и соответствующим договором с медицинской организацией предусмотрено их приобретение за счет средств пациента.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5942" y="2534918"/>
            <a:ext cx="7662467" cy="2016224"/>
          </a:xfrm>
          <a:prstGeom prst="rect">
            <a:avLst/>
          </a:prstGeom>
          <a:solidFill>
            <a:srgbClr val="C1FFE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Для получения такого вычета необходимы: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1- Справка об оплате медицинских услуг для предоставления в налоговые органы (код услуги 2)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2- выписной эпикриз с указанием использования приобретенных материалов при проведении лечения (операции)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3- документы подтверждающие расходы на приобретение каких материалов (договора, счета, счет-фактуры, чеки)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5943" y="517139"/>
            <a:ext cx="7662467" cy="470435"/>
          </a:xfrm>
          <a:prstGeom prst="rect">
            <a:avLst/>
          </a:prstGeom>
          <a:solidFill>
            <a:srgbClr val="CCCC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Если операция была бесплатной, но приобретались дорогостоящие материалы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4808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8"/>
            <a:ext cx="7632700" cy="3508103"/>
          </a:xfrm>
        </p:spPr>
        <p:txBody>
          <a:bodyPr/>
          <a:lstStyle/>
          <a:p>
            <a:pPr lvl="0"/>
            <a:r>
              <a:rPr lang="ru-RU" sz="1600" dirty="0"/>
              <a:t>•	</a:t>
            </a:r>
            <a:r>
              <a:rPr lang="ru-RU" sz="1600" dirty="0" smtClean="0"/>
              <a:t>назначение </a:t>
            </a:r>
            <a:r>
              <a:rPr lang="ru-RU" sz="1600" dirty="0"/>
              <a:t>лечащего врача (рецептурный бланк по установленной форме, выписка из истории болезни, выписной эпикриз);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/>
              <a:t>•	</a:t>
            </a:r>
            <a:r>
              <a:rPr lang="ru-RU" sz="1600" dirty="0" smtClean="0"/>
              <a:t>платёжные </a:t>
            </a:r>
            <a:r>
              <a:rPr lang="ru-RU" sz="1600" dirty="0"/>
              <a:t>документы, подтверждающие фактические расходы на покупку медикаментов (чеки </a:t>
            </a:r>
            <a:r>
              <a:rPr lang="ru-RU" sz="1600" dirty="0" err="1"/>
              <a:t>контрольнокассовой</a:t>
            </a:r>
            <a:r>
              <a:rPr lang="ru-RU" sz="1600" dirty="0"/>
              <a:t> техники, приходно-кассовые ордера, платёжные поручения и т.п.);</a:t>
            </a:r>
          </a:p>
          <a:p>
            <a:endParaRPr lang="ru-RU" sz="1600" dirty="0" smtClean="0"/>
          </a:p>
          <a:p>
            <a:r>
              <a:rPr lang="ru-RU" sz="1600" dirty="0"/>
              <a:t>•	</a:t>
            </a:r>
            <a:r>
              <a:rPr lang="ru-RU" sz="1600" dirty="0" smtClean="0"/>
              <a:t>при </a:t>
            </a:r>
            <a:r>
              <a:rPr lang="ru-RU" sz="1600" dirty="0"/>
              <a:t>оплате лечения за членов своей семьи - документы, подтверждающие родство, опеку или попечительство, заключение брака (например, свидетельство о рождении, свидетельство о браке).</a:t>
            </a:r>
          </a:p>
          <a:p>
            <a:endParaRPr lang="ru-RU" sz="1600" dirty="0" smtClean="0"/>
          </a:p>
          <a:p>
            <a:r>
              <a:rPr lang="ru-RU" sz="1600" dirty="0"/>
              <a:t>•	</a:t>
            </a:r>
            <a:r>
              <a:rPr lang="ru-RU" sz="1600" dirty="0" smtClean="0"/>
              <a:t>при </a:t>
            </a:r>
            <a:r>
              <a:rPr lang="ru-RU" sz="1600" dirty="0"/>
              <a:t>приобретении медикаментов для подопечного ребенка документы, подтверждающие опеку или попечительство.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572789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rgbClr val="F23648"/>
                </a:solidFill>
              </a:rPr>
              <a:t>Документы, подтверждающие право на вычет по расходам </a:t>
            </a:r>
            <a:r>
              <a:rPr lang="ru-RU" sz="1600" dirty="0" smtClean="0">
                <a:solidFill>
                  <a:srgbClr val="F23648"/>
                </a:solidFill>
              </a:rPr>
              <a:t>на </a:t>
            </a:r>
            <a:r>
              <a:rPr lang="ru-RU" sz="1600" dirty="0">
                <a:solidFill>
                  <a:srgbClr val="F23648"/>
                </a:solidFill>
              </a:rPr>
              <a:t>приобретение лекарственных препаратов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43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342884"/>
              </p:ext>
            </p:extLst>
          </p:nvPr>
        </p:nvGraphicFramePr>
        <p:xfrm>
          <a:off x="611188" y="1504950"/>
          <a:ext cx="7632700" cy="216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350"/>
                <a:gridCol w="3816350"/>
              </a:tblGrid>
              <a:tr h="8574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Обычное лечение </a:t>
                      </a:r>
                    </a:p>
                    <a:p>
                      <a:pPr algn="ctr"/>
                      <a:r>
                        <a:rPr lang="ru-RU" dirty="0" smtClean="0"/>
                        <a:t>(+медикаменты)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ctr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Дорогостоящее лечение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57436">
                <a:tc>
                  <a:txBody>
                    <a:bodyPr/>
                    <a:lstStyle/>
                    <a:p>
                      <a:pPr lvl="0" fontAlgn="base"/>
                      <a:r>
                        <a:rPr lang="ru-RU" sz="1600" b="1" u="none" strike="noStrike" kern="1200" dirty="0" smtClean="0">
                          <a:solidFill>
                            <a:srgbClr val="F2364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120 000 рублей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совокупности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налоговый период </a:t>
                      </a:r>
                    </a:p>
                    <a:p>
                      <a:pPr lvl="0" fontAlgn="base"/>
                      <a:r>
                        <a:rPr lang="ru-RU" sz="1600" b="1" u="none" strike="noStrike" kern="1200" dirty="0" smtClean="0">
                          <a:solidFill>
                            <a:srgbClr val="F2364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150 000 рублей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совокупности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налоговый период (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01.01.2024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фактически произведенные расходы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srgbClr val="F23648"/>
                </a:solidFill>
              </a:rPr>
              <a:t>Размеры социальных налоговых вычетов</a:t>
            </a:r>
          </a:p>
        </p:txBody>
      </p:sp>
    </p:spTree>
    <p:extLst>
      <p:ext uri="{BB962C8B-B14F-4D97-AF65-F5344CB8AC3E}">
        <p14:creationId xmlns:p14="http://schemas.microsoft.com/office/powerpoint/2010/main" val="177464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Ppt0000013</Template>
  <TotalTime>29748</TotalTime>
  <Words>399</Words>
  <Application>Microsoft Office PowerPoint</Application>
  <PresentationFormat>Экран (16:9)</PresentationFormat>
  <Paragraphs>75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Ppt0000013</vt:lpstr>
      <vt:lpstr>Презентация PowerPoint</vt:lpstr>
      <vt:lpstr>Социальный вычет по расходам на медицинские услуги (подпункт 3 пункта 1 статьи 219 Налогового кодекса РФ)</vt:lpstr>
      <vt:lpstr>Социальный вычет по расходам на медицинские услуги включает в себя:</vt:lpstr>
      <vt:lpstr>Документы, подтверждающие право на вычет по расходам на медицинские услуги:</vt:lpstr>
      <vt:lpstr>Справка об оплате медицинских услуг для представления в налоговые органы Российской Федерации</vt:lpstr>
      <vt:lpstr>Презентация PowerPoint</vt:lpstr>
      <vt:lpstr>Документы, подтверждающие право на вычет по расходам на приобретение лекарственных препаратов </vt:lpstr>
      <vt:lpstr>Размеры социальных налоговых вычетов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и обслуживание налогоплательщиков г. Москвы</dc:title>
  <dc:creator>ak</dc:creator>
  <cp:lastModifiedBy>Белобородов Сергей Викторович</cp:lastModifiedBy>
  <cp:revision>2033</cp:revision>
  <cp:lastPrinted>2022-10-18T12:16:33Z</cp:lastPrinted>
  <dcterms:created xsi:type="dcterms:W3CDTF">2013-02-15T12:10:44Z</dcterms:created>
  <dcterms:modified xsi:type="dcterms:W3CDTF">2023-05-30T14:44:40Z</dcterms:modified>
</cp:coreProperties>
</file>