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7"/>
  </p:notesMasterIdLst>
  <p:handoutMasterIdLst>
    <p:handoutMasterId r:id="rId8"/>
  </p:handoutMasterIdLst>
  <p:sldIdLst>
    <p:sldId id="2068" r:id="rId3"/>
    <p:sldId id="2077" r:id="rId4"/>
    <p:sldId id="2078" r:id="rId5"/>
    <p:sldId id="2079" r:id="rId6"/>
  </p:sldIdLst>
  <p:sldSz cx="12192000" cy="6858000"/>
  <p:notesSz cx="6858000" cy="9926638"/>
  <p:embeddedFontLst>
    <p:embeddedFont>
      <p:font typeface="Roboto Condensed" panose="020B060402020202020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Open Sans" panose="020B0604020202020204" charset="0"/>
      <p:regular r:id="rId15"/>
      <p:bold r:id="rId16"/>
      <p:italic r:id="rId17"/>
      <p:boldItalic r:id="rId18"/>
    </p:embeddedFont>
    <p:embeddedFont>
      <p:font typeface="Open Sans Light" panose="020B060402020202020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1898C6"/>
    <a:srgbClr val="C4EAF8"/>
    <a:srgbClr val="E8F7FC"/>
    <a:srgbClr val="009ADA"/>
    <a:srgbClr val="00A6E6"/>
    <a:srgbClr val="0064CB"/>
    <a:srgbClr val="0086F6"/>
    <a:srgbClr val="F2F2F2"/>
    <a:srgbClr val="099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724" autoAdjust="0"/>
  </p:normalViewPr>
  <p:slideViewPr>
    <p:cSldViewPr snapToObjects="1">
      <p:cViewPr varScale="1">
        <p:scale>
          <a:sx n="116" d="100"/>
          <a:sy n="116" d="100"/>
        </p:scale>
        <p:origin x="378" y="108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1.xml"/><Relationship Id="rId21" Type="http://schemas.openxmlformats.org/officeDocument/2006/relationships/font" Target="fonts/font13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6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6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6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5"/>
            <a:ext cx="5486400" cy="4466987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6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1559"/>
            <a:ext cx="12191997" cy="685719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918" y="2006601"/>
            <a:ext cx="10176933" cy="4275665"/>
          </a:xfrm>
        </p:spPr>
        <p:txBody>
          <a:bodyPr>
            <a:noAutofit/>
          </a:bodyPr>
          <a:lstStyle>
            <a:lvl1pPr marL="379331" indent="0">
              <a:buFontTx/>
              <a:buNone/>
              <a:defRPr b="1">
                <a:latin typeface="+mj-lt"/>
              </a:defRPr>
            </a:lvl1pPr>
            <a:lvl2pPr marL="379331" indent="0">
              <a:defRPr>
                <a:latin typeface="+mj-lt"/>
              </a:defRPr>
            </a:lvl2pPr>
            <a:lvl3pPr marL="655958" indent="-271660">
              <a:defRPr>
                <a:latin typeface="+mj-lt"/>
              </a:defRPr>
            </a:lvl3pPr>
            <a:lvl4pPr marL="0" indent="376017">
              <a:defRPr>
                <a:latin typeface="+mj-lt"/>
              </a:defRPr>
            </a:lvl4pPr>
            <a:lvl5pPr marL="1497441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14918" y="745068"/>
            <a:ext cx="10176932" cy="1261533"/>
          </a:xfrm>
        </p:spPr>
        <p:txBody>
          <a:bodyPr>
            <a:noAutofit/>
          </a:bodyPr>
          <a:lstStyle>
            <a:lvl1pPr marL="0" marR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600"/>
            </a:lvl1pPr>
          </a:lstStyle>
          <a:p>
            <a:pPr marL="0" marR="0" lvl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50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11204575" y="5864225"/>
            <a:ext cx="671447" cy="684776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830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900E8AD-424D-477A-8CCD-82E3B7EF5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30734"/>
            <a:ext cx="10515600" cy="40293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A9AB785F-3827-4836-8087-E0D391D1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219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333260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  <p:sldLayoutId id="2147483914" r:id="rId61"/>
    <p:sldLayoutId id="2147483915" r:id="rId62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3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#Par144"/><Relationship Id="rId12" Type="http://schemas.openxmlformats.org/officeDocument/2006/relationships/hyperlink" Target="#Par162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5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#Par138"/><Relationship Id="rId14" Type="http://schemas.openxmlformats.org/officeDocument/2006/relationships/hyperlink" Target="#Par170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#Par170"/><Relationship Id="rId13" Type="http://schemas.openxmlformats.org/officeDocument/2006/relationships/hyperlink" Target="#Par154"/><Relationship Id="rId3" Type="http://schemas.openxmlformats.org/officeDocument/2006/relationships/hyperlink" Target="consultantplus://offline/ref=ECA58C885FCCA35691DBFDAAD5123C658A625E17F1212B3AB46CF6F8ADE06D76E6776B4554CCC6A14280C17904DFB268EEAD18130CD333A0HEB2N" TargetMode="External"/><Relationship Id="rId7" Type="http://schemas.openxmlformats.org/officeDocument/2006/relationships/hyperlink" Target="consultantplus://offline/ref=ECA58C885FCCA35691DBFDAAD5123C658A625E17F1212B3AB46CF6F8ADE06D76E6776B4554CCC5AB4380C17904DFB268EEAD18130CD333A0HEB2N" TargetMode="External"/><Relationship Id="rId12" Type="http://schemas.openxmlformats.org/officeDocument/2006/relationships/hyperlink" Target="consultantplus://offline/ref=ECA58C885FCCA35691DBFDAAD5123C658A625E17F1212B3AB46CF6F8ADE06D76E6776B4554CCC5AB4180C17904DFB268EEAD18130CD333A0HEB2N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ECA58C885FCCA35691DBFDAAD5123C658A625E17F1212B3AB46CF6F8ADE06D76E6776B4554CCC5A84780C17904DFB268EEAD18130CD333A0HEB2N" TargetMode="External"/><Relationship Id="rId11" Type="http://schemas.openxmlformats.org/officeDocument/2006/relationships/hyperlink" Target="#Par144"/><Relationship Id="rId5" Type="http://schemas.openxmlformats.org/officeDocument/2006/relationships/hyperlink" Target="consultantplus://offline/ref=ECA58C885FCCA35691DBE1A9CB123C658B6F531EF3262B3AB46CF6F8ADE06D76F477334954CADDA94495972842H8B8N" TargetMode="External"/><Relationship Id="rId10" Type="http://schemas.openxmlformats.org/officeDocument/2006/relationships/hyperlink" Target="#Par138"/><Relationship Id="rId4" Type="http://schemas.openxmlformats.org/officeDocument/2006/relationships/hyperlink" Target="consultantplus://offline/ref=ECA58C885FCCA35691DBFDAAD5123C658A625E17F1212B3AB46CF6F8ADE06D76E6776B4554CCC5A84680C17904DFB268EEAD18130CD333A0HEB2N" TargetMode="External"/><Relationship Id="rId9" Type="http://schemas.openxmlformats.org/officeDocument/2006/relationships/hyperlink" Target="consultantplus://offline/ref=ECA58C885FCCA35691DBFDAAD5123C658A625E17F1212B3AB46CF6F8ADE06D76E6776B4554CCC5A84880C17904DFB268EEAD18130CD333A0HEB2N" TargetMode="External"/><Relationship Id="rId14" Type="http://schemas.openxmlformats.org/officeDocument/2006/relationships/hyperlink" Target="#Par162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673100"/>
            <a:ext cx="10515600" cy="62706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Цифровая экосистема ФНС России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927" t="11408" r="21116" b="15794"/>
          <a:stretch/>
        </p:blipFill>
        <p:spPr bwMode="auto">
          <a:xfrm>
            <a:off x="1431560" y="1344124"/>
            <a:ext cx="9721080" cy="54366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039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747713"/>
            <a:ext cx="10515600" cy="539750"/>
          </a:xfrm>
        </p:spPr>
        <p:txBody>
          <a:bodyPr/>
          <a:lstStyle/>
          <a:p>
            <a:endParaRPr lang="ru-RU" sz="2600" dirty="0">
              <a:latin typeface="Roboto Condensed" panose="02000000000000000000" pitchFamily="2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7835" t="15461" r="25836" b="7505"/>
          <a:stretch/>
        </p:blipFill>
        <p:spPr bwMode="auto">
          <a:xfrm>
            <a:off x="831850" y="2132842"/>
            <a:ext cx="4356484" cy="41780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53947" y="2103105"/>
            <a:ext cx="5076564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101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необходимо указать статус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02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указать соответствующие значение КПП налогоплательщика.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поле 104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КБК, соответствующий перечисляемому налогу или взносу.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поле 105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значение восьмизначного кода ОКТМО по месту нахождения организации (или обособленного подразделения или месту жительства индивидуального предпринимателя).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107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action="ppaction://hlinkfile"/>
              </a:rPr>
              <a:t>показатель налогового периода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указывается показатель соответствующего периода.  </a:t>
            </a: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в полях 106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 action="ppaction://hlinkfile"/>
              </a:rPr>
              <a:t>основание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</a:t>
            </a:r>
            <a:r>
              <a:rPr lang="ru-RU" sz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109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номер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 action="ppaction://hlinkfile"/>
              </a:rPr>
              <a:t>дата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(«0»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текстовом </a:t>
            </a:r>
            <a:r>
              <a:rPr lang="ru-RU" sz="1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24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назначение платежа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указать дополнительную текстовую информацию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6" name="Прямая со стрелкой 5"/>
          <p:cNvCxnSpPr>
            <a:stCxn id="11" idx="2"/>
          </p:cNvCxnSpPr>
          <p:nvPr/>
        </p:nvCxnSpPr>
        <p:spPr>
          <a:xfrm flipH="1">
            <a:off x="4540262" y="2321448"/>
            <a:ext cx="1714435" cy="929675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2" idx="2"/>
          </p:cNvCxnSpPr>
          <p:nvPr/>
        </p:nvCxnSpPr>
        <p:spPr>
          <a:xfrm flipH="1">
            <a:off x="3028094" y="2840730"/>
            <a:ext cx="3224502" cy="850097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4" idx="3"/>
          </p:cNvCxnSpPr>
          <p:nvPr/>
        </p:nvCxnSpPr>
        <p:spPr>
          <a:xfrm flipH="1">
            <a:off x="2416026" y="3855179"/>
            <a:ext cx="3892221" cy="151731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568154" y="4877929"/>
            <a:ext cx="2727597" cy="469321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13" idx="3"/>
          </p:cNvCxnSpPr>
          <p:nvPr/>
        </p:nvCxnSpPr>
        <p:spPr>
          <a:xfrm flipH="1">
            <a:off x="1695946" y="3401007"/>
            <a:ext cx="4608659" cy="199624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6254697" y="2259293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252596" y="2778575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287559" y="3294902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291201" y="3749074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295749" y="4815774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290913" y="5804626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4242807" y="5390188"/>
            <a:ext cx="2044465" cy="203878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6" idx="2"/>
          </p:cNvCxnSpPr>
          <p:nvPr/>
        </p:nvCxnSpPr>
        <p:spPr>
          <a:xfrm flipH="1" flipV="1">
            <a:off x="1803958" y="5644072"/>
            <a:ext cx="4486955" cy="22270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авая фигурная скобка 18"/>
          <p:cNvSpPr/>
          <p:nvPr/>
        </p:nvSpPr>
        <p:spPr>
          <a:xfrm rot="5400000">
            <a:off x="3641092" y="4617958"/>
            <a:ext cx="155641" cy="2052228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290913" y="5322722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31851" y="1389956"/>
            <a:ext cx="10598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В</a:t>
            </a:r>
            <a:r>
              <a:rPr lang="ru-RU" sz="1600" b="1" dirty="0" smtClean="0">
                <a:solidFill>
                  <a:srgbClr val="C00000"/>
                </a:solidFill>
              </a:rPr>
              <a:t> 2023 </a:t>
            </a:r>
            <a:r>
              <a:rPr lang="ru-RU" sz="1600" b="1" dirty="0" smtClean="0">
                <a:solidFill>
                  <a:srgbClr val="002060"/>
                </a:solidFill>
              </a:rPr>
              <a:t>году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вместо уведомления можно оформить платежное поручение – </a:t>
            </a:r>
            <a:r>
              <a:rPr lang="ru-RU" sz="1600" b="1" dirty="0" smtClean="0">
                <a:solidFill>
                  <a:srgbClr val="C00000"/>
                </a:solidFill>
              </a:rPr>
              <a:t>распоряжение.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86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660400"/>
            <a:ext cx="10515600" cy="1325563"/>
          </a:xfrm>
        </p:spPr>
        <p:txBody>
          <a:bodyPr/>
          <a:lstStyle/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Реквизиты уплаты (перечисления) в бюджетную систему Российской Федерации налогов, сборов, страховых взносов, пеней, штрафов, процентов, начиная с 1 января 2023 года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1850" y="1827532"/>
            <a:ext cx="10809667" cy="4823291"/>
          </a:xfrm>
          <a:prstGeom prst="roundRect">
            <a:avLst/>
          </a:prstGeom>
          <a:solidFill>
            <a:srgbClr val="E8F7FC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641941" y="2386093"/>
          <a:ext cx="9073008" cy="3871268"/>
        </p:xfrm>
        <a:graphic>
          <a:graphicData uri="http://schemas.openxmlformats.org/drawingml/2006/table">
            <a:tbl>
              <a:tblPr/>
              <a:tblGrid>
                <a:gridCol w="1345335"/>
                <a:gridCol w="3799814"/>
                <a:gridCol w="3927859"/>
              </a:tblGrid>
              <a:tr h="867718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Номер(поля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реквизита</a:t>
                      </a: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платежного документа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(поля) реквизита платежного документа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845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38455"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78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банка получателя средств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ТУЛА БАНКА РОССИИ//УФК по Тульской области, г Тула»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860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175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175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БИК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банка получателя средств (БИК ТОФК)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017003983»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78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indent="-8890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890" indent="-8890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счета банка получателя средств (номер банковского счета, входящего в состав единого казначейского счета)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40102810445370000059»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78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Получатель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Федерального казначейства по Тульской области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Межрегиональная инспекция Федеральной налоговой службы по управлению долгом</a:t>
                      </a: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)» 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929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казначейского счета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7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0310064300</a:t>
                      </a:r>
                      <a:r>
                        <a:rPr lang="en-US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00000</a:t>
                      </a:r>
                      <a:r>
                        <a:rPr lang="ru-RU" sz="16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18500»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08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750888"/>
            <a:ext cx="10515600" cy="1039812"/>
          </a:xfrm>
        </p:spPr>
        <p:txBody>
          <a:bodyPr/>
          <a:lstStyle/>
          <a:p>
            <a:pPr>
              <a:tabLst>
                <a:tab pos="342891" algn="l"/>
              </a:tabLst>
            </a:pPr>
            <a:r>
              <a:rPr lang="ru-RU" dirty="0"/>
              <a:t>Перечисление платежей Единым налоговым платежом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9495" t="16023" r="28761" b="8630"/>
          <a:stretch/>
        </p:blipFill>
        <p:spPr bwMode="auto">
          <a:xfrm>
            <a:off x="1181312" y="2105319"/>
            <a:ext cx="4363919" cy="41404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7806" y="2588273"/>
            <a:ext cx="5132619" cy="342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101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статус налогоплательщика, как организации, так и индивидуальному предпринимателю (физическому лицу) необходимо указать статус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поле 102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КПП плательщика.  При осуществлении уплаты единым налоговым платежом КПП необходимо указывать только иностранным организациям с несколькими филиалами. В остальных случаях нужно указывать ноль. По желанию вместо нуля можно указать КПП плательщика (головной организации). </a:t>
            </a:r>
            <a:endParaRPr lang="ru-RU" sz="1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в поле 104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отразите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КБК единого налогового платежа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(20 цифр) -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1820106120010000510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just">
              <a:lnSpc>
                <a:spcPts val="2000"/>
              </a:lnSpc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в поле 105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"ОКТМО" платежного поручения необходимо указать ноль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171450" indent="-171450" algn="just">
              <a:lnSpc>
                <a:spcPts val="2000"/>
              </a:lnSpc>
              <a:spcAft>
                <a:spcPts val="0"/>
              </a:spcAft>
              <a:buFontTx/>
              <a:buChar char="-"/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текстовом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24</a:t>
            </a:r>
            <a:r>
              <a:rPr lang="ru-RU" sz="1200" b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action="ppaction://hlinkfile"/>
              </a:rPr>
              <a:t>назначение платежа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можно указать «Единый налоговый платеж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в полях 106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 action="ppaction://hlinkfile"/>
              </a:rPr>
              <a:t>основание платежа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107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 action="ppaction://hlinkfile"/>
              </a:rPr>
              <a:t>показатель налогового периода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108,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109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 action="ppaction://hlinkfile"/>
              </a:rPr>
              <a:t>номер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 action="ppaction://hlinkfile"/>
              </a:rPr>
              <a:t>дата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документа- указывается ноль  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(«</a:t>
            </a:r>
            <a:r>
              <a:rPr lang="ru-RU" sz="1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>
            <a:stCxn id="11" idx="2"/>
          </p:cNvCxnSpPr>
          <p:nvPr/>
        </p:nvCxnSpPr>
        <p:spPr>
          <a:xfrm flipH="1">
            <a:off x="5033740" y="2789176"/>
            <a:ext cx="1076024" cy="416738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2" idx="2"/>
          </p:cNvCxnSpPr>
          <p:nvPr/>
        </p:nvCxnSpPr>
        <p:spPr>
          <a:xfrm flipH="1">
            <a:off x="2945508" y="3292263"/>
            <a:ext cx="3148570" cy="358316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089524" y="4810636"/>
            <a:ext cx="3044482" cy="534946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297436" y="5134600"/>
            <a:ext cx="3836570" cy="427103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395830" y="4365971"/>
            <a:ext cx="3738176" cy="979611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6109764" y="2727021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094078" y="3230108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09764" y="428526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103792" y="4737504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094078" y="5062807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103792" y="5563310"/>
            <a:ext cx="116396" cy="12431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фигурная скобка 16"/>
          <p:cNvSpPr/>
          <p:nvPr/>
        </p:nvSpPr>
        <p:spPr>
          <a:xfrm rot="5400000">
            <a:off x="4411531" y="4828635"/>
            <a:ext cx="141158" cy="1417020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6" idx="2"/>
          </p:cNvCxnSpPr>
          <p:nvPr/>
        </p:nvCxnSpPr>
        <p:spPr>
          <a:xfrm flipH="1" flipV="1">
            <a:off x="4853720" y="5537146"/>
            <a:ext cx="1250072" cy="88319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3361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173495</TotalTime>
  <Words>396</Words>
  <Application>Microsoft Office PowerPoint</Application>
  <PresentationFormat>Широкоэкранный</PresentationFormat>
  <Paragraphs>54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Roboto Condensed</vt:lpstr>
      <vt:lpstr>Times New Roman</vt:lpstr>
      <vt:lpstr>Arial</vt:lpstr>
      <vt:lpstr>Calibri Light</vt:lpstr>
      <vt:lpstr>Open Sans</vt:lpstr>
      <vt:lpstr>Open Sans Light</vt:lpstr>
      <vt:lpstr>Calibri</vt:lpstr>
      <vt:lpstr>1_Office Theme</vt:lpstr>
      <vt:lpstr>Custom Design</vt:lpstr>
      <vt:lpstr>Цифровая экосистема ФНС России</vt:lpstr>
      <vt:lpstr>Презентация PowerPoint</vt:lpstr>
      <vt:lpstr>Реквизиты уплаты (перечисления) в бюджетную систему Российской Федерации налогов, сборов, страховых взносов, пеней, штрафов, процентов, начиная с 1 января 2023 года</vt:lpstr>
      <vt:lpstr>Перечисление платежей Единым налоговым платежом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Белобородов Сергей Викторович</cp:lastModifiedBy>
  <cp:revision>2286</cp:revision>
  <cp:lastPrinted>2022-11-09T12:14:24Z</cp:lastPrinted>
  <dcterms:created xsi:type="dcterms:W3CDTF">2014-10-08T23:03:32Z</dcterms:created>
  <dcterms:modified xsi:type="dcterms:W3CDTF">2023-03-03T13:18:58Z</dcterms:modified>
</cp:coreProperties>
</file>