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1"/>
  </p:notesMasterIdLst>
  <p:sldIdLst>
    <p:sldId id="361" r:id="rId2"/>
    <p:sldId id="356" r:id="rId3"/>
    <p:sldId id="362" r:id="rId4"/>
    <p:sldId id="329" r:id="rId5"/>
    <p:sldId id="331" r:id="rId6"/>
    <p:sldId id="332" r:id="rId7"/>
    <p:sldId id="359" r:id="rId8"/>
    <p:sldId id="340" r:id="rId9"/>
    <p:sldId id="360" r:id="rId10"/>
  </p:sldIdLst>
  <p:sldSz cx="9532938" cy="7150100"/>
  <p:notesSz cx="6808788" cy="9940925"/>
  <p:defaultTextStyle>
    <a:defPPr>
      <a:defRPr lang="ru-RU"/>
    </a:defPPr>
    <a:lvl1pPr marL="0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1pPr>
    <a:lvl2pPr marL="499262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2pPr>
    <a:lvl3pPr marL="998525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3pPr>
    <a:lvl4pPr marL="1497787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4pPr>
    <a:lvl5pPr marL="1997050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5pPr>
    <a:lvl6pPr marL="2496312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6pPr>
    <a:lvl7pPr marL="2995574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7pPr>
    <a:lvl8pPr marL="3494837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8pPr>
    <a:lvl9pPr marL="3994099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ABF"/>
    <a:srgbClr val="B6C8E8"/>
    <a:srgbClr val="618CBB"/>
    <a:srgbClr val="6898C0"/>
    <a:srgbClr val="FF6600"/>
    <a:srgbClr val="6FA3C3"/>
    <a:srgbClr val="FF7D25"/>
    <a:srgbClr val="BE5108"/>
    <a:srgbClr val="FF9429"/>
    <a:srgbClr val="FF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458" y="120"/>
      </p:cViewPr>
      <p:guideLst>
        <p:guide orient="horz" pos="2252"/>
        <p:guide pos="3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51006" cy="498640"/>
          </a:xfrm>
          <a:prstGeom prst="rect">
            <a:avLst/>
          </a:prstGeom>
        </p:spPr>
        <p:txBody>
          <a:bodyPr vert="horz" lIns="91680" tIns="45841" rIns="91680" bIns="458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192" y="4"/>
            <a:ext cx="2951006" cy="498640"/>
          </a:xfrm>
          <a:prstGeom prst="rect">
            <a:avLst/>
          </a:prstGeom>
        </p:spPr>
        <p:txBody>
          <a:bodyPr vert="horz" lIns="91680" tIns="45841" rIns="91680" bIns="45841" rtlCol="0"/>
          <a:lstStyle>
            <a:lvl1pPr algn="r">
              <a:defRPr sz="1200"/>
            </a:lvl1pPr>
          </a:lstStyle>
          <a:p>
            <a:fld id="{015D4280-BC41-4E42-AA16-2AA78C7B1FFE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0" tIns="45841" rIns="91680" bIns="458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5"/>
            <a:ext cx="5447030" cy="3914239"/>
          </a:xfrm>
          <a:prstGeom prst="rect">
            <a:avLst/>
          </a:prstGeom>
        </p:spPr>
        <p:txBody>
          <a:bodyPr vert="horz" lIns="91680" tIns="45841" rIns="91680" bIns="458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42291"/>
            <a:ext cx="2951006" cy="498639"/>
          </a:xfrm>
          <a:prstGeom prst="rect">
            <a:avLst/>
          </a:prstGeom>
        </p:spPr>
        <p:txBody>
          <a:bodyPr vert="horz" lIns="91680" tIns="45841" rIns="91680" bIns="458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192" y="9442291"/>
            <a:ext cx="2951006" cy="498639"/>
          </a:xfrm>
          <a:prstGeom prst="rect">
            <a:avLst/>
          </a:prstGeom>
        </p:spPr>
        <p:txBody>
          <a:bodyPr vert="horz" lIns="91680" tIns="45841" rIns="91680" bIns="45841" rtlCol="0" anchor="b"/>
          <a:lstStyle>
            <a:lvl1pPr algn="r">
              <a:defRPr sz="1200"/>
            </a:lvl1pPr>
          </a:lstStyle>
          <a:p>
            <a:fld id="{2E1820A0-B833-4BFF-80CC-437100E6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4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1pPr>
    <a:lvl2pPr marL="499262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2pPr>
    <a:lvl3pPr marL="998525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3pPr>
    <a:lvl4pPr marL="1497787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4pPr>
    <a:lvl5pPr marL="1997050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5pPr>
    <a:lvl6pPr marL="2496312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6pPr>
    <a:lvl7pPr marL="2995574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7pPr>
    <a:lvl8pPr marL="3494837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8pPr>
    <a:lvl9pPr marL="3994099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820A0-B833-4BFF-80CC-437100E604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8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971" y="2221175"/>
            <a:ext cx="8102997" cy="15326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9941" y="4051727"/>
            <a:ext cx="6673057" cy="18272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6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4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1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7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3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9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3B24-17C6-4A27-98CA-E0E92DC055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5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C856-7421-485F-B27B-F1912165AC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1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1379" y="286344"/>
            <a:ext cx="2144912" cy="6100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6647" y="286344"/>
            <a:ext cx="6275851" cy="6100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9668C-78C1-4B50-A238-56637A7CF5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5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479487" y="4125432"/>
            <a:ext cx="8560916" cy="127112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 ЧЕМ ВЫ РАССКАЖЕТЕ СЕГОДНЯ? </a:t>
            </a:r>
            <a:endParaRPr lang="ru-RU" dirty="0"/>
          </a:p>
        </p:txBody>
      </p:sp>
      <p:pic>
        <p:nvPicPr>
          <p:cNvPr id="6" name="Picture 2" descr="Z:\Projects\Текущие\Проектная\FNS_2012\_БРЭНДБУК\out\PPT\3_1_present_16.9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625"/>
            <a:ext cx="9532938" cy="714925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" y="873901"/>
            <a:ext cx="705040" cy="1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380185" y="2574050"/>
            <a:ext cx="4354109" cy="1201200"/>
          </a:xfrm>
          <a:prstGeom prst="rect">
            <a:avLst/>
          </a:prstGeom>
        </p:spPr>
        <p:txBody>
          <a:bodyPr vert="horz" wrap="square" lIns="144999" tIns="72499" rIns="144999" bIns="72499" rtlCol="0" anchor="ctr">
            <a:noAutofit/>
          </a:bodyPr>
          <a:lstStyle/>
          <a:p>
            <a:pPr algn="ctr" defTabSz="1449951">
              <a:spcBef>
                <a:spcPct val="0"/>
              </a:spcBef>
            </a:pPr>
            <a:r>
              <a:rPr lang="ru-RU" sz="2502" b="1" dirty="0">
                <a:solidFill>
                  <a:prstClr val="white"/>
                </a:solidFill>
              </a:rPr>
              <a:t>ФЕДЕРАЛЬНАЯ НАЛОГОВАЯ </a:t>
            </a:r>
            <a:br>
              <a:rPr lang="ru-RU" sz="2502" b="1" dirty="0">
                <a:solidFill>
                  <a:prstClr val="white"/>
                </a:solidFill>
              </a:rPr>
            </a:br>
            <a:r>
              <a:rPr lang="ru-RU" sz="2502" b="1" dirty="0">
                <a:solidFill>
                  <a:prstClr val="white"/>
                </a:solidFill>
              </a:rPr>
              <a:t>СЛУЖБА</a:t>
            </a:r>
          </a:p>
        </p:txBody>
      </p:sp>
    </p:spTree>
    <p:extLst>
      <p:ext uri="{BB962C8B-B14F-4D97-AF65-F5344CB8AC3E}">
        <p14:creationId xmlns:p14="http://schemas.microsoft.com/office/powerpoint/2010/main" val="265766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556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rojects\Текущие\Проектная\FNS_2012\_БРЭНДБУК\out\PPT\3_1_present_A4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55" y="500"/>
            <a:ext cx="9531524" cy="714761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831" y="1675326"/>
            <a:ext cx="7632073" cy="5034944"/>
          </a:xfrm>
        </p:spPr>
        <p:txBody>
          <a:bodyPr/>
          <a:lstStyle>
            <a:lvl1pPr marL="319719" indent="0">
              <a:buFontTx/>
              <a:buNone/>
              <a:defRPr b="1">
                <a:latin typeface="+mj-lt"/>
              </a:defRPr>
            </a:lvl1pPr>
            <a:lvl2pPr marL="319719" indent="0">
              <a:defRPr>
                <a:latin typeface="+mj-lt"/>
              </a:defRPr>
            </a:lvl2pPr>
            <a:lvl3pPr marL="552931" indent="-228986">
              <a:defRPr>
                <a:latin typeface="+mj-lt"/>
              </a:defRPr>
            </a:lvl3pPr>
            <a:lvl4pPr marL="0" indent="316960">
              <a:defRPr>
                <a:latin typeface="+mj-lt"/>
              </a:defRPr>
            </a:lvl4pPr>
            <a:lvl5pPr marL="12622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856888" y="522489"/>
            <a:ext cx="7650017" cy="1152903"/>
          </a:xfrm>
        </p:spPr>
        <p:txBody>
          <a:bodyPr/>
          <a:lstStyle>
            <a:lvl1pPr marL="0" marR="0" indent="0" defTabSz="917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822"/>
            </a:lvl1pPr>
          </a:lstStyle>
          <a:p>
            <a:pPr marL="0" marR="0" lvl="0" indent="0" defTabSz="917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4397" b="1" i="0" u="none" strike="noStrike" kern="1200" cap="none" spc="0" normalizeH="0" baseline="0" noProof="0" dirty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9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8985616" y="5158098"/>
            <a:ext cx="451821" cy="13152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93" tIns="63547" rIns="127093" bIns="63547" anchor="ctr"/>
          <a:lstStyle/>
          <a:p>
            <a:pPr algn="ctr" defTabSz="1270888">
              <a:defRPr/>
            </a:pPr>
            <a:endParaRPr lang="ru-RU" sz="2502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8985616" y="6493223"/>
            <a:ext cx="451821" cy="4501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93" tIns="63547" rIns="127093" bIns="63547" anchor="ctr"/>
          <a:lstStyle/>
          <a:p>
            <a:pPr algn="ctr" defTabSz="1270888">
              <a:defRPr/>
            </a:pPr>
            <a:endParaRPr lang="ru-RU" sz="2502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465" y="115567"/>
            <a:ext cx="7509906" cy="951487"/>
          </a:xfrm>
        </p:spPr>
        <p:txBody>
          <a:bodyPr/>
          <a:lstStyle>
            <a:lvl1pPr>
              <a:defRPr>
                <a:solidFill>
                  <a:srgbClr val="104E7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465" y="1422028"/>
            <a:ext cx="8842792" cy="5024005"/>
          </a:xfrm>
        </p:spPr>
        <p:txBody>
          <a:bodyPr lIns="0" tIns="0" rIns="0" bIns="0"/>
          <a:lstStyle>
            <a:lvl1pPr marL="183554" indent="-183554">
              <a:buClr>
                <a:srgbClr val="C00000"/>
              </a:buClr>
              <a:buFont typeface="Arial" pitchFamily="34" charset="0"/>
              <a:buChar char="•"/>
              <a:defRPr sz="2919" b="1"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1pPr>
            <a:lvl2pPr marL="375371" indent="-191821">
              <a:buClr>
                <a:srgbClr val="2685C5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2pPr>
            <a:lvl3pPr marL="558926" indent="-183554">
              <a:buClr>
                <a:srgbClr val="C00000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3pPr>
            <a:lvl4pPr marL="750748" indent="-191821">
              <a:buClr>
                <a:srgbClr val="2685C5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4pPr>
            <a:lvl5pPr marL="934299" indent="-183554">
              <a:buClr>
                <a:srgbClr val="C00000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967265" y="6508166"/>
            <a:ext cx="492844" cy="380677"/>
          </a:xfrm>
        </p:spPr>
        <p:txBody>
          <a:bodyPr lIns="0" rIns="0"/>
          <a:lstStyle>
            <a:lvl1pPr algn="ctr">
              <a:defRPr sz="3336" b="1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02A372-EB85-4A14-9B9E-6F2305329C24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" y="2"/>
            <a:ext cx="301214" cy="112547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93" tIns="63547" rIns="127093" bIns="63547" anchor="ctr"/>
          <a:lstStyle/>
          <a:p>
            <a:pPr algn="ctr" defTabSz="1270888">
              <a:defRPr/>
            </a:pPr>
            <a:endParaRPr lang="ru-RU" sz="2502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9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037" y="4594609"/>
            <a:ext cx="8102997" cy="1420089"/>
          </a:xfrm>
        </p:spPr>
        <p:txBody>
          <a:bodyPr anchor="t"/>
          <a:lstStyle>
            <a:lvl1pPr algn="l">
              <a:defRPr sz="417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3037" y="3030518"/>
            <a:ext cx="8102997" cy="1564084"/>
          </a:xfrm>
        </p:spPr>
        <p:txBody>
          <a:bodyPr anchor="b"/>
          <a:lstStyle>
            <a:lvl1pPr marL="0" indent="0">
              <a:buNone/>
              <a:defRPr sz="2085">
                <a:solidFill>
                  <a:schemeClr val="tx1">
                    <a:tint val="75000"/>
                  </a:schemeClr>
                </a:solidFill>
              </a:defRPr>
            </a:lvl1pPr>
            <a:lvl2pPr marL="476245" indent="0">
              <a:buNone/>
              <a:defRPr sz="1877">
                <a:solidFill>
                  <a:schemeClr val="tx1">
                    <a:tint val="75000"/>
                  </a:schemeClr>
                </a:solidFill>
              </a:defRPr>
            </a:lvl2pPr>
            <a:lvl3pPr marL="952488" indent="0">
              <a:buNone/>
              <a:defRPr sz="1668">
                <a:solidFill>
                  <a:schemeClr val="tx1">
                    <a:tint val="75000"/>
                  </a:schemeClr>
                </a:solidFill>
              </a:defRPr>
            </a:lvl3pPr>
            <a:lvl4pPr marL="1428733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4pPr>
            <a:lvl5pPr marL="1904978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5pPr>
            <a:lvl6pPr marL="2381221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6pPr>
            <a:lvl7pPr marL="2857465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7pPr>
            <a:lvl8pPr marL="3333712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8pPr>
            <a:lvl9pPr marL="3809954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F8021-ED8C-4BDF-B535-680A6D8767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6648" y="1668361"/>
            <a:ext cx="4210381" cy="4718735"/>
          </a:xfrm>
        </p:spPr>
        <p:txBody>
          <a:bodyPr/>
          <a:lstStyle>
            <a:lvl1pPr>
              <a:defRPr sz="2919"/>
            </a:lvl1pPr>
            <a:lvl2pPr>
              <a:defRPr sz="2502"/>
            </a:lvl2pPr>
            <a:lvl3pPr>
              <a:defRPr sz="2085"/>
            </a:lvl3pPr>
            <a:lvl4pPr>
              <a:defRPr sz="1877"/>
            </a:lvl4pPr>
            <a:lvl5pPr>
              <a:defRPr sz="1877"/>
            </a:lvl5pPr>
            <a:lvl6pPr>
              <a:defRPr sz="1877"/>
            </a:lvl6pPr>
            <a:lvl7pPr>
              <a:defRPr sz="1877"/>
            </a:lvl7pPr>
            <a:lvl8pPr>
              <a:defRPr sz="1877"/>
            </a:lvl8pPr>
            <a:lvl9pPr>
              <a:defRPr sz="187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45910" y="1668361"/>
            <a:ext cx="4210381" cy="4718735"/>
          </a:xfrm>
        </p:spPr>
        <p:txBody>
          <a:bodyPr/>
          <a:lstStyle>
            <a:lvl1pPr>
              <a:defRPr sz="2919"/>
            </a:lvl1pPr>
            <a:lvl2pPr>
              <a:defRPr sz="2502"/>
            </a:lvl2pPr>
            <a:lvl3pPr>
              <a:defRPr sz="2085"/>
            </a:lvl3pPr>
            <a:lvl4pPr>
              <a:defRPr sz="1877"/>
            </a:lvl4pPr>
            <a:lvl5pPr>
              <a:defRPr sz="1877"/>
            </a:lvl5pPr>
            <a:lvl6pPr>
              <a:defRPr sz="1877"/>
            </a:lvl6pPr>
            <a:lvl7pPr>
              <a:defRPr sz="1877"/>
            </a:lvl7pPr>
            <a:lvl8pPr>
              <a:defRPr sz="1877"/>
            </a:lvl8pPr>
            <a:lvl9pPr>
              <a:defRPr sz="187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E65D7-EF62-48DF-8BE3-AABB744AD3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7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6647" y="1600499"/>
            <a:ext cx="4212037" cy="667012"/>
          </a:xfrm>
        </p:spPr>
        <p:txBody>
          <a:bodyPr anchor="b"/>
          <a:lstStyle>
            <a:lvl1pPr marL="0" indent="0">
              <a:buNone/>
              <a:defRPr sz="2502" b="1"/>
            </a:lvl1pPr>
            <a:lvl2pPr marL="476245" indent="0">
              <a:buNone/>
              <a:defRPr sz="2085" b="1"/>
            </a:lvl2pPr>
            <a:lvl3pPr marL="952488" indent="0">
              <a:buNone/>
              <a:defRPr sz="1877" b="1"/>
            </a:lvl3pPr>
            <a:lvl4pPr marL="1428733" indent="0">
              <a:buNone/>
              <a:defRPr sz="1668" b="1"/>
            </a:lvl4pPr>
            <a:lvl5pPr marL="1904978" indent="0">
              <a:buNone/>
              <a:defRPr sz="1668" b="1"/>
            </a:lvl5pPr>
            <a:lvl6pPr marL="2381221" indent="0">
              <a:buNone/>
              <a:defRPr sz="1668" b="1"/>
            </a:lvl6pPr>
            <a:lvl7pPr marL="2857465" indent="0">
              <a:buNone/>
              <a:defRPr sz="1668" b="1"/>
            </a:lvl7pPr>
            <a:lvl8pPr marL="3333712" indent="0">
              <a:buNone/>
              <a:defRPr sz="1668" b="1"/>
            </a:lvl8pPr>
            <a:lvl9pPr marL="3809954" indent="0">
              <a:buNone/>
              <a:defRPr sz="16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647" y="2267508"/>
            <a:ext cx="4212037" cy="4119584"/>
          </a:xfrm>
        </p:spPr>
        <p:txBody>
          <a:bodyPr/>
          <a:lstStyle>
            <a:lvl1pPr>
              <a:defRPr sz="2502"/>
            </a:lvl1pPr>
            <a:lvl2pPr>
              <a:defRPr sz="2085"/>
            </a:lvl2pPr>
            <a:lvl3pPr>
              <a:defRPr sz="1877"/>
            </a:lvl3pPr>
            <a:lvl4pPr>
              <a:defRPr sz="1668"/>
            </a:lvl4pPr>
            <a:lvl5pPr>
              <a:defRPr sz="1668"/>
            </a:lvl5pPr>
            <a:lvl6pPr>
              <a:defRPr sz="1668"/>
            </a:lvl6pPr>
            <a:lvl7pPr>
              <a:defRPr sz="1668"/>
            </a:lvl7pPr>
            <a:lvl8pPr>
              <a:defRPr sz="1668"/>
            </a:lvl8pPr>
            <a:lvl9pPr>
              <a:defRPr sz="16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42608" y="1600499"/>
            <a:ext cx="4213691" cy="667012"/>
          </a:xfrm>
        </p:spPr>
        <p:txBody>
          <a:bodyPr anchor="b"/>
          <a:lstStyle>
            <a:lvl1pPr marL="0" indent="0">
              <a:buNone/>
              <a:defRPr sz="2502" b="1"/>
            </a:lvl1pPr>
            <a:lvl2pPr marL="476245" indent="0">
              <a:buNone/>
              <a:defRPr sz="2085" b="1"/>
            </a:lvl2pPr>
            <a:lvl3pPr marL="952488" indent="0">
              <a:buNone/>
              <a:defRPr sz="1877" b="1"/>
            </a:lvl3pPr>
            <a:lvl4pPr marL="1428733" indent="0">
              <a:buNone/>
              <a:defRPr sz="1668" b="1"/>
            </a:lvl4pPr>
            <a:lvl5pPr marL="1904978" indent="0">
              <a:buNone/>
              <a:defRPr sz="1668" b="1"/>
            </a:lvl5pPr>
            <a:lvl6pPr marL="2381221" indent="0">
              <a:buNone/>
              <a:defRPr sz="1668" b="1"/>
            </a:lvl6pPr>
            <a:lvl7pPr marL="2857465" indent="0">
              <a:buNone/>
              <a:defRPr sz="1668" b="1"/>
            </a:lvl7pPr>
            <a:lvl8pPr marL="3333712" indent="0">
              <a:buNone/>
              <a:defRPr sz="1668" b="1"/>
            </a:lvl8pPr>
            <a:lvl9pPr marL="3809954" indent="0">
              <a:buNone/>
              <a:defRPr sz="16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42608" y="2267508"/>
            <a:ext cx="4213691" cy="4119584"/>
          </a:xfrm>
        </p:spPr>
        <p:txBody>
          <a:bodyPr/>
          <a:lstStyle>
            <a:lvl1pPr>
              <a:defRPr sz="2502"/>
            </a:lvl1pPr>
            <a:lvl2pPr>
              <a:defRPr sz="2085"/>
            </a:lvl2pPr>
            <a:lvl3pPr>
              <a:defRPr sz="1877"/>
            </a:lvl3pPr>
            <a:lvl4pPr>
              <a:defRPr sz="1668"/>
            </a:lvl4pPr>
            <a:lvl5pPr>
              <a:defRPr sz="1668"/>
            </a:lvl5pPr>
            <a:lvl6pPr>
              <a:defRPr sz="1668"/>
            </a:lvl6pPr>
            <a:lvl7pPr>
              <a:defRPr sz="1668"/>
            </a:lvl7pPr>
            <a:lvl8pPr>
              <a:defRPr sz="1668"/>
            </a:lvl8pPr>
            <a:lvl9pPr>
              <a:defRPr sz="16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F9DB-885A-4D81-8D62-6BEB8B6A1F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F9FE5-6402-411A-AFD6-F5FDF53EA1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D679-B1CE-4B80-B6F9-CAA5757C64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7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55" y="284680"/>
            <a:ext cx="3136271" cy="1211546"/>
          </a:xfrm>
        </p:spPr>
        <p:txBody>
          <a:bodyPr anchor="b"/>
          <a:lstStyle>
            <a:lvl1pPr algn="l">
              <a:defRPr sz="208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7114" y="284684"/>
            <a:ext cx="5329177" cy="6102412"/>
          </a:xfrm>
        </p:spPr>
        <p:txBody>
          <a:bodyPr/>
          <a:lstStyle>
            <a:lvl1pPr>
              <a:defRPr sz="3336"/>
            </a:lvl1pPr>
            <a:lvl2pPr>
              <a:defRPr sz="2919"/>
            </a:lvl2pPr>
            <a:lvl3pPr>
              <a:defRPr sz="2502"/>
            </a:lvl3pPr>
            <a:lvl4pPr>
              <a:defRPr sz="2085"/>
            </a:lvl4pPr>
            <a:lvl5pPr>
              <a:defRPr sz="2085"/>
            </a:lvl5pPr>
            <a:lvl6pPr>
              <a:defRPr sz="2085"/>
            </a:lvl6pPr>
            <a:lvl7pPr>
              <a:defRPr sz="2085"/>
            </a:lvl7pPr>
            <a:lvl8pPr>
              <a:defRPr sz="2085"/>
            </a:lvl8pPr>
            <a:lvl9pPr>
              <a:defRPr sz="20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6655" y="1496228"/>
            <a:ext cx="3136271" cy="4890868"/>
          </a:xfrm>
        </p:spPr>
        <p:txBody>
          <a:bodyPr/>
          <a:lstStyle>
            <a:lvl1pPr marL="0" indent="0">
              <a:buNone/>
              <a:defRPr sz="1460"/>
            </a:lvl1pPr>
            <a:lvl2pPr marL="476245" indent="0">
              <a:buNone/>
              <a:defRPr sz="1251"/>
            </a:lvl2pPr>
            <a:lvl3pPr marL="952488" indent="0">
              <a:buNone/>
              <a:defRPr sz="1043"/>
            </a:lvl3pPr>
            <a:lvl4pPr marL="1428733" indent="0">
              <a:buNone/>
              <a:defRPr sz="938"/>
            </a:lvl4pPr>
            <a:lvl5pPr marL="1904978" indent="0">
              <a:buNone/>
              <a:defRPr sz="938"/>
            </a:lvl5pPr>
            <a:lvl6pPr marL="2381221" indent="0">
              <a:buNone/>
              <a:defRPr sz="938"/>
            </a:lvl6pPr>
            <a:lvl7pPr marL="2857465" indent="0">
              <a:buNone/>
              <a:defRPr sz="938"/>
            </a:lvl7pPr>
            <a:lvl8pPr marL="3333712" indent="0">
              <a:buNone/>
              <a:defRPr sz="938"/>
            </a:lvl8pPr>
            <a:lvl9pPr marL="3809954" indent="0">
              <a:buNone/>
              <a:defRPr sz="93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8974-F02E-439E-80F3-43EB670DBF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523" y="5005072"/>
            <a:ext cx="5719763" cy="590878"/>
          </a:xfrm>
        </p:spPr>
        <p:txBody>
          <a:bodyPr anchor="b"/>
          <a:lstStyle>
            <a:lvl1pPr algn="l">
              <a:defRPr sz="208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68523" y="638875"/>
            <a:ext cx="5719763" cy="4290060"/>
          </a:xfrm>
        </p:spPr>
        <p:txBody>
          <a:bodyPr rtlCol="0">
            <a:normAutofit/>
          </a:bodyPr>
          <a:lstStyle>
            <a:lvl1pPr marL="0" indent="0">
              <a:buNone/>
              <a:defRPr sz="3336"/>
            </a:lvl1pPr>
            <a:lvl2pPr marL="476245" indent="0">
              <a:buNone/>
              <a:defRPr sz="2919"/>
            </a:lvl2pPr>
            <a:lvl3pPr marL="952488" indent="0">
              <a:buNone/>
              <a:defRPr sz="2502"/>
            </a:lvl3pPr>
            <a:lvl4pPr marL="1428733" indent="0">
              <a:buNone/>
              <a:defRPr sz="2085"/>
            </a:lvl4pPr>
            <a:lvl5pPr marL="1904978" indent="0">
              <a:buNone/>
              <a:defRPr sz="2085"/>
            </a:lvl5pPr>
            <a:lvl6pPr marL="2381221" indent="0">
              <a:buNone/>
              <a:defRPr sz="2085"/>
            </a:lvl6pPr>
            <a:lvl7pPr marL="2857465" indent="0">
              <a:buNone/>
              <a:defRPr sz="2085"/>
            </a:lvl7pPr>
            <a:lvl8pPr marL="3333712" indent="0">
              <a:buNone/>
              <a:defRPr sz="2085"/>
            </a:lvl8pPr>
            <a:lvl9pPr marL="3809954" indent="0">
              <a:buNone/>
              <a:defRPr sz="208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68523" y="5595949"/>
            <a:ext cx="5719763" cy="839144"/>
          </a:xfrm>
        </p:spPr>
        <p:txBody>
          <a:bodyPr/>
          <a:lstStyle>
            <a:lvl1pPr marL="0" indent="0">
              <a:buNone/>
              <a:defRPr sz="1460"/>
            </a:lvl1pPr>
            <a:lvl2pPr marL="476245" indent="0">
              <a:buNone/>
              <a:defRPr sz="1251"/>
            </a:lvl2pPr>
            <a:lvl3pPr marL="952488" indent="0">
              <a:buNone/>
              <a:defRPr sz="1043"/>
            </a:lvl3pPr>
            <a:lvl4pPr marL="1428733" indent="0">
              <a:buNone/>
              <a:defRPr sz="938"/>
            </a:lvl4pPr>
            <a:lvl5pPr marL="1904978" indent="0">
              <a:buNone/>
              <a:defRPr sz="938"/>
            </a:lvl5pPr>
            <a:lvl6pPr marL="2381221" indent="0">
              <a:buNone/>
              <a:defRPr sz="938"/>
            </a:lvl6pPr>
            <a:lvl7pPr marL="2857465" indent="0">
              <a:buNone/>
              <a:defRPr sz="938"/>
            </a:lvl7pPr>
            <a:lvl8pPr marL="3333712" indent="0">
              <a:buNone/>
              <a:defRPr sz="938"/>
            </a:lvl8pPr>
            <a:lvl9pPr marL="3809954" indent="0">
              <a:buNone/>
              <a:defRPr sz="93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0A1B-D7B0-4C6E-90BC-42E0241C57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1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597467" y="115866"/>
            <a:ext cx="8458827" cy="9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80" rIns="0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476647" y="1421750"/>
            <a:ext cx="8579644" cy="471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0" rIns="91360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31939" y="6627092"/>
            <a:ext cx="2224352" cy="380677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5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0C75FB-29DB-479D-90FD-07DD74D674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2469" name="Рисунок 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398" y="115861"/>
            <a:ext cx="1097282" cy="109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97472" y="1155278"/>
            <a:ext cx="7733926" cy="57930"/>
          </a:xfrm>
          <a:prstGeom prst="rect">
            <a:avLst/>
          </a:prstGeom>
          <a:solidFill>
            <a:srgbClr val="268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51" tIns="47626" rIns="95251" bIns="47626" anchor="ctr"/>
          <a:lstStyle/>
          <a:p>
            <a:pPr algn="ctr">
              <a:defRPr/>
            </a:pPr>
            <a:endParaRPr lang="ru-RU" sz="1877">
              <a:solidFill>
                <a:prstClr val="white"/>
              </a:solidFill>
            </a:endParaRPr>
          </a:p>
        </p:txBody>
      </p:sp>
      <p:pic>
        <p:nvPicPr>
          <p:cNvPr id="62471" name="Объект 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74666"/>
            <a:ext cx="9532938" cy="17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63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4" r:id="rId13"/>
    <p:sldLayoutId id="2147483715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36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5pPr>
      <a:lvl6pPr marL="476245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6pPr>
      <a:lvl7pPr marL="952488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7pPr>
      <a:lvl8pPr marL="1428733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8pPr>
      <a:lvl9pPr marL="1904978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57183" indent="-35718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36" kern="1200">
          <a:solidFill>
            <a:schemeClr val="tx1"/>
          </a:solidFill>
          <a:latin typeface="+mn-lt"/>
          <a:ea typeface="+mn-ea"/>
          <a:cs typeface="+mn-cs"/>
        </a:defRPr>
      </a:lvl1pPr>
      <a:lvl2pPr marL="773897" indent="-2976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19" kern="1200">
          <a:solidFill>
            <a:schemeClr val="tx1"/>
          </a:solidFill>
          <a:latin typeface="+mn-lt"/>
          <a:ea typeface="+mn-ea"/>
          <a:cs typeface="+mn-cs"/>
        </a:defRPr>
      </a:lvl2pPr>
      <a:lvl3pPr marL="1190611" indent="-2381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2" kern="1200">
          <a:solidFill>
            <a:schemeClr val="tx1"/>
          </a:solidFill>
          <a:latin typeface="+mn-lt"/>
          <a:ea typeface="+mn-ea"/>
          <a:cs typeface="+mn-cs"/>
        </a:defRPr>
      </a:lvl3pPr>
      <a:lvl4pPr marL="1666856" indent="-2381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85" kern="1200">
          <a:solidFill>
            <a:schemeClr val="tx1"/>
          </a:solidFill>
          <a:latin typeface="+mn-lt"/>
          <a:ea typeface="+mn-ea"/>
          <a:cs typeface="+mn-cs"/>
        </a:defRPr>
      </a:lvl4pPr>
      <a:lvl5pPr marL="2143100" indent="-2381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85" kern="1200">
          <a:solidFill>
            <a:schemeClr val="tx1"/>
          </a:solidFill>
          <a:latin typeface="+mn-lt"/>
          <a:ea typeface="+mn-ea"/>
          <a:cs typeface="+mn-cs"/>
        </a:defRPr>
      </a:lvl5pPr>
      <a:lvl6pPr marL="2619345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6pPr>
      <a:lvl7pPr marL="3095588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7pPr>
      <a:lvl8pPr marL="3571833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8pPr>
      <a:lvl9pPr marL="4048078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1pPr>
      <a:lvl2pPr marL="476245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2pPr>
      <a:lvl3pPr marL="952488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3pPr>
      <a:lvl4pPr marL="1428733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4pPr>
      <a:lvl5pPr marL="1904978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5pPr>
      <a:lvl6pPr marL="2381221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6pPr>
      <a:lvl7pPr marL="2857465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7pPr>
      <a:lvl8pPr marL="3333712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8pPr>
      <a:lvl9pPr marL="3809954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44378" y="3869183"/>
            <a:ext cx="67403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48405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48405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823" y="446325"/>
            <a:ext cx="1881554" cy="17253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0351" y="1896538"/>
            <a:ext cx="7849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Взыскание задолженности с аффилированных лиц с применением статьи 45 НК РФ»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1">
            <a:extLst>
              <a:ext uri="{FF2B5EF4-FFF2-40B4-BE49-F238E27FC236}">
                <a16:creationId xmlns:a16="http://schemas.microsoft.com/office/drawing/2014/main" xmlns="" id="{C91775D2-94F5-41E5-B423-994D8E18CC2B}"/>
              </a:ext>
            </a:extLst>
          </p:cNvPr>
          <p:cNvSpPr/>
          <p:nvPr/>
        </p:nvSpPr>
        <p:spPr>
          <a:xfrm>
            <a:off x="1030351" y="3597322"/>
            <a:ext cx="7623777" cy="1603318"/>
          </a:xfrm>
          <a:prstGeom prst="roundRect">
            <a:avLst>
              <a:gd name="adj" fmla="val 50000"/>
            </a:avLst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8405"/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48405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Яшкулов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Мерген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Зурганович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48405"/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процедур банкротства № 1                                                 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ФНС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 г.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290273" y="17092"/>
            <a:ext cx="4829175" cy="11223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взыскания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9320" y="3085032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9499" y="3763416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53580" y="1231904"/>
            <a:ext cx="3343581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мер взыскания в соответствии с НК РФ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46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98670" y="3109413"/>
            <a:ext cx="640080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альтернативных методов 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4383055" y="2106624"/>
            <a:ext cx="484632" cy="97840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34216" y="3576538"/>
            <a:ext cx="3522622" cy="13416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Субсидиарная ответственность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61.11 Закона от банкротстве)</a:t>
            </a:r>
          </a:p>
        </p:txBody>
      </p:sp>
      <p:sp>
        <p:nvSpPr>
          <p:cNvPr id="28" name="Выгнутая влево стрелка 27"/>
          <p:cNvSpPr/>
          <p:nvPr/>
        </p:nvSpPr>
        <p:spPr>
          <a:xfrm>
            <a:off x="314895" y="3121886"/>
            <a:ext cx="1436624" cy="1317489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595518" y="3600705"/>
            <a:ext cx="3276455" cy="13416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обязанности по уплате налога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сбора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страховых взносов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45 НК РФ)</a:t>
            </a:r>
          </a:p>
        </p:txBody>
      </p:sp>
      <p:sp>
        <p:nvSpPr>
          <p:cNvPr id="6" name="Овал 5"/>
          <p:cNvSpPr/>
          <p:nvPr/>
        </p:nvSpPr>
        <p:spPr>
          <a:xfrm>
            <a:off x="5153114" y="3763416"/>
            <a:ext cx="76912" cy="236016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64338" y="4940598"/>
            <a:ext cx="6097188" cy="194756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Сокрытие денежных средств либо имущества организации или индивидуального предпринимателя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которых должно производиться взыскание налогов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сборов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страховых взносов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199.2 УК РФ)   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8257791" y="3121886"/>
            <a:ext cx="1257275" cy="1332592"/>
          </a:xfrm>
          <a:prstGeom prst="curved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370616" y="3507869"/>
            <a:ext cx="484633" cy="136255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54638" y="158110"/>
            <a:ext cx="7650163" cy="1152525"/>
          </a:xfrm>
        </p:spPr>
        <p:txBody>
          <a:bodyPr/>
          <a:lstStyle/>
          <a:p>
            <a:pPr algn="ctr"/>
            <a:r>
              <a:rPr lang="ru-R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для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п. 3 ст. 45 НК РФ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"/>
          <p:cNvSpPr>
            <a:spLocks noGrp="1" noChangeArrowheads="1"/>
          </p:cNvSpPr>
          <p:nvPr>
            <p:ph idx="4294967295"/>
          </p:nvPr>
        </p:nvSpPr>
        <p:spPr bwMode="auto">
          <a:xfrm>
            <a:off x="4289988" y="1561933"/>
            <a:ext cx="5027755" cy="10641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defTabSz="539021" eaLnBrk="1" hangingPunct="1">
              <a:spcBef>
                <a:spcPts val="363"/>
              </a:spcBef>
              <a:buSzPct val="80000"/>
              <a:buNone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образовалась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539021" eaLnBrk="1" hangingPunct="1">
              <a:spcBef>
                <a:spcPts val="363"/>
              </a:spcBef>
              <a:buSzPct val="80000"/>
              <a:buNone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итогам налоговой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и числится более трех месяцев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223036" y="5226401"/>
            <a:ext cx="5161660" cy="13805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средств или иного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 зависимому лицу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привела к невозможности взыскания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по результатам налоговой проверки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223036" y="2956111"/>
            <a:ext cx="5161660" cy="1759998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момента, когда организация, за которой числится недоимка,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узнала или должна была узнать о назначении выездной 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проверки или о начале проведения 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камеральной налоговой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проверки, произошла передача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денежных средств, иного имущества третьему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лицу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4" y="1436912"/>
            <a:ext cx="3606373" cy="51909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617" y="0"/>
            <a:ext cx="646205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бизнеса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«Зеркальность организаций»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11" y="1691472"/>
            <a:ext cx="4193929" cy="314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1408617" y="5279374"/>
            <a:ext cx="7075918" cy="11062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бизнеса на зеркальную компанию – это создание новой компании, которая является двойником уже существующей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6575" y="81068"/>
            <a:ext cx="8110538" cy="950913"/>
          </a:xfrm>
        </p:spPr>
        <p:txBody>
          <a:bodyPr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OOO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«Звезда Телеком»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№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A41 – 9981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/2020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166252" y="2102244"/>
            <a:ext cx="279800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3166252" y="2905624"/>
            <a:ext cx="279800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3132012" y="3702838"/>
            <a:ext cx="283224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132012" y="4458329"/>
            <a:ext cx="283224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DNS -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сервер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3046909" y="5298778"/>
            <a:ext cx="283224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3132012" y="6062420"/>
            <a:ext cx="286648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контрагентов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590" y="4466937"/>
            <a:ext cx="783797" cy="79643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00" y="3666738"/>
            <a:ext cx="793343" cy="8061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000" y="2864470"/>
            <a:ext cx="793343" cy="8061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496" y="5255356"/>
            <a:ext cx="891350" cy="9057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896" y="5492369"/>
            <a:ext cx="410887" cy="321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108" y="6097437"/>
            <a:ext cx="817130" cy="83031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829" y="2131432"/>
            <a:ext cx="716683" cy="72824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350" y="2239319"/>
            <a:ext cx="442645" cy="44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779" y="1615389"/>
            <a:ext cx="2636733" cy="205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081" y="2006992"/>
            <a:ext cx="2716595" cy="156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64095" y="3791792"/>
            <a:ext cx="2822417" cy="13805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Звезда Телеком»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6840846" y="3791792"/>
            <a:ext cx="2602578" cy="13805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Вилэнд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215900" y="276329"/>
            <a:ext cx="9502775" cy="71278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Взыскание задолженности с зависимых лиц в порядке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установленном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45 НК РФ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56" y="1636486"/>
            <a:ext cx="8297375" cy="4328478"/>
          </a:xfrm>
          <a:prstGeom prst="rect">
            <a:avLst/>
          </a:prstGeom>
        </p:spPr>
      </p:pic>
      <p:sp>
        <p:nvSpPr>
          <p:cNvPr id="7" name="Нашивка 6"/>
          <p:cNvSpPr/>
          <p:nvPr/>
        </p:nvSpPr>
        <p:spPr>
          <a:xfrm>
            <a:off x="4648912" y="2220887"/>
            <a:ext cx="1871529" cy="487111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3" name="TextBox 2"/>
          <p:cNvSpPr txBox="1"/>
          <p:nvPr/>
        </p:nvSpPr>
        <p:spPr>
          <a:xfrm>
            <a:off x="4790298" y="2321326"/>
            <a:ext cx="15887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Взыскано в суде</a:t>
            </a:r>
          </a:p>
        </p:txBody>
      </p:sp>
      <p:sp>
        <p:nvSpPr>
          <p:cNvPr id="10" name="Нашивка 9"/>
          <p:cNvSpPr/>
          <p:nvPr/>
        </p:nvSpPr>
        <p:spPr>
          <a:xfrm>
            <a:off x="6494112" y="2241233"/>
            <a:ext cx="1871529" cy="466766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2" name="TextBox 11"/>
          <p:cNvSpPr txBox="1"/>
          <p:nvPr/>
        </p:nvSpPr>
        <p:spPr>
          <a:xfrm>
            <a:off x="6605898" y="2321326"/>
            <a:ext cx="15887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Дела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6464511" y="2861644"/>
            <a:ext cx="1871529" cy="493724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5" name="Нашивка 14"/>
          <p:cNvSpPr/>
          <p:nvPr/>
        </p:nvSpPr>
        <p:spPr>
          <a:xfrm>
            <a:off x="6379054" y="3519072"/>
            <a:ext cx="1956986" cy="546929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6" name="Нашивка 15"/>
          <p:cNvSpPr/>
          <p:nvPr/>
        </p:nvSpPr>
        <p:spPr>
          <a:xfrm>
            <a:off x="6440818" y="4166442"/>
            <a:ext cx="1918913" cy="574364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7" name="Нашивка 16"/>
          <p:cNvSpPr/>
          <p:nvPr/>
        </p:nvSpPr>
        <p:spPr>
          <a:xfrm>
            <a:off x="6440818" y="4813811"/>
            <a:ext cx="1895222" cy="536963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8" name="TextBox 17"/>
          <p:cNvSpPr txBox="1"/>
          <p:nvPr/>
        </p:nvSpPr>
        <p:spPr>
          <a:xfrm>
            <a:off x="6563169" y="3682600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А40-170998/2021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5498" y="4296790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А40-81308/2022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5498" y="4939709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А40-138954/2020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3169" y="2979240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А40-88284/2021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34904" y="23326"/>
            <a:ext cx="1167944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01804" y="284046"/>
            <a:ext cx="4636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Обеспечительные меры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594" y="1973010"/>
            <a:ext cx="1231499" cy="15241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011" y="1979597"/>
            <a:ext cx="1231499" cy="15241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470" y="3561637"/>
            <a:ext cx="1109568" cy="13656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820" y="3561637"/>
            <a:ext cx="1085182" cy="13717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326" y="1957224"/>
            <a:ext cx="1572904" cy="37798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8647" y="1581822"/>
            <a:ext cx="36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3B6A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Арест денежных средств в банке </a:t>
            </a:r>
            <a:endParaRPr lang="ru-RU" sz="1800" b="1" dirty="0">
              <a:solidFill>
                <a:srgbClr val="3B6A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4569" y="1951155"/>
            <a:ext cx="1499746" cy="37798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604361" y="1627989"/>
            <a:ext cx="456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открытие новых счетов в банках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4872" y="4104303"/>
            <a:ext cx="2690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регистрационных действий с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801" y="4515525"/>
            <a:ext cx="1493649" cy="371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049" y="5265831"/>
            <a:ext cx="1819976" cy="15022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486644" y="4538229"/>
            <a:ext cx="3904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внесение изменений в ЕГРЮЛ</a:t>
            </a:r>
            <a:endParaRPr lang="ru-RU" sz="1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9219" y="5330535"/>
            <a:ext cx="1430202" cy="14374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8260" y="2318751"/>
            <a:ext cx="1501161" cy="1887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0919" y="5027633"/>
            <a:ext cx="1566808" cy="1719221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 rot="20531328">
            <a:off x="4913635" y="5460909"/>
            <a:ext cx="574635" cy="30517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АПК РФ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463" y="2204937"/>
            <a:ext cx="2233382" cy="14889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31362" y="222384"/>
            <a:ext cx="9523190" cy="773112"/>
          </a:xfrm>
        </p:spPr>
        <p:txBody>
          <a:bodyPr>
            <a:no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СКУАД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(АИС НАЛОГ – 3)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3856" y="1233924"/>
            <a:ext cx="476567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МАРКЕРОВ ВЫЯВЛЕНИЯ СХЕМ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93951" y="2361419"/>
            <a:ext cx="878767" cy="3948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43485" y="2361419"/>
            <a:ext cx="887166" cy="3948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096" y="1879370"/>
            <a:ext cx="2423193" cy="17538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257" y="2024981"/>
            <a:ext cx="925706" cy="112806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695" y="1991887"/>
            <a:ext cx="2007028" cy="11626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893" y="2151664"/>
            <a:ext cx="1241487" cy="7253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528" y="2037229"/>
            <a:ext cx="1260570" cy="108715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41572" y="3555554"/>
            <a:ext cx="3384714" cy="11237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Человеческий фактор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eriod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1572" y="5180727"/>
            <a:ext cx="3313385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Ручной поиск признаков перевода деятельности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44562" y="3275116"/>
            <a:ext cx="3768951" cy="20090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AutoNum type="arabicPeriod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Автоподбор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зависимых лиц по цифровым маркерам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активов должника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совпадение руководителя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учредителя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сотрудников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осведомлённость в начале проверки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недоимка образовалась по результатам проверки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27428" y="5711946"/>
            <a:ext cx="3686085" cy="8172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Пользовательское задание «Взыскание с зависимых лиц в соответствии со ст. 45 НК РФ по цифровым маркерам 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idx="1"/>
          </p:nvPr>
        </p:nvSpPr>
        <p:spPr>
          <a:xfrm>
            <a:off x="1060734" y="2762558"/>
            <a:ext cx="7632073" cy="5034944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1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 eaLnBrk="1" hangingPunct="1">
          <a:spcBef>
            <a:spcPts val="0"/>
          </a:spcBef>
          <a:defRPr b="1" dirty="0" smtClean="0">
            <a:solidFill>
              <a:srgbClr val="009900"/>
            </a:solidFill>
            <a:latin typeface="Arial Narrow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31440</TotalTime>
  <Words>358</Words>
  <Application>Microsoft Office PowerPoint</Application>
  <PresentationFormat>Произвольный</PresentationFormat>
  <Paragraphs>72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Times New Roman</vt:lpstr>
      <vt:lpstr>Специальное оформление</vt:lpstr>
      <vt:lpstr>Презентация PowerPoint</vt:lpstr>
      <vt:lpstr>Методы взыскания</vt:lpstr>
      <vt:lpstr>Условия необходимые для применения  пп. 1 п. 3 ст. 45 НК РФ</vt:lpstr>
      <vt:lpstr>Презентация PowerPoint</vt:lpstr>
      <vt:lpstr>OOO «Звезда Телеком»  Дело № A41 – 9981/2020</vt:lpstr>
      <vt:lpstr>Взыскание задолженности с зависимых лиц в порядке, установленном в пп. 1 п. 3 ст. 45 НК РФ</vt:lpstr>
      <vt:lpstr>Презентация PowerPoint</vt:lpstr>
      <vt:lpstr>СКУАД (АИС НАЛОГ – 3)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Ivanova</dc:creator>
  <cp:lastModifiedBy>Минаева Светлана Вадимовна</cp:lastModifiedBy>
  <cp:revision>456</cp:revision>
  <cp:lastPrinted>2024-04-12T11:28:16Z</cp:lastPrinted>
  <dcterms:created xsi:type="dcterms:W3CDTF">2019-04-30T10:46:03Z</dcterms:created>
  <dcterms:modified xsi:type="dcterms:W3CDTF">2024-05-29T12:29:37Z</dcterms:modified>
</cp:coreProperties>
</file>