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85" r:id="rId6"/>
    <p:sldId id="286" r:id="rId7"/>
    <p:sldId id="287" r:id="rId8"/>
    <p:sldId id="293" r:id="rId9"/>
    <p:sldId id="294" r:id="rId10"/>
    <p:sldId id="295" r:id="rId11"/>
    <p:sldId id="288" r:id="rId12"/>
    <p:sldId id="289" r:id="rId13"/>
    <p:sldId id="290" r:id="rId14"/>
    <p:sldId id="291" r:id="rId15"/>
    <p:sldId id="292" r:id="rId16"/>
    <p:sldId id="279" r:id="rId17"/>
    <p:sldId id="264" r:id="rId18"/>
    <p:sldId id="275" r:id="rId19"/>
    <p:sldId id="276" r:id="rId20"/>
    <p:sldId id="277" r:id="rId21"/>
    <p:sldId id="280" r:id="rId22"/>
    <p:sldId id="281" r:id="rId23"/>
    <p:sldId id="282" r:id="rId24"/>
    <p:sldId id="283" r:id="rId25"/>
    <p:sldId id="284" r:id="rId2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F3C"/>
    <a:srgbClr val="FFC63E"/>
    <a:srgbClr val="57A7B2"/>
    <a:srgbClr val="3C9EAD"/>
    <a:srgbClr val="B2ADAD"/>
    <a:srgbClr val="D6EAD9"/>
    <a:srgbClr val="B8C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07" autoAdjust="0"/>
    <p:restoredTop sz="94643"/>
  </p:normalViewPr>
  <p:slideViewPr>
    <p:cSldViewPr snapToGrid="0" snapToObjects="1">
      <p:cViewPr varScale="1">
        <p:scale>
          <a:sx n="64" d="100"/>
          <a:sy n="64" d="100"/>
        </p:scale>
        <p:origin x="96" y="5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9B323-64A5-8E4B-89B6-A05B44DB3001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6395-25AC-4640-872E-BA118D084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23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9B323-64A5-8E4B-89B6-A05B44DB3001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6395-25AC-4640-872E-BA118D084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87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9B323-64A5-8E4B-89B6-A05B44DB3001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6395-25AC-4640-872E-BA118D084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8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9B323-64A5-8E4B-89B6-A05B44DB3001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6395-25AC-4640-872E-BA118D084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88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9B323-64A5-8E4B-89B6-A05B44DB3001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6395-25AC-4640-872E-BA118D084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9B323-64A5-8E4B-89B6-A05B44DB3001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6395-25AC-4640-872E-BA118D084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13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9B323-64A5-8E4B-89B6-A05B44DB3001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6395-25AC-4640-872E-BA118D084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315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9B323-64A5-8E4B-89B6-A05B44DB3001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6395-25AC-4640-872E-BA118D084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63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9B323-64A5-8E4B-89B6-A05B44DB3001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6395-25AC-4640-872E-BA118D084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1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9B323-64A5-8E4B-89B6-A05B44DB3001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6395-25AC-4640-872E-BA118D084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70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9B323-64A5-8E4B-89B6-A05B44DB3001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6395-25AC-4640-872E-BA118D084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00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9B323-64A5-8E4B-89B6-A05B44DB3001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76395-25AC-4640-872E-BA118D084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5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nalog.ru/zgreg/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10" Type="http://schemas.openxmlformats.org/officeDocument/2006/relationships/image" Target="../media/image34.png"/><Relationship Id="rId4" Type="http://schemas.openxmlformats.org/officeDocument/2006/relationships/image" Target="../media/image28.jpg"/><Relationship Id="rId9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Picture background">
            <a:extLst>
              <a:ext uri="{FF2B5EF4-FFF2-40B4-BE49-F238E27FC236}">
                <a16:creationId xmlns:a16="http://schemas.microsoft.com/office/drawing/2014/main" id="{43C46389-F4B2-BC12-F6DA-795B7C021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78" y="0"/>
            <a:ext cx="11067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52805" y="1595665"/>
            <a:ext cx="7669600" cy="1667926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налогообложения субъектов малого предпринимательства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68843" y="409111"/>
            <a:ext cx="8149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Инспекция Федеральной налоговой службы № 21 по г. Москве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6" t="1111" r="20791" b="1111"/>
          <a:stretch/>
        </p:blipFill>
        <p:spPr>
          <a:xfrm>
            <a:off x="10233975" y="161330"/>
            <a:ext cx="1528097" cy="1597694"/>
          </a:xfrm>
          <a:prstGeom prst="ellipse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8224A23-761A-CD44-993F-E3D702FB8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267" y="2545468"/>
            <a:ext cx="7669600" cy="511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72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icture background">
            <a:extLst>
              <a:ext uri="{FF2B5EF4-FFF2-40B4-BE49-F238E27FC236}">
                <a16:creationId xmlns:a16="http://schemas.microsoft.com/office/drawing/2014/main" id="{0B0EBFA7-8AF2-A88C-84DE-4AFF0182A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77" y="0"/>
            <a:ext cx="55242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13954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03171" y="565973"/>
            <a:ext cx="6662057" cy="7553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Автоматизированная упрощенная система налогообложения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65514" y="1469506"/>
            <a:ext cx="10069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ОСОБЕННОСТИ ПРИМЕНЕНИЯ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708072" y="1846258"/>
            <a:ext cx="4082142" cy="7269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65514" y="1949757"/>
            <a:ext cx="1057326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 Narrow" panose="020B0606020202030204" pitchFamily="34" charset="0"/>
              </a:rPr>
              <a:t>Контроль финансов бизнеса в одном приложении-Все доходы и расходы отражаются в кабинете налогоплательщика;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 Narrow" panose="020B0606020202030204" pitchFamily="34" charset="0"/>
              </a:rPr>
              <a:t>Нет обязательных страховых взносов ИП за себя-У ИП на АУСН нет обязанности платить за себя фиксированные и дополнительные взносы. Правда, они могут платить их добровольно, если хотят увеличить размер страховой пенсии.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 Narrow" panose="020B0606020202030204" pitchFamily="34" charset="0"/>
              </a:rPr>
              <a:t>Не нужно считать НДФЛ за сотрудников-ИП и компании остаются налоговыми агентами. Но считать налог и формировать платежку должен банк, а бизнесу останется ее подписать. Работодатель сможет контролировать эти платежи в мобильном приложении.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 Narrow" panose="020B0606020202030204" pitchFamily="34" charset="0"/>
              </a:rPr>
              <a:t>Обнулили тарифы страховых взносов за сотрудников - ИП и компании не должны платить за них взносы на пенсионное, социальное и медицинское страхование.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 Narrow" panose="020B0606020202030204" pitchFamily="34" charset="0"/>
              </a:rPr>
              <a:t>налогоплательщики, применяющие АУСН, освобождены от представления следующей отчетности: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 Narrow" panose="020B0606020202030204" pitchFamily="34" charset="0"/>
              </a:rPr>
              <a:t>Налоговая отчётность: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Arial Narrow" panose="020B0606020202030204" pitchFamily="34" charset="0"/>
              </a:rPr>
              <a:t>Декларация по УСН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Arial Narrow" panose="020B0606020202030204" pitchFamily="34" charset="0"/>
              </a:rPr>
              <a:t>Расчет 6-НДФЛ и Справки о доходах и суммах налога физического лица)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Arial Narrow" panose="020B0606020202030204" pitchFamily="34" charset="0"/>
              </a:rPr>
              <a:t>Расчет по страховым взносам</a:t>
            </a:r>
            <a:br>
              <a:rPr lang="ru-RU" sz="2000" dirty="0">
                <a:latin typeface="Arial Narrow" panose="020B0606020202030204" pitchFamily="34" charset="0"/>
              </a:rPr>
            </a:b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C7BAF7-5CC4-0B01-0A4D-7D5234E08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514" y="515677"/>
            <a:ext cx="1251284" cy="125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15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Picture background">
            <a:extLst>
              <a:ext uri="{FF2B5EF4-FFF2-40B4-BE49-F238E27FC236}">
                <a16:creationId xmlns:a16="http://schemas.microsoft.com/office/drawing/2014/main" id="{144A61D8-68A0-7B93-1A68-08032F496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77" y="0"/>
            <a:ext cx="55242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" y="6139540"/>
            <a:ext cx="58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43362" y="1066800"/>
            <a:ext cx="5948338" cy="8126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Патентная система налогообложения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3172" y="2128961"/>
            <a:ext cx="10048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Патентная система налогообложения (ПСН) </a:t>
            </a:r>
            <a:r>
              <a:rPr lang="ru-RU" sz="2000" dirty="0">
                <a:latin typeface="Arial Narrow" panose="020B0606020202030204" pitchFamily="34" charset="0"/>
              </a:rPr>
              <a:t>-это специальный налоговый льготный режим для ИП. Вместо уплаты налогов и сдачи налоговой декларации предприниматель оплачивает патент. Это фиксированная сумма, которая рассчитывается исходя из вида и места ведения деятельности. Один предприниматель может купить патенты сразу на несколько видов деятельности.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2811" y="3723131"/>
            <a:ext cx="78390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latin typeface="Arial Narrow" panose="020B0606020202030204" pitchFamily="34" charset="0"/>
                <a:cs typeface="Arial" panose="020B0604020202020204" pitchFamily="34" charset="0"/>
              </a:rPr>
              <a:t>Кто имеет право применять патентную систему налогообложения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042047" y="4235391"/>
            <a:ext cx="7483529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65168" y="4536798"/>
            <a:ext cx="10009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Индивидуальные предприниматели, средняя численность наемных работников которых, не  превышает за налоговый период,  по всем видам предпринимательской деятельности, осуществляемым индивидуальным 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предпринимателем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25730" t="51481" r="70312" b="40556"/>
          <a:stretch/>
        </p:blipFill>
        <p:spPr>
          <a:xfrm>
            <a:off x="3843362" y="5130432"/>
            <a:ext cx="482600" cy="546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25962" y="5323528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человек.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8D6FA78-7AD5-075C-F4E9-DF0CD7A8F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832" y="531920"/>
            <a:ext cx="1392935" cy="134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04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 background">
            <a:extLst>
              <a:ext uri="{FF2B5EF4-FFF2-40B4-BE49-F238E27FC236}">
                <a16:creationId xmlns:a16="http://schemas.microsoft.com/office/drawing/2014/main" id="{FD286D33-8C9C-BD14-47BF-766B9739A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77" y="0"/>
            <a:ext cx="55242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139540"/>
            <a:ext cx="58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90181" y="534880"/>
            <a:ext cx="5948338" cy="8126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Патентная система налогообложения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163554" y="1862287"/>
            <a:ext cx="3307953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34449" y="1431400"/>
            <a:ext cx="26542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Arial Narrow" panose="020B0606020202030204" pitchFamily="34" charset="0"/>
              </a:rPr>
              <a:t>ЗАМЕНЯЕТ</a:t>
            </a:r>
            <a:r>
              <a:rPr lang="ru-RU" sz="2200" dirty="0"/>
              <a:t> НАЛОГИ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89100" y="1938052"/>
            <a:ext cx="103449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Применение патентной системы налогообложения предусматривает освобождение от обязанности по уплате</a:t>
            </a:r>
          </a:p>
          <a:p>
            <a:r>
              <a:rPr lang="ru-RU" dirty="0">
                <a:latin typeface="Arial Narrow" panose="020B0606020202030204" pitchFamily="34" charset="0"/>
              </a:rPr>
              <a:t> (п. 10, п.11 ст.346.43 НК РФ):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b="1" dirty="0">
                <a:latin typeface="Arial Narrow" panose="020B0606020202030204" pitchFamily="34" charset="0"/>
              </a:rPr>
              <a:t>Налог на доходы физических лиц:</a:t>
            </a:r>
          </a:p>
          <a:p>
            <a:r>
              <a:rPr lang="ru-RU" dirty="0">
                <a:latin typeface="Arial Narrow" panose="020B0606020202030204" pitchFamily="34" charset="0"/>
              </a:rPr>
              <a:t>В части доходов, полученных при осуществлении видов предпринимательской деятельности, в отношении которых применяется патентная система налогообложения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b="1" dirty="0">
                <a:latin typeface="Arial Narrow" panose="020B0606020202030204" pitchFamily="34" charset="0"/>
              </a:rPr>
              <a:t>Налог на имущество физических лиц:</a:t>
            </a:r>
          </a:p>
          <a:p>
            <a:r>
              <a:rPr lang="ru-RU" dirty="0">
                <a:latin typeface="Arial Narrow" panose="020B0606020202030204" pitchFamily="34" charset="0"/>
              </a:rPr>
              <a:t>В части имущества, используемого при осуществлении видов предпринимательской деятельности, в отношении которых применяется патентная система налогообложения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b="1" dirty="0">
                <a:latin typeface="Arial Narrow" panose="020B0606020202030204" pitchFamily="34" charset="0"/>
              </a:rPr>
              <a:t>НДС:</a:t>
            </a:r>
          </a:p>
          <a:p>
            <a:r>
              <a:rPr lang="ru-RU" dirty="0">
                <a:latin typeface="Arial Narrow" panose="020B0606020202030204" pitchFamily="34" charset="0"/>
              </a:rPr>
              <a:t>За исключением НДС, подлежащего уплате:</a:t>
            </a:r>
          </a:p>
          <a:p>
            <a:r>
              <a:rPr lang="ru-RU" dirty="0">
                <a:latin typeface="Arial Narrow" panose="020B0606020202030204" pitchFamily="34" charset="0"/>
              </a:rPr>
              <a:t>при осуществлении видов предпринимательской деятельности, в отношении которых не применяется патентная система налогообложения при ввозе товаров на территорию Российской Федерации и иные территории, находящиеся под ее юрисдикцией при осуществлении операций, облагаемых в соответствии со статьями 161 и 174.1 НК РФ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7B521E-E667-EFD8-F23A-9F0294F81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013" y="299354"/>
            <a:ext cx="1392935" cy="134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23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icture background">
            <a:extLst>
              <a:ext uri="{FF2B5EF4-FFF2-40B4-BE49-F238E27FC236}">
                <a16:creationId xmlns:a16="http://schemas.microsoft.com/office/drawing/2014/main" id="{7FF73728-C7E7-F78F-61DC-ABCFAA1FC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77" y="0"/>
            <a:ext cx="55242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139540"/>
            <a:ext cx="7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90181" y="324753"/>
            <a:ext cx="5948338" cy="8126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Патентная система налогообложения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1074" y="2151669"/>
            <a:ext cx="849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01075" y="1303990"/>
            <a:ext cx="4601735" cy="28134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ВИДЫ ДЕЯТЕЛЬНОСТИ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Перечень видов деятельности перечислен в законе о применении индивидуальными предпринимателями патентной системы налогообложения того субъекта Российской Федерации в котором будет осуществляться предпринимательская деятельность.</a:t>
            </a:r>
          </a:p>
          <a:p>
            <a:pPr algn="ctr"/>
            <a:endParaRPr lang="ru-RU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92767" y="1303990"/>
            <a:ext cx="4950990" cy="28134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ДОКУМЕНТ, УДОСТОВЕРЯЮЩИЙ ПРАВО НА ПРИМЕНЕНИЕ ПАТЕНТНОЙ СИСТЕМЫ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Это патент на осуществление 1 из видов предпринимательской деятельности, который действует на территории того муниципального образования, городского округа, города федерального значения или субъекта Российской Федерации, который указан в патенте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36513" y="4299656"/>
            <a:ext cx="6855674" cy="24567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ПАТЕНТА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 выдается с любого числа месяца, указанного ИП в заявлении на получение патента, на любое количество дней, но не менее месяца и в пределах календарного года выдачи.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6458" t="55185" r="78333" b="37593"/>
          <a:stretch/>
        </p:blipFill>
        <p:spPr>
          <a:xfrm>
            <a:off x="6402810" y="5032728"/>
            <a:ext cx="77904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40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 background">
            <a:extLst>
              <a:ext uri="{FF2B5EF4-FFF2-40B4-BE49-F238E27FC236}">
                <a16:creationId xmlns:a16="http://schemas.microsoft.com/office/drawing/2014/main" id="{67D1567B-1525-062A-B531-A1D9A72D7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77" y="0"/>
            <a:ext cx="55242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139540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86198" y="512124"/>
            <a:ext cx="5948338" cy="8126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Патентная система налогообложения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51385" y="4087952"/>
            <a:ext cx="9417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 Narrow" panose="020B0606020202030204" pitchFamily="34" charset="0"/>
              </a:rPr>
              <a:t>ПРОЦЕДУРА ПЕРЕХОДА НА ПАТЕНТНУЮ СИСТЕМУ НАЛОГООБЛОЖЕНИЯ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123618" y="4580087"/>
            <a:ext cx="9417963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23618" y="4808544"/>
            <a:ext cx="94457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 Narrow" panose="020B0606020202030204" pitchFamily="34" charset="0"/>
              </a:rPr>
              <a:t>Для получения патента индивидуальный предприниматель должен подать в налоговый орган </a:t>
            </a:r>
            <a:r>
              <a:rPr lang="ru-RU" u="sng" dirty="0">
                <a:latin typeface="Arial Narrow" panose="020B0606020202030204" pitchFamily="34" charset="0"/>
              </a:rPr>
              <a:t>заявление  на получение патента </a:t>
            </a:r>
            <a:r>
              <a:rPr lang="ru-RU" dirty="0">
                <a:latin typeface="Arial Narrow" panose="020B0606020202030204" pitchFamily="34" charset="0"/>
              </a:rPr>
              <a:t>по форме, утвержденной приказом ФНС России от 09.12.2020 № КЧ-7-3/891@  «Об утверждении формы заявления на получение патента, порядка ее заполнения, формата  представления заявления на получение патента в электронной форме и о признании утратившим силу приказа Федеральной налоговой службы от 11.07.2017 № ММВ-7-3/544@».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358216" y="1536179"/>
            <a:ext cx="9004300" cy="22741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СОВМЕЩЕНИЕ С ДРУГИМИ СИСТЕМАМИ НАЛОГООБЛОЖЕНИЯ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ПСН можно совмещать с любым другим налоговым режимом, но по разным видам деятельности. Традиционно предприниматели совмещают УСН и ПСН. Перечень видов деятельности, по которым допустимо применять ПСН, субъекты РФ устанавливают самостоятельно, с учетом положений ст. 346.43 НК РФ.</a:t>
            </a:r>
          </a:p>
        </p:txBody>
      </p:sp>
    </p:spTree>
    <p:extLst>
      <p:ext uri="{BB962C8B-B14F-4D97-AF65-F5344CB8AC3E}">
        <p14:creationId xmlns:p14="http://schemas.microsoft.com/office/powerpoint/2010/main" val="706102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Picture background">
            <a:extLst>
              <a:ext uri="{FF2B5EF4-FFF2-40B4-BE49-F238E27FC236}">
                <a16:creationId xmlns:a16="http://schemas.microsoft.com/office/drawing/2014/main" id="{3CDDDD27-3EA4-7421-C37A-9B79ABB16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77" y="0"/>
            <a:ext cx="55242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139540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pic>
        <p:nvPicPr>
          <p:cNvPr id="1026" name="Picture 2" descr="%D0%92%D0%BE%D0%BF%D1%80%D0%BE%D1%81%20%D0%B4%D0%BB%D1%8F%20%D0%BF%D1%80%D0%B5%D0%B7%D0%B5%D0%BD%D1%82%D0%B0%D1%86%D0%B8%D0%B8%20%2861%29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512" y="3995337"/>
            <a:ext cx="2342874" cy="252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919416" y="7379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094502" y="1186019"/>
            <a:ext cx="4658636" cy="1464858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BDD6EE"/>
              </a:gs>
            </a:gsLst>
            <a:lin ang="5400000" scaled="1"/>
          </a:gradFill>
          <a:ln w="12700">
            <a:solidFill>
              <a:srgbClr val="9CC2E5"/>
            </a:solidFill>
            <a:round/>
            <a:headEnd/>
            <a:tailEnd/>
          </a:ln>
          <a:effectLst>
            <a:outerShdw dist="28398" dir="3806097" algn="ctr" rotWithShape="0">
              <a:srgbClr val="1F4D7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До 25 числа месяца</a:t>
            </a: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Налогоплательщик подает декларацию и (или) уведомление об исчисленных суммах налогов и взносов</a:t>
            </a: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7417615" y="1071652"/>
            <a:ext cx="4459534" cy="1512157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DBDBDB"/>
              </a:gs>
            </a:gsLst>
            <a:lin ang="5400000" scaled="1"/>
          </a:gradFill>
          <a:ln w="12700">
            <a:solidFill>
              <a:srgbClr val="C9C9C9"/>
            </a:solidFill>
            <a:round/>
            <a:headEnd/>
            <a:tailEnd/>
          </a:ln>
          <a:effectLst>
            <a:outerShdw dist="28398" dir="3806097" algn="ctr" rotWithShape="0">
              <a:srgbClr val="525252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entury" panose="02040604050505020304" pitchFamily="18" charset="0"/>
              </a:rPr>
              <a:t>До 28 числа месяца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Уплачивается Единый налоговый платеж (ЕНП): все налоги и взносы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2029264" y="2798373"/>
            <a:ext cx="9966122" cy="108695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DD6EE"/>
              </a:gs>
            </a:gsLst>
            <a:lin ang="5400000" scaled="1"/>
          </a:gradFill>
          <a:ln w="12700">
            <a:solidFill>
              <a:srgbClr val="9CC2E5"/>
            </a:solidFill>
            <a:round/>
            <a:headEnd/>
            <a:tailEnd/>
          </a:ln>
          <a:effectLst>
            <a:outerShdw dist="28398" dir="3806097" algn="ctr" rotWithShape="0">
              <a:srgbClr val="1F4D7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entury" panose="02040604050505020304" pitchFamily="18" charset="0"/>
              </a:rPr>
              <a:t>ВНИМАНИЕ!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</a:rPr>
              <a:t>ИП должен уплачивать страховые взносы даже за тот период, когда он не осуществлял деятельность, если до наступления данного периода ИП не был снят с учета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93628" y="4215354"/>
            <a:ext cx="7064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80340" algn="l"/>
                <a:tab pos="450215" algn="l"/>
              </a:tabLst>
            </a:pPr>
            <a:r>
              <a:rPr lang="ru-RU" b="1" spc="-100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В 2024 году размер фиксированных страховых взносов составляет:</a:t>
            </a:r>
            <a:endParaRPr lang="ru-RU" sz="20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81431" y="303488"/>
            <a:ext cx="7872369" cy="707886"/>
          </a:xfrm>
          <a:prstGeom prst="rect">
            <a:avLst/>
          </a:prstGeom>
          <a:ln w="28575">
            <a:solidFill>
              <a:schemeClr val="tx1"/>
            </a:solidFill>
            <a:prstDash val="lgDashDot"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spc="-100" dirty="0">
                <a:solidFill>
                  <a:schemeClr val="accent5"/>
                </a:solidFill>
                <a:latin typeface="Century" panose="020406040505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 01.01.2023 введён новый порядок учета начислений и платежей по налогам и страховым взносам - «Единый налоговый счет» ЕНС.</a:t>
            </a:r>
            <a:endParaRPr lang="ru-RU" sz="2000" b="1" dirty="0">
              <a:solidFill>
                <a:schemeClr val="accent5"/>
              </a:solidFill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2037654" y="4645385"/>
            <a:ext cx="3004130" cy="63810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DD6EE"/>
              </a:gs>
            </a:gsLst>
            <a:lin ang="5400000" scaled="1"/>
          </a:gradFill>
          <a:ln w="12700">
            <a:solidFill>
              <a:srgbClr val="9CC2E5"/>
            </a:solidFill>
            <a:round/>
            <a:headEnd/>
            <a:tailEnd/>
          </a:ln>
          <a:effectLst>
            <a:outerShdw dist="28398" dir="3806097" algn="ctr" rotWithShape="0">
              <a:srgbClr val="1F4D7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49 500 руб.</a:t>
            </a: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2093628" y="5644582"/>
            <a:ext cx="7710354" cy="9048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BDBDB"/>
              </a:gs>
            </a:gsLst>
            <a:lin ang="5400000" scaled="1"/>
          </a:gradFill>
          <a:ln w="12700">
            <a:solidFill>
              <a:srgbClr val="C9C9C9"/>
            </a:solidFill>
            <a:round/>
            <a:headEnd/>
            <a:tailEnd/>
          </a:ln>
          <a:effectLst>
            <a:outerShdw dist="28398" dir="3806097" algn="ctr" rotWithShape="0">
              <a:srgbClr val="525252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</a:rPr>
              <a:t>Срок уплаты фиксированных взносов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entury" panose="02040604050505020304" pitchFamily="18" charset="0"/>
              </a:rPr>
              <a:t>до 9 января 2025 года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</a:rPr>
              <a:t>Срок уплаты 1% с доходов свыше 300 тыс. руб.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entury" panose="02040604050505020304" pitchFamily="18" charset="0"/>
              </a:rPr>
              <a:t>до 1 июля 2025 года</a:t>
            </a:r>
            <a:endParaRPr kumimoji="0" lang="ru-RU" alt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61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0ECA7729-8EF0-76BC-1C3D-69B4AF246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77" y="0"/>
            <a:ext cx="55242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TextBox 2062">
            <a:extLst>
              <a:ext uri="{FF2B5EF4-FFF2-40B4-BE49-F238E27FC236}">
                <a16:creationId xmlns:a16="http://schemas.microsoft.com/office/drawing/2014/main" id="{2B069535-3DA1-5C5E-AE68-9B3E58E62357}"/>
              </a:ext>
            </a:extLst>
          </p:cNvPr>
          <p:cNvSpPr txBox="1"/>
          <p:nvPr/>
        </p:nvSpPr>
        <p:spPr>
          <a:xfrm>
            <a:off x="0" y="6139540"/>
            <a:ext cx="55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18284" y="454631"/>
            <a:ext cx="9932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Налог на профессиональный доход 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221910" y="1162517"/>
            <a:ext cx="7483529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01440" y="1307448"/>
            <a:ext cx="982636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Налог на профессиональный доход </a:t>
            </a:r>
            <a:r>
              <a:rPr lang="ru-RU" dirty="0">
                <a:latin typeface="Arial Narrow" panose="020B0606020202030204" pitchFamily="34" charset="0"/>
              </a:rPr>
              <a:t>— это специальный налоговый режим для самозанятых граждан, который можно применять с 2019 года. Действовать этот режим будет </a:t>
            </a:r>
            <a:r>
              <a:rPr lang="ru-RU" b="1" dirty="0">
                <a:latin typeface="Arial Narrow" panose="020B0606020202030204" pitchFamily="34" charset="0"/>
              </a:rPr>
              <a:t>в течение 10 лет.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latin typeface="Arial Narrow" panose="020B0606020202030204" pitchFamily="34" charset="0"/>
              </a:rPr>
              <a:t>Эксперимент по установлению специального налогового режима проводится на всей территории РФ.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latin typeface="Arial Narrow" panose="020B0606020202030204" pitchFamily="34" charset="0"/>
              </a:rPr>
              <a:t>Спецрежим могут применять:</a:t>
            </a:r>
          </a:p>
          <a:p>
            <a:r>
              <a:rPr lang="ru-RU" dirty="0">
                <a:latin typeface="Arial Narrow" panose="020B0606020202030204" pitchFamily="34" charset="0"/>
              </a:rPr>
              <a:t>     - Физические лица;</a:t>
            </a:r>
          </a:p>
          <a:p>
            <a:r>
              <a:rPr lang="ru-RU" dirty="0">
                <a:latin typeface="Arial Narrow" panose="020B0606020202030204" pitchFamily="34" charset="0"/>
              </a:rPr>
              <a:t>     - Индивидуальные предприниматели</a:t>
            </a:r>
          </a:p>
          <a:p>
            <a:r>
              <a:rPr lang="ru-RU" sz="2200" dirty="0">
                <a:latin typeface="Arial Narrow" panose="020B0606020202030204" pitchFamily="34" charset="0"/>
              </a:rPr>
              <a:t>      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200" dirty="0">
              <a:latin typeface="Arial Narrow" panose="020B0606020202030204" pitchFamily="34" charset="0"/>
            </a:endParaRPr>
          </a:p>
          <a:p>
            <a:endParaRPr lang="ru-RU" sz="2200" dirty="0">
              <a:latin typeface="Arial Narrow" panose="020B0606020202030204" pitchFamily="34" charset="0"/>
            </a:endParaRPr>
          </a:p>
          <a:p>
            <a:endParaRPr lang="ru-RU" sz="2200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9018" t="25238" r="31875" b="30952"/>
          <a:stretch/>
        </p:blipFill>
        <p:spPr>
          <a:xfrm>
            <a:off x="6867182" y="3708579"/>
            <a:ext cx="4975258" cy="269479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61020" y="4436666"/>
            <a:ext cx="49752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latin typeface="Arial Narrow" panose="020B0606020202030204" pitchFamily="34" charset="0"/>
              </a:rPr>
              <a:t>Федеральный закон от 27.11.2018 №422-ФЗ «О проведении эксперимента по установлению специального налогового режима «Налог на профессиональный доход» в городе федерального значения Москве, в Московской и Калужской областях, а также в Республике Татарстан (Татарстан)». Сроки проведения эксперимента 1 января 2019 – 31 декабря 2028 года</a:t>
            </a:r>
          </a:p>
        </p:txBody>
      </p:sp>
    </p:spTree>
    <p:extLst>
      <p:ext uri="{BB962C8B-B14F-4D97-AF65-F5344CB8AC3E}">
        <p14:creationId xmlns:p14="http://schemas.microsoft.com/office/powerpoint/2010/main" val="236443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52D31C0F-032D-F5B7-F2B0-5E8043F30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77" y="0"/>
            <a:ext cx="55242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TextBox 2062">
            <a:extLst>
              <a:ext uri="{FF2B5EF4-FFF2-40B4-BE49-F238E27FC236}">
                <a16:creationId xmlns:a16="http://schemas.microsoft.com/office/drawing/2014/main" id="{2B069535-3DA1-5C5E-AE68-9B3E58E62357}"/>
              </a:ext>
            </a:extLst>
          </p:cNvPr>
          <p:cNvSpPr txBox="1"/>
          <p:nvPr/>
        </p:nvSpPr>
        <p:spPr>
          <a:xfrm>
            <a:off x="0" y="6139540"/>
            <a:ext cx="54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73380" y="1191803"/>
            <a:ext cx="5953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Кто такие самозанятые</a:t>
            </a:r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616928" y="1799329"/>
            <a:ext cx="55626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73380" y="2600009"/>
            <a:ext cx="6150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Самозанятый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latin typeface="Arial Narrow" panose="020B0606020202030204" pitchFamily="34" charset="0"/>
              </a:rPr>
              <a:t>— это человек, который занимается профессиональной деятельностью, от которой получает доход и платит специальный налог на профессиональный доход (НПД).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l="59817" t="17724" r="12652" b="11219"/>
          <a:stretch/>
        </p:blipFill>
        <p:spPr>
          <a:xfrm>
            <a:off x="8157818" y="669062"/>
            <a:ext cx="3446438" cy="551987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00F1A8-1F0D-06AD-EC26-35818468C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7635" y="4824664"/>
            <a:ext cx="2995653" cy="158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66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B0B1418E-346C-3597-0328-5281241B1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77" y="0"/>
            <a:ext cx="55242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TextBox 2062">
            <a:extLst>
              <a:ext uri="{FF2B5EF4-FFF2-40B4-BE49-F238E27FC236}">
                <a16:creationId xmlns:a16="http://schemas.microsoft.com/office/drawing/2014/main" id="{2B069535-3DA1-5C5E-AE68-9B3E58E62357}"/>
              </a:ext>
            </a:extLst>
          </p:cNvPr>
          <p:cNvSpPr txBox="1"/>
          <p:nvPr/>
        </p:nvSpPr>
        <p:spPr>
          <a:xfrm>
            <a:off x="0" y="6139540"/>
            <a:ext cx="62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53017" y="1126724"/>
            <a:ext cx="7472649" cy="630942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ru-RU" sz="35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Кто может стать самозанятым</a:t>
            </a:r>
            <a:endParaRPr lang="ru-RU" sz="35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188646" y="1757664"/>
            <a:ext cx="5774055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73429" y="1757664"/>
            <a:ext cx="10357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 Narrow" panose="020B0606020202030204" pitchFamily="34" charset="0"/>
              </a:rPr>
              <a:t>Самозанятым могут стать физические лица и ИП, которые ведут деятельность на территории России</a:t>
            </a:r>
            <a:r>
              <a:rPr lang="ru-RU" sz="16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9660" y="3583785"/>
            <a:ext cx="814755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Кто может не может быть самозанятым</a:t>
            </a:r>
            <a:endParaRPr lang="ru-RU" sz="35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2188646" y="4147239"/>
            <a:ext cx="7044254" cy="12874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73429" y="2226495"/>
            <a:ext cx="968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 Narrow" panose="020B0606020202030204" pitchFamily="34" charset="0"/>
              </a:rPr>
              <a:t>Самозанятый работает один (нет работодателя и наемных сотрудников).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3429" y="2640063"/>
            <a:ext cx="10109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 Narrow" panose="020B0606020202030204" pitchFamily="34" charset="0"/>
              </a:rPr>
              <a:t>У самозанятого суммарный годовой доход не должен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превышать 2,4 миллиона</a:t>
            </a:r>
          </a:p>
          <a:p>
            <a:r>
              <a:rPr lang="ru-RU" dirty="0">
                <a:latin typeface="Arial Narrow" panose="020B0606020202030204" pitchFamily="34" charset="0"/>
              </a:rPr>
              <a:t>рублей (суммы доходов в месяц могут варьироваться в большую или меньшую сторону, главное — чтобы итоговая сумма за год не превышала 2,4 млн руб.).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8286" y="4369846"/>
            <a:ext cx="509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 Narrow" panose="020B0606020202030204" pitchFamily="34" charset="0"/>
              </a:rPr>
              <a:t>Продает подакционные или маркированные товары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5652" y="4798573"/>
            <a:ext cx="573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 Narrow" panose="020B0606020202030204" pitchFamily="34" charset="0"/>
              </a:rPr>
              <a:t>Занимается перепродажей товаров и имущественных прав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68286" y="5256378"/>
            <a:ext cx="4015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</a:rPr>
              <a:t>Добывает и продает полезные </a:t>
            </a:r>
            <a:r>
              <a:rPr lang="ru-RU" dirty="0">
                <a:latin typeface="Arial Narrow" panose="020B0606020202030204" pitchFamily="34" charset="0"/>
              </a:rPr>
              <a:t>ископаемые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68286" y="61395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6458" t="20185" r="29687" b="16482"/>
          <a:stretch/>
        </p:blipFill>
        <p:spPr>
          <a:xfrm>
            <a:off x="8438483" y="4420224"/>
            <a:ext cx="3644659" cy="241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27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2CBD0727-65EA-6A52-FB93-44B3EF921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77" y="0"/>
            <a:ext cx="55242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TextBox 2062">
            <a:extLst>
              <a:ext uri="{FF2B5EF4-FFF2-40B4-BE49-F238E27FC236}">
                <a16:creationId xmlns:a16="http://schemas.microsoft.com/office/drawing/2014/main" id="{2B069535-3DA1-5C5E-AE68-9B3E58E62357}"/>
              </a:ext>
            </a:extLst>
          </p:cNvPr>
          <p:cNvSpPr txBox="1"/>
          <p:nvPr/>
        </p:nvSpPr>
        <p:spPr>
          <a:xfrm>
            <a:off x="0" y="6139540"/>
            <a:ext cx="58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13417" y="729102"/>
            <a:ext cx="747264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Почему выгодно быть самозанятым</a:t>
            </a:r>
            <a:endParaRPr lang="ru-RU" sz="35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914849" y="1342828"/>
            <a:ext cx="6559351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34637" y="1434214"/>
            <a:ext cx="82649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 Narrow" panose="020B0506020202030204" pitchFamily="34" charset="0"/>
              </a:rPr>
              <a:t>Самозанятый – это легализация собственной деятельности, не нужно бояться проверок.</a:t>
            </a:r>
          </a:p>
          <a:p>
            <a:endParaRPr lang="ru-RU" dirty="0">
              <a:latin typeface="Arial Narrow" panose="020B05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 Narrow" panose="020B0506020202030204" pitchFamily="34" charset="0"/>
              </a:rPr>
              <a:t>Возможность получать кредитные продукты банков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rial Narrow" panose="020B05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 Narrow" panose="020B0506020202030204" pitchFamily="34" charset="0"/>
              </a:rPr>
              <a:t>Пониженные процентные ставки по налогу на профессиональный доход: при работе с физическими лицами </a:t>
            </a:r>
          </a:p>
          <a:p>
            <a:r>
              <a:rPr lang="ru-RU" dirty="0">
                <a:latin typeface="Arial Narrow" panose="020B0506020202030204" pitchFamily="34" charset="0"/>
              </a:rPr>
              <a:t>     вы оплачиваете – 4% от выручки, с юридическими лицами – 6%.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rial Narrow" panose="020B05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 Narrow" panose="020B0506020202030204" pitchFamily="34" charset="0"/>
              </a:rPr>
              <a:t>Не нужно рассчитывать сумму налога, приложение сделает это за вас автоматически.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rial Narrow" panose="020B05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 Narrow" panose="020B0506020202030204" pitchFamily="34" charset="0"/>
              </a:rPr>
              <a:t>Отсутствие какой-либо отчетности существенно экономит ваше время и затраты.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rial Narrow" panose="020B05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 Narrow" panose="020B0506020202030204" pitchFamily="34" charset="0"/>
              </a:rPr>
              <a:t>У самозанятых нет обязательных отчислений в Фонд пенсионного страхования, только на добровольной основе.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rial Narrow" panose="020B05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 Narrow" panose="020B0506020202030204" pitchFamily="34" charset="0"/>
              </a:rPr>
              <a:t>Самозанятым не нужно устанавливать онлайн-кассы.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68286" y="61395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7396" t="11595" r="50251" b="14372"/>
          <a:stretch/>
        </p:blipFill>
        <p:spPr>
          <a:xfrm>
            <a:off x="9959315" y="3706410"/>
            <a:ext cx="2395335" cy="308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1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4E7D3131-B892-65FE-6ECE-0F7F1AC25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77" y="0"/>
            <a:ext cx="55242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75438" y="365125"/>
            <a:ext cx="6412542" cy="187327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16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ИНДИВИДУАЛЬНЫЙ ПРЕДПРИНИМАТЕЛЬ (ИП)</a:t>
            </a:r>
            <a:r>
              <a:rPr 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— физическое лицо, зарегистрированное в установленном законом порядке и осуществляющее предпринимательскую деятельность без образования юридического лица. Регистрация гражданина в качестве ИП позволяет вести бизнес не только в регионе по месту жительства, но и в любом субъекте Российской Федерации.</a:t>
            </a:r>
          </a:p>
        </p:txBody>
      </p:sp>
      <p:sp>
        <p:nvSpPr>
          <p:cNvPr id="10" name="Прямоугольник с двумя усеченными противолежащими углами 9"/>
          <p:cNvSpPr/>
          <p:nvPr/>
        </p:nvSpPr>
        <p:spPr>
          <a:xfrm>
            <a:off x="943276" y="2579571"/>
            <a:ext cx="8007344" cy="4085854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Порядок регистрации индивидуального предпринимателя.</a:t>
            </a:r>
          </a:p>
          <a:p>
            <a:pPr lvl="0"/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1. Формируем пакет документов: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Заявление о государственной регистрации физического лица в качестве ИП (форма № Р21001);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Копия паспорта;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Квитанция об уплате государственной пошлины.</a:t>
            </a:r>
          </a:p>
          <a:p>
            <a:pPr lvl="0"/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2. Представляем документы.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Документы могут быть переданы в налоговую инспекцию удобным для вас способом: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Лично непосредственно в специально уполномоченную инспекцию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многофункциональный центр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Обратиться к нотариусу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Электронно. Зайти на сайт </a:t>
            </a:r>
            <a:r>
              <a:rPr lang="en-US" sz="1600" u="sng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sz="1600" u="sng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600" u="sng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3"/>
              </a:rPr>
              <a:t>service</a:t>
            </a:r>
            <a:r>
              <a:rPr lang="ru-RU" sz="1600" u="sng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600" u="sng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3"/>
              </a:rPr>
              <a:t>nalog</a:t>
            </a:r>
            <a:r>
              <a:rPr lang="ru-RU" sz="1600" u="sng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600" u="sng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ru-RU" sz="1600" u="sng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1600" u="sng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3"/>
              </a:rPr>
              <a:t>zgreg</a:t>
            </a:r>
            <a:r>
              <a:rPr lang="ru-RU" sz="1600" u="sng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ввести все необходимые данные.</a:t>
            </a:r>
          </a:p>
          <a:p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3. Получаем документы о государственной регистрации.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31250" t="18572" r="21428" b="11270"/>
          <a:stretch/>
        </p:blipFill>
        <p:spPr>
          <a:xfrm rot="21351263">
            <a:off x="8923521" y="3590352"/>
            <a:ext cx="3308243" cy="262639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554340">
            <a:off x="11105781" y="4350769"/>
            <a:ext cx="972698" cy="1112543"/>
          </a:xfrm>
          <a:prstGeom prst="rect">
            <a:avLst/>
          </a:prstGeom>
          <a:solidFill>
            <a:srgbClr val="B8C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ИП </a:t>
            </a:r>
            <a:r>
              <a:rPr lang="ru-RU" sz="1600" b="1" dirty="0">
                <a:solidFill>
                  <a:schemeClr val="tx1"/>
                </a:solidFill>
              </a:rPr>
              <a:t>открыто </a:t>
            </a:r>
            <a:r>
              <a:rPr lang="ru-RU" sz="1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" y="6220503"/>
            <a:ext cx="424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r="7202" b="5564"/>
          <a:stretch/>
        </p:blipFill>
        <p:spPr>
          <a:xfrm>
            <a:off x="2510834" y="509822"/>
            <a:ext cx="2002350" cy="15599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977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5A43015C-2B10-51A5-ACB9-1C252F4B1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77" y="0"/>
            <a:ext cx="55242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TextBox 2062">
            <a:extLst>
              <a:ext uri="{FF2B5EF4-FFF2-40B4-BE49-F238E27FC236}">
                <a16:creationId xmlns:a16="http://schemas.microsoft.com/office/drawing/2014/main" id="{2B069535-3DA1-5C5E-AE68-9B3E58E62357}"/>
              </a:ext>
            </a:extLst>
          </p:cNvPr>
          <p:cNvSpPr txBox="1"/>
          <p:nvPr/>
        </p:nvSpPr>
        <p:spPr>
          <a:xfrm>
            <a:off x="0" y="6139540"/>
            <a:ext cx="58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53017" y="863548"/>
            <a:ext cx="747264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Кому подойдет самозанятость </a:t>
            </a:r>
            <a:endParaRPr lang="ru-RU" sz="35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133108" y="1438768"/>
            <a:ext cx="5925783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23537" y="1494490"/>
            <a:ext cx="1035736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000" dirty="0">
                <a:latin typeface="Arial Narrow" panose="020B0606020202030204" pitchFamily="34" charset="0"/>
              </a:rPr>
              <a:t>Сдача квартиры в аренду посуточно или на длительный срок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000" dirty="0">
                <a:latin typeface="Arial Narrow" panose="020B0606020202030204" pitchFamily="34" charset="0"/>
              </a:rPr>
              <a:t>Услуги по перевозке пассажиров и грузов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000" dirty="0">
                <a:latin typeface="Arial Narrow" panose="020B0606020202030204" pitchFamily="34" charset="0"/>
              </a:rPr>
              <a:t>Продажа продукции собственного производства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000" dirty="0">
                <a:latin typeface="Arial Narrow" panose="020B0606020202030204" pitchFamily="34" charset="0"/>
              </a:rPr>
              <a:t>Оказание косметических услуг на дому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000" dirty="0">
                <a:latin typeface="Arial Narrow" panose="020B0606020202030204" pitchFamily="34" charset="0"/>
              </a:rPr>
              <a:t>Фото- и видеосъемка на заказ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000" dirty="0">
                <a:latin typeface="Arial Narrow" panose="020B0606020202030204" pitchFamily="34" charset="0"/>
              </a:rPr>
              <a:t>Юридические консультации и ведение бухгалтерии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000" dirty="0">
                <a:latin typeface="Arial Narrow" panose="020B0606020202030204" pitchFamily="34" charset="0"/>
              </a:rPr>
              <a:t>Строительные работы и ремонт помещений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000" dirty="0">
                <a:latin typeface="Arial Narrow" panose="020B0606020202030204" pitchFamily="34" charset="0"/>
              </a:rPr>
              <a:t>Удаленная работа через электронные площадки</a:t>
            </a:r>
          </a:p>
          <a:p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68286" y="61395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34637" y="6314104"/>
            <a:ext cx="497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680" y="5336400"/>
            <a:ext cx="2618275" cy="14480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795" y="3777153"/>
            <a:ext cx="2618275" cy="14389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795" y="2269490"/>
            <a:ext cx="2618275" cy="14389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2" t="-780" r="16667" b="28156"/>
          <a:stretch/>
        </p:blipFill>
        <p:spPr>
          <a:xfrm>
            <a:off x="5918200" y="2125431"/>
            <a:ext cx="3757600" cy="21534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942" y="5331426"/>
            <a:ext cx="2618275" cy="14480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49" y="5348623"/>
            <a:ext cx="2618275" cy="14389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212" y="5341374"/>
            <a:ext cx="2392836" cy="14380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9" t="-781" r="39817" b="74821"/>
          <a:stretch/>
        </p:blipFill>
        <p:spPr>
          <a:xfrm rot="5758706">
            <a:off x="7516616" y="3029966"/>
            <a:ext cx="774700" cy="11743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5" t="43209" r="47795" b="44438"/>
          <a:stretch/>
        </p:blipFill>
        <p:spPr>
          <a:xfrm rot="2626903">
            <a:off x="7505350" y="4130332"/>
            <a:ext cx="1689100" cy="558800"/>
          </a:xfrm>
          <a:prstGeom prst="ellipse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9" t="-781" r="39817" b="74821"/>
          <a:stretch/>
        </p:blipFill>
        <p:spPr>
          <a:xfrm rot="12161712" flipH="1">
            <a:off x="7233079" y="3754669"/>
            <a:ext cx="774700" cy="117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11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C8F89AE7-6FEA-1A98-FF74-0884FD9ED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77" y="0"/>
            <a:ext cx="55242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TextBox 2062">
            <a:extLst>
              <a:ext uri="{FF2B5EF4-FFF2-40B4-BE49-F238E27FC236}">
                <a16:creationId xmlns:a16="http://schemas.microsoft.com/office/drawing/2014/main" id="{2B069535-3DA1-5C5E-AE68-9B3E58E62357}"/>
              </a:ext>
            </a:extLst>
          </p:cNvPr>
          <p:cNvSpPr txBox="1"/>
          <p:nvPr/>
        </p:nvSpPr>
        <p:spPr>
          <a:xfrm>
            <a:off x="0" y="6139540"/>
            <a:ext cx="58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58854" y="746344"/>
            <a:ext cx="789102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Налоговая ставка для самозанятых </a:t>
            </a:r>
            <a:endParaRPr lang="ru-RU" sz="35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755900" y="1423336"/>
            <a:ext cx="6874132" cy="1636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68286" y="61395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34637" y="6314104"/>
            <a:ext cx="497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834637" y="1542422"/>
            <a:ext cx="977247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 Narrow" panose="020B0606020202030204" pitchFamily="34" charset="0"/>
              </a:rPr>
              <a:t>Самозанятый уплачивает </a:t>
            </a:r>
            <a:r>
              <a:rPr lang="ru-RU" b="1" dirty="0">
                <a:solidFill>
                  <a:srgbClr val="00B050"/>
                </a:solidFill>
                <a:latin typeface="Arial Narrow" panose="020B0606020202030204" pitchFamily="34" charset="0"/>
              </a:rPr>
              <a:t>4 %</a:t>
            </a:r>
            <a:r>
              <a:rPr lang="ru-RU" b="1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latin typeface="Arial Narrow" panose="020B0606020202030204" pitchFamily="34" charset="0"/>
              </a:rPr>
              <a:t>в отношении доходов, полученных от реализации товаров или услуг физлицам</a:t>
            </a:r>
            <a:r>
              <a:rPr lang="ru-RU" b="1" dirty="0">
                <a:latin typeface="Arial Narrow" panose="020B0606020202030204" pitchFamily="34" charset="0"/>
              </a:rPr>
              <a:t>, </a:t>
            </a:r>
            <a:r>
              <a:rPr lang="ru-RU" dirty="0">
                <a:latin typeface="Arial Narrow" panose="020B0606020202030204" pitchFamily="34" charset="0"/>
              </a:rPr>
              <a:t>и</a:t>
            </a:r>
            <a:r>
              <a:rPr lang="ru-RU" b="1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Arial Narrow" panose="020B0606020202030204" pitchFamily="34" charset="0"/>
              </a:rPr>
              <a:t>6 %</a:t>
            </a:r>
            <a:r>
              <a:rPr lang="ru-RU" b="1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latin typeface="Arial Narrow" panose="020B0606020202030204" pitchFamily="34" charset="0"/>
              </a:rPr>
              <a:t>— в отношении доходов, полученных от реализации товаров или услуг ИП (для использования при ведении предпринимательской деятельности) и юридическим лицам.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От каких налогов освобождены самозанятые: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 Narrow" panose="020B0606020202030204" pitchFamily="34" charset="0"/>
              </a:rPr>
              <a:t>Физические лица: от НДФЛ, в отношении доходов, являющихся объектом налогообложения налогом на профессиональный доход</a:t>
            </a:r>
          </a:p>
          <a:p>
            <a:pPr algn="just"/>
            <a:endParaRPr lang="ru-RU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 Narrow" panose="020B0606020202030204" pitchFamily="34" charset="0"/>
              </a:rPr>
              <a:t>ИП, применяющие специальный налоговый режим: от НДФЛ с доходов, которые облагаются налогом на профессиональный доход, от НДС (исключение: НДС, подлежащий уплате при ввозе товаров на территорию РФ и иные территории, находящиеся под ее юрисдикцией), от фиксированных страховых взносов (однако на других спецрежимах страховые взносы уплачиваются даже при отсутствии дохода)</a:t>
            </a:r>
          </a:p>
          <a:p>
            <a:pPr algn="just"/>
            <a:endParaRPr lang="ru-RU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 Narrow" panose="020B0606020202030204" pitchFamily="34" charset="0"/>
              </a:rPr>
              <a:t>Если дохода в течение налогового периода нет, то нет и никаких обязательных или фиксированных платежей. При этом самозанятые участвуют в системе обязательного медицинского страхования, поэтому могут рассчитывать на бесплатную медицинскую помощь</a:t>
            </a:r>
          </a:p>
        </p:txBody>
      </p:sp>
    </p:spTree>
    <p:extLst>
      <p:ext uri="{BB962C8B-B14F-4D97-AF65-F5344CB8AC3E}">
        <p14:creationId xmlns:p14="http://schemas.microsoft.com/office/powerpoint/2010/main" val="3562530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6F2C5F97-F604-E246-3D9F-3E41F5D14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77" y="0"/>
            <a:ext cx="55242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TextBox 2062">
            <a:extLst>
              <a:ext uri="{FF2B5EF4-FFF2-40B4-BE49-F238E27FC236}">
                <a16:creationId xmlns:a16="http://schemas.microsoft.com/office/drawing/2014/main" id="{2B069535-3DA1-5C5E-AE68-9B3E58E62357}"/>
              </a:ext>
            </a:extLst>
          </p:cNvPr>
          <p:cNvSpPr txBox="1"/>
          <p:nvPr/>
        </p:nvSpPr>
        <p:spPr>
          <a:xfrm>
            <a:off x="0" y="6139540"/>
            <a:ext cx="55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65717" y="811674"/>
            <a:ext cx="789102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Регистрация. Приложение «Мой налог»</a:t>
            </a:r>
            <a:endParaRPr lang="ru-RU" sz="35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803446" y="1413728"/>
            <a:ext cx="7353300" cy="1636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68286" y="61395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34637" y="6314104"/>
            <a:ext cx="497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834636" y="1542422"/>
            <a:ext cx="1024306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Шаги для регистрации и начала применения специального налогового режима 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«Налог на профессиональный доход»:</a:t>
            </a:r>
          </a:p>
          <a:p>
            <a:endParaRPr lang="ru-RU" sz="700" b="1" dirty="0">
              <a:latin typeface="Arial Narrow" panose="020B0606020202030204" pitchFamily="34" charset="0"/>
            </a:endParaRPr>
          </a:p>
          <a:p>
            <a:pPr algn="just"/>
            <a:r>
              <a:rPr lang="ru-RU" dirty="0">
                <a:latin typeface="Arial Narrow" panose="020B0606020202030204" pitchFamily="34" charset="0"/>
              </a:rPr>
              <a:t>1. Скачайте со смартфона или планшета в </a:t>
            </a:r>
            <a:r>
              <a:rPr lang="ru-RU" b="1" i="1" dirty="0">
                <a:latin typeface="Arial Narrow" panose="020B0606020202030204" pitchFamily="34" charset="0"/>
              </a:rPr>
              <a:t>AppStore</a:t>
            </a:r>
            <a:r>
              <a:rPr lang="ru-RU" dirty="0">
                <a:latin typeface="Arial Narrow" panose="020B0606020202030204" pitchFamily="34" charset="0"/>
              </a:rPr>
              <a:t> или </a:t>
            </a:r>
            <a:r>
              <a:rPr lang="ru-RU" b="1" i="1" dirty="0">
                <a:latin typeface="Arial Narrow" panose="020B0606020202030204" pitchFamily="34" charset="0"/>
              </a:rPr>
              <a:t>Google Play </a:t>
            </a:r>
            <a:r>
              <a:rPr lang="ru-RU" dirty="0">
                <a:latin typeface="Arial Narrow" panose="020B0606020202030204" pitchFamily="34" charset="0"/>
              </a:rPr>
              <a:t>приложение «Мой налог»</a:t>
            </a:r>
          </a:p>
          <a:p>
            <a:pPr algn="just"/>
            <a:endParaRPr lang="ru-RU" dirty="0">
              <a:latin typeface="Arial Narrow" panose="020B0606020202030204" pitchFamily="34" charset="0"/>
            </a:endParaRPr>
          </a:p>
          <a:p>
            <a:pPr algn="just"/>
            <a:r>
              <a:rPr lang="ru-RU" dirty="0">
                <a:latin typeface="Arial Narrow" panose="020B0606020202030204" pitchFamily="34" charset="0"/>
              </a:rPr>
              <a:t>2. Пройдите регистрацию. Есть несколько способов регистрации (Визит в ФНС не требуется):</a:t>
            </a:r>
          </a:p>
          <a:p>
            <a:pPr algn="just"/>
            <a:endParaRPr lang="ru-RU" dirty="0">
              <a:latin typeface="Arial Narrow" panose="020B0606020202030204" pitchFamily="34" charset="0"/>
            </a:endParaRPr>
          </a:p>
          <a:p>
            <a:pPr algn="just"/>
            <a:r>
              <a:rPr lang="ru-RU" b="1" dirty="0">
                <a:latin typeface="Arial Narrow" panose="020B0606020202030204" pitchFamily="34" charset="0"/>
              </a:rPr>
              <a:t>а) </a:t>
            </a:r>
            <a:r>
              <a:rPr lang="ru-RU" b="1" u="sng" dirty="0">
                <a:latin typeface="Arial Narrow" panose="020B0606020202030204" pitchFamily="34" charset="0"/>
              </a:rPr>
              <a:t>По скану паспорта</a:t>
            </a:r>
            <a:r>
              <a:rPr lang="ru-RU" dirty="0">
                <a:latin typeface="Arial Narrow" panose="020B0606020202030204" pitchFamily="34" charset="0"/>
              </a:rPr>
              <a:t>. При регистрации таким способом нужен паспорт в развернутом виде, смартфон или планшет. Приложение отсканирует документ, проверит данные, а затем предложит сделать селфи для сверки. Вместо подписи заявления нужно просто моргнуть в камеру. Этот вариант подходит только гражданам РФ.</a:t>
            </a:r>
          </a:p>
          <a:p>
            <a:pPr algn="just"/>
            <a:endParaRPr lang="ru-RU" dirty="0">
              <a:latin typeface="Arial Narrow" panose="020B0606020202030204" pitchFamily="34" charset="0"/>
            </a:endParaRPr>
          </a:p>
          <a:p>
            <a:pPr algn="just"/>
            <a:r>
              <a:rPr lang="ru-RU" b="1" dirty="0">
                <a:latin typeface="Arial Narrow" panose="020B0606020202030204" pitchFamily="34" charset="0"/>
              </a:rPr>
              <a:t>б) </a:t>
            </a:r>
            <a:r>
              <a:rPr lang="ru-RU" b="1" u="sng" dirty="0">
                <a:latin typeface="Arial Narrow" panose="020B0606020202030204" pitchFamily="34" charset="0"/>
              </a:rPr>
              <a:t>По ИНН</a:t>
            </a:r>
            <a:r>
              <a:rPr lang="ru-RU" dirty="0">
                <a:latin typeface="Arial Narrow" panose="020B0606020202030204" pitchFamily="34" charset="0"/>
              </a:rPr>
              <a:t>. Для регистрации можно использовать ИНН и пароль от личного кабинета налогоплательщика на сайте nalog.</a:t>
            </a:r>
            <a:r>
              <a:rPr lang="en-US" dirty="0">
                <a:latin typeface="Arial Narrow" panose="020B0606020202030204" pitchFamily="34" charset="0"/>
              </a:rPr>
              <a:t>gov.</a:t>
            </a:r>
            <a:r>
              <a:rPr lang="ru-RU" dirty="0">
                <a:latin typeface="Arial Narrow" panose="020B0606020202030204" pitchFamily="34" charset="0"/>
              </a:rPr>
              <a:t>ru. Паспорт не понадобится.</a:t>
            </a:r>
          </a:p>
          <a:p>
            <a:pPr algn="just"/>
            <a:endParaRPr lang="ru-RU" dirty="0">
              <a:latin typeface="Arial Narrow" panose="020B0606020202030204" pitchFamily="34" charset="0"/>
            </a:endParaRPr>
          </a:p>
          <a:p>
            <a:pPr algn="just"/>
            <a:r>
              <a:rPr lang="ru-RU" b="1" dirty="0">
                <a:latin typeface="Arial Narrow" panose="020B0606020202030204" pitchFamily="34" charset="0"/>
              </a:rPr>
              <a:t>в) </a:t>
            </a:r>
            <a:r>
              <a:rPr lang="ru-RU" b="1" u="sng" dirty="0">
                <a:latin typeface="Arial Narrow" panose="020B0606020202030204" pitchFamily="34" charset="0"/>
              </a:rPr>
              <a:t>Через Госуслуги</a:t>
            </a:r>
            <a:r>
              <a:rPr lang="ru-RU" dirty="0">
                <a:latin typeface="Arial Narrow" panose="020B0606020202030204" pitchFamily="34" charset="0"/>
              </a:rPr>
              <a:t>. Регистрация возможна с помощью учетной записи Госуслуг — той, которая используется для входа на портал.</a:t>
            </a:r>
          </a:p>
          <a:p>
            <a:pPr algn="just"/>
            <a:endParaRPr lang="ru-RU" dirty="0">
              <a:latin typeface="Arial Narrow" panose="020B0606020202030204" pitchFamily="34" charset="0"/>
            </a:endParaRPr>
          </a:p>
          <a:p>
            <a:pPr algn="just"/>
            <a:r>
              <a:rPr lang="ru-RU" dirty="0">
                <a:latin typeface="Arial Narrow" panose="020B0606020202030204" pitchFamily="34" charset="0"/>
              </a:rPr>
              <a:t>3. Укажите вид деятельности: в приложении можно указать один или несколько видов</a:t>
            </a:r>
          </a:p>
          <a:p>
            <a:pPr algn="just"/>
            <a:r>
              <a:rPr lang="ru-RU" dirty="0">
                <a:latin typeface="Arial Narrow" panose="020B0606020202030204" pitchFamily="34" charset="0"/>
              </a:rPr>
              <a:t>деятельности: «Прочее» → «Профиль» → «Вид деятельности»</a:t>
            </a:r>
          </a:p>
          <a:p>
            <a:pPr algn="just"/>
            <a:endParaRPr lang="ru-RU" dirty="0">
              <a:latin typeface="Arial Narrow" panose="020B0606020202030204" pitchFamily="34" charset="0"/>
            </a:endParaRPr>
          </a:p>
          <a:p>
            <a:pPr algn="just"/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5573" t="21273" r="48190" b="20992"/>
          <a:stretch/>
        </p:blipFill>
        <p:spPr>
          <a:xfrm>
            <a:off x="10407535" y="413295"/>
            <a:ext cx="1583847" cy="291728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22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14CF7951-8FC9-55AF-436D-426FBFFCA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77" y="0"/>
            <a:ext cx="55242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TextBox 2062">
            <a:extLst>
              <a:ext uri="{FF2B5EF4-FFF2-40B4-BE49-F238E27FC236}">
                <a16:creationId xmlns:a16="http://schemas.microsoft.com/office/drawing/2014/main" id="{2B069535-3DA1-5C5E-AE68-9B3E58E62357}"/>
              </a:ext>
            </a:extLst>
          </p:cNvPr>
          <p:cNvSpPr txBox="1"/>
          <p:nvPr/>
        </p:nvSpPr>
        <p:spPr>
          <a:xfrm>
            <a:off x="0" y="613954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65717" y="811674"/>
            <a:ext cx="789102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Регистрация. Приложение «Мой налог»</a:t>
            </a:r>
            <a:endParaRPr lang="ru-RU" sz="35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803446" y="1413728"/>
            <a:ext cx="7353300" cy="1636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68286" y="61395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34637" y="6314104"/>
            <a:ext cx="497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721708" y="1804941"/>
            <a:ext cx="10190893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Шаги для регистрации и начала применения специального налогового режима 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«Налог на профессиональный доход»: </a:t>
            </a:r>
          </a:p>
          <a:p>
            <a:endParaRPr lang="ru-RU" b="1" dirty="0">
              <a:latin typeface="Arial Narrow" panose="020B0606020202030204" pitchFamily="34" charset="0"/>
            </a:endParaRPr>
          </a:p>
          <a:p>
            <a:r>
              <a:rPr lang="ru-RU" b="1" dirty="0">
                <a:latin typeface="Arial Narrow" panose="020B0606020202030204" pitchFamily="34" charset="0"/>
              </a:rPr>
              <a:t>3. </a:t>
            </a:r>
            <a:r>
              <a:rPr lang="ru-RU" b="1" u="sng" dirty="0">
                <a:latin typeface="Arial Narrow" panose="020B0606020202030204" pitchFamily="34" charset="0"/>
              </a:rPr>
              <a:t>Прикрепите карту</a:t>
            </a:r>
            <a:r>
              <a:rPr lang="ru-RU" dirty="0">
                <a:latin typeface="Arial Narrow" panose="020B0606020202030204" pitchFamily="34" charset="0"/>
              </a:rPr>
              <a:t>. По желанию можно указать информацию о банковской карте, </a:t>
            </a:r>
          </a:p>
          <a:p>
            <a:r>
              <a:rPr lang="ru-RU" dirty="0">
                <a:latin typeface="Arial Narrow" panose="020B0606020202030204" pitchFamily="34" charset="0"/>
              </a:rPr>
              <a:t>с которой планируете платить налог, или настроить автоплатеж. Это упростит процедуру оплаты.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b="1" dirty="0">
                <a:latin typeface="Arial Narrow" panose="020B0606020202030204" pitchFamily="34" charset="0"/>
              </a:rPr>
              <a:t>4. </a:t>
            </a:r>
            <a:r>
              <a:rPr lang="ru-RU" dirty="0">
                <a:latin typeface="Arial Narrow" panose="020B0606020202030204" pitchFamily="34" charset="0"/>
              </a:rPr>
              <a:t>Сформируйте чек при получении дохода. Если вам поступили деньги за оказанную услугу, </a:t>
            </a:r>
          </a:p>
          <a:p>
            <a:r>
              <a:rPr lang="ru-RU" dirty="0">
                <a:latin typeface="Arial Narrow" panose="020B0606020202030204" pitchFamily="34" charset="0"/>
              </a:rPr>
              <a:t>сформируйте чек прямо в приложении «Мой налог», отправьте его клиенту.</a:t>
            </a:r>
          </a:p>
          <a:p>
            <a:r>
              <a:rPr lang="ru-RU" dirty="0">
                <a:latin typeface="Arial Narrow" panose="020B0606020202030204" pitchFamily="34" charset="0"/>
              </a:rPr>
              <a:t> Данные о сумме дохода получит ФНС.  Вам будет начислен налог с учетом налогового </a:t>
            </a:r>
          </a:p>
          <a:p>
            <a:r>
              <a:rPr lang="ru-RU" dirty="0">
                <a:latin typeface="Arial Narrow" panose="020B0606020202030204" pitchFamily="34" charset="0"/>
              </a:rPr>
              <a:t> вычета, который уменьшает ставку.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endParaRPr lang="ru-RU" sz="500" dirty="0">
              <a:latin typeface="Arial Narrow" panose="020B0606020202030204" pitchFamily="34" charset="0"/>
            </a:endParaRPr>
          </a:p>
          <a:p>
            <a:r>
              <a:rPr lang="ru-RU" b="1" dirty="0">
                <a:latin typeface="Arial Narrow" panose="020B0606020202030204" pitchFamily="34" charset="0"/>
              </a:rPr>
              <a:t>5. </a:t>
            </a:r>
            <a:r>
              <a:rPr lang="ru-RU" dirty="0">
                <a:latin typeface="Arial Narrow" panose="020B0606020202030204" pitchFamily="34" charset="0"/>
              </a:rPr>
              <a:t>Подайте уведомление об отказе от других спецрежимов в течение месяца. Если у вас есть статус ИП и вы применяли другие спецрежимы — например, УСН, ЕСХН или ПСН —совмещать их с уплатой НПД нельзя. Нужно отказаться от прежних налоговых режимов, иначе регистрация в качестве плательщика налога на профессиональный доход будет аннулирована</a:t>
            </a:r>
          </a:p>
          <a:p>
            <a:pPr algn="just"/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0313" t="24443" r="60729" b="15556"/>
          <a:stretch/>
        </p:blipFill>
        <p:spPr>
          <a:xfrm>
            <a:off x="10541558" y="1785802"/>
            <a:ext cx="1371043" cy="2718165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19375" t="16297" r="31250" b="14815"/>
          <a:stretch/>
        </p:blipFill>
        <p:spPr>
          <a:xfrm rot="19677658">
            <a:off x="8333834" y="3685080"/>
            <a:ext cx="2129273" cy="167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45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A8569ABD-82C9-A350-1FCE-8D8150B6E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77" y="0"/>
            <a:ext cx="55242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TextBox 2062">
            <a:extLst>
              <a:ext uri="{FF2B5EF4-FFF2-40B4-BE49-F238E27FC236}">
                <a16:creationId xmlns:a16="http://schemas.microsoft.com/office/drawing/2014/main" id="{2B069535-3DA1-5C5E-AE68-9B3E58E62357}"/>
              </a:ext>
            </a:extLst>
          </p:cNvPr>
          <p:cNvSpPr txBox="1"/>
          <p:nvPr/>
        </p:nvSpPr>
        <p:spPr>
          <a:xfrm>
            <a:off x="0" y="6139540"/>
            <a:ext cx="59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45785" y="782786"/>
            <a:ext cx="789102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Отличие ИП от Самозанятого</a:t>
            </a:r>
            <a:endParaRPr lang="ru-RU" sz="35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730546" y="1401388"/>
            <a:ext cx="5984954" cy="1636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68286" y="61395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34637" y="6314104"/>
            <a:ext cx="497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998623"/>
              </p:ext>
            </p:extLst>
          </p:nvPr>
        </p:nvGraphicFramePr>
        <p:xfrm>
          <a:off x="2387600" y="1913466"/>
          <a:ext cx="8910054" cy="43802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70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1265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Narrow" panose="020B0606020202030204" pitchFamily="34" charset="0"/>
                        </a:rPr>
                        <a:t>ИП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Narrow" panose="020B0606020202030204" pitchFamily="34" charset="0"/>
                        </a:rPr>
                        <a:t>Самозанятый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61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Фиксированные страховые взносы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61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Отчетность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 Narrow" panose="020B0606020202030204" pitchFamily="34" charset="0"/>
                        </a:rPr>
                        <a:t>да</a:t>
                      </a:r>
                    </a:p>
                    <a:p>
                      <a:pPr algn="ctr"/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 Narrow" panose="020B0606020202030204" pitchFamily="34" charset="0"/>
                        </a:rPr>
                        <a:t>нет</a:t>
                      </a:r>
                    </a:p>
                    <a:p>
                      <a:pPr algn="ctr"/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61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Обязанность применения ККТ при расчётах</a:t>
                      </a:r>
                      <a:r>
                        <a:rPr lang="ru-RU" baseline="0" dirty="0">
                          <a:latin typeface="Arial Narrow" panose="020B0606020202030204" pitchFamily="34" charset="0"/>
                        </a:rPr>
                        <a:t> с ФЛ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 Narrow" panose="020B0606020202030204" pitchFamily="34" charset="0"/>
                        </a:rPr>
                        <a:t>да</a:t>
                      </a:r>
                    </a:p>
                    <a:p>
                      <a:pPr algn="ctr"/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 Narrow" panose="020B0606020202030204" pitchFamily="34" charset="0"/>
                        </a:rPr>
                        <a:t>нет</a:t>
                      </a:r>
                    </a:p>
                    <a:p>
                      <a:pPr algn="ctr"/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61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Возможность быть работодателем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 Narrow" panose="020B0606020202030204" pitchFamily="34" charset="0"/>
                        </a:rPr>
                        <a:t>да</a:t>
                      </a:r>
                    </a:p>
                    <a:p>
                      <a:pPr algn="ctr"/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 Narrow" panose="020B0606020202030204" pitchFamily="34" charset="0"/>
                        </a:rPr>
                        <a:t>нет</a:t>
                      </a:r>
                    </a:p>
                    <a:p>
                      <a:pPr algn="ctr"/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26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Вид деятельности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 Narrow" panose="020B0606020202030204" pitchFamily="34" charset="0"/>
                        </a:rPr>
                        <a:t>Любой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Есть ограничения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26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Лимит по доходу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есть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201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2E5CBA1C-6F68-8A85-FEA2-31384933D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77" y="0"/>
            <a:ext cx="55242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TextBox 2062">
            <a:extLst>
              <a:ext uri="{FF2B5EF4-FFF2-40B4-BE49-F238E27FC236}">
                <a16:creationId xmlns:a16="http://schemas.microsoft.com/office/drawing/2014/main" id="{2B069535-3DA1-5C5E-AE68-9B3E58E62357}"/>
              </a:ext>
            </a:extLst>
          </p:cNvPr>
          <p:cNvSpPr txBox="1"/>
          <p:nvPr/>
        </p:nvSpPr>
        <p:spPr>
          <a:xfrm>
            <a:off x="0" y="6139540"/>
            <a:ext cx="54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ru-RU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68286" y="61395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34637" y="6314104"/>
            <a:ext cx="497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6" t="1111" r="20791" b="1111"/>
          <a:stretch/>
        </p:blipFill>
        <p:spPr>
          <a:xfrm>
            <a:off x="2068286" y="148043"/>
            <a:ext cx="1554933" cy="1625752"/>
          </a:xfrm>
          <a:prstGeom prst="ellipse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68286" y="1893799"/>
            <a:ext cx="97587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457200" algn="just"/>
            <a:r>
              <a:rPr lang="ru-RU" sz="2000" dirty="0">
                <a:latin typeface="Arial Narrow" panose="020B0506020202030204" pitchFamily="34" charset="0"/>
                <a:cs typeface="Times New Roman" panose="02020603050405020304" pitchFamily="18" charset="0"/>
              </a:rPr>
              <a:t>В истории развития современного общества еще не одно государство не смогло обойтись без налогов, поскольку для выполнения своих функций, по удовлетворению нужд и потребностей населения ему требуется определенная сумма денежных средств. </a:t>
            </a:r>
          </a:p>
          <a:p>
            <a:pPr marL="72000" indent="457200" algn="just"/>
            <a:r>
              <a:rPr lang="ru-RU" sz="2000" dirty="0">
                <a:latin typeface="Arial Narrow" panose="020B0506020202030204" pitchFamily="34" charset="0"/>
                <a:cs typeface="Times New Roman" panose="02020603050405020304" pitchFamily="18" charset="0"/>
              </a:rPr>
              <a:t>Таким образом, без сбора налогов бессмысленным является существование самого государства.</a:t>
            </a:r>
          </a:p>
          <a:p>
            <a:pPr marL="72000" indent="457200" algn="just"/>
            <a:r>
              <a:rPr lang="ru-RU" sz="2000" dirty="0">
                <a:latin typeface="Arial Narrow" panose="020B0506020202030204" pitchFamily="34" charset="0"/>
                <a:cs typeface="Times New Roman" panose="02020603050405020304" pitchFamily="18" charset="0"/>
              </a:rPr>
              <a:t>Уплата налогов – </a:t>
            </a:r>
            <a:r>
              <a:rPr lang="ru-RU" sz="2000" u="sng" dirty="0">
                <a:solidFill>
                  <a:schemeClr val="accent5">
                    <a:lumMod val="75000"/>
                  </a:schemeClr>
                </a:solidFill>
                <a:latin typeface="Arial Narrow" panose="020B0506020202030204" pitchFamily="34" charset="0"/>
                <a:cs typeface="Times New Roman" panose="02020603050405020304" pitchFamily="18" charset="0"/>
              </a:rPr>
              <a:t>это конституционная обязанность </a:t>
            </a:r>
            <a:r>
              <a:rPr lang="ru-RU" sz="2000" dirty="0">
                <a:latin typeface="Arial Narrow" panose="020B0506020202030204" pitchFamily="34" charset="0"/>
                <a:cs typeface="Times New Roman" panose="02020603050405020304" pitchFamily="18" charset="0"/>
              </a:rPr>
              <a:t>граждан Российской Федерации. И на сколько ответственно наше поколение </a:t>
            </a:r>
            <a:r>
              <a:rPr lang="en-US" sz="2000" dirty="0">
                <a:latin typeface="Arial Narrow" panose="020B0506020202030204" pitchFamily="34" charset="0"/>
                <a:cs typeface="Times New Roman" panose="02020603050405020304" pitchFamily="18" charset="0"/>
              </a:rPr>
              <a:t>XXI</a:t>
            </a:r>
            <a:r>
              <a:rPr lang="ru-RU" sz="2000" dirty="0">
                <a:latin typeface="Arial Narrow" panose="020B0506020202030204" pitchFamily="34" charset="0"/>
                <a:cs typeface="Times New Roman" panose="02020603050405020304" pitchFamily="18" charset="0"/>
              </a:rPr>
              <a:t> века будет относится к уплате налогов, на столько счастливым и сильным будет наше Государство!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E643BE-4FAB-6597-0924-3B073123B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686928"/>
            <a:ext cx="5901489" cy="393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29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82A6DCC1-D5D3-1825-65A9-D7FD17EFF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77" y="0"/>
            <a:ext cx="55242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139540"/>
            <a:ext cx="424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44208" y="420362"/>
            <a:ext cx="7613262" cy="51077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tabLst>
                <a:tab pos="444500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систему налогообложения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5893" t="13809" r="32143" b="13492"/>
          <a:stretch/>
        </p:blipFill>
        <p:spPr>
          <a:xfrm>
            <a:off x="212271" y="2598821"/>
            <a:ext cx="4818545" cy="39141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63857" y="2859207"/>
            <a:ext cx="1717406" cy="1683917"/>
          </a:xfrm>
          <a:prstGeom prst="rect">
            <a:avLst/>
          </a:prstGeom>
          <a:solidFill>
            <a:srgbClr val="D6E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АУСН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НПД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ЕСХН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09021" y="2999134"/>
            <a:ext cx="5927383" cy="8254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Автоматизированная система налогообложения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809021" y="2030889"/>
            <a:ext cx="5927383" cy="7898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Упрощенная система налогообложения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809021" y="3978952"/>
            <a:ext cx="5938478" cy="7168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Патентная система налогообложения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842161" y="4850120"/>
            <a:ext cx="5938477" cy="8143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профессиональных доход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09021" y="1141192"/>
            <a:ext cx="5927382" cy="7094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система налогообложения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66388" y="5807875"/>
            <a:ext cx="5938477" cy="8143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 налог</a:t>
            </a:r>
          </a:p>
        </p:txBody>
      </p:sp>
    </p:spTree>
    <p:extLst>
      <p:ext uri="{BB962C8B-B14F-4D97-AF65-F5344CB8AC3E}">
        <p14:creationId xmlns:p14="http://schemas.microsoft.com/office/powerpoint/2010/main" val="3823451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4FB3C6F2-44FD-39B7-E02C-2132ADE4C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77" y="0"/>
            <a:ext cx="55242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139540"/>
            <a:ext cx="424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43789" y="1368669"/>
            <a:ext cx="1787335" cy="6836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11607" t="21586" r="24286" b="21429"/>
          <a:stretch/>
        </p:blipFill>
        <p:spPr>
          <a:xfrm>
            <a:off x="3327576" y="1425965"/>
            <a:ext cx="1572984" cy="626345"/>
          </a:xfrm>
          <a:prstGeom prst="rect">
            <a:avLst/>
          </a:prstGeom>
        </p:spPr>
      </p:pic>
      <p:sp>
        <p:nvSpPr>
          <p:cNvPr id="34" name="Скругленный прямоугольник 33"/>
          <p:cNvSpPr/>
          <p:nvPr/>
        </p:nvSpPr>
        <p:spPr>
          <a:xfrm>
            <a:off x="1886552" y="2449977"/>
            <a:ext cx="2005835" cy="7242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АУСН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/>
          <a:srcRect l="11607" t="21586" r="24286" b="21429"/>
          <a:stretch/>
        </p:blipFill>
        <p:spPr>
          <a:xfrm>
            <a:off x="4036919" y="2633939"/>
            <a:ext cx="1572984" cy="588712"/>
          </a:xfrm>
          <a:prstGeom prst="rect">
            <a:avLst/>
          </a:prstGeom>
        </p:spPr>
      </p:pic>
      <p:sp>
        <p:nvSpPr>
          <p:cNvPr id="37" name="Скругленный прямоугольник 36"/>
          <p:cNvSpPr/>
          <p:nvPr/>
        </p:nvSpPr>
        <p:spPr>
          <a:xfrm>
            <a:off x="5689834" y="2290081"/>
            <a:ext cx="5663966" cy="9228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Специальный налоговый режим, при котором отчетность отменяется, а налоги рассчитываются автоматически</a:t>
            </a: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251010" y="3620951"/>
            <a:ext cx="2310967" cy="7163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ПСН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3"/>
          <a:srcRect l="11607" t="21586" r="24286" b="21429"/>
          <a:stretch/>
        </p:blipFill>
        <p:spPr>
          <a:xfrm>
            <a:off x="4658758" y="3682587"/>
            <a:ext cx="1572984" cy="674914"/>
          </a:xfrm>
          <a:prstGeom prst="rect">
            <a:avLst/>
          </a:prstGeom>
        </p:spPr>
      </p:pic>
      <p:sp>
        <p:nvSpPr>
          <p:cNvPr id="44" name="Скругленный прямоугольник 43"/>
          <p:cNvSpPr/>
          <p:nvPr/>
        </p:nvSpPr>
        <p:spPr>
          <a:xfrm>
            <a:off x="6328523" y="3432554"/>
            <a:ext cx="5438935" cy="14359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Разновидность специального налогового режима, применяется исключительно индивидуальными предпринимателями. Патентная система налогообложения установлена в соответствии с гл. 26.5 «Патентная система налогообложения» НК РФ</a:t>
            </a: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423615" y="5486949"/>
            <a:ext cx="2624308" cy="6915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НПД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3"/>
          <a:srcRect l="11607" t="21586" r="24286" b="21429"/>
          <a:stretch/>
        </p:blipFill>
        <p:spPr>
          <a:xfrm>
            <a:off x="6098710" y="5539417"/>
            <a:ext cx="1425118" cy="674914"/>
          </a:xfrm>
          <a:prstGeom prst="rect">
            <a:avLst/>
          </a:prstGeom>
        </p:spPr>
      </p:pic>
      <p:sp>
        <p:nvSpPr>
          <p:cNvPr id="47" name="Скругленный прямоугольник 46"/>
          <p:cNvSpPr/>
          <p:nvPr/>
        </p:nvSpPr>
        <p:spPr>
          <a:xfrm>
            <a:off x="7574616" y="5097839"/>
            <a:ext cx="4432404" cy="10417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Специальный налоговый режим, для самозанятых граждан</a:t>
            </a: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846903" y="255055"/>
            <a:ext cx="6878761" cy="5261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НАЛОГОВЫЕ РЕЖИМЫ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/>
          <a:srcRect l="19375" t="13650" r="27947" b="14127"/>
          <a:stretch/>
        </p:blipFill>
        <p:spPr>
          <a:xfrm>
            <a:off x="381547" y="4529411"/>
            <a:ext cx="2880079" cy="211598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417196" y="6220975"/>
            <a:ext cx="469903" cy="424425"/>
          </a:xfrm>
          <a:prstGeom prst="rect">
            <a:avLst/>
          </a:prstGeom>
          <a:solidFill>
            <a:srgbClr val="57A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 rot="20587631">
            <a:off x="2329940" y="6130344"/>
            <a:ext cx="690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СПЕЦ.</a:t>
            </a:r>
          </a:p>
          <a:p>
            <a:pPr algn="ctr"/>
            <a:r>
              <a:rPr lang="ru-RU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</a:t>
            </a:r>
          </a:p>
          <a:p>
            <a:pPr algn="ctr"/>
            <a:r>
              <a:rPr lang="ru-RU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</a:p>
          <a:p>
            <a:pPr algn="ctr"/>
            <a:r>
              <a:rPr lang="ru-RU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97012" y="1067272"/>
            <a:ext cx="6005186" cy="9850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один из налоговых режимов, который подразумевает особый порядок уплаты налогов и ориентирован на представителей малого и среднего бизнеса</a:t>
            </a:r>
          </a:p>
        </p:txBody>
      </p:sp>
    </p:spTree>
    <p:extLst>
      <p:ext uri="{BB962C8B-B14F-4D97-AF65-F5344CB8AC3E}">
        <p14:creationId xmlns:p14="http://schemas.microsoft.com/office/powerpoint/2010/main" val="2365330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4B25D2AD-B25B-6E56-B4CF-55080028E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77" y="0"/>
            <a:ext cx="55242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139540"/>
            <a:ext cx="424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2589" y="732695"/>
            <a:ext cx="7093819" cy="6836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Упрощенная система налогообложения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3061" y="1690688"/>
            <a:ext cx="9750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Упрощенная система налогообложения (УСН) </a:t>
            </a:r>
            <a:r>
              <a:rPr lang="ru-RU" dirty="0">
                <a:latin typeface="Arial Narrow" panose="020B0606020202030204" pitchFamily="34" charset="0"/>
              </a:rPr>
              <a:t>– это один из налоговых режимов, который подразумевает особый порядок уплаты налогов  и ориентирован на представителей малого и среднего бизнеса.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7883" t="31020" r="37905" b="50370"/>
          <a:stretch/>
        </p:blipFill>
        <p:spPr>
          <a:xfrm>
            <a:off x="2406315" y="3590077"/>
            <a:ext cx="9252285" cy="23467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89353" y="2841288"/>
            <a:ext cx="7303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применения УСН необходимо выполнение определённых условий</a:t>
            </a:r>
          </a:p>
        </p:txBody>
      </p:sp>
      <p:pic>
        <p:nvPicPr>
          <p:cNvPr id="20482" name="Picture 2" descr="Picture background">
            <a:extLst>
              <a:ext uri="{FF2B5EF4-FFF2-40B4-BE49-F238E27FC236}">
                <a16:creationId xmlns:a16="http://schemas.microsoft.com/office/drawing/2014/main" id="{F3091B8B-8E11-D330-098F-CBA3E584A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96" y="347162"/>
            <a:ext cx="1346419" cy="134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056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0C75CA2A-5340-EDF6-04DE-9CB55DF14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77" y="0"/>
            <a:ext cx="55242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139540"/>
            <a:ext cx="424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74976" y="732695"/>
            <a:ext cx="5456976" cy="6836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Упрощенная система налогообложения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7070" y="1659170"/>
            <a:ext cx="989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В рамках УСН можно выбрать объект налогообложения доходы или доходы, уменьшенные на величину произведенных расходов: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44196" t="35180" r="51186" b="56395"/>
          <a:stretch/>
        </p:blipFill>
        <p:spPr>
          <a:xfrm>
            <a:off x="3380874" y="3255791"/>
            <a:ext cx="1188800" cy="12573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56514" t="52584" r="37325" b="39257"/>
          <a:stretch/>
        </p:blipFill>
        <p:spPr>
          <a:xfrm>
            <a:off x="8807116" y="3293875"/>
            <a:ext cx="1274151" cy="12192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7835" y="2637133"/>
            <a:ext cx="4134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При объекте </a:t>
            </a:r>
            <a:r>
              <a:rPr lang="ru-RU" dirty="0">
                <a:latin typeface="Arial Narrow" panose="020B0606020202030204" pitchFamily="34" charset="0"/>
              </a:rPr>
              <a:t>налогообложения</a:t>
            </a:r>
            <a:r>
              <a:rPr lang="ru-RU" dirty="0"/>
              <a:t> «доходы» </a:t>
            </a:r>
          </a:p>
          <a:p>
            <a:pPr algn="ctr"/>
            <a:r>
              <a:rPr lang="ru-RU" dirty="0"/>
              <a:t>ставка составляет 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42349" y="4716988"/>
            <a:ext cx="442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Налог уплачивается с суммы доходов. </a:t>
            </a:r>
          </a:p>
          <a:p>
            <a:pPr algn="ctr"/>
            <a:r>
              <a:rPr lang="ru-RU" dirty="0">
                <a:latin typeface="Arial Narrow" panose="020B0606020202030204" pitchFamily="34" charset="0"/>
              </a:rPr>
              <a:t>При расчёте платежа за 1 квартал берутся доходы за квартал, за полугодие – доходы за полугодие и т. д.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03464" y="2656206"/>
            <a:ext cx="5126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Если объектом налогообложения </a:t>
            </a:r>
          </a:p>
          <a:p>
            <a:pPr algn="ctr"/>
            <a:r>
              <a:rPr lang="ru-RU" dirty="0">
                <a:latin typeface="Arial Narrow" panose="020B0606020202030204" pitchFamily="34" charset="0"/>
              </a:rPr>
              <a:t>являются «доходы минус расходы», ставка составляет: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58683" y="4750026"/>
            <a:ext cx="389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В этом случае для расчёта налога </a:t>
            </a:r>
          </a:p>
          <a:p>
            <a:pPr algn="ctr"/>
            <a:r>
              <a:rPr lang="ru-RU" dirty="0">
                <a:latin typeface="Arial Narrow" panose="020B0606020202030204" pitchFamily="34" charset="0"/>
              </a:rPr>
              <a:t>берётся доход, уменьшенный на величину расхода.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1778" y="6088353"/>
            <a:ext cx="10972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latin typeface="Arial Narrow" panose="020B0606020202030204" pitchFamily="34" charset="0"/>
              </a:rPr>
              <a:t>Для предпринимателей, выбравших объект "доходы минус расходы", действует правило минимального налога: если по итогам года сумма исчисленного налога оказалась меньше 1% полученных за год доходов, уплачивается минимальный налог в размере 1% от полученных доходов.</a:t>
            </a:r>
          </a:p>
        </p:txBody>
      </p:sp>
    </p:spTree>
    <p:extLst>
      <p:ext uri="{BB962C8B-B14F-4D97-AF65-F5344CB8AC3E}">
        <p14:creationId xmlns:p14="http://schemas.microsoft.com/office/powerpoint/2010/main" val="2975132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008027"/>
              </p:ext>
            </p:extLst>
          </p:nvPr>
        </p:nvGraphicFramePr>
        <p:xfrm>
          <a:off x="838200" y="3624497"/>
          <a:ext cx="10515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Изображение 3">
            <a:extLst>
              <a:ext uri="{FF2B5EF4-FFF2-40B4-BE49-F238E27FC236}">
                <a16:creationId xmlns:a16="http://schemas.microsoft.com/office/drawing/2014/main" id="{1462C848-E27D-537E-E5C9-96101B459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76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4212276B-899E-1091-D6B3-12F6F802F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77" y="0"/>
            <a:ext cx="55242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139540"/>
            <a:ext cx="424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55472" y="574457"/>
            <a:ext cx="5456976" cy="6836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Упрощенная система налогообложения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7310" y="1427177"/>
            <a:ext cx="989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ОПЛАТА НАЛОГОВ И ПРЕДСТАВЛЕНИЕ ОТЧЕТНОСТИ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29619" y="1890110"/>
            <a:ext cx="927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Налогоплательщики, применяющие упрощенную систему налогообложения, не вправе до окончания налогового периода перейти на иной режим налогообложения.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890019" y="2954020"/>
            <a:ext cx="2802676" cy="6663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 ПЕРИОД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/>
          <a:srcRect l="15729" t="41852" r="73229" b="35556"/>
          <a:stretch/>
        </p:blipFill>
        <p:spPr>
          <a:xfrm>
            <a:off x="3254138" y="3784531"/>
            <a:ext cx="2074438" cy="213984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2" name="Скругленный прямоугольник 21"/>
          <p:cNvSpPr/>
          <p:nvPr/>
        </p:nvSpPr>
        <p:spPr>
          <a:xfrm>
            <a:off x="7881120" y="3016988"/>
            <a:ext cx="2964680" cy="6663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НАЛОГОВЫЙ ПЕРИОД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/>
          <a:srcRect l="37291" t="41667" r="51025" b="46481"/>
          <a:stretch/>
        </p:blipFill>
        <p:spPr>
          <a:xfrm>
            <a:off x="8425641" y="3843729"/>
            <a:ext cx="2173317" cy="133922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5" name="Прямоугольник 24"/>
          <p:cNvSpPr/>
          <p:nvPr/>
        </p:nvSpPr>
        <p:spPr>
          <a:xfrm>
            <a:off x="2229619" y="6115775"/>
            <a:ext cx="101950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Индивидуальные предприниматели уплачивают налог и авансовые платежи  по месту своего жительства.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/>
          <a:srcRect l="27916" t="22037" r="34583" b="22593"/>
          <a:stretch/>
        </p:blipFill>
        <p:spPr>
          <a:xfrm>
            <a:off x="5408582" y="3680543"/>
            <a:ext cx="2667000" cy="221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56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BABDFA64-E444-DA36-40D6-F12BBE582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77" y="0"/>
            <a:ext cx="55242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139540"/>
            <a:ext cx="424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03171" y="1027906"/>
            <a:ext cx="6662057" cy="9339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Автоматизированная упрощенная система налогообложения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61457" y="2430579"/>
            <a:ext cx="100692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 Narrow" panose="020B0606020202030204" pitchFamily="34" charset="0"/>
              </a:rPr>
              <a:t>В соответствии с Федеральным законом от 25.02.2022 №17-ФЗ «О проведении эксперимента по установлению специального налогового режима «Автоматизированная система налогообложения» проводится эксперимент по установлению специального налогового режима «Автоматизированная упрощенная система налогообложения».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Период проведения эксперимента - </a:t>
            </a:r>
            <a:r>
              <a:rPr lang="ru-RU" b="1" dirty="0">
                <a:latin typeface="Arial Narrow" panose="020B0606020202030204" pitchFamily="34" charset="0"/>
              </a:rPr>
              <a:t>с 1 июля 2022 года до 31 декабря 2027 </a:t>
            </a:r>
            <a:r>
              <a:rPr lang="ru-RU" dirty="0">
                <a:latin typeface="Arial Narrow" panose="020B0606020202030204" pitchFamily="34" charset="0"/>
              </a:rPr>
              <a:t>года включительно.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Эксперимент по внедрению АУСН проводится на территории 4 субъектов Российской Федерации: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Arial Narrow" panose="020B0606020202030204" pitchFamily="34" charset="0"/>
              </a:rPr>
              <a:t>Москва;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Arial Narrow" panose="020B0606020202030204" pitchFamily="34" charset="0"/>
              </a:rPr>
              <a:t>Московская область;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Arial Narrow" panose="020B0606020202030204" pitchFamily="34" charset="0"/>
              </a:rPr>
              <a:t>Калужская область;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Arial Narrow" panose="020B0606020202030204" pitchFamily="34" charset="0"/>
              </a:rPr>
              <a:t>Республика Татарстан.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91ED2B-C66A-3938-7474-262CD4167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814" y="785573"/>
            <a:ext cx="1251284" cy="125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02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icture background">
            <a:extLst>
              <a:ext uri="{FF2B5EF4-FFF2-40B4-BE49-F238E27FC236}">
                <a16:creationId xmlns:a16="http://schemas.microsoft.com/office/drawing/2014/main" id="{55A1446F-DB6F-49D0-6829-F57272138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77" y="0"/>
            <a:ext cx="55242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" y="6139540"/>
            <a:ext cx="56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03171" y="725126"/>
            <a:ext cx="6662057" cy="7553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Автоматизированная упрощенная система налогообложения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99556" y="1672037"/>
            <a:ext cx="10069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КТО ИМЕЕТ ПРАВО ПРИМЕНЯТЬ СПЕЦИАЛЬНЫЙ НАЛОГОВЫЙ РЕЖИМ «АВТОМАТИЗИРОВАННАЯ УПРОЩЕННАЯ СИСТЕМА НАЛОГООБЛОЖЕНИЯ»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51314" y="2318368"/>
            <a:ext cx="9383486" cy="14669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99556" y="2771831"/>
            <a:ext cx="100692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АУСН смогут применять организации и индивидуальные предприниматели, у которых одновременно соблюдаются следующие условия: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численность работников не более 5 человек;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годовой доход не более 60 млн руб.;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остаточная стоимость основных средств не более 150 млн руб.;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расчетные счета открыты только в уполномоченных кредитных организациях;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заработная плата работникам выплачивается только в безналичной форме;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 применяют иные специальные налоговые режимы;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иные условия, установленные п. 2 ст. 3 Федерального закона от 05.02.2022 № 17-ФЗ.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Совмещение АУСН с иными режимами налогообложения не допускается.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B6240FB-5EA6-1656-65A9-35E82DA87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814" y="321206"/>
            <a:ext cx="1251284" cy="125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662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</TotalTime>
  <Words>2389</Words>
  <Application>Microsoft Office PowerPoint</Application>
  <PresentationFormat>Широкоэкранный</PresentationFormat>
  <Paragraphs>281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Century</vt:lpstr>
      <vt:lpstr>Courier New</vt:lpstr>
      <vt:lpstr>Times New Roman</vt:lpstr>
      <vt:lpstr>Wingdings</vt:lpstr>
      <vt:lpstr>Тема Office</vt:lpstr>
      <vt:lpstr>Основы налогообложения субъектов малого предпринимательства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Виолетта Докучаева</cp:lastModifiedBy>
  <cp:revision>256</cp:revision>
  <cp:lastPrinted>2023-09-11T06:47:56Z</cp:lastPrinted>
  <dcterms:created xsi:type="dcterms:W3CDTF">2020-08-17T08:59:17Z</dcterms:created>
  <dcterms:modified xsi:type="dcterms:W3CDTF">2024-05-16T17:43:51Z</dcterms:modified>
</cp:coreProperties>
</file>