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4"/>
  </p:notesMasterIdLst>
  <p:handoutMasterIdLst>
    <p:handoutMasterId r:id="rId15"/>
  </p:handoutMasterIdLst>
  <p:sldIdLst>
    <p:sldId id="2057" r:id="rId3"/>
    <p:sldId id="2058" r:id="rId4"/>
    <p:sldId id="2064" r:id="rId5"/>
    <p:sldId id="2065" r:id="rId6"/>
    <p:sldId id="2036" r:id="rId7"/>
    <p:sldId id="2062" r:id="rId8"/>
    <p:sldId id="2061" r:id="rId9"/>
    <p:sldId id="2060" r:id="rId10"/>
    <p:sldId id="2053" r:id="rId11"/>
    <p:sldId id="2055" r:id="rId12"/>
    <p:sldId id="2054" r:id="rId13"/>
  </p:sldIdLst>
  <p:sldSz cx="12192000" cy="6858000"/>
  <p:notesSz cx="6858000" cy="9926638"/>
  <p:embeddedFontLst>
    <p:embeddedFont>
      <p:font typeface="Open Sans Ligh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Roboto Condensed" panose="020B060402020202020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7FC"/>
    <a:srgbClr val="C4EAF8"/>
    <a:srgbClr val="009ADA"/>
    <a:srgbClr val="00A6E6"/>
    <a:srgbClr val="00B0F0"/>
    <a:srgbClr val="0064CB"/>
    <a:srgbClr val="0086F6"/>
    <a:srgbClr val="F2F2F2"/>
    <a:srgbClr val="0990FF"/>
    <a:srgbClr val="008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116" d="100"/>
          <a:sy n="116" d="100"/>
        </p:scale>
        <p:origin x="378" y="108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1559"/>
            <a:ext cx="12191997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1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9331" indent="0">
              <a:defRPr>
                <a:latin typeface="+mj-lt"/>
              </a:defRPr>
            </a:lvl2pPr>
            <a:lvl3pPr marL="655958" indent="-271660"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 marL="149744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14918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11204575" y="5864225"/>
            <a:ext cx="671447" cy="684776"/>
          </a:xfrm>
          <a:prstGeom prst="rect">
            <a:avLst/>
          </a:prstGeom>
        </p:spPr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830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  <p:sldLayoutId id="2147483914" r:id="rId61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8"/>
          <p:cNvSpPr>
            <a:spLocks noGrp="1"/>
          </p:cNvSpPr>
          <p:nvPr>
            <p:ph type="title"/>
          </p:nvPr>
        </p:nvSpPr>
        <p:spPr>
          <a:xfrm>
            <a:off x="2145983" y="728700"/>
            <a:ext cx="7897571" cy="1098604"/>
          </a:xfrm>
        </p:spPr>
        <p:txBody>
          <a:bodyPr/>
          <a:lstStyle/>
          <a:p>
            <a:pPr defTabSz="945396" fontAlgn="base">
              <a:spcAft>
                <a:spcPct val="0"/>
              </a:spcAft>
            </a:pPr>
            <a:r>
              <a:rPr lang="ru-RU" sz="3628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Дорофеева</a:t>
            </a:r>
            <a:br>
              <a:rPr lang="ru-RU" sz="3628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28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Владимировна</a:t>
            </a:r>
            <a:endParaRPr lang="ru-RU" sz="2903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28194" y="1964054"/>
            <a:ext cx="10333148" cy="321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892" tIns="41445" rIns="82892" bIns="41445">
            <a:spAutoFit/>
          </a:bodyPr>
          <a:lstStyle/>
          <a:p>
            <a:pPr algn="ctr" defTabSz="828839"/>
            <a:endParaRPr lang="ru-RU" sz="2903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8839"/>
            <a:r>
              <a:rPr lang="ru-RU" sz="2903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</a:t>
            </a:r>
            <a:endParaRPr lang="ru-RU" sz="2903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8839"/>
            <a:r>
              <a:rPr lang="ru-RU" sz="290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учета и отчетности </a:t>
            </a:r>
            <a:br>
              <a:rPr lang="ru-RU" sz="290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УФНС России по г. </a:t>
            </a:r>
            <a:r>
              <a:rPr lang="ru-RU" sz="2903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Москве</a:t>
            </a:r>
          </a:p>
          <a:p>
            <a:pPr algn="ctr" defTabSz="828839"/>
            <a:endParaRPr lang="ru-RU" sz="2903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8839"/>
            <a:r>
              <a:rPr lang="ru-RU" sz="2903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90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«Порядок </a:t>
            </a:r>
            <a:r>
              <a:rPr lang="ru-RU" sz="2903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</a:t>
            </a:r>
            <a:r>
              <a:rPr lang="ru-RU" sz="290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платежных документов на перечисление налоговых платежей с 1 января 2023 года»</a:t>
            </a:r>
          </a:p>
        </p:txBody>
      </p:sp>
    </p:spTree>
    <p:extLst>
      <p:ext uri="{BB962C8B-B14F-4D97-AF65-F5344CB8AC3E}">
        <p14:creationId xmlns:p14="http://schemas.microsoft.com/office/powerpoint/2010/main" val="41914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l="27123" t="14899" r="27259" b="6660"/>
          <a:stretch/>
        </p:blipFill>
        <p:spPr bwMode="auto">
          <a:xfrm>
            <a:off x="587388" y="1124743"/>
            <a:ext cx="4968552" cy="5394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04012" y="1284503"/>
            <a:ext cx="5328592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поле 101</a:t>
            </a:r>
            <a:r>
              <a:rPr lang="ru-RU" sz="1400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b="1" u="sng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статус налогоплательщика</a:t>
            </a:r>
            <a:r>
              <a:rPr lang="ru-RU" sz="1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как организации, так и индивидуальному предпринимателю (физическому лицу) необходимо указать статус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«01»; </a:t>
            </a: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поле 102</a:t>
            </a:r>
            <a:r>
              <a:rPr lang="ru-RU" sz="1400" b="1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b="1" u="sng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КПП плательщика</a:t>
            </a:r>
            <a:r>
              <a:rPr lang="ru-RU" sz="1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необходимо указать соответствующие значение КПП </a:t>
            </a:r>
            <a:r>
              <a:rPr lang="ru-RU" sz="14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налогоплательщика</a:t>
            </a:r>
            <a:r>
              <a:rPr lang="ru-RU" sz="1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ru-RU" sz="14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поле 104</a:t>
            </a:r>
            <a:r>
              <a:rPr lang="ru-RU" sz="1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отразите </a:t>
            </a:r>
            <a:r>
              <a:rPr lang="ru-RU" sz="1400" b="1" u="sng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КБК</a:t>
            </a:r>
            <a:r>
              <a:rPr lang="ru-RU" sz="14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соответствующий перечисляемому платежу;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поле 105</a:t>
            </a:r>
            <a:r>
              <a:rPr lang="ru-RU" sz="14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400" b="1" u="sng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"ОКТМО"</a:t>
            </a:r>
            <a:r>
              <a:rPr lang="ru-RU" sz="1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платежного поручения необходимо указать значение восьмизначного кода ОКТМО по месту нахождения организации (или обособленного подразделения или месту жительства индивидуального предпринимателя</a:t>
            </a:r>
            <a:r>
              <a:rPr lang="ru-RU" sz="14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полях 106</a:t>
            </a:r>
            <a:r>
              <a:rPr lang="ru-RU" sz="14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b="1" u="sng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основание платежа</a:t>
            </a:r>
            <a:r>
              <a:rPr lang="ru-RU" sz="14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107</a:t>
            </a:r>
            <a:r>
              <a:rPr lang="ru-RU" sz="14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b="1" u="sng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показатель налогового периода</a:t>
            </a:r>
            <a:r>
              <a:rPr lang="ru-RU" sz="14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108, 109</a:t>
            </a:r>
            <a:r>
              <a:rPr lang="ru-RU" sz="14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b="1" u="sng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номер и дата</a:t>
            </a:r>
            <a:r>
              <a:rPr lang="ru-RU" sz="14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документа </a:t>
            </a:r>
            <a:r>
              <a:rPr lang="ru-RU" sz="1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указывается ноль 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(«0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»);</a:t>
            </a:r>
            <a:endParaRPr lang="ru-RU" sz="1400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текстовом поле 24 </a:t>
            </a:r>
            <a:r>
              <a:rPr lang="ru-RU" sz="14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b="1" u="sng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назначение платежа</a:t>
            </a:r>
            <a:r>
              <a:rPr lang="ru-RU" sz="14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можно указать дополнительную текстовую информацию.  </a:t>
            </a:r>
            <a:endParaRPr lang="ru-RU" sz="14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>
            <a:stCxn id="14" idx="2"/>
          </p:cNvCxnSpPr>
          <p:nvPr/>
        </p:nvCxnSpPr>
        <p:spPr>
          <a:xfrm flipH="1">
            <a:off x="4835826" y="1496056"/>
            <a:ext cx="1251790" cy="93123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5" idx="2"/>
          </p:cNvCxnSpPr>
          <p:nvPr/>
        </p:nvCxnSpPr>
        <p:spPr>
          <a:xfrm flipH="1">
            <a:off x="2518238" y="2229947"/>
            <a:ext cx="3569378" cy="100113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079776" y="4279245"/>
            <a:ext cx="2016364" cy="150687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6" idx="2"/>
          </p:cNvCxnSpPr>
          <p:nvPr/>
        </p:nvCxnSpPr>
        <p:spPr>
          <a:xfrm flipH="1">
            <a:off x="1381691" y="2788296"/>
            <a:ext cx="4705925" cy="253934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6087616" y="143390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087616" y="2167792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087616" y="272614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6087616" y="3234165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087616" y="4193870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6086734" y="4934969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1919536" y="5013268"/>
            <a:ext cx="4166316" cy="87272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авая фигурная скобка 28"/>
          <p:cNvSpPr/>
          <p:nvPr/>
        </p:nvSpPr>
        <p:spPr>
          <a:xfrm rot="5400000" flipV="1">
            <a:off x="3840286" y="4708690"/>
            <a:ext cx="324816" cy="1980221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7" idx="3"/>
          </p:cNvCxnSpPr>
          <p:nvPr/>
        </p:nvCxnSpPr>
        <p:spPr>
          <a:xfrm flipH="1">
            <a:off x="2518238" y="3340270"/>
            <a:ext cx="3586424" cy="204204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650768" y="63040"/>
            <a:ext cx="89588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Перечисление иных платежей, администрируемых налоговыми органами (за исключением единого налогового платежа)</a:t>
            </a:r>
          </a:p>
        </p:txBody>
      </p:sp>
    </p:spTree>
    <p:extLst>
      <p:ext uri="{BB962C8B-B14F-4D97-AF65-F5344CB8AC3E}">
        <p14:creationId xmlns:p14="http://schemas.microsoft.com/office/powerpoint/2010/main" val="12628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928992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экосистема ФНС России</a:t>
            </a:r>
            <a:endParaRPr lang="ru-RU" sz="2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xmlns="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677046" y="199152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0927" t="11408" r="21116" b="15794"/>
          <a:stretch/>
        </p:blipFill>
        <p:spPr bwMode="auto">
          <a:xfrm>
            <a:off x="1019436" y="1088740"/>
            <a:ext cx="9721080" cy="5436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4746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AD691FA-C3ED-42A3-89C2-48A5B441C93D}"/>
              </a:ext>
            </a:extLst>
          </p:cNvPr>
          <p:cNvSpPr/>
          <p:nvPr/>
        </p:nvSpPr>
        <p:spPr>
          <a:xfrm>
            <a:off x="627227" y="1550458"/>
            <a:ext cx="4691844" cy="47181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AD691FA-C3ED-42A3-89C2-48A5B441C93D}"/>
              </a:ext>
            </a:extLst>
          </p:cNvPr>
          <p:cNvSpPr/>
          <p:nvPr/>
        </p:nvSpPr>
        <p:spPr>
          <a:xfrm>
            <a:off x="6836550" y="1550458"/>
            <a:ext cx="4536504" cy="47140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4F79D8-4176-4825-B5AF-7FBA1DE2BFCD}"/>
              </a:ext>
            </a:extLst>
          </p:cNvPr>
          <p:cNvSpPr txBox="1"/>
          <p:nvPr/>
        </p:nvSpPr>
        <p:spPr>
          <a:xfrm>
            <a:off x="1503514" y="1859158"/>
            <a:ext cx="287454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налоговый платеж (ЕНП) 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54">
            <a:extLst>
              <a:ext uri="{FF2B5EF4-FFF2-40B4-BE49-F238E27FC236}">
                <a16:creationId xmlns:a16="http://schemas.microsoft.com/office/drawing/2014/main" xmlns="" id="{FE40D8F6-2F59-443B-9D53-2063139B4A7E}"/>
              </a:ext>
            </a:extLst>
          </p:cNvPr>
          <p:cNvSpPr/>
          <p:nvPr/>
        </p:nvSpPr>
        <p:spPr>
          <a:xfrm>
            <a:off x="941939" y="2691791"/>
            <a:ext cx="4149011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</a:t>
            </a:r>
            <a:r>
              <a:rPr lang="ru-RU" sz="1600" dirty="0" smtClean="0">
                <a:solidFill>
                  <a:schemeClr val="bg2"/>
                </a:solidFill>
              </a:rPr>
              <a:t>Сумма </a:t>
            </a:r>
            <a:r>
              <a:rPr lang="ru-RU" sz="1600" dirty="0">
                <a:solidFill>
                  <a:schemeClr val="bg2"/>
                </a:solidFill>
              </a:rPr>
              <a:t>денежных средств, перечисляемая </a:t>
            </a:r>
            <a:r>
              <a:rPr lang="ru-RU" sz="1600" dirty="0" smtClean="0">
                <a:solidFill>
                  <a:schemeClr val="bg2"/>
                </a:solidFill>
              </a:rPr>
              <a:t>налогоплательщиком </a:t>
            </a:r>
            <a:r>
              <a:rPr lang="ru-RU" sz="1600" dirty="0">
                <a:solidFill>
                  <a:schemeClr val="bg2"/>
                </a:solidFill>
              </a:rPr>
              <a:t>на соответствующий </a:t>
            </a:r>
            <a:r>
              <a:rPr lang="ru-RU" sz="1600" dirty="0" smtClean="0">
                <a:solidFill>
                  <a:schemeClr val="bg2"/>
                </a:solidFill>
              </a:rPr>
              <a:t>счет </a:t>
            </a:r>
            <a:r>
              <a:rPr lang="ru-RU" sz="1600" dirty="0">
                <a:solidFill>
                  <a:schemeClr val="bg2"/>
                </a:solidFill>
              </a:rPr>
              <a:t>в счет исполнения обязанности перед бюджетом Российской Федерации.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158EC9-0165-42AF-8E30-AB1315CC6D25}"/>
              </a:ext>
            </a:extLst>
          </p:cNvPr>
          <p:cNvSpPr txBox="1"/>
          <p:nvPr/>
        </p:nvSpPr>
        <p:spPr>
          <a:xfrm>
            <a:off x="7952674" y="2073010"/>
            <a:ext cx="261295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налоговый счет (ЕНС) 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:a16="http://schemas.microsoft.com/office/drawing/2014/main" xmlns="" id="{54CF7D9E-7B26-41BC-9AB5-8C9DC2F1ED7A}"/>
              </a:ext>
            </a:extLst>
          </p:cNvPr>
          <p:cNvSpPr/>
          <p:nvPr/>
        </p:nvSpPr>
        <p:spPr>
          <a:xfrm>
            <a:off x="6985540" y="2565453"/>
            <a:ext cx="4207494" cy="270843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</a:t>
            </a:r>
            <a:r>
              <a:rPr lang="ru-RU" sz="1600" dirty="0" smtClean="0">
                <a:solidFill>
                  <a:schemeClr val="bg2"/>
                </a:solidFill>
              </a:rPr>
              <a:t>Форма </a:t>
            </a:r>
            <a:r>
              <a:rPr lang="ru-RU" sz="1600" dirty="0">
                <a:solidFill>
                  <a:schemeClr val="bg2"/>
                </a:solidFill>
              </a:rPr>
              <a:t>учета совокупной обязанности налогоплательщика и перечисленных денежных средств в качестве ЕНП, распределение которого осуществляет ФНС России. 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</a:rPr>
              <a:t>     Единый </a:t>
            </a:r>
            <a:r>
              <a:rPr lang="ru-RU" sz="1600" dirty="0">
                <a:solidFill>
                  <a:schemeClr val="bg2"/>
                </a:solidFill>
              </a:rPr>
              <a:t>налоговый счет ведется в отношении каждого лица, являющегося налогоплательщиком, плательщиком сборов, страховых взносов, налоговым агентом. </a:t>
            </a:r>
            <a:endParaRPr lang="ru-RU" sz="1600" dirty="0">
              <a:solidFill>
                <a:schemeClr val="bg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56" y="4195996"/>
            <a:ext cx="2304256" cy="17703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659" y="4811807"/>
            <a:ext cx="2287386" cy="20461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0"/>
            <a:ext cx="8820980" cy="9187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основа ведения Единого налогового платежа и Единого налогового счета в Российской Федерации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Понятия и термины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7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>
            <a:extLst>
              <a:ext uri="{FF2B5EF4-FFF2-40B4-BE49-F238E27FC236}">
                <a16:creationId xmlns="" xmlns:a16="http://schemas.microsoft.com/office/drawing/2014/main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13751"/>
              </p:ext>
            </p:extLst>
          </p:nvPr>
        </p:nvGraphicFramePr>
        <p:xfrm>
          <a:off x="541176" y="950334"/>
          <a:ext cx="11383346" cy="574119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78698">
                  <a:extLst>
                    <a:ext uri="{9D8B030D-6E8A-4147-A177-3AD203B41FA5}">
                      <a16:colId xmlns="" xmlns:a16="http://schemas.microsoft.com/office/drawing/2014/main" val="2605614683"/>
                    </a:ext>
                  </a:extLst>
                </a:gridCol>
                <a:gridCol w="8604648">
                  <a:extLst>
                    <a:ext uri="{9D8B030D-6E8A-4147-A177-3AD203B41FA5}">
                      <a16:colId xmlns="" xmlns:a16="http://schemas.microsoft.com/office/drawing/2014/main" val="3360677564"/>
                    </a:ext>
                  </a:extLst>
                </a:gridCol>
              </a:tblGrid>
              <a:tr h="163168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 01 января 2024</a:t>
                      </a:r>
                      <a:r>
                        <a:rPr lang="ru-RU" sz="13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в связи с окончанием переходного периода</a:t>
                      </a:r>
                      <a:endParaRPr lang="ru-RU" sz="1300" kern="1200" dirty="0" smtClean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300" b="0" strike="sngStrike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прием платежных документов со статусом </a:t>
                      </a:r>
                      <a:r>
                        <a:rPr lang="ru-RU" sz="1300" b="1" strike="sngStrike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«02»</a:t>
                      </a:r>
                      <a:r>
                        <a:rPr lang="ru-RU" sz="1300" b="0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1300" b="1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подача уведомлений</a:t>
                      </a:r>
                    </a:p>
                    <a:p>
                      <a:endParaRPr lang="ru-RU" sz="1300" b="1" kern="1200" dirty="0" smtClean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п. 12 ст. 4 Федерального закона от 14.07.2022 № 263-ФЗ</a:t>
                      </a:r>
                    </a:p>
                    <a:p>
                      <a:endParaRPr lang="ru-RU" sz="1300" kern="1200" dirty="0" smtClean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  <a:tabLst>
                          <a:tab pos="4870450" algn="l"/>
                          <a:tab pos="6860540" algn="l"/>
                          <a:tab pos="7687309" algn="l"/>
                        </a:tabLst>
                      </a:pPr>
                      <a:r>
                        <a:rPr lang="ru-RU" sz="1300" b="0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пени за ошибки в уведомлениях не начисляются если на ЕНС достаточно средств для погашения обязанности по уплате налогов. </a:t>
                      </a:r>
                    </a:p>
                    <a:p>
                      <a:endParaRPr lang="ru-RU" sz="1300" b="1" dirty="0" smtClean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300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Постановление Правительства Российской Федерации от 29.03.2023 № 500 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5106732"/>
                  </a:ext>
                </a:extLst>
              </a:tr>
              <a:tr h="175525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 1 января 2024</a:t>
                      </a:r>
                      <a:r>
                        <a:rPr lang="ru-RU" sz="13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года можно представлять ТОЛЬКО уведомление об исчисленных налогах</a:t>
                      </a:r>
                      <a:endParaRPr lang="ru-RU" sz="1300" kern="1200" dirty="0" smtClean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Уведомление подается по форме, утверждённой приказом ФНС России </a:t>
                      </a: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300" b="0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02.11.2022 № ЕД -7-8-/1047@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Достаточно одного уведомления по всем авансам, причем, можно оформить одно уведомление сразу на несколько периодов.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исключения ошибок, введены контрольные соотношения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Автозаполнение в учетных (бухгалтерских) системах и Личном кабинете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ИП предусмотрено использование неквалифицированной электронной подписи, при отправке из Личного кабинета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7250718"/>
                  </a:ext>
                </a:extLst>
              </a:tr>
              <a:tr h="62827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сроков по НДФЛ в 2024 году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(Федеральный закон </a:t>
                      </a: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27.11.2023 № 539-ФЗ)</a:t>
                      </a:r>
                      <a:endParaRPr lang="ru-RU" sz="1300" b="0" kern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2357"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 период </a:t>
                      </a:r>
                      <a:r>
                        <a:rPr lang="ru-RU" sz="1300" b="1" u="sng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 1 числа по 22 </a:t>
                      </a:r>
                      <a:r>
                        <a:rPr lang="ru-RU" sz="1300" b="1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число текущего месяца — </a:t>
                      </a: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сдать уведомление </a:t>
                      </a:r>
                      <a:r>
                        <a:rPr lang="ru-RU" sz="1300" b="1" u="sng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числа</a:t>
                      </a: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а заплатить налог </a:t>
                      </a:r>
                      <a:r>
                        <a:rPr lang="ru-RU" sz="1300" b="1" u="sng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 28 числа</a:t>
                      </a:r>
                      <a:r>
                        <a:rPr lang="ru-RU" sz="1300" b="1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текущего месяца</a:t>
                      </a:r>
                      <a:endParaRPr lang="ru-RU" sz="1300" kern="1200" baseline="0" dirty="0" smtClean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 период </a:t>
                      </a: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 23 числа по последнее число</a:t>
                      </a:r>
                      <a:r>
                        <a:rPr lang="ru-RU" sz="1300" b="1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календарного месяца — </a:t>
                      </a:r>
                      <a:r>
                        <a:rPr lang="ru-RU" sz="1300" b="0" u="sng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сдать уведомление</a:t>
                      </a:r>
                      <a:r>
                        <a:rPr lang="ru-RU" sz="1300" b="0" u="none" kern="1200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1" u="none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 числа</a:t>
                      </a:r>
                      <a:r>
                        <a:rPr lang="ru-RU" sz="1300" b="0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а </a:t>
                      </a:r>
                      <a:r>
                        <a:rPr lang="ru-RU" sz="1300" b="0" u="sng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заплатить налог</a:t>
                      </a:r>
                      <a:r>
                        <a:rPr lang="ru-RU" sz="1300" b="0" u="none" kern="1200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1" u="none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 числа</a:t>
                      </a:r>
                      <a:r>
                        <a:rPr lang="ru-RU" sz="1300" b="1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следующего месяца. </a:t>
                      </a:r>
                      <a:r>
                        <a:rPr lang="ru-RU" sz="1300" b="0" u="sng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 НДФЛ</a:t>
                      </a:r>
                      <a:r>
                        <a:rPr lang="ru-RU" sz="1300" b="0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исчисленному и удержанному </a:t>
                      </a: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 23 по 31 декабря ничего не меняется.</a:t>
                      </a:r>
                      <a:r>
                        <a:rPr lang="ru-RU" sz="1300" b="0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Срок для сдачи уведомления и уплаты налога за этот период остается прежний — последний рабочий день года.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20358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8FB865-D0F6-5275-10D3-1C9E0F4BC0D1}"/>
              </a:ext>
            </a:extLst>
          </p:cNvPr>
          <p:cNvSpPr txBox="1"/>
          <p:nvPr/>
        </p:nvSpPr>
        <p:spPr>
          <a:xfrm>
            <a:off x="2711624" y="165237"/>
            <a:ext cx="882098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3200" dirty="0">
              <a:solidFill>
                <a:schemeClr val="tx2"/>
              </a:solidFill>
              <a:latin typeface="Arial" panose="020B0604020202020204" pitchFamily="34" charset="0"/>
              <a:ea typeface="Golos Text" panose="020B05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7399175" y="1196752"/>
            <a:ext cx="447869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1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E3B817-4838-4DB5-9BAE-BD1542DF1C38}"/>
              </a:ext>
            </a:extLst>
          </p:cNvPr>
          <p:cNvSpPr txBox="1"/>
          <p:nvPr/>
        </p:nvSpPr>
        <p:spPr>
          <a:xfrm>
            <a:off x="2603612" y="60180"/>
            <a:ext cx="8928992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773701">
              <a:buClr>
                <a:schemeClr val="dk2"/>
              </a:buClr>
              <a:buSzPts val="3000"/>
              <a:defRPr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Proxima Nova Semibold"/>
              </a:rPr>
              <a:t>РАСПРЕДЕЛЕНИЕ ЕНП </a:t>
            </a:r>
          </a:p>
          <a:p>
            <a:pPr algn="ctr" defTabSz="773701">
              <a:buClr>
                <a:schemeClr val="dk2"/>
              </a:buClr>
              <a:buSzPts val="3000"/>
              <a:defRPr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Proxima Nova Semibold"/>
              </a:rPr>
              <a:t>(согласно 196-ФЗ от 29.05.2023г.)</a:t>
            </a:r>
          </a:p>
        </p:txBody>
      </p:sp>
      <p:pic>
        <p:nvPicPr>
          <p:cNvPr id="4" name="Рисунок 3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23239" y="946707"/>
            <a:ext cx="731206" cy="731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19F36A-C4CA-43A3-BF03-98BCC3F763A9}"/>
              </a:ext>
            </a:extLst>
          </p:cNvPr>
          <p:cNvSpPr txBox="1"/>
          <p:nvPr/>
        </p:nvSpPr>
        <p:spPr>
          <a:xfrm>
            <a:off x="371364" y="1771343"/>
            <a:ext cx="11305255" cy="4770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773701">
              <a:defRPr/>
            </a:pP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ОЧЕРЕДЬ</a:t>
            </a:r>
            <a:endParaRPr lang="ru-RU" sz="1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370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недоимка по налогу на доходы физических лиц - начиная с наиболее раннего момента ее возникновения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CDE322-2B64-4682-8345-37CF292BD05A}"/>
              </a:ext>
            </a:extLst>
          </p:cNvPr>
          <p:cNvSpPr txBox="1"/>
          <p:nvPr/>
        </p:nvSpPr>
        <p:spPr>
          <a:xfrm>
            <a:off x="659395" y="2291734"/>
            <a:ext cx="10729192" cy="71735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773701">
              <a:defRPr/>
            </a:pP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ОЧЕРЕДЬ</a:t>
            </a:r>
            <a:endParaRPr lang="ru-RU" sz="1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370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доходы физических лиц - с момента возникновения обязанности по его перечислению налоговым агентом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DFFA48-4E38-4BBE-A8C5-1F868C94214C}"/>
              </a:ext>
            </a:extLst>
          </p:cNvPr>
          <p:cNvSpPr txBox="1"/>
          <p:nvPr/>
        </p:nvSpPr>
        <p:spPr>
          <a:xfrm>
            <a:off x="570239" y="4669074"/>
            <a:ext cx="10837203" cy="4770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773701">
              <a:defRPr/>
            </a:pP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5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ОЧЕРЕДЬ</a:t>
            </a:r>
            <a:endParaRPr lang="ru-RU" sz="1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 defTabSz="77370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ПЕНИ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, ПРОЦЕНТЫ И ШТРАФЫ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DFFA48-4E38-4BBE-A8C5-1F868C94214C}"/>
              </a:ext>
            </a:extLst>
          </p:cNvPr>
          <p:cNvSpPr txBox="1"/>
          <p:nvPr/>
        </p:nvSpPr>
        <p:spPr>
          <a:xfrm>
            <a:off x="624245" y="3097098"/>
            <a:ext cx="10729192" cy="72327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773701">
              <a:defRPr/>
            </a:pP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ОЧЕРЕДЬ</a:t>
            </a:r>
            <a:endParaRPr lang="ru-RU" sz="1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370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недоимка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иным налогам, сборам, страховым взносам - начиная с наиболее раннего момента ее возникновения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DFFA48-4E38-4BBE-A8C5-1F868C94214C}"/>
              </a:ext>
            </a:extLst>
          </p:cNvPr>
          <p:cNvSpPr txBox="1"/>
          <p:nvPr/>
        </p:nvSpPr>
        <p:spPr>
          <a:xfrm>
            <a:off x="605389" y="3882279"/>
            <a:ext cx="10837204" cy="72327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773701">
              <a:defRPr/>
            </a:pP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ОЧЕРЕДЬ</a:t>
            </a:r>
            <a:endParaRPr lang="ru-RU" sz="1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370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налоги, авансовые платежи, сборы, страховые взносы -с момента возникновения обязанности по их уплате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(перечислению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DFFA48-4E38-4BBE-A8C5-1F868C94214C}"/>
              </a:ext>
            </a:extLst>
          </p:cNvPr>
          <p:cNvSpPr txBox="1"/>
          <p:nvPr/>
        </p:nvSpPr>
        <p:spPr>
          <a:xfrm>
            <a:off x="1613501" y="5769260"/>
            <a:ext cx="882098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773701"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89396" y="5191969"/>
            <a:ext cx="598891" cy="598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9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38960" y="1376772"/>
            <a:ext cx="10809667" cy="4823291"/>
          </a:xfrm>
          <a:prstGeom prst="roundRect">
            <a:avLst/>
          </a:prstGeom>
          <a:solidFill>
            <a:srgbClr val="E8F7FC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 fontScale="40000" lnSpcReduction="2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Реквизиты </a:t>
            </a:r>
            <a:r>
              <a:rPr lang="ru-RU" sz="4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уплаты (перечисления) в бюджетную систему Российской Федерации налогов, сборов, страховых взносов, пеней, штрафов, процентов, начиная с 1 января 2023 года</a:t>
            </a:r>
          </a:p>
          <a:p>
            <a:endParaRPr lang="ru-RU" sz="1600" dirty="0"/>
          </a:p>
          <a:p>
            <a:pPr algn="just"/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xmlns="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677046" y="199152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75240"/>
              </p:ext>
            </p:extLst>
          </p:nvPr>
        </p:nvGraphicFramePr>
        <p:xfrm>
          <a:off x="1749051" y="1935333"/>
          <a:ext cx="9073008" cy="3839518"/>
        </p:xfrm>
        <a:graphic>
          <a:graphicData uri="http://schemas.openxmlformats.org/drawingml/2006/table">
            <a:tbl>
              <a:tblPr/>
              <a:tblGrid>
                <a:gridCol w="1345335"/>
                <a:gridCol w="3799814"/>
                <a:gridCol w="3927859"/>
              </a:tblGrid>
              <a:tr h="867718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Номер(поля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реквизита</a:t>
                      </a: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платежного документа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(поля) реквизита платежного документа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845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845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89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банка получателя средств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 ТУЛА БАНКА РОССИИ//УФК по Тульской области, г Тула»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6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17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БИК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банка получателя средств (БИК ТОФК)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017003983»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89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indent="-889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 indent="-889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счета банка получателя средств (номер банковского счета, входящего в состав единого казначейского счета)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40102810445370000059»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89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Получатель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Федерального казначейства по Тульской области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Межрегиональная инспекция Федеральной налоговой службы по управлению долгом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)» 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9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казначейского счета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0310064300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00000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18500»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836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48054" y="148350"/>
            <a:ext cx="8928992" cy="7710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Унифицированные </a:t>
            </a:r>
            <a:r>
              <a:rPr lang="ru-RU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реквизиты для всех категорий налогоплательщиков</a:t>
            </a:r>
          </a:p>
          <a:p>
            <a:pPr algn="just"/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xmlns="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677046" y="199152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59797" y="1126767"/>
            <a:ext cx="3600400" cy="550856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Платежное поручение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30453" t="27116" r="35325" b="44686"/>
          <a:stretch/>
        </p:blipFill>
        <p:spPr bwMode="auto">
          <a:xfrm>
            <a:off x="3847550" y="1771530"/>
            <a:ext cx="4764533" cy="30115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849047" y="2561666"/>
            <a:ext cx="2897438" cy="146531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5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полях 8, 60, 102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или сокращенное название организации (обособленного подразделения), ее ИНН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КПП</a:t>
            </a:r>
            <a:endParaRPr lang="ru-RU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09032" y="1498583"/>
            <a:ext cx="2399784" cy="694023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Плательщики-организации </a:t>
            </a:r>
            <a:endParaRPr lang="ru-RU" sz="18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7286" y="2578688"/>
            <a:ext cx="3141491" cy="1545609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8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предпринимателя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адрес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(адрес выделите знаками "//"); </a:t>
            </a:r>
          </a:p>
          <a:p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60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 предпринимателя;</a:t>
            </a:r>
          </a:p>
          <a:p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102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"0" (ноль).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36637" y="1498583"/>
            <a:ext cx="2413964" cy="714417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Плательщики-ИП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(физические лица)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1" descr="MC90043466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173" y="3123632"/>
            <a:ext cx="167385" cy="153656"/>
          </a:xfrm>
          <a:prstGeom prst="rect">
            <a:avLst/>
          </a:prstGeom>
          <a:noFill/>
        </p:spPr>
      </p:pic>
      <p:pic>
        <p:nvPicPr>
          <p:cNvPr id="22" name="Picture 41" descr="MC90043466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396" y="3123632"/>
            <a:ext cx="167385" cy="153656"/>
          </a:xfrm>
          <a:prstGeom prst="rect">
            <a:avLst/>
          </a:prstGeom>
          <a:noFill/>
        </p:spPr>
      </p:pic>
      <p:pic>
        <p:nvPicPr>
          <p:cNvPr id="25" name="Picture 41" descr="MC90043466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123" y="3394620"/>
            <a:ext cx="167385" cy="153656"/>
          </a:xfrm>
          <a:prstGeom prst="rect">
            <a:avLst/>
          </a:prstGeom>
          <a:noFill/>
        </p:spPr>
      </p:pic>
      <p:pic>
        <p:nvPicPr>
          <p:cNvPr id="26" name="Picture 41" descr="MC90043466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015" y="4124297"/>
            <a:ext cx="167385" cy="153656"/>
          </a:xfrm>
          <a:prstGeom prst="rect">
            <a:avLst/>
          </a:prstGeom>
          <a:noFill/>
        </p:spPr>
      </p:pic>
      <p:pic>
        <p:nvPicPr>
          <p:cNvPr id="27" name="Picture 41" descr="MC90043466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2248" y="3873429"/>
            <a:ext cx="167385" cy="153656"/>
          </a:xfrm>
          <a:prstGeom prst="rect">
            <a:avLst/>
          </a:prstGeom>
          <a:noFill/>
        </p:spPr>
      </p:pic>
      <p:pic>
        <p:nvPicPr>
          <p:cNvPr id="28" name="Picture 41" descr="MC90043466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071" y="3890590"/>
            <a:ext cx="167385" cy="153656"/>
          </a:xfrm>
          <a:prstGeom prst="rect">
            <a:avLst/>
          </a:prstGeom>
          <a:noFill/>
        </p:spPr>
      </p:pic>
      <p:pic>
        <p:nvPicPr>
          <p:cNvPr id="29" name="Picture 41" descr="MC90043466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282" y="3477366"/>
            <a:ext cx="167385" cy="153656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3710113" y="4853768"/>
            <a:ext cx="5114379" cy="185965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4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Банковские реквизиты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отражаются в следующих полях платежного поручения: </a:t>
            </a:r>
          </a:p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 9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вашего счета в банке;</a:t>
            </a:r>
          </a:p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 10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и место нахождения банка (для платежек на бумаге). В электронной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платежке </a:t>
            </a:r>
            <a:r>
              <a:rPr lang="ru-RU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заполнится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автоматически;</a:t>
            </a:r>
          </a:p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 11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БИК банка;</a:t>
            </a:r>
          </a:p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 12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его корреспондентского счета.</a:t>
            </a:r>
          </a:p>
          <a:p>
            <a:r>
              <a:rPr lang="ru-RU" sz="1200" dirty="0" smtClean="0"/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283" y="4184955"/>
            <a:ext cx="1785658" cy="23808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49" y="4295947"/>
            <a:ext cx="2277004" cy="25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36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C:\Users\7700-02-765\Desktop\презентация\картинки\quill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76" y="931368"/>
            <a:ext cx="7917402" cy="59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7700-02-765\Desktop\презентация\картинки к коллегии\21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2528901"/>
            <a:ext cx="4203548" cy="31779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6"/>
          <p:cNvSpPr txBox="1">
            <a:spLocks noChangeArrowheads="1"/>
          </p:cNvSpPr>
          <p:nvPr/>
        </p:nvSpPr>
        <p:spPr bwMode="auto">
          <a:xfrm>
            <a:off x="2639616" y="931368"/>
            <a:ext cx="8856984" cy="1008694"/>
          </a:xfrm>
          <a:prstGeom prst="roundRect">
            <a:avLst>
              <a:gd name="adj" fmla="val 38307"/>
            </a:avLst>
          </a:prstGeom>
          <a:gradFill flip="none" rotWithShape="1">
            <a:gsLst>
              <a:gs pos="0">
                <a:srgbClr val="009ADA">
                  <a:tint val="66000"/>
                  <a:satMod val="160000"/>
                </a:srgbClr>
              </a:gs>
              <a:gs pos="50000">
                <a:srgbClr val="009ADA">
                  <a:tint val="44500"/>
                  <a:satMod val="160000"/>
                </a:srgbClr>
              </a:gs>
              <a:gs pos="100000">
                <a:srgbClr val="009ADA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 algn="ctr">
            <a:noFill/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>
            <a:lvl1pPr marL="363538" indent="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6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63538" indent="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628650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60363" algn="just" defTabSz="1042988" rtl="0" eaLnBrk="1" fontAlgn="base" hangingPunct="1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5100" indent="0" algn="l" defTabSz="1042988" rtl="0" eaLnBrk="1" fontAlgn="base" hangingPunct="1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2400"/>
              </a:lnSpc>
              <a:spcBef>
                <a:spcPts val="0"/>
              </a:spcBef>
            </a:pPr>
            <a:endParaRPr lang="ru-RU" sz="266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уведомления об исчисленных суммах налогов, авансовых платежей по налогам, сборов, страховых взносов согласно</a:t>
            </a:r>
            <a:endParaRPr lang="ru-RU" sz="21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xmlns="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677046" y="199152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32659" t="11947" r="32550" b="3705"/>
          <a:stretch/>
        </p:blipFill>
        <p:spPr bwMode="auto">
          <a:xfrm>
            <a:off x="2715218" y="2008382"/>
            <a:ext cx="4136866" cy="4679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32734" t="12650" r="32635" b="4138"/>
          <a:stretch/>
        </p:blipFill>
        <p:spPr bwMode="auto">
          <a:xfrm>
            <a:off x="7284133" y="2022549"/>
            <a:ext cx="4212468" cy="4679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1624" y="10167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 ноября 2022 г. N ЕД-7-8/1047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ФОРМЫ, ПОРЯДКА ЗАПОЛНЕНИЯ И ФОРМАТА ПРЕДСТАВЛЕНИЯ УВЕДОМЛЕНИЯ ОБ ИСЧИСЛЕННЫХ СУММАХ НАЛОГОВ, АВАНСОВЫХ ПЛАТЕЖЕЙ ПО НАЛОГАМ, СБОРОВ, СТРАХОВЫМ ВЗНОСАМ В ЭЛЕКТРОННОЙ ФОРМЕ 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370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5440" y="2571157"/>
            <a:ext cx="48605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налог 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профессиональный доход,</a:t>
            </a:r>
            <a:endParaRPr lang="ru-RU" sz="1800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сборы 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пользование объектами животного мира,</a:t>
            </a:r>
            <a:endParaRPr lang="ru-RU" sz="1800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сборы 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пользование объектами водных биологических ресурсов,</a:t>
            </a:r>
            <a:endParaRPr lang="ru-RU" sz="1800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утилизационный 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сбор,</a:t>
            </a:r>
            <a:endParaRPr lang="ru-RU" sz="1800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страховые 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взносы за периоды до 1 января 2017 года</a:t>
            </a:r>
            <a:endParaRPr lang="ru-RU" sz="18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6926893" y="1412777"/>
            <a:ext cx="4680520" cy="970964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конкретные КБК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уплачиваются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947428" y="1412776"/>
            <a:ext cx="5220580" cy="945433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9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</a:t>
            </a:r>
            <a:r>
              <a:rPr lang="ru-RU" sz="1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производится на КБК, а погашение задолженности может осуществляться через ЕНП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18881" y="2600908"/>
            <a:ext cx="489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НДФЛ 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выплат иностранцам с патентом,</a:t>
            </a:r>
            <a:endParaRPr lang="ru-RU" sz="1800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различные 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виды пошлин, в том числе по которым суд не выдал исполнительный документ (ст. 11 НК РФ),</a:t>
            </a:r>
            <a:endParaRPr lang="ru-RU" sz="1800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административные 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штрафы</a:t>
            </a:r>
            <a:endParaRPr lang="ru-RU" sz="18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1624" y="57287"/>
            <a:ext cx="8895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Уплата налога и погашение задолженности по отдельным налогам</a:t>
            </a:r>
          </a:p>
        </p:txBody>
      </p:sp>
    </p:spTree>
    <p:extLst>
      <p:ext uri="{BB962C8B-B14F-4D97-AF65-F5344CB8AC3E}">
        <p14:creationId xmlns:p14="http://schemas.microsoft.com/office/powerpoint/2010/main" val="29516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29495" t="16023" r="28761" b="8630"/>
          <a:stretch/>
        </p:blipFill>
        <p:spPr bwMode="auto">
          <a:xfrm>
            <a:off x="455512" y="1160748"/>
            <a:ext cx="5264019" cy="5292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47958" y="1160748"/>
            <a:ext cx="53846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поле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101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b="1" u="sng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статус налогоплательщика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как организации, так и индивидуальному предпринимателю (физическому лицу) необходимо указать статус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«01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поле 12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КПП </a:t>
            </a:r>
            <a:r>
              <a:rPr lang="ru-RU" sz="1400" b="1" u="sng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плательщика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При осуществлении уплаты единым налоговым платежом КПП необходимо указывать только иностранным организациям с несколькими филиалами. В остальных случаях нужно указывать ноль. По желанию вместо нуля можно указать КПП плательщика (головной организации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поле 104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отразите </a:t>
            </a:r>
            <a:r>
              <a:rPr lang="ru-RU" sz="14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КБК единого налогового платежа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цифр)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1820106120010000510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поле 105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"ОКТМО"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платежного поручения необходимо указать ноль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(«0»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текстовом поле 24 назначение платежа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можно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указать </a:t>
            </a:r>
            <a:r>
              <a:rPr lang="ru-RU" sz="14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«Единый налоговый платеж»;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полях 106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4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основание платежа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107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4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показатель налогового периода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108, 109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4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номер и дата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документа – указывается ноль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(«0»).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087888" y="1370730"/>
            <a:ext cx="1019032" cy="120556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7" idx="2"/>
          </p:cNvCxnSpPr>
          <p:nvPr/>
        </p:nvCxnSpPr>
        <p:spPr>
          <a:xfrm flipH="1">
            <a:off x="2567608" y="2133328"/>
            <a:ext cx="3516325" cy="984784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696404" y="4182967"/>
            <a:ext cx="3410517" cy="108720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715722" y="4674899"/>
            <a:ext cx="4376630" cy="93104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8" idx="2"/>
          </p:cNvCxnSpPr>
          <p:nvPr/>
        </p:nvCxnSpPr>
        <p:spPr>
          <a:xfrm flipH="1">
            <a:off x="1991544" y="3652384"/>
            <a:ext cx="4092389" cy="1617792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узел 24"/>
          <p:cNvSpPr/>
          <p:nvPr/>
        </p:nvSpPr>
        <p:spPr>
          <a:xfrm>
            <a:off x="6083520" y="1299833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6083933" y="2071173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6083933" y="3590229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6077548" y="4120812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083933" y="4594319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6077548" y="508679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ая фигурная скобка 32"/>
          <p:cNvSpPr/>
          <p:nvPr/>
        </p:nvSpPr>
        <p:spPr>
          <a:xfrm rot="5400000">
            <a:off x="4370036" y="4824085"/>
            <a:ext cx="141158" cy="1417020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>
            <a:stCxn id="31" idx="2"/>
          </p:cNvCxnSpPr>
          <p:nvPr/>
        </p:nvCxnSpPr>
        <p:spPr>
          <a:xfrm flipH="1">
            <a:off x="4475820" y="5148946"/>
            <a:ext cx="1601728" cy="460802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696404" y="-5467"/>
            <a:ext cx="88929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42891" algn="l"/>
              </a:tabLst>
            </a:pPr>
            <a:r>
              <a:rPr lang="ru-RU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Перечисление </a:t>
            </a:r>
            <a:r>
              <a:rPr lang="ru-RU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платежей</a:t>
            </a:r>
          </a:p>
          <a:p>
            <a:pPr algn="ctr">
              <a:tabLst>
                <a:tab pos="342891" algn="l"/>
              </a:tabLst>
            </a:pPr>
            <a:r>
              <a:rPr lang="ru-RU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Единым </a:t>
            </a:r>
            <a:r>
              <a:rPr lang="ru-RU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налоговым платежом</a:t>
            </a:r>
          </a:p>
        </p:txBody>
      </p:sp>
    </p:spTree>
    <p:extLst>
      <p:ext uri="{BB962C8B-B14F-4D97-AF65-F5344CB8AC3E}">
        <p14:creationId xmlns:p14="http://schemas.microsoft.com/office/powerpoint/2010/main" val="17645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173476</TotalTime>
  <Words>1122</Words>
  <Application>Microsoft Office PowerPoint</Application>
  <PresentationFormat>Широкоэкранный</PresentationFormat>
  <Paragraphs>135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Wingdings</vt:lpstr>
      <vt:lpstr>Proxima Nova Semibold</vt:lpstr>
      <vt:lpstr>Open Sans Light</vt:lpstr>
      <vt:lpstr>Calibri</vt:lpstr>
      <vt:lpstr>Times New Roman</vt:lpstr>
      <vt:lpstr>Open Sans</vt:lpstr>
      <vt:lpstr>Roboto Condensed</vt:lpstr>
      <vt:lpstr>Arial</vt:lpstr>
      <vt:lpstr>Golos Text</vt:lpstr>
      <vt:lpstr>Calibri Light</vt:lpstr>
      <vt:lpstr>1_Office Theme</vt:lpstr>
      <vt:lpstr>Custom Design</vt:lpstr>
      <vt:lpstr>Дорофеева Мария Владимировна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Дорофеева Мария Владимировна</cp:lastModifiedBy>
  <cp:revision>2287</cp:revision>
  <cp:lastPrinted>2022-11-09T12:14:24Z</cp:lastPrinted>
  <dcterms:created xsi:type="dcterms:W3CDTF">2014-10-08T23:03:32Z</dcterms:created>
  <dcterms:modified xsi:type="dcterms:W3CDTF">2024-06-25T13:37:43Z</dcterms:modified>
</cp:coreProperties>
</file>