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9" r:id="rId3"/>
    <p:sldId id="280" r:id="rId4"/>
    <p:sldId id="261" r:id="rId5"/>
    <p:sldId id="269" r:id="rId6"/>
    <p:sldId id="271" r:id="rId7"/>
    <p:sldId id="265" r:id="rId8"/>
    <p:sldId id="270" r:id="rId9"/>
    <p:sldId id="272" r:id="rId10"/>
    <p:sldId id="277" r:id="rId11"/>
    <p:sldId id="266" r:id="rId12"/>
    <p:sldId id="273" r:id="rId13"/>
    <p:sldId id="278" r:id="rId14"/>
    <p:sldId id="275" r:id="rId15"/>
    <p:sldId id="276" r:id="rId16"/>
    <p:sldId id="279" r:id="rId17"/>
    <p:sldId id="291" r:id="rId18"/>
    <p:sldId id="292" r:id="rId19"/>
    <p:sldId id="296" r:id="rId20"/>
    <p:sldId id="294" r:id="rId21"/>
    <p:sldId id="295" r:id="rId22"/>
    <p:sldId id="300" r:id="rId23"/>
    <p:sldId id="281" r:id="rId24"/>
    <p:sldId id="282" r:id="rId25"/>
    <p:sldId id="283" r:id="rId26"/>
    <p:sldId id="285" r:id="rId27"/>
    <p:sldId id="286" r:id="rId28"/>
    <p:sldId id="287" r:id="rId29"/>
    <p:sldId id="289" r:id="rId30"/>
    <p:sldId id="290" r:id="rId31"/>
    <p:sldId id="288" r:id="rId32"/>
    <p:sldId id="298" r:id="rId33"/>
    <p:sldId id="268"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9" userDrawn="1">
          <p15:clr>
            <a:srgbClr val="A4A3A4"/>
          </p15:clr>
        </p15:guide>
        <p15:guide id="2" pos="4430" userDrawn="1">
          <p15:clr>
            <a:srgbClr val="A4A3A4"/>
          </p15:clr>
        </p15:guide>
        <p15:guide id="3" pos="302" userDrawn="1">
          <p15:clr>
            <a:srgbClr val="A4A3A4"/>
          </p15:clr>
        </p15:guide>
        <p15:guide id="5" pos="2556" userDrawn="1">
          <p15:clr>
            <a:srgbClr val="A4A3A4"/>
          </p15:clr>
        </p15:guide>
        <p15:guide id="6" pos="939" userDrawn="1">
          <p15:clr>
            <a:srgbClr val="A4A3A4"/>
          </p15:clr>
        </p15:guide>
        <p15:guide id="7" orient="horz" pos="1071" userDrawn="1">
          <p15:clr>
            <a:srgbClr val="A4A3A4"/>
          </p15:clr>
        </p15:guide>
        <p15:guide id="8" orient="horz" pos="2115" userDrawn="1">
          <p15:clr>
            <a:srgbClr val="A4A3A4"/>
          </p15:clr>
        </p15:guide>
        <p15:guide id="9" orient="horz" pos="278" userDrawn="1">
          <p15:clr>
            <a:srgbClr val="A4A3A4"/>
          </p15:clr>
        </p15:guide>
        <p15:guide id="10" pos="60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9900"/>
    <a:srgbClr val="0066CC"/>
    <a:srgbClr val="FFDDFF"/>
    <a:srgbClr val="CC99FF"/>
    <a:srgbClr val="CCECFF"/>
    <a:srgbClr val="010036"/>
    <a:srgbClr val="00CEF6"/>
    <a:srgbClr val="892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95"/>
    <p:restoredTop sz="96237"/>
  </p:normalViewPr>
  <p:slideViewPr>
    <p:cSldViewPr snapToGrid="0" showGuides="1">
      <p:cViewPr varScale="1">
        <p:scale>
          <a:sx n="89" d="100"/>
          <a:sy n="89" d="100"/>
        </p:scale>
        <p:origin x="90" y="594"/>
      </p:cViewPr>
      <p:guideLst>
        <p:guide orient="horz" pos="2659"/>
        <p:guide pos="4430"/>
        <p:guide pos="302"/>
        <p:guide pos="2556"/>
        <p:guide pos="939"/>
        <p:guide orient="horz" pos="1071"/>
        <p:guide orient="horz" pos="2115"/>
        <p:guide orient="horz" pos="278"/>
        <p:guide pos="60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E01E3-763E-422F-8054-B9B2BBC9C79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6B8C026D-152F-40CD-9017-60187C49D088}">
      <dgm:prSet phldrT="[Текст]" custT="1"/>
      <dgm:spPr>
        <a:xfrm>
          <a:off x="2032" y="49951"/>
          <a:ext cx="1981804" cy="724996"/>
        </a:xfrm>
        <a:prstGeom prst="rect">
          <a:avLst/>
        </a:prstGeom>
        <a:solidFill>
          <a:srgbClr val="FF5050"/>
        </a:solidFill>
        <a:ln w="12700" cap="flat" cmpd="sng" algn="ctr">
          <a:solidFill>
            <a:srgbClr val="5B9BD5">
              <a:hueOff val="0"/>
              <a:satOff val="0"/>
              <a:lumOff val="0"/>
              <a:alphaOff val="0"/>
            </a:srgbClr>
          </a:solidFill>
          <a:prstDash val="solid"/>
          <a:miter lim="800000"/>
        </a:ln>
        <a:effectLst/>
      </dgm:spPr>
      <dgm:t>
        <a:bodyPr/>
        <a:lstStyle/>
        <a:p>
          <a:r>
            <a:rPr lang="ru-RU" sz="1200" b="1" dirty="0" smtClean="0">
              <a:solidFill>
                <a:sysClr val="window" lastClr="FFFFFF"/>
              </a:solidFill>
              <a:latin typeface="Calibri" panose="020F0502020204030204"/>
              <a:ea typeface="+mn-ea"/>
              <a:cs typeface="+mn-cs"/>
            </a:rPr>
            <a:t>По декларации 3-НДФЛ</a:t>
          </a:r>
          <a:endParaRPr lang="ru-RU" sz="1200" b="1" dirty="0">
            <a:solidFill>
              <a:sysClr val="window" lastClr="FFFFFF"/>
            </a:solidFill>
            <a:latin typeface="Calibri" panose="020F0502020204030204"/>
            <a:ea typeface="+mn-ea"/>
            <a:cs typeface="+mn-cs"/>
          </a:endParaRPr>
        </a:p>
      </dgm:t>
    </dgm:pt>
    <dgm:pt modelId="{4F2A5310-7CEE-4B0D-AC95-CFECEBDF4BCE}" type="parTrans" cxnId="{77EADB12-5AAC-45E7-9F1E-FA35F80CA172}">
      <dgm:prSet/>
      <dgm:spPr/>
      <dgm:t>
        <a:bodyPr/>
        <a:lstStyle/>
        <a:p>
          <a:endParaRPr lang="ru-RU"/>
        </a:p>
      </dgm:t>
    </dgm:pt>
    <dgm:pt modelId="{3F8887A3-2479-413D-A208-35F5BC274F46}" type="sibTrans" cxnId="{77EADB12-5AAC-45E7-9F1E-FA35F80CA172}">
      <dgm:prSet/>
      <dgm:spPr/>
      <dgm:t>
        <a:bodyPr/>
        <a:lstStyle/>
        <a:p>
          <a:endParaRPr lang="ru-RU"/>
        </a:p>
      </dgm:t>
    </dgm:pt>
    <dgm:pt modelId="{281D9B1C-A86E-4941-B679-D428F24B6C66}">
      <dgm:prSet phldrT="[Текст]" custT="1"/>
      <dgm:spPr>
        <a:xfrm>
          <a:off x="2032"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5004EA47-F33E-4668-A820-303B5C10104F}" type="parTrans" cxnId="{D864964E-29D1-4B77-9200-4C0BA893B11C}">
      <dgm:prSet/>
      <dgm:spPr/>
      <dgm:t>
        <a:bodyPr/>
        <a:lstStyle/>
        <a:p>
          <a:endParaRPr lang="ru-RU"/>
        </a:p>
      </dgm:t>
    </dgm:pt>
    <dgm:pt modelId="{D5FFCA7C-E1E3-44AA-8B42-4695A1ED0D25}" type="sibTrans" cxnId="{D864964E-29D1-4B77-9200-4C0BA893B11C}">
      <dgm:prSet/>
      <dgm:spPr/>
      <dgm:t>
        <a:bodyPr/>
        <a:lstStyle/>
        <a:p>
          <a:endParaRPr lang="ru-RU"/>
        </a:p>
      </dgm:t>
    </dgm:pt>
    <dgm:pt modelId="{528EBC9E-9F2A-471D-84CF-63E1A8349E8E}">
      <dgm:prSet phldrT="[Текст]" custT="1"/>
      <dgm:spPr>
        <a:xfrm>
          <a:off x="2253382" y="61914"/>
          <a:ext cx="1981804" cy="724996"/>
        </a:xfrm>
        <a:prstGeom prst="rect">
          <a:avLst/>
        </a:prstGeom>
        <a:solidFill>
          <a:srgbClr val="0070C0"/>
        </a:solidFill>
        <a:ln w="12700" cap="flat" cmpd="sng" algn="ctr">
          <a:solidFill>
            <a:srgbClr val="5B9BD5">
              <a:hueOff val="0"/>
              <a:satOff val="0"/>
              <a:lumOff val="0"/>
              <a:alphaOff val="0"/>
            </a:srgbClr>
          </a:solidFill>
          <a:prstDash val="solid"/>
          <a:miter lim="800000"/>
        </a:ln>
        <a:effectLst/>
      </dgm:spPr>
      <dgm:t>
        <a:bodyPr/>
        <a:lstStyle/>
        <a:p>
          <a:r>
            <a:rPr lang="ru-RU" sz="1400" b="1" dirty="0" smtClean="0">
              <a:solidFill>
                <a:sysClr val="window" lastClr="FFFFFF"/>
              </a:solidFill>
              <a:latin typeface="Calibri" panose="020F0502020204030204"/>
              <a:ea typeface="+mn-ea"/>
              <a:cs typeface="+mn-cs"/>
            </a:rPr>
            <a:t>У налогового агента</a:t>
          </a:r>
          <a:endParaRPr lang="ru-RU" sz="1400" b="1" dirty="0">
            <a:solidFill>
              <a:sysClr val="window" lastClr="FFFFFF"/>
            </a:solidFill>
            <a:latin typeface="Calibri" panose="020F0502020204030204"/>
            <a:ea typeface="+mn-ea"/>
            <a:cs typeface="+mn-cs"/>
          </a:endParaRPr>
        </a:p>
      </dgm:t>
    </dgm:pt>
    <dgm:pt modelId="{770E9D15-8D16-4D60-94AC-2F46ED79A8B2}" type="parTrans" cxnId="{1745C846-40CA-4B8A-AF62-75EB4ECE387A}">
      <dgm:prSet/>
      <dgm:spPr/>
      <dgm:t>
        <a:bodyPr/>
        <a:lstStyle/>
        <a:p>
          <a:endParaRPr lang="ru-RU"/>
        </a:p>
      </dgm:t>
    </dgm:pt>
    <dgm:pt modelId="{C853EE7B-0E5D-43ED-B7DF-438EACB58817}" type="sibTrans" cxnId="{1745C846-40CA-4B8A-AF62-75EB4ECE387A}">
      <dgm:prSet/>
      <dgm:spPr/>
      <dgm:t>
        <a:bodyPr/>
        <a:lstStyle/>
        <a:p>
          <a:endParaRPr lang="ru-RU"/>
        </a:p>
      </dgm:t>
    </dgm:pt>
    <dgm:pt modelId="{01A8502D-0D7A-49A7-BFA0-CEEC020FD185}">
      <dgm:prSet phldrT="[Текст]" custT="1"/>
      <dgm:spPr>
        <a:xfrm>
          <a:off x="2261289"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DFF18D3B-5D53-4F29-8DFB-2C99A40712BD}" type="parTrans" cxnId="{311753D8-9987-4943-9B6B-60172CA1A0E5}">
      <dgm:prSet/>
      <dgm:spPr/>
      <dgm:t>
        <a:bodyPr/>
        <a:lstStyle/>
        <a:p>
          <a:endParaRPr lang="ru-RU"/>
        </a:p>
      </dgm:t>
    </dgm:pt>
    <dgm:pt modelId="{F004B087-8F48-4D00-B492-B93FC4192033}" type="sibTrans" cxnId="{311753D8-9987-4943-9B6B-60172CA1A0E5}">
      <dgm:prSet/>
      <dgm:spPr/>
      <dgm:t>
        <a:bodyPr/>
        <a:lstStyle/>
        <a:p>
          <a:endParaRPr lang="ru-RU"/>
        </a:p>
      </dgm:t>
    </dgm:pt>
    <dgm:pt modelId="{E9210A9C-05C2-48F2-A7A6-629997ACEA17}">
      <dgm:prSet phldrT="[Текст]" custT="1"/>
      <dgm:spPr>
        <a:xfrm>
          <a:off x="2032"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269CD72B-66B5-4B74-9DD0-08100A6BAD76}" type="parTrans" cxnId="{02B427A9-0016-4472-9A4E-D08E0128C7A1}">
      <dgm:prSet/>
      <dgm:spPr/>
      <dgm:t>
        <a:bodyPr/>
        <a:lstStyle/>
        <a:p>
          <a:endParaRPr lang="ru-RU"/>
        </a:p>
      </dgm:t>
    </dgm:pt>
    <dgm:pt modelId="{7A9268B9-C7DE-4831-B275-163C0B3B13BA}" type="sibTrans" cxnId="{02B427A9-0016-4472-9A4E-D08E0128C7A1}">
      <dgm:prSet/>
      <dgm:spPr/>
      <dgm:t>
        <a:bodyPr/>
        <a:lstStyle/>
        <a:p>
          <a:endParaRPr lang="ru-RU"/>
        </a:p>
      </dgm:t>
    </dgm:pt>
    <dgm:pt modelId="{EA9221D2-344B-4825-B46D-D8ED568FEAC7}">
      <dgm:prSet phldrT="[Текст]" custT="1"/>
      <dgm:spPr>
        <a:xfrm>
          <a:off x="2032"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AD805266-3259-4EFF-8B85-FABCAE9DF3E6}" type="parTrans" cxnId="{6B2F69B2-5193-4952-9EE6-079FA88DEB44}">
      <dgm:prSet/>
      <dgm:spPr/>
      <dgm:t>
        <a:bodyPr/>
        <a:lstStyle/>
        <a:p>
          <a:endParaRPr lang="ru-RU"/>
        </a:p>
      </dgm:t>
    </dgm:pt>
    <dgm:pt modelId="{F0AADCDE-E890-48B3-928C-92FAD47D181A}" type="sibTrans" cxnId="{6B2F69B2-5193-4952-9EE6-079FA88DEB44}">
      <dgm:prSet/>
      <dgm:spPr/>
      <dgm:t>
        <a:bodyPr/>
        <a:lstStyle/>
        <a:p>
          <a:endParaRPr lang="ru-RU"/>
        </a:p>
      </dgm:t>
    </dgm:pt>
    <dgm:pt modelId="{4E970518-BC69-45C7-A6C3-3522C9CA40B4}">
      <dgm:prSet phldrT="[Текст]" custT="1"/>
      <dgm:spPr>
        <a:xfrm>
          <a:off x="2261289"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dirty="0" smtClean="0">
              <a:solidFill>
                <a:sysClr val="windowText" lastClr="000000">
                  <a:hueOff val="0"/>
                  <a:satOff val="0"/>
                  <a:lumOff val="0"/>
                  <a:alphaOff val="0"/>
                </a:sysClr>
              </a:solidFill>
              <a:latin typeface="Calibri" panose="020F0502020204030204"/>
              <a:ea typeface="+mn-ea"/>
              <a:cs typeface="+mn-cs"/>
            </a:rPr>
            <a:t>Представить в налоговый орган по месту жительства заявление на получение уведомления о праве на социальный налоговый вычет (№ЕД-7-11/755</a:t>
          </a:r>
          <a:r>
            <a:rPr lang="en-US" sz="1400" dirty="0" smtClean="0">
              <a:solidFill>
                <a:sysClr val="windowText" lastClr="000000">
                  <a:hueOff val="0"/>
                  <a:satOff val="0"/>
                  <a:lumOff val="0"/>
                  <a:alphaOff val="0"/>
                </a:sysClr>
              </a:solidFill>
              <a:latin typeface="Calibri" panose="020F0502020204030204"/>
              <a:ea typeface="+mn-ea"/>
              <a:cs typeface="+mn-cs"/>
            </a:rPr>
            <a:t>@ </a:t>
          </a:r>
          <a:r>
            <a:rPr lang="ru-RU" sz="1400" dirty="0" smtClean="0">
              <a:solidFill>
                <a:sysClr val="windowText" lastClr="000000">
                  <a:hueOff val="0"/>
                  <a:satOff val="0"/>
                  <a:lumOff val="0"/>
                  <a:alphaOff val="0"/>
                </a:sysClr>
              </a:solidFill>
              <a:latin typeface="Calibri" panose="020F0502020204030204"/>
              <a:ea typeface="+mn-ea"/>
              <a:cs typeface="+mn-cs"/>
            </a:rPr>
            <a:t>от 17.08.2021</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948D9E10-6CC8-4843-9280-EE5032203FE2}" type="parTrans" cxnId="{BE84A18A-74A4-4DDF-A28B-099CB075215C}">
      <dgm:prSet/>
      <dgm:spPr/>
      <dgm:t>
        <a:bodyPr/>
        <a:lstStyle/>
        <a:p>
          <a:endParaRPr lang="ru-RU"/>
        </a:p>
      </dgm:t>
    </dgm:pt>
    <dgm:pt modelId="{6D8293C7-BCF0-4F51-869A-E27399391871}" type="sibTrans" cxnId="{BE84A18A-74A4-4DDF-A28B-099CB075215C}">
      <dgm:prSet/>
      <dgm:spPr/>
      <dgm:t>
        <a:bodyPr/>
        <a:lstStyle/>
        <a:p>
          <a:endParaRPr lang="ru-RU"/>
        </a:p>
      </dgm:t>
    </dgm:pt>
    <dgm:pt modelId="{5A3A59E2-DED5-4809-B03E-F7EF79EBB939}">
      <dgm:prSet phldrT="[Текст]" custT="1"/>
      <dgm:spPr>
        <a:xfrm>
          <a:off x="2261289"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dirty="0" smtClean="0">
              <a:solidFill>
                <a:sysClr val="windowText" lastClr="000000">
                  <a:hueOff val="0"/>
                  <a:satOff val="0"/>
                  <a:lumOff val="0"/>
                  <a:alphaOff val="0"/>
                </a:sysClr>
              </a:solidFill>
              <a:latin typeface="Calibri" panose="020F0502020204030204"/>
              <a:ea typeface="+mn-ea"/>
              <a:cs typeface="+mn-cs"/>
            </a:rPr>
            <a:t>По истечении 30 дней получить уведомление</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8DEF4BA9-A405-4EDB-8155-89FDA2E319E4}" type="parTrans" cxnId="{80477A40-B3A9-474D-AD35-87BCDD05A992}">
      <dgm:prSet/>
      <dgm:spPr/>
      <dgm:t>
        <a:bodyPr/>
        <a:lstStyle/>
        <a:p>
          <a:endParaRPr lang="ru-RU"/>
        </a:p>
      </dgm:t>
    </dgm:pt>
    <dgm:pt modelId="{491E7E4A-3301-4053-887B-53643B5D23AF}" type="sibTrans" cxnId="{80477A40-B3A9-474D-AD35-87BCDD05A992}">
      <dgm:prSet/>
      <dgm:spPr/>
      <dgm:t>
        <a:bodyPr/>
        <a:lstStyle/>
        <a:p>
          <a:endParaRPr lang="ru-RU"/>
        </a:p>
      </dgm:t>
    </dgm:pt>
    <dgm:pt modelId="{BDC80DFA-2B7B-4113-8BF1-6AFC043E78AD}">
      <dgm:prSet phldrT="[Текст]"/>
      <dgm:spPr>
        <a:xfrm>
          <a:off x="4520546" y="49951"/>
          <a:ext cx="1981804" cy="724996"/>
        </a:xfrm>
        <a:prstGeom prst="rect">
          <a:avLst/>
        </a:prstGeom>
        <a:solidFill>
          <a:srgbClr val="00B050"/>
        </a:solidFill>
        <a:ln w="12700" cap="flat" cmpd="sng" algn="ctr">
          <a:solidFill>
            <a:srgbClr val="5B9BD5">
              <a:hueOff val="0"/>
              <a:satOff val="0"/>
              <a:lumOff val="0"/>
              <a:alphaOff val="0"/>
            </a:srgbClr>
          </a:solidFill>
          <a:prstDash val="solid"/>
          <a:miter lim="800000"/>
        </a:ln>
        <a:effectLst/>
      </dgm:spPr>
      <dgm:t>
        <a:bodyPr/>
        <a:lstStyle/>
        <a:p>
          <a:r>
            <a:rPr lang="ru-RU" b="1" dirty="0" smtClean="0">
              <a:solidFill>
                <a:sysClr val="window" lastClr="FFFFFF"/>
              </a:solidFill>
              <a:latin typeface="Calibri" panose="020F0502020204030204"/>
              <a:ea typeface="+mn-ea"/>
              <a:cs typeface="+mn-cs"/>
            </a:rPr>
            <a:t>В упрощённом </a:t>
          </a:r>
          <a:r>
            <a:rPr lang="ru-RU" b="1" dirty="0" smtClean="0">
              <a:solidFill>
                <a:sysClr val="window" lastClr="FFFFFF"/>
              </a:solidFill>
              <a:latin typeface="Calibri" panose="020F0502020204030204"/>
              <a:ea typeface="+mn-ea"/>
              <a:cs typeface="+mn-cs"/>
            </a:rPr>
            <a:t>порядке</a:t>
          </a:r>
        </a:p>
        <a:p>
          <a:r>
            <a:rPr lang="ru-RU" dirty="0" smtClean="0">
              <a:solidFill>
                <a:srgbClr val="FF0000"/>
              </a:solidFill>
              <a:latin typeface="Calibri" panose="020F0502020204030204"/>
              <a:ea typeface="+mn-ea"/>
              <a:cs typeface="+mn-cs"/>
            </a:rPr>
            <a:t>начиная с расходов 2024 года</a:t>
          </a:r>
          <a:endParaRPr lang="ru-RU" b="1" dirty="0">
            <a:solidFill>
              <a:sysClr val="window" lastClr="FFFFFF"/>
            </a:solidFill>
            <a:latin typeface="Calibri" panose="020F0502020204030204"/>
            <a:ea typeface="+mn-ea"/>
            <a:cs typeface="+mn-cs"/>
          </a:endParaRPr>
        </a:p>
      </dgm:t>
    </dgm:pt>
    <dgm:pt modelId="{1F98BE16-F0D0-4C84-AF8D-686579054389}" type="parTrans" cxnId="{91E43CBB-02FE-4097-B161-26E5414F0DE3}">
      <dgm:prSet/>
      <dgm:spPr/>
      <dgm:t>
        <a:bodyPr/>
        <a:lstStyle/>
        <a:p>
          <a:endParaRPr lang="ru-RU"/>
        </a:p>
      </dgm:t>
    </dgm:pt>
    <dgm:pt modelId="{AB92DF31-0721-435B-BCC6-0D36EE0FE3D9}" type="sibTrans" cxnId="{91E43CBB-02FE-4097-B161-26E5414F0DE3}">
      <dgm:prSet/>
      <dgm:spPr/>
      <dgm:t>
        <a:bodyPr/>
        <a:lstStyle/>
        <a:p>
          <a:endParaRPr lang="ru-RU"/>
        </a:p>
      </dgm:t>
    </dgm:pt>
    <dgm:pt modelId="{75E921F0-D91F-4A20-8FD7-595AE33F587D}">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r>
            <a:rPr lang="ru-RU" sz="1200" dirty="0" smtClean="0">
              <a:solidFill>
                <a:sysClr val="windowText" lastClr="000000">
                  <a:hueOff val="0"/>
                  <a:satOff val="0"/>
                  <a:lumOff val="0"/>
                  <a:alphaOff val="0"/>
                </a:sysClr>
              </a:solidFill>
              <a:latin typeface="Calibri" panose="020F0502020204030204"/>
              <a:ea typeface="+mn-ea"/>
              <a:cs typeface="+mn-cs"/>
            </a:rPr>
            <a:t>Обратится в организацию (ИП), осуществляющими:</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E07DC3C8-DC19-418A-ABD8-06D8022DC18E}" type="parTrans" cxnId="{42CD636F-C60E-4D59-A529-347E15DC6734}">
      <dgm:prSet/>
      <dgm:spPr/>
      <dgm:t>
        <a:bodyPr/>
        <a:lstStyle/>
        <a:p>
          <a:endParaRPr lang="ru-RU"/>
        </a:p>
      </dgm:t>
    </dgm:pt>
    <dgm:pt modelId="{597EFF69-E8C8-4F2C-84FB-73F6562892CD}" type="sibTrans" cxnId="{42CD636F-C60E-4D59-A529-347E15DC6734}">
      <dgm:prSet/>
      <dgm:spPr/>
      <dgm:t>
        <a:bodyPr/>
        <a:lstStyle/>
        <a:p>
          <a:endParaRPr lang="ru-RU"/>
        </a:p>
      </dgm:t>
    </dgm:pt>
    <dgm:pt modelId="{55DD78F7-10CB-48D3-A468-B90D977C44F0}">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endParaRPr lang="ru-RU" sz="1200" dirty="0">
            <a:solidFill>
              <a:sysClr val="windowText" lastClr="000000">
                <a:hueOff val="0"/>
                <a:satOff val="0"/>
                <a:lumOff val="0"/>
                <a:alphaOff val="0"/>
              </a:sysClr>
            </a:solidFill>
            <a:latin typeface="Calibri" panose="020F0502020204030204"/>
            <a:ea typeface="+mn-ea"/>
            <a:cs typeface="+mn-cs"/>
          </a:endParaRPr>
        </a:p>
      </dgm:t>
    </dgm:pt>
    <dgm:pt modelId="{195910DA-4831-4491-8699-2A26B60ECA54}" type="sibTrans" cxnId="{A658221F-2A30-408F-AB74-64460DC64897}">
      <dgm:prSet/>
      <dgm:spPr/>
      <dgm:t>
        <a:bodyPr/>
        <a:lstStyle/>
        <a:p>
          <a:endParaRPr lang="ru-RU"/>
        </a:p>
      </dgm:t>
    </dgm:pt>
    <dgm:pt modelId="{4A00FC76-2D68-4EB7-96EA-23A540D2973B}" type="parTrans" cxnId="{A658221F-2A30-408F-AB74-64460DC64897}">
      <dgm:prSet/>
      <dgm:spPr/>
      <dgm:t>
        <a:bodyPr/>
        <a:lstStyle/>
        <a:p>
          <a:endParaRPr lang="ru-RU"/>
        </a:p>
      </dgm:t>
    </dgm:pt>
    <dgm:pt modelId="{8547B78F-E2F1-46A8-A52A-26A1C5480693}">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just"/>
          <a:r>
            <a:rPr lang="ru-RU" sz="1200" dirty="0" smtClean="0">
              <a:solidFill>
                <a:sysClr val="windowText" lastClr="000000">
                  <a:hueOff val="0"/>
                  <a:satOff val="0"/>
                  <a:lumOff val="0"/>
                  <a:alphaOff val="0"/>
                </a:sysClr>
              </a:solidFill>
              <a:latin typeface="Calibri" panose="020F0502020204030204"/>
              <a:ea typeface="+mn-ea"/>
              <a:cs typeface="+mn-cs"/>
            </a:rPr>
            <a:t> образовательную деятельность,</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648656A5-3E51-4E9A-BAE1-723B4EB6F2E4}" type="sibTrans" cxnId="{2D2295AE-6A9F-4DB4-952E-61732F800DBA}">
      <dgm:prSet/>
      <dgm:spPr/>
      <dgm:t>
        <a:bodyPr/>
        <a:lstStyle/>
        <a:p>
          <a:endParaRPr lang="ru-RU"/>
        </a:p>
      </dgm:t>
    </dgm:pt>
    <dgm:pt modelId="{16DFEBAF-208D-4EAE-BE0D-4B0EDE38E231}" type="parTrans" cxnId="{2D2295AE-6A9F-4DB4-952E-61732F800DBA}">
      <dgm:prSet/>
      <dgm:spPr/>
      <dgm:t>
        <a:bodyPr/>
        <a:lstStyle/>
        <a:p>
          <a:endParaRPr lang="ru-RU"/>
        </a:p>
      </dgm:t>
    </dgm:pt>
    <dgm:pt modelId="{F775A576-CC04-4913-A9C4-D5446299BE30}">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just"/>
          <a:r>
            <a:rPr lang="ru-RU" sz="1200" dirty="0" smtClean="0">
              <a:solidFill>
                <a:sysClr val="windowText" lastClr="000000">
                  <a:hueOff val="0"/>
                  <a:satOff val="0"/>
                  <a:lumOff val="0"/>
                  <a:alphaOff val="0"/>
                </a:sysClr>
              </a:solidFill>
              <a:latin typeface="Calibri" panose="020F0502020204030204"/>
              <a:ea typeface="+mn-ea"/>
              <a:cs typeface="+mn-cs"/>
            </a:rPr>
            <a:t>медицинскую деятельность, </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16FC4B5D-5C2E-46C0-BC8A-D0A37C7CC576}" type="parTrans" cxnId="{29D9F4DB-1141-4587-B603-DBEFB2B49C80}">
      <dgm:prSet/>
      <dgm:spPr/>
      <dgm:t>
        <a:bodyPr/>
        <a:lstStyle/>
        <a:p>
          <a:endParaRPr lang="ru-RU"/>
        </a:p>
      </dgm:t>
    </dgm:pt>
    <dgm:pt modelId="{A0B64E8B-930C-4824-B86A-EFB3EFB5D343}" type="sibTrans" cxnId="{29D9F4DB-1141-4587-B603-DBEFB2B49C80}">
      <dgm:prSet/>
      <dgm:spPr/>
      <dgm:t>
        <a:bodyPr/>
        <a:lstStyle/>
        <a:p>
          <a:endParaRPr lang="ru-RU"/>
        </a:p>
      </dgm:t>
    </dgm:pt>
    <dgm:pt modelId="{6AC8A97A-93F3-4CE6-836A-3CB084A08558}">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just"/>
          <a:r>
            <a:rPr lang="ru-RU" sz="1200" dirty="0" smtClean="0">
              <a:solidFill>
                <a:sysClr val="windowText" lastClr="000000">
                  <a:hueOff val="0"/>
                  <a:satOff val="0"/>
                  <a:lumOff val="0"/>
                  <a:alphaOff val="0"/>
                </a:sysClr>
              </a:solidFill>
              <a:latin typeface="Calibri" panose="020F0502020204030204"/>
              <a:ea typeface="+mn-ea"/>
              <a:cs typeface="+mn-cs"/>
            </a:rPr>
            <a:t>страховыми организациями,</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61D91936-68FD-4B84-AD43-A092D8493F1E}" type="parTrans" cxnId="{5ECC7628-F445-481D-A76B-B3D6895C18EE}">
      <dgm:prSet/>
      <dgm:spPr/>
      <dgm:t>
        <a:bodyPr/>
        <a:lstStyle/>
        <a:p>
          <a:endParaRPr lang="ru-RU"/>
        </a:p>
      </dgm:t>
    </dgm:pt>
    <dgm:pt modelId="{D5CB76DC-8C68-4BE9-9023-DBB1AE7EF652}" type="sibTrans" cxnId="{5ECC7628-F445-481D-A76B-B3D6895C18EE}">
      <dgm:prSet/>
      <dgm:spPr/>
      <dgm:t>
        <a:bodyPr/>
        <a:lstStyle/>
        <a:p>
          <a:endParaRPr lang="ru-RU"/>
        </a:p>
      </dgm:t>
    </dgm:pt>
    <dgm:pt modelId="{BF038DB4-7E60-4479-8599-61BDA065B991}">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just"/>
          <a:r>
            <a:rPr lang="ru-RU" sz="1200" dirty="0" smtClean="0">
              <a:solidFill>
                <a:sysClr val="windowText" lastClr="000000">
                  <a:hueOff val="0"/>
                  <a:satOff val="0"/>
                  <a:lumOff val="0"/>
                  <a:alphaOff val="0"/>
                </a:sysClr>
              </a:solidFill>
              <a:latin typeface="Calibri" panose="020F0502020204030204"/>
              <a:ea typeface="+mn-ea"/>
              <a:cs typeface="+mn-cs"/>
            </a:rPr>
            <a:t>физкультурно-спортивными организациями и индивидуальными предпринимателями</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69159AFF-0180-4B79-A5DE-B78D7CCDF57F}" type="parTrans" cxnId="{DE3ECBC4-8024-4D60-AFE7-F744CA8925D1}">
      <dgm:prSet/>
      <dgm:spPr/>
      <dgm:t>
        <a:bodyPr/>
        <a:lstStyle/>
        <a:p>
          <a:endParaRPr lang="ru-RU"/>
        </a:p>
      </dgm:t>
    </dgm:pt>
    <dgm:pt modelId="{8F23B37B-7BB2-40FB-8C13-B7F28B4A650A}" type="sibTrans" cxnId="{DE3ECBC4-8024-4D60-AFE7-F744CA8925D1}">
      <dgm:prSet/>
      <dgm:spPr/>
      <dgm:t>
        <a:bodyPr/>
        <a:lstStyle/>
        <a:p>
          <a:endParaRPr lang="ru-RU"/>
        </a:p>
      </dgm:t>
    </dgm:pt>
    <dgm:pt modelId="{70DA0AB0-D28B-42F2-91E0-19E54FD813ED}">
      <dgm:prSet custT="1"/>
      <dgm:spPr>
        <a:xfrm>
          <a:off x="4520546" y="774948"/>
          <a:ext cx="1981804" cy="3239099"/>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just"/>
          <a:r>
            <a:rPr lang="ru-RU" sz="1200" dirty="0" smtClean="0">
              <a:solidFill>
                <a:sysClr val="windowText" lastClr="000000">
                  <a:hueOff val="0"/>
                  <a:satOff val="0"/>
                  <a:lumOff val="0"/>
                  <a:alphaOff val="0"/>
                </a:sysClr>
              </a:solidFill>
              <a:latin typeface="Calibri" panose="020F0502020204030204"/>
              <a:ea typeface="+mn-ea"/>
              <a:cs typeface="+mn-cs"/>
            </a:rPr>
            <a:t>негосударственными пенсионными фондами, </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273D1346-BC82-403E-B5B9-25888C3FA47C}" type="parTrans" cxnId="{7385042A-FBA4-48E3-B685-5286203EA3F3}">
      <dgm:prSet/>
      <dgm:spPr/>
      <dgm:t>
        <a:bodyPr/>
        <a:lstStyle/>
        <a:p>
          <a:endParaRPr lang="ru-RU"/>
        </a:p>
      </dgm:t>
    </dgm:pt>
    <dgm:pt modelId="{118AFFCD-FFCB-4F7C-8FFB-A387AC800948}" type="sibTrans" cxnId="{7385042A-FBA4-48E3-B685-5286203EA3F3}">
      <dgm:prSet/>
      <dgm:spPr/>
      <dgm:t>
        <a:bodyPr/>
        <a:lstStyle/>
        <a:p>
          <a:endParaRPr lang="ru-RU"/>
        </a:p>
      </dgm:t>
    </dgm:pt>
    <dgm:pt modelId="{B5995866-333D-41E1-A296-091BAC9A8F17}" type="pres">
      <dgm:prSet presAssocID="{A15E01E3-763E-422F-8054-B9B2BBC9C79E}" presName="Name0" presStyleCnt="0">
        <dgm:presLayoutVars>
          <dgm:dir/>
          <dgm:animLvl val="lvl"/>
          <dgm:resizeHandles val="exact"/>
        </dgm:presLayoutVars>
      </dgm:prSet>
      <dgm:spPr/>
      <dgm:t>
        <a:bodyPr/>
        <a:lstStyle/>
        <a:p>
          <a:endParaRPr lang="ru-RU"/>
        </a:p>
      </dgm:t>
    </dgm:pt>
    <dgm:pt modelId="{E55523B6-5799-41C4-9A42-EDF4AC22E52B}" type="pres">
      <dgm:prSet presAssocID="{6B8C026D-152F-40CD-9017-60187C49D088}" presName="composite" presStyleCnt="0"/>
      <dgm:spPr/>
    </dgm:pt>
    <dgm:pt modelId="{9B788C91-2FB7-4113-B609-D8966C2243DE}" type="pres">
      <dgm:prSet presAssocID="{6B8C026D-152F-40CD-9017-60187C49D088}" presName="parTx" presStyleLbl="alignNode1" presStyleIdx="0" presStyleCnt="3">
        <dgm:presLayoutVars>
          <dgm:chMax val="0"/>
          <dgm:chPref val="0"/>
          <dgm:bulletEnabled val="1"/>
        </dgm:presLayoutVars>
      </dgm:prSet>
      <dgm:spPr/>
      <dgm:t>
        <a:bodyPr/>
        <a:lstStyle/>
        <a:p>
          <a:endParaRPr lang="ru-RU"/>
        </a:p>
      </dgm:t>
    </dgm:pt>
    <dgm:pt modelId="{D252FD51-BD22-4FCF-972B-6CB0845989E4}" type="pres">
      <dgm:prSet presAssocID="{6B8C026D-152F-40CD-9017-60187C49D088}" presName="desTx" presStyleLbl="alignAccFollowNode1" presStyleIdx="0" presStyleCnt="3">
        <dgm:presLayoutVars>
          <dgm:bulletEnabled val="1"/>
        </dgm:presLayoutVars>
      </dgm:prSet>
      <dgm:spPr/>
      <dgm:t>
        <a:bodyPr/>
        <a:lstStyle/>
        <a:p>
          <a:endParaRPr lang="ru-RU"/>
        </a:p>
      </dgm:t>
    </dgm:pt>
    <dgm:pt modelId="{6E747E29-CAE0-433D-8FC6-A3F385703EA8}" type="pres">
      <dgm:prSet presAssocID="{3F8887A3-2479-413D-A208-35F5BC274F46}" presName="space" presStyleCnt="0"/>
      <dgm:spPr/>
    </dgm:pt>
    <dgm:pt modelId="{0B0B5C0B-0FEC-48A1-82DE-508D98BC1404}" type="pres">
      <dgm:prSet presAssocID="{528EBC9E-9F2A-471D-84CF-63E1A8349E8E}" presName="composite" presStyleCnt="0"/>
      <dgm:spPr/>
    </dgm:pt>
    <dgm:pt modelId="{CDDC5FD2-A1DA-4F53-9339-32075310B320}" type="pres">
      <dgm:prSet presAssocID="{528EBC9E-9F2A-471D-84CF-63E1A8349E8E}" presName="parTx" presStyleLbl="alignNode1" presStyleIdx="1" presStyleCnt="3" custLinFactNeighborX="-399" custLinFactNeighborY="1650">
        <dgm:presLayoutVars>
          <dgm:chMax val="0"/>
          <dgm:chPref val="0"/>
          <dgm:bulletEnabled val="1"/>
        </dgm:presLayoutVars>
      </dgm:prSet>
      <dgm:spPr/>
      <dgm:t>
        <a:bodyPr/>
        <a:lstStyle/>
        <a:p>
          <a:endParaRPr lang="ru-RU"/>
        </a:p>
      </dgm:t>
    </dgm:pt>
    <dgm:pt modelId="{5AC4BE72-4D89-40E9-B871-F6CDF36B7BB4}" type="pres">
      <dgm:prSet presAssocID="{528EBC9E-9F2A-471D-84CF-63E1A8349E8E}" presName="desTx" presStyleLbl="alignAccFollowNode1" presStyleIdx="1" presStyleCnt="3">
        <dgm:presLayoutVars>
          <dgm:bulletEnabled val="1"/>
        </dgm:presLayoutVars>
      </dgm:prSet>
      <dgm:spPr/>
      <dgm:t>
        <a:bodyPr/>
        <a:lstStyle/>
        <a:p>
          <a:endParaRPr lang="ru-RU"/>
        </a:p>
      </dgm:t>
    </dgm:pt>
    <dgm:pt modelId="{9CFC457E-3D89-4208-9A32-FCFFAF6E9916}" type="pres">
      <dgm:prSet presAssocID="{C853EE7B-0E5D-43ED-B7DF-438EACB58817}" presName="space" presStyleCnt="0"/>
      <dgm:spPr/>
    </dgm:pt>
    <dgm:pt modelId="{4CB42F3C-D7B6-4BEE-ADCD-1B8503523C07}" type="pres">
      <dgm:prSet presAssocID="{BDC80DFA-2B7B-4113-8BF1-6AFC043E78AD}" presName="composite" presStyleCnt="0"/>
      <dgm:spPr/>
    </dgm:pt>
    <dgm:pt modelId="{4C4DE191-9153-4C19-8253-314CE0F6E7F5}" type="pres">
      <dgm:prSet presAssocID="{BDC80DFA-2B7B-4113-8BF1-6AFC043E78AD}" presName="parTx" presStyleLbl="alignNode1" presStyleIdx="2" presStyleCnt="3">
        <dgm:presLayoutVars>
          <dgm:chMax val="0"/>
          <dgm:chPref val="0"/>
          <dgm:bulletEnabled val="1"/>
        </dgm:presLayoutVars>
      </dgm:prSet>
      <dgm:spPr/>
      <dgm:t>
        <a:bodyPr/>
        <a:lstStyle/>
        <a:p>
          <a:endParaRPr lang="ru-RU"/>
        </a:p>
      </dgm:t>
    </dgm:pt>
    <dgm:pt modelId="{CB7DCFDB-4872-49BE-91E4-D0B941663931}" type="pres">
      <dgm:prSet presAssocID="{BDC80DFA-2B7B-4113-8BF1-6AFC043E78AD}" presName="desTx" presStyleLbl="alignAccFollowNode1" presStyleIdx="2" presStyleCnt="3">
        <dgm:presLayoutVars>
          <dgm:bulletEnabled val="1"/>
        </dgm:presLayoutVars>
      </dgm:prSet>
      <dgm:spPr>
        <a:prstGeom prst="rect">
          <a:avLst/>
        </a:prstGeom>
      </dgm:spPr>
      <dgm:t>
        <a:bodyPr/>
        <a:lstStyle/>
        <a:p>
          <a:endParaRPr lang="ru-RU"/>
        </a:p>
      </dgm:t>
    </dgm:pt>
  </dgm:ptLst>
  <dgm:cxnLst>
    <dgm:cxn modelId="{77EADB12-5AAC-45E7-9F1E-FA35F80CA172}" srcId="{A15E01E3-763E-422F-8054-B9B2BBC9C79E}" destId="{6B8C026D-152F-40CD-9017-60187C49D088}" srcOrd="0" destOrd="0" parTransId="{4F2A5310-7CEE-4B0D-AC95-CFECEBDF4BCE}" sibTransId="{3F8887A3-2479-413D-A208-35F5BC274F46}"/>
    <dgm:cxn modelId="{311753D8-9987-4943-9B6B-60172CA1A0E5}" srcId="{528EBC9E-9F2A-471D-84CF-63E1A8349E8E}" destId="{01A8502D-0D7A-49A7-BFA0-CEEC020FD185}" srcOrd="0" destOrd="0" parTransId="{DFF18D3B-5D53-4F29-8DFB-2C99A40712BD}" sibTransId="{F004B087-8F48-4D00-B492-B93FC4192033}"/>
    <dgm:cxn modelId="{04053C7A-6447-414E-9566-DADF4C254072}" type="presOf" srcId="{75E921F0-D91F-4A20-8FD7-595AE33F587D}" destId="{CB7DCFDB-4872-49BE-91E4-D0B941663931}" srcOrd="0" destOrd="0" presId="urn:microsoft.com/office/officeart/2005/8/layout/hList1"/>
    <dgm:cxn modelId="{7A981067-33CE-436E-AF1A-D4608DB7EF77}" type="presOf" srcId="{5A3A59E2-DED5-4809-B03E-F7EF79EBB939}" destId="{5AC4BE72-4D89-40E9-B871-F6CDF36B7BB4}" srcOrd="0" destOrd="2" presId="urn:microsoft.com/office/officeart/2005/8/layout/hList1"/>
    <dgm:cxn modelId="{7DF5F005-9E05-48D0-8D0B-DC0CDDF335E7}" type="presOf" srcId="{70DA0AB0-D28B-42F2-91E0-19E54FD813ED}" destId="{CB7DCFDB-4872-49BE-91E4-D0B941663931}" srcOrd="0" destOrd="5" presId="urn:microsoft.com/office/officeart/2005/8/layout/hList1"/>
    <dgm:cxn modelId="{1745C846-40CA-4B8A-AF62-75EB4ECE387A}" srcId="{A15E01E3-763E-422F-8054-B9B2BBC9C79E}" destId="{528EBC9E-9F2A-471D-84CF-63E1A8349E8E}" srcOrd="1" destOrd="0" parTransId="{770E9D15-8D16-4D60-94AC-2F46ED79A8B2}" sibTransId="{C853EE7B-0E5D-43ED-B7DF-438EACB58817}"/>
    <dgm:cxn modelId="{A3DDA3EF-C43D-4EF9-BA48-52A9E1AEC85A}" type="presOf" srcId="{EA9221D2-344B-4825-B46D-D8ED568FEAC7}" destId="{D252FD51-BD22-4FCF-972B-6CB0845989E4}" srcOrd="0" destOrd="2" presId="urn:microsoft.com/office/officeart/2005/8/layout/hList1"/>
    <dgm:cxn modelId="{A658221F-2A30-408F-AB74-64460DC64897}" srcId="{BDC80DFA-2B7B-4113-8BF1-6AFC043E78AD}" destId="{55DD78F7-10CB-48D3-A468-B90D977C44F0}" srcOrd="1" destOrd="0" parTransId="{4A00FC76-2D68-4EB7-96EA-23A540D2973B}" sibTransId="{195910DA-4831-4491-8699-2A26B60ECA54}"/>
    <dgm:cxn modelId="{DE3ECBC4-8024-4D60-AFE7-F744CA8925D1}" srcId="{BDC80DFA-2B7B-4113-8BF1-6AFC043E78AD}" destId="{BF038DB4-7E60-4479-8599-61BDA065B991}" srcOrd="6" destOrd="0" parTransId="{69159AFF-0180-4B79-A5DE-B78D7CCDF57F}" sibTransId="{8F23B37B-7BB2-40FB-8C13-B7F28B4A650A}"/>
    <dgm:cxn modelId="{42CD636F-C60E-4D59-A529-347E15DC6734}" srcId="{BDC80DFA-2B7B-4113-8BF1-6AFC043E78AD}" destId="{75E921F0-D91F-4A20-8FD7-595AE33F587D}" srcOrd="0" destOrd="0" parTransId="{E07DC3C8-DC19-418A-ABD8-06D8022DC18E}" sibTransId="{597EFF69-E8C8-4F2C-84FB-73F6562892CD}"/>
    <dgm:cxn modelId="{6B2F69B2-5193-4952-9EE6-079FA88DEB44}" srcId="{6B8C026D-152F-40CD-9017-60187C49D088}" destId="{EA9221D2-344B-4825-B46D-D8ED568FEAC7}" srcOrd="2" destOrd="0" parTransId="{AD805266-3259-4EFF-8B85-FABCAE9DF3E6}" sibTransId="{F0AADCDE-E890-48B3-928C-92FAD47D181A}"/>
    <dgm:cxn modelId="{5ECC7628-F445-481D-A76B-B3D6895C18EE}" srcId="{BDC80DFA-2B7B-4113-8BF1-6AFC043E78AD}" destId="{6AC8A97A-93F3-4CE6-836A-3CB084A08558}" srcOrd="4" destOrd="0" parTransId="{61D91936-68FD-4B84-AD43-A092D8493F1E}" sibTransId="{D5CB76DC-8C68-4BE9-9023-DBB1AE7EF652}"/>
    <dgm:cxn modelId="{2D2295AE-6A9F-4DB4-952E-61732F800DBA}" srcId="{BDC80DFA-2B7B-4113-8BF1-6AFC043E78AD}" destId="{8547B78F-E2F1-46A8-A52A-26A1C5480693}" srcOrd="2" destOrd="0" parTransId="{16DFEBAF-208D-4EAE-BE0D-4B0EDE38E231}" sibTransId="{648656A5-3E51-4E9A-BAE1-723B4EB6F2E4}"/>
    <dgm:cxn modelId="{1517CBB8-D80E-4830-8520-0F71478E8485}" type="presOf" srcId="{4E970518-BC69-45C7-A6C3-3522C9CA40B4}" destId="{5AC4BE72-4D89-40E9-B871-F6CDF36B7BB4}" srcOrd="0" destOrd="1" presId="urn:microsoft.com/office/officeart/2005/8/layout/hList1"/>
    <dgm:cxn modelId="{C4F53372-FB76-46D2-AD27-6B3621B95C11}" type="presOf" srcId="{F775A576-CC04-4913-A9C4-D5446299BE30}" destId="{CB7DCFDB-4872-49BE-91E4-D0B941663931}" srcOrd="0" destOrd="3" presId="urn:microsoft.com/office/officeart/2005/8/layout/hList1"/>
    <dgm:cxn modelId="{56289332-2495-46A3-8330-8B9EAE6CFBC4}" type="presOf" srcId="{55DD78F7-10CB-48D3-A468-B90D977C44F0}" destId="{CB7DCFDB-4872-49BE-91E4-D0B941663931}" srcOrd="0" destOrd="1" presId="urn:microsoft.com/office/officeart/2005/8/layout/hList1"/>
    <dgm:cxn modelId="{89F07323-FE87-4BDC-9B42-C1070A3D6EDD}" type="presOf" srcId="{281D9B1C-A86E-4941-B679-D428F24B6C66}" destId="{D252FD51-BD22-4FCF-972B-6CB0845989E4}" srcOrd="0" destOrd="0" presId="urn:microsoft.com/office/officeart/2005/8/layout/hList1"/>
    <dgm:cxn modelId="{02B427A9-0016-4472-9A4E-D08E0128C7A1}" srcId="{6B8C026D-152F-40CD-9017-60187C49D088}" destId="{E9210A9C-05C2-48F2-A7A6-629997ACEA17}" srcOrd="1" destOrd="0" parTransId="{269CD72B-66B5-4B74-9DD0-08100A6BAD76}" sibTransId="{7A9268B9-C7DE-4831-B275-163C0B3B13BA}"/>
    <dgm:cxn modelId="{D864964E-29D1-4B77-9200-4C0BA893B11C}" srcId="{6B8C026D-152F-40CD-9017-60187C49D088}" destId="{281D9B1C-A86E-4941-B679-D428F24B6C66}" srcOrd="0" destOrd="0" parTransId="{5004EA47-F33E-4668-A820-303B5C10104F}" sibTransId="{D5FFCA7C-E1E3-44AA-8B42-4695A1ED0D25}"/>
    <dgm:cxn modelId="{9B67892F-BA72-45CC-A0C5-4AB2F89891B3}" type="presOf" srcId="{8547B78F-E2F1-46A8-A52A-26A1C5480693}" destId="{CB7DCFDB-4872-49BE-91E4-D0B941663931}" srcOrd="0" destOrd="2" presId="urn:microsoft.com/office/officeart/2005/8/layout/hList1"/>
    <dgm:cxn modelId="{5EE6F1C2-5D66-4A01-B1A5-33B8A85A6D04}" type="presOf" srcId="{BF038DB4-7E60-4479-8599-61BDA065B991}" destId="{CB7DCFDB-4872-49BE-91E4-D0B941663931}" srcOrd="0" destOrd="6" presId="urn:microsoft.com/office/officeart/2005/8/layout/hList1"/>
    <dgm:cxn modelId="{29D9F4DB-1141-4587-B603-DBEFB2B49C80}" srcId="{BDC80DFA-2B7B-4113-8BF1-6AFC043E78AD}" destId="{F775A576-CC04-4913-A9C4-D5446299BE30}" srcOrd="3" destOrd="0" parTransId="{16FC4B5D-5C2E-46C0-BC8A-D0A37C7CC576}" sibTransId="{A0B64E8B-930C-4824-B86A-EFB3EFB5D343}"/>
    <dgm:cxn modelId="{3C1707D3-D183-4120-A6E3-92520BAB6F21}" type="presOf" srcId="{528EBC9E-9F2A-471D-84CF-63E1A8349E8E}" destId="{CDDC5FD2-A1DA-4F53-9339-32075310B320}" srcOrd="0" destOrd="0" presId="urn:microsoft.com/office/officeart/2005/8/layout/hList1"/>
    <dgm:cxn modelId="{7BCB2E9B-71A2-457C-A5C0-B074D46430B4}" type="presOf" srcId="{6B8C026D-152F-40CD-9017-60187C49D088}" destId="{9B788C91-2FB7-4113-B609-D8966C2243DE}" srcOrd="0" destOrd="0" presId="urn:microsoft.com/office/officeart/2005/8/layout/hList1"/>
    <dgm:cxn modelId="{7385042A-FBA4-48E3-B685-5286203EA3F3}" srcId="{BDC80DFA-2B7B-4113-8BF1-6AFC043E78AD}" destId="{70DA0AB0-D28B-42F2-91E0-19E54FD813ED}" srcOrd="5" destOrd="0" parTransId="{273D1346-BC82-403E-B5B9-25888C3FA47C}" sibTransId="{118AFFCD-FFCB-4F7C-8FFB-A387AC800948}"/>
    <dgm:cxn modelId="{C0B96C7A-FC74-433A-BFCE-ED7A11C69814}" type="presOf" srcId="{BDC80DFA-2B7B-4113-8BF1-6AFC043E78AD}" destId="{4C4DE191-9153-4C19-8253-314CE0F6E7F5}" srcOrd="0" destOrd="0" presId="urn:microsoft.com/office/officeart/2005/8/layout/hList1"/>
    <dgm:cxn modelId="{1F7821F4-7F48-4DBE-AA18-3C4B691EF8CC}" type="presOf" srcId="{01A8502D-0D7A-49A7-BFA0-CEEC020FD185}" destId="{5AC4BE72-4D89-40E9-B871-F6CDF36B7BB4}" srcOrd="0" destOrd="0" presId="urn:microsoft.com/office/officeart/2005/8/layout/hList1"/>
    <dgm:cxn modelId="{80477A40-B3A9-474D-AD35-87BCDD05A992}" srcId="{528EBC9E-9F2A-471D-84CF-63E1A8349E8E}" destId="{5A3A59E2-DED5-4809-B03E-F7EF79EBB939}" srcOrd="2" destOrd="0" parTransId="{8DEF4BA9-A405-4EDB-8155-89FDA2E319E4}" sibTransId="{491E7E4A-3301-4053-887B-53643B5D23AF}"/>
    <dgm:cxn modelId="{868BC32E-6F3C-4D14-A379-57EDB923C277}" type="presOf" srcId="{6AC8A97A-93F3-4CE6-836A-3CB084A08558}" destId="{CB7DCFDB-4872-49BE-91E4-D0B941663931}" srcOrd="0" destOrd="4" presId="urn:microsoft.com/office/officeart/2005/8/layout/hList1"/>
    <dgm:cxn modelId="{1339C082-518A-4E52-8FEF-4F0726141B27}" type="presOf" srcId="{A15E01E3-763E-422F-8054-B9B2BBC9C79E}" destId="{B5995866-333D-41E1-A296-091BAC9A8F17}" srcOrd="0" destOrd="0" presId="urn:microsoft.com/office/officeart/2005/8/layout/hList1"/>
    <dgm:cxn modelId="{239290BB-37CD-438F-834B-07CC9318DE8A}" type="presOf" srcId="{E9210A9C-05C2-48F2-A7A6-629997ACEA17}" destId="{D252FD51-BD22-4FCF-972B-6CB0845989E4}" srcOrd="0" destOrd="1" presId="urn:microsoft.com/office/officeart/2005/8/layout/hList1"/>
    <dgm:cxn modelId="{91E43CBB-02FE-4097-B161-26E5414F0DE3}" srcId="{A15E01E3-763E-422F-8054-B9B2BBC9C79E}" destId="{BDC80DFA-2B7B-4113-8BF1-6AFC043E78AD}" srcOrd="2" destOrd="0" parTransId="{1F98BE16-F0D0-4C84-AF8D-686579054389}" sibTransId="{AB92DF31-0721-435B-BCC6-0D36EE0FE3D9}"/>
    <dgm:cxn modelId="{BE84A18A-74A4-4DDF-A28B-099CB075215C}" srcId="{528EBC9E-9F2A-471D-84CF-63E1A8349E8E}" destId="{4E970518-BC69-45C7-A6C3-3522C9CA40B4}" srcOrd="1" destOrd="0" parTransId="{948D9E10-6CC8-4843-9280-EE5032203FE2}" sibTransId="{6D8293C7-BCF0-4F51-869A-E27399391871}"/>
    <dgm:cxn modelId="{295DFCBD-55EA-4311-87C4-5E5A89202C2F}" type="presParOf" srcId="{B5995866-333D-41E1-A296-091BAC9A8F17}" destId="{E55523B6-5799-41C4-9A42-EDF4AC22E52B}" srcOrd="0" destOrd="0" presId="urn:microsoft.com/office/officeart/2005/8/layout/hList1"/>
    <dgm:cxn modelId="{60B5AC40-5040-4EAE-9862-EA61218DB90E}" type="presParOf" srcId="{E55523B6-5799-41C4-9A42-EDF4AC22E52B}" destId="{9B788C91-2FB7-4113-B609-D8966C2243DE}" srcOrd="0" destOrd="0" presId="urn:microsoft.com/office/officeart/2005/8/layout/hList1"/>
    <dgm:cxn modelId="{33B22E71-D90B-421F-9934-247BCD581147}" type="presParOf" srcId="{E55523B6-5799-41C4-9A42-EDF4AC22E52B}" destId="{D252FD51-BD22-4FCF-972B-6CB0845989E4}" srcOrd="1" destOrd="0" presId="urn:microsoft.com/office/officeart/2005/8/layout/hList1"/>
    <dgm:cxn modelId="{4843B008-A50D-411F-B76E-772C6106AA1F}" type="presParOf" srcId="{B5995866-333D-41E1-A296-091BAC9A8F17}" destId="{6E747E29-CAE0-433D-8FC6-A3F385703EA8}" srcOrd="1" destOrd="0" presId="urn:microsoft.com/office/officeart/2005/8/layout/hList1"/>
    <dgm:cxn modelId="{CC9C7437-5171-4014-850A-BA0DF3D45040}" type="presParOf" srcId="{B5995866-333D-41E1-A296-091BAC9A8F17}" destId="{0B0B5C0B-0FEC-48A1-82DE-508D98BC1404}" srcOrd="2" destOrd="0" presId="urn:microsoft.com/office/officeart/2005/8/layout/hList1"/>
    <dgm:cxn modelId="{DAFB83A0-F159-472E-88B8-E47AC800A916}" type="presParOf" srcId="{0B0B5C0B-0FEC-48A1-82DE-508D98BC1404}" destId="{CDDC5FD2-A1DA-4F53-9339-32075310B320}" srcOrd="0" destOrd="0" presId="urn:microsoft.com/office/officeart/2005/8/layout/hList1"/>
    <dgm:cxn modelId="{4A4E5F7B-3AA6-4FC3-9954-567373D94139}" type="presParOf" srcId="{0B0B5C0B-0FEC-48A1-82DE-508D98BC1404}" destId="{5AC4BE72-4D89-40E9-B871-F6CDF36B7BB4}" srcOrd="1" destOrd="0" presId="urn:microsoft.com/office/officeart/2005/8/layout/hList1"/>
    <dgm:cxn modelId="{3B6659AA-FB81-43F7-8415-2FF4E2BB75B7}" type="presParOf" srcId="{B5995866-333D-41E1-A296-091BAC9A8F17}" destId="{9CFC457E-3D89-4208-9A32-FCFFAF6E9916}" srcOrd="3" destOrd="0" presId="urn:microsoft.com/office/officeart/2005/8/layout/hList1"/>
    <dgm:cxn modelId="{E6AFBE76-532A-4EE0-9A0E-B2984EBD91FA}" type="presParOf" srcId="{B5995866-333D-41E1-A296-091BAC9A8F17}" destId="{4CB42F3C-D7B6-4BEE-ADCD-1B8503523C07}" srcOrd="4" destOrd="0" presId="urn:microsoft.com/office/officeart/2005/8/layout/hList1"/>
    <dgm:cxn modelId="{FA438206-13D2-48DD-B3B0-73ACA43DED47}" type="presParOf" srcId="{4CB42F3C-D7B6-4BEE-ADCD-1B8503523C07}" destId="{4C4DE191-9153-4C19-8253-314CE0F6E7F5}" srcOrd="0" destOrd="0" presId="urn:microsoft.com/office/officeart/2005/8/layout/hList1"/>
    <dgm:cxn modelId="{9C256CAF-F3ED-4B81-B84C-CE16C8E70386}" type="presParOf" srcId="{4CB42F3C-D7B6-4BEE-ADCD-1B8503523C07}" destId="{CB7DCFDB-4872-49BE-91E4-D0B9416639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52D356F4-EB69-46E9-A573-CCE07DDE097A}"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AE80C8A-2CF0-453A-ABCF-A35577CD01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CFF734E-F389-49BD-AA35-408CCA582C5E}" type="pres">
      <dgm:prSet presAssocID="{4AE80C8A-2CF0-453A-ABCF-A35577CD017C}" presName="linear" presStyleCnt="0">
        <dgm:presLayoutVars>
          <dgm:animLvl val="lvl"/>
          <dgm:resizeHandles val="exact"/>
        </dgm:presLayoutVars>
      </dgm:prSet>
      <dgm:spPr/>
      <dgm:t>
        <a:bodyPr/>
        <a:lstStyle/>
        <a:p>
          <a:endParaRPr lang="ru-RU"/>
        </a:p>
      </dgm:t>
    </dgm:pt>
  </dgm:ptLst>
  <dgm:cxnLst>
    <dgm:cxn modelId="{BFBBA769-CCD4-4458-9A96-00213731EBF0}" type="presOf" srcId="{4AE80C8A-2CF0-453A-ABCF-A35577CD017C}" destId="{CCFF734E-F389-49BD-AA35-408CCA582C5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Lst>
  <dgm:cxnLst>
    <dgm:cxn modelId="{906A75D2-BF53-40EE-8942-8B2E889074ED}" type="presOf" srcId="{3DD50B74-425F-4391-B351-334B9FC33249}" destId="{68966A01-B93C-42AB-A76D-BBDCC85EAE3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B9C8472B-2D9F-4357-A699-84DAC1D8E3BB}"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E512412-5128-413D-8C8D-3A9356525FC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F426FDBE-EB93-42AB-ADE4-20775B15464E}">
      <dgm:prSet custT="1"/>
      <dgm:spPr/>
      <dgm:t>
        <a:bodyPr/>
        <a:lstStyle/>
        <a:p>
          <a:pPr algn="ctr" rtl="0"/>
          <a:r>
            <a:rPr lang="ru-RU" sz="1400" b="0" dirty="0" smtClean="0"/>
            <a:t>Родители (в том числе приемные), а также усыновители, опекуны и попечители при покупке за свой счет недвижимости (доли в ней) в собственность своего ребенка или подопечного в возрасте до 18 лет, а также детей и подопечных, признанных судом недееспособными, имеют право на имущественные налоговые вычеты, предусмотренные пп.3, 4 п.1 ст. 220 НК РФ в размере не превышающем предельные значения</a:t>
          </a:r>
          <a:endParaRPr lang="ru-RU" sz="1400" dirty="0"/>
        </a:p>
      </dgm:t>
    </dgm:pt>
    <dgm:pt modelId="{F448B7A4-2DB5-463F-B6D4-156135E20067}" type="parTrans" cxnId="{BA05EE5F-F281-4DBE-9C36-BAD930169694}">
      <dgm:prSet/>
      <dgm:spPr/>
      <dgm:t>
        <a:bodyPr/>
        <a:lstStyle/>
        <a:p>
          <a:endParaRPr lang="ru-RU"/>
        </a:p>
      </dgm:t>
    </dgm:pt>
    <dgm:pt modelId="{D1915A34-DDE6-4A1B-A3AD-A0E77DD0C518}" type="sibTrans" cxnId="{BA05EE5F-F281-4DBE-9C36-BAD930169694}">
      <dgm:prSet/>
      <dgm:spPr/>
      <dgm:t>
        <a:bodyPr/>
        <a:lstStyle/>
        <a:p>
          <a:endParaRPr lang="ru-RU"/>
        </a:p>
      </dgm:t>
    </dgm:pt>
    <dgm:pt modelId="{4A3D596E-29FB-4ADE-BE4F-5F86E0C0104A}">
      <dgm:prSet custT="1"/>
      <dgm:spPr/>
      <dgm:t>
        <a:bodyPr/>
        <a:lstStyle/>
        <a:p>
          <a:pPr algn="ctr" rtl="0"/>
          <a:r>
            <a:rPr lang="ru-RU" sz="1800" b="0" dirty="0" smtClean="0"/>
            <a:t>Имущественные вычеты, предусмотренные пп.3,4 п.1 ст. 220 НК РФ предоставляются родителю, а не его несовершеннолетнему ребенку</a:t>
          </a:r>
          <a:endParaRPr lang="ru-RU" sz="1800" dirty="0"/>
        </a:p>
      </dgm:t>
    </dgm:pt>
    <dgm:pt modelId="{C92DBFF2-CD50-44D1-914A-BB43F709EF52}" type="parTrans" cxnId="{052BB976-93FF-49D8-B8AC-076E80C7801B}">
      <dgm:prSet/>
      <dgm:spPr/>
      <dgm:t>
        <a:bodyPr/>
        <a:lstStyle/>
        <a:p>
          <a:endParaRPr lang="ru-RU"/>
        </a:p>
      </dgm:t>
    </dgm:pt>
    <dgm:pt modelId="{0EE1A046-FFC0-4C6D-AC1B-917E948CA5AA}" type="sibTrans" cxnId="{052BB976-93FF-49D8-B8AC-076E80C7801B}">
      <dgm:prSet/>
      <dgm:spPr/>
      <dgm:t>
        <a:bodyPr/>
        <a:lstStyle/>
        <a:p>
          <a:endParaRPr lang="ru-RU"/>
        </a:p>
      </dgm:t>
    </dgm:pt>
    <dgm:pt modelId="{D8E46DC1-A5E0-4685-8A8D-F7C19D323C78}">
      <dgm:prSet custT="1"/>
      <dgm:spPr/>
      <dgm:t>
        <a:bodyPr/>
        <a:lstStyle/>
        <a:p>
          <a:pPr algn="ctr" rtl="0"/>
          <a:r>
            <a:rPr lang="ru-RU" sz="1800" b="0" dirty="0" smtClean="0"/>
            <a:t>Ребенок в любом случае сохраняет право на получение имущественного налогового вычета в дальнейшем</a:t>
          </a:r>
          <a:endParaRPr lang="ru-RU" sz="1800" dirty="0"/>
        </a:p>
      </dgm:t>
    </dgm:pt>
    <dgm:pt modelId="{DF3D040C-7AD4-4ECE-9FF9-B1D9820F3347}" type="parTrans" cxnId="{8F537458-E915-4C09-B0A7-14B6A287B199}">
      <dgm:prSet/>
      <dgm:spPr/>
      <dgm:t>
        <a:bodyPr/>
        <a:lstStyle/>
        <a:p>
          <a:endParaRPr lang="ru-RU"/>
        </a:p>
      </dgm:t>
    </dgm:pt>
    <dgm:pt modelId="{B3AE8F13-693B-4BC8-B193-9B79270AAC73}" type="sibTrans" cxnId="{8F537458-E915-4C09-B0A7-14B6A287B199}">
      <dgm:prSet/>
      <dgm:spPr/>
      <dgm:t>
        <a:bodyPr/>
        <a:lstStyle/>
        <a:p>
          <a:endParaRPr lang="ru-RU"/>
        </a:p>
      </dgm:t>
    </dgm:pt>
    <dgm:pt modelId="{96F332C2-8588-44FC-B063-265E25225699}">
      <dgm:prSet custT="1"/>
      <dgm:spPr/>
      <dgm:t>
        <a:bodyPr/>
        <a:lstStyle/>
        <a:p>
          <a:pPr algn="ctr" rtl="0"/>
          <a:r>
            <a:rPr lang="ru-RU" sz="1600" b="0" dirty="0" smtClean="0"/>
            <a:t>При приобретении квартиры за счет совместных средств супругов в общую долевую собственность с детьми право на имущественный вычет имеет любой из супругов по их выбору вне зависимости от того, кто из супругов указан в сделке законным представителем детей, а также на имя какого супруга оформлены платежные документы на квартиру</a:t>
          </a:r>
          <a:endParaRPr lang="ru-RU" sz="1600" dirty="0"/>
        </a:p>
      </dgm:t>
    </dgm:pt>
    <dgm:pt modelId="{75B2C0E6-C830-4A93-BB34-E6B4498DC6CB}" type="parTrans" cxnId="{D0812B08-1001-4186-8321-9CEF33230B4C}">
      <dgm:prSet/>
      <dgm:spPr/>
      <dgm:t>
        <a:bodyPr/>
        <a:lstStyle/>
        <a:p>
          <a:endParaRPr lang="ru-RU"/>
        </a:p>
      </dgm:t>
    </dgm:pt>
    <dgm:pt modelId="{3112C612-CCEC-4FBC-9BA0-CBBB956B539F}" type="sibTrans" cxnId="{D0812B08-1001-4186-8321-9CEF33230B4C}">
      <dgm:prSet/>
      <dgm:spPr/>
      <dgm:t>
        <a:bodyPr/>
        <a:lstStyle/>
        <a:p>
          <a:endParaRPr lang="ru-RU"/>
        </a:p>
      </dgm:t>
    </dgm:pt>
    <dgm:pt modelId="{29DE5E7F-18C2-404B-BF90-7FC2BD22D75D}">
      <dgm:prSet custT="1"/>
      <dgm:spPr/>
      <dgm:t>
        <a:bodyPr/>
        <a:lstStyle/>
        <a:p>
          <a:pPr algn="ctr" rtl="0"/>
          <a:r>
            <a:rPr lang="ru-RU" sz="1600" b="0" dirty="0" smtClean="0"/>
            <a:t>В случае если налогоплательщик-родитель ранее воспользовался своим правом на получение имущественных налоговых вычетов, то оснований для предоставления ему таких вычетов повторно при приобретении квартиры в собственность своего несовершеннолетнего ребенка не имеется</a:t>
          </a:r>
          <a:endParaRPr lang="ru-RU" sz="1600" dirty="0"/>
        </a:p>
      </dgm:t>
    </dgm:pt>
    <dgm:pt modelId="{D7406064-5A49-4981-91FE-F62AD71EECAC}" type="parTrans" cxnId="{EAD3EA07-E4BA-4EAC-A785-7E8D9670CD39}">
      <dgm:prSet/>
      <dgm:spPr/>
      <dgm:t>
        <a:bodyPr/>
        <a:lstStyle/>
        <a:p>
          <a:endParaRPr lang="ru-RU"/>
        </a:p>
      </dgm:t>
    </dgm:pt>
    <dgm:pt modelId="{2B133FB9-C6B2-476B-99B2-4EA16CF7D584}" type="sibTrans" cxnId="{EAD3EA07-E4BA-4EAC-A785-7E8D9670CD39}">
      <dgm:prSet/>
      <dgm:spPr/>
      <dgm:t>
        <a:bodyPr/>
        <a:lstStyle/>
        <a:p>
          <a:endParaRPr lang="ru-RU"/>
        </a:p>
      </dgm:t>
    </dgm:pt>
    <dgm:pt modelId="{4021AF99-F8CE-425D-A0BA-4D69C337060E}" type="pres">
      <dgm:prSet presAssocID="{2E512412-5128-413D-8C8D-3A9356525FC4}" presName="linear" presStyleCnt="0">
        <dgm:presLayoutVars>
          <dgm:animLvl val="lvl"/>
          <dgm:resizeHandles val="exact"/>
        </dgm:presLayoutVars>
      </dgm:prSet>
      <dgm:spPr/>
      <dgm:t>
        <a:bodyPr/>
        <a:lstStyle/>
        <a:p>
          <a:endParaRPr lang="ru-RU"/>
        </a:p>
      </dgm:t>
    </dgm:pt>
    <dgm:pt modelId="{C49B40C5-7B7B-4765-B2E3-32BB87327996}" type="pres">
      <dgm:prSet presAssocID="{F426FDBE-EB93-42AB-ADE4-20775B15464E}" presName="parentText" presStyleLbl="node1" presStyleIdx="0" presStyleCnt="5">
        <dgm:presLayoutVars>
          <dgm:chMax val="0"/>
          <dgm:bulletEnabled val="1"/>
        </dgm:presLayoutVars>
      </dgm:prSet>
      <dgm:spPr/>
      <dgm:t>
        <a:bodyPr/>
        <a:lstStyle/>
        <a:p>
          <a:endParaRPr lang="ru-RU"/>
        </a:p>
      </dgm:t>
    </dgm:pt>
    <dgm:pt modelId="{E51DE86C-C792-4801-AED0-4E3F6EC4BA4C}" type="pres">
      <dgm:prSet presAssocID="{D1915A34-DDE6-4A1B-A3AD-A0E77DD0C518}" presName="spacer" presStyleCnt="0"/>
      <dgm:spPr/>
    </dgm:pt>
    <dgm:pt modelId="{A51F32B1-1F81-49A9-8EBE-7C084B82E424}" type="pres">
      <dgm:prSet presAssocID="{4A3D596E-29FB-4ADE-BE4F-5F86E0C0104A}" presName="parentText" presStyleLbl="node1" presStyleIdx="1" presStyleCnt="5">
        <dgm:presLayoutVars>
          <dgm:chMax val="0"/>
          <dgm:bulletEnabled val="1"/>
        </dgm:presLayoutVars>
      </dgm:prSet>
      <dgm:spPr/>
      <dgm:t>
        <a:bodyPr/>
        <a:lstStyle/>
        <a:p>
          <a:endParaRPr lang="ru-RU"/>
        </a:p>
      </dgm:t>
    </dgm:pt>
    <dgm:pt modelId="{807C4EC4-1B4B-451D-91E3-DCA8E198F55D}" type="pres">
      <dgm:prSet presAssocID="{0EE1A046-FFC0-4C6D-AC1B-917E948CA5AA}" presName="spacer" presStyleCnt="0"/>
      <dgm:spPr/>
    </dgm:pt>
    <dgm:pt modelId="{1B864BBD-7716-4BA1-92FC-9243247927BC}" type="pres">
      <dgm:prSet presAssocID="{D8E46DC1-A5E0-4685-8A8D-F7C19D323C78}" presName="parentText" presStyleLbl="node1" presStyleIdx="2" presStyleCnt="5">
        <dgm:presLayoutVars>
          <dgm:chMax val="0"/>
          <dgm:bulletEnabled val="1"/>
        </dgm:presLayoutVars>
      </dgm:prSet>
      <dgm:spPr/>
      <dgm:t>
        <a:bodyPr/>
        <a:lstStyle/>
        <a:p>
          <a:endParaRPr lang="ru-RU"/>
        </a:p>
      </dgm:t>
    </dgm:pt>
    <dgm:pt modelId="{62733965-A92D-4783-A634-734BA31D5A13}" type="pres">
      <dgm:prSet presAssocID="{B3AE8F13-693B-4BC8-B193-9B79270AAC73}" presName="spacer" presStyleCnt="0"/>
      <dgm:spPr/>
    </dgm:pt>
    <dgm:pt modelId="{B4602EF5-01FC-448C-BC6D-B12C27CC4246}" type="pres">
      <dgm:prSet presAssocID="{96F332C2-8588-44FC-B063-265E25225699}" presName="parentText" presStyleLbl="node1" presStyleIdx="3" presStyleCnt="5">
        <dgm:presLayoutVars>
          <dgm:chMax val="0"/>
          <dgm:bulletEnabled val="1"/>
        </dgm:presLayoutVars>
      </dgm:prSet>
      <dgm:spPr/>
      <dgm:t>
        <a:bodyPr/>
        <a:lstStyle/>
        <a:p>
          <a:endParaRPr lang="ru-RU"/>
        </a:p>
      </dgm:t>
    </dgm:pt>
    <dgm:pt modelId="{CE803ADD-F2B4-4B2F-A267-D8892C0210FE}" type="pres">
      <dgm:prSet presAssocID="{3112C612-CCEC-4FBC-9BA0-CBBB956B539F}" presName="spacer" presStyleCnt="0"/>
      <dgm:spPr/>
    </dgm:pt>
    <dgm:pt modelId="{5F4142BE-06F3-47F7-8D65-2869790D9986}" type="pres">
      <dgm:prSet presAssocID="{29DE5E7F-18C2-404B-BF90-7FC2BD22D75D}" presName="parentText" presStyleLbl="node1" presStyleIdx="4" presStyleCnt="5">
        <dgm:presLayoutVars>
          <dgm:chMax val="0"/>
          <dgm:bulletEnabled val="1"/>
        </dgm:presLayoutVars>
      </dgm:prSet>
      <dgm:spPr/>
      <dgm:t>
        <a:bodyPr/>
        <a:lstStyle/>
        <a:p>
          <a:endParaRPr lang="ru-RU"/>
        </a:p>
      </dgm:t>
    </dgm:pt>
  </dgm:ptLst>
  <dgm:cxnLst>
    <dgm:cxn modelId="{B4822505-E062-4685-A2BA-C1CD2AED1654}" type="presOf" srcId="{29DE5E7F-18C2-404B-BF90-7FC2BD22D75D}" destId="{5F4142BE-06F3-47F7-8D65-2869790D9986}" srcOrd="0" destOrd="0" presId="urn:microsoft.com/office/officeart/2005/8/layout/vList2"/>
    <dgm:cxn modelId="{3EAA8702-B080-44DE-A4F1-CDE2E8CCF606}" type="presOf" srcId="{D8E46DC1-A5E0-4685-8A8D-F7C19D323C78}" destId="{1B864BBD-7716-4BA1-92FC-9243247927BC}" srcOrd="0" destOrd="0" presId="urn:microsoft.com/office/officeart/2005/8/layout/vList2"/>
    <dgm:cxn modelId="{EAD3EA07-E4BA-4EAC-A785-7E8D9670CD39}" srcId="{2E512412-5128-413D-8C8D-3A9356525FC4}" destId="{29DE5E7F-18C2-404B-BF90-7FC2BD22D75D}" srcOrd="4" destOrd="0" parTransId="{D7406064-5A49-4981-91FE-F62AD71EECAC}" sibTransId="{2B133FB9-C6B2-476B-99B2-4EA16CF7D584}"/>
    <dgm:cxn modelId="{8F537458-E915-4C09-B0A7-14B6A287B199}" srcId="{2E512412-5128-413D-8C8D-3A9356525FC4}" destId="{D8E46DC1-A5E0-4685-8A8D-F7C19D323C78}" srcOrd="2" destOrd="0" parTransId="{DF3D040C-7AD4-4ECE-9FF9-B1D9820F3347}" sibTransId="{B3AE8F13-693B-4BC8-B193-9B79270AAC73}"/>
    <dgm:cxn modelId="{7F1730B1-C67B-4B28-BCA3-DE4B80189E94}" type="presOf" srcId="{2E512412-5128-413D-8C8D-3A9356525FC4}" destId="{4021AF99-F8CE-425D-A0BA-4D69C337060E}" srcOrd="0" destOrd="0" presId="urn:microsoft.com/office/officeart/2005/8/layout/vList2"/>
    <dgm:cxn modelId="{0C8FEC85-A002-4F71-B1B4-6F2906348257}" type="presOf" srcId="{96F332C2-8588-44FC-B063-265E25225699}" destId="{B4602EF5-01FC-448C-BC6D-B12C27CC4246}" srcOrd="0" destOrd="0" presId="urn:microsoft.com/office/officeart/2005/8/layout/vList2"/>
    <dgm:cxn modelId="{D0812B08-1001-4186-8321-9CEF33230B4C}" srcId="{2E512412-5128-413D-8C8D-3A9356525FC4}" destId="{96F332C2-8588-44FC-B063-265E25225699}" srcOrd="3" destOrd="0" parTransId="{75B2C0E6-C830-4A93-BB34-E6B4498DC6CB}" sibTransId="{3112C612-CCEC-4FBC-9BA0-CBBB956B539F}"/>
    <dgm:cxn modelId="{052BB976-93FF-49D8-B8AC-076E80C7801B}" srcId="{2E512412-5128-413D-8C8D-3A9356525FC4}" destId="{4A3D596E-29FB-4ADE-BE4F-5F86E0C0104A}" srcOrd="1" destOrd="0" parTransId="{C92DBFF2-CD50-44D1-914A-BB43F709EF52}" sibTransId="{0EE1A046-FFC0-4C6D-AC1B-917E948CA5AA}"/>
    <dgm:cxn modelId="{068D357C-9906-4786-807B-490C9935169B}" type="presOf" srcId="{F426FDBE-EB93-42AB-ADE4-20775B15464E}" destId="{C49B40C5-7B7B-4765-B2E3-32BB87327996}" srcOrd="0" destOrd="0" presId="urn:microsoft.com/office/officeart/2005/8/layout/vList2"/>
    <dgm:cxn modelId="{BA05EE5F-F281-4DBE-9C36-BAD930169694}" srcId="{2E512412-5128-413D-8C8D-3A9356525FC4}" destId="{F426FDBE-EB93-42AB-ADE4-20775B15464E}" srcOrd="0" destOrd="0" parTransId="{F448B7A4-2DB5-463F-B6D4-156135E20067}" sibTransId="{D1915A34-DDE6-4A1B-A3AD-A0E77DD0C518}"/>
    <dgm:cxn modelId="{E93EF881-9440-4ADE-BE37-D306A9FC18F9}" type="presOf" srcId="{4A3D596E-29FB-4ADE-BE4F-5F86E0C0104A}" destId="{A51F32B1-1F81-49A9-8EBE-7C084B82E424}" srcOrd="0" destOrd="0" presId="urn:microsoft.com/office/officeart/2005/8/layout/vList2"/>
    <dgm:cxn modelId="{C536B117-55E6-4A00-9206-EBD03A652F8F}" type="presParOf" srcId="{4021AF99-F8CE-425D-A0BA-4D69C337060E}" destId="{C49B40C5-7B7B-4765-B2E3-32BB87327996}" srcOrd="0" destOrd="0" presId="urn:microsoft.com/office/officeart/2005/8/layout/vList2"/>
    <dgm:cxn modelId="{DB92A741-05DD-423F-8A68-3867C22E9145}" type="presParOf" srcId="{4021AF99-F8CE-425D-A0BA-4D69C337060E}" destId="{E51DE86C-C792-4801-AED0-4E3F6EC4BA4C}" srcOrd="1" destOrd="0" presId="urn:microsoft.com/office/officeart/2005/8/layout/vList2"/>
    <dgm:cxn modelId="{9ABFB53D-E6BC-4B01-89A8-BA5F09B86C52}" type="presParOf" srcId="{4021AF99-F8CE-425D-A0BA-4D69C337060E}" destId="{A51F32B1-1F81-49A9-8EBE-7C084B82E424}" srcOrd="2" destOrd="0" presId="urn:microsoft.com/office/officeart/2005/8/layout/vList2"/>
    <dgm:cxn modelId="{C97B81F8-D074-4F39-B776-A54BD99B79C1}" type="presParOf" srcId="{4021AF99-F8CE-425D-A0BA-4D69C337060E}" destId="{807C4EC4-1B4B-451D-91E3-DCA8E198F55D}" srcOrd="3" destOrd="0" presId="urn:microsoft.com/office/officeart/2005/8/layout/vList2"/>
    <dgm:cxn modelId="{E514A41D-3ECA-434A-8210-FDB966417898}" type="presParOf" srcId="{4021AF99-F8CE-425D-A0BA-4D69C337060E}" destId="{1B864BBD-7716-4BA1-92FC-9243247927BC}" srcOrd="4" destOrd="0" presId="urn:microsoft.com/office/officeart/2005/8/layout/vList2"/>
    <dgm:cxn modelId="{168E35E0-6E15-4729-9DD4-0A4AE17D24ED}" type="presParOf" srcId="{4021AF99-F8CE-425D-A0BA-4D69C337060E}" destId="{62733965-A92D-4783-A634-734BA31D5A13}" srcOrd="5" destOrd="0" presId="urn:microsoft.com/office/officeart/2005/8/layout/vList2"/>
    <dgm:cxn modelId="{B2E9E7D6-D458-4564-A490-FE9FB436DE62}" type="presParOf" srcId="{4021AF99-F8CE-425D-A0BA-4D69C337060E}" destId="{B4602EF5-01FC-448C-BC6D-B12C27CC4246}" srcOrd="6" destOrd="0" presId="urn:microsoft.com/office/officeart/2005/8/layout/vList2"/>
    <dgm:cxn modelId="{132B228F-B7CB-4EBD-8C6A-D02716198934}" type="presParOf" srcId="{4021AF99-F8CE-425D-A0BA-4D69C337060E}" destId="{CE803ADD-F2B4-4B2F-A267-D8892C0210FE}" srcOrd="7" destOrd="0" presId="urn:microsoft.com/office/officeart/2005/8/layout/vList2"/>
    <dgm:cxn modelId="{84491650-7A93-4CC9-8D57-E32DA17A2AB4}" type="presParOf" srcId="{4021AF99-F8CE-425D-A0BA-4D69C337060E}" destId="{5F4142BE-06F3-47F7-8D65-2869790D9986}" srcOrd="8"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48371EA9-361B-4B58-850E-6B9C25429F5E}"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Lst>
  <dgm:cxnLst>
    <dgm:cxn modelId="{73764BA0-1EFE-458C-8BFC-0CE72FEC46EE}" type="presOf" srcId="{3DD50B74-425F-4391-B351-334B9FC33249}" destId="{68966A01-B93C-42AB-A76D-BBDCC85EAE3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04B88599-2F5D-4512-9644-9BBC380BAAF3}"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3F249CE-B982-4F7E-AEEB-E0A6C798954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1E51BA01-44E2-454F-B1B7-EE1CCC0C8BE0}">
      <dgm:prSet/>
      <dgm:spPr>
        <a:xfrm>
          <a:off x="0" y="0"/>
          <a:ext cx="7548638" cy="5569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b="1" dirty="0" smtClean="0">
              <a:solidFill>
                <a:sysClr val="window" lastClr="FFFFFF"/>
              </a:solidFill>
              <a:latin typeface="Calibri"/>
              <a:ea typeface="+mn-ea"/>
              <a:cs typeface="+mn-cs"/>
            </a:rPr>
            <a:t>Включение расходов в состав имущественного налогового вычета на приобретение или строительства жилья</a:t>
          </a:r>
          <a:endParaRPr lang="ru-RU" dirty="0">
            <a:solidFill>
              <a:sysClr val="window" lastClr="FFFFFF"/>
            </a:solidFill>
            <a:latin typeface="Calibri"/>
            <a:ea typeface="+mn-ea"/>
            <a:cs typeface="+mn-cs"/>
          </a:endParaRPr>
        </a:p>
      </dgm:t>
    </dgm:pt>
    <dgm:pt modelId="{45BE33FE-50CD-46A8-B28E-0EED8FDE33C3}" type="parTrans" cxnId="{4FCF183D-68BE-4AAF-B347-14F5047A49DF}">
      <dgm:prSet/>
      <dgm:spPr/>
      <dgm:t>
        <a:bodyPr/>
        <a:lstStyle/>
        <a:p>
          <a:endParaRPr lang="ru-RU"/>
        </a:p>
      </dgm:t>
    </dgm:pt>
    <dgm:pt modelId="{E87AD3E8-47FC-4097-A94C-6D9EAC7BB302}" type="sibTrans" cxnId="{4FCF183D-68BE-4AAF-B347-14F5047A49DF}">
      <dgm:prSet/>
      <dgm:spPr/>
      <dgm:t>
        <a:bodyPr/>
        <a:lstStyle/>
        <a:p>
          <a:endParaRPr lang="ru-RU"/>
        </a:p>
      </dgm:t>
    </dgm:pt>
    <dgm:pt modelId="{82C3787E-A712-430E-AB22-867242BC47E1}" type="pres">
      <dgm:prSet presAssocID="{F3F249CE-B982-4F7E-AEEB-E0A6C798954A}" presName="linear" presStyleCnt="0">
        <dgm:presLayoutVars>
          <dgm:animLvl val="lvl"/>
          <dgm:resizeHandles val="exact"/>
        </dgm:presLayoutVars>
      </dgm:prSet>
      <dgm:spPr/>
      <dgm:t>
        <a:bodyPr/>
        <a:lstStyle/>
        <a:p>
          <a:endParaRPr lang="ru-RU"/>
        </a:p>
      </dgm:t>
    </dgm:pt>
    <dgm:pt modelId="{C85F605D-A8F7-4A5C-B998-D4BC2E5DB6C7}" type="pres">
      <dgm:prSet presAssocID="{1E51BA01-44E2-454F-B1B7-EE1CCC0C8BE0}" presName="parentText" presStyleLbl="node1" presStyleIdx="0" presStyleCnt="1" custLinFactNeighborX="2466" custLinFactNeighborY="96678">
        <dgm:presLayoutVars>
          <dgm:chMax val="0"/>
          <dgm:bulletEnabled val="1"/>
        </dgm:presLayoutVars>
      </dgm:prSet>
      <dgm:spPr/>
      <dgm:t>
        <a:bodyPr/>
        <a:lstStyle/>
        <a:p>
          <a:endParaRPr lang="ru-RU"/>
        </a:p>
      </dgm:t>
    </dgm:pt>
  </dgm:ptLst>
  <dgm:cxnLst>
    <dgm:cxn modelId="{21305A36-B4C0-471B-8D00-42BE2734666F}" type="presOf" srcId="{1E51BA01-44E2-454F-B1B7-EE1CCC0C8BE0}" destId="{C85F605D-A8F7-4A5C-B998-D4BC2E5DB6C7}" srcOrd="0" destOrd="0" presId="urn:microsoft.com/office/officeart/2005/8/layout/vList2"/>
    <dgm:cxn modelId="{F79C8315-0B63-427B-B4C7-2696F0ADF150}" type="presOf" srcId="{F3F249CE-B982-4F7E-AEEB-E0A6C798954A}" destId="{82C3787E-A712-430E-AB22-867242BC47E1}" srcOrd="0" destOrd="0" presId="urn:microsoft.com/office/officeart/2005/8/layout/vList2"/>
    <dgm:cxn modelId="{4FCF183D-68BE-4AAF-B347-14F5047A49DF}" srcId="{F3F249CE-B982-4F7E-AEEB-E0A6C798954A}" destId="{1E51BA01-44E2-454F-B1B7-EE1CCC0C8BE0}" srcOrd="0" destOrd="0" parTransId="{45BE33FE-50CD-46A8-B28E-0EED8FDE33C3}" sibTransId="{E87AD3E8-47FC-4097-A94C-6D9EAC7BB302}"/>
    <dgm:cxn modelId="{9098A619-7CDA-4100-A80E-DA5AC0B0175F}" type="presParOf" srcId="{82C3787E-A712-430E-AB22-867242BC47E1}" destId="{C85F605D-A8F7-4A5C-B998-D4BC2E5DB6C7}"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46A27E9-8053-4A1F-B2C5-F9D3BF26CAF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3B3D9360-6BBE-4264-8C4E-6712827306B5}">
      <dgm:prSet/>
      <dgm:spPr>
        <a:xfrm>
          <a:off x="0" y="13081"/>
          <a:ext cx="2132992" cy="5499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rtl="0"/>
          <a:r>
            <a:rPr lang="ru-RU" b="1" dirty="0" smtClean="0">
              <a:solidFill>
                <a:sysClr val="window" lastClr="FFFFFF"/>
              </a:solidFill>
              <a:latin typeface="Calibri"/>
              <a:ea typeface="+mn-ea"/>
              <a:cs typeface="+mn-cs"/>
            </a:rPr>
            <a:t>Новое строительство или приобретение на территории РФ жилого дома</a:t>
          </a:r>
          <a:endParaRPr lang="ru-RU" b="1" dirty="0">
            <a:solidFill>
              <a:sysClr val="window" lastClr="FFFFFF"/>
            </a:solidFill>
            <a:latin typeface="Calibri"/>
            <a:ea typeface="+mn-ea"/>
            <a:cs typeface="+mn-cs"/>
          </a:endParaRPr>
        </a:p>
      </dgm:t>
    </dgm:pt>
    <dgm:pt modelId="{F4F822A3-4ACD-4179-922E-2E82526419A3}" type="parTrans" cxnId="{CBF6B200-D5E2-40B8-8B08-BD08635471AD}">
      <dgm:prSet/>
      <dgm:spPr/>
      <dgm:t>
        <a:bodyPr/>
        <a:lstStyle/>
        <a:p>
          <a:endParaRPr lang="ru-RU"/>
        </a:p>
      </dgm:t>
    </dgm:pt>
    <dgm:pt modelId="{CCF167F5-9199-4B27-89CD-B48C31D93329}" type="sibTrans" cxnId="{CBF6B200-D5E2-40B8-8B08-BD08635471AD}">
      <dgm:prSet/>
      <dgm:spPr/>
      <dgm:t>
        <a:bodyPr/>
        <a:lstStyle/>
        <a:p>
          <a:endParaRPr lang="ru-RU"/>
        </a:p>
      </dgm:t>
    </dgm:pt>
    <dgm:pt modelId="{4070FCB9-075B-484B-A4FF-AD20AE9256C7}" type="pres">
      <dgm:prSet presAssocID="{246A27E9-8053-4A1F-B2C5-F9D3BF26CAF7}" presName="linear" presStyleCnt="0">
        <dgm:presLayoutVars>
          <dgm:animLvl val="lvl"/>
          <dgm:resizeHandles val="exact"/>
        </dgm:presLayoutVars>
      </dgm:prSet>
      <dgm:spPr/>
      <dgm:t>
        <a:bodyPr/>
        <a:lstStyle/>
        <a:p>
          <a:endParaRPr lang="ru-RU"/>
        </a:p>
      </dgm:t>
    </dgm:pt>
    <dgm:pt modelId="{8A4D1DA7-8540-4D74-9E21-94F53F2B09D9}" type="pres">
      <dgm:prSet presAssocID="{3B3D9360-6BBE-4264-8C4E-6712827306B5}" presName="parentText" presStyleLbl="node1" presStyleIdx="0" presStyleCnt="1" custLinFactNeighborX="11429" custLinFactNeighborY="-76258">
        <dgm:presLayoutVars>
          <dgm:chMax val="0"/>
          <dgm:bulletEnabled val="1"/>
        </dgm:presLayoutVars>
      </dgm:prSet>
      <dgm:spPr/>
      <dgm:t>
        <a:bodyPr/>
        <a:lstStyle/>
        <a:p>
          <a:endParaRPr lang="ru-RU"/>
        </a:p>
      </dgm:t>
    </dgm:pt>
  </dgm:ptLst>
  <dgm:cxnLst>
    <dgm:cxn modelId="{CBF6B200-D5E2-40B8-8B08-BD08635471AD}" srcId="{246A27E9-8053-4A1F-B2C5-F9D3BF26CAF7}" destId="{3B3D9360-6BBE-4264-8C4E-6712827306B5}" srcOrd="0" destOrd="0" parTransId="{F4F822A3-4ACD-4179-922E-2E82526419A3}" sibTransId="{CCF167F5-9199-4B27-89CD-B48C31D93329}"/>
    <dgm:cxn modelId="{FB8E7EAF-6D03-4F05-A3B1-DCEF5BA24621}" type="presOf" srcId="{3B3D9360-6BBE-4264-8C4E-6712827306B5}" destId="{8A4D1DA7-8540-4D74-9E21-94F53F2B09D9}" srcOrd="0" destOrd="0" presId="urn:microsoft.com/office/officeart/2005/8/layout/vList2"/>
    <dgm:cxn modelId="{FEF3E102-5023-4E21-913F-D2BAD35FC119}" type="presOf" srcId="{246A27E9-8053-4A1F-B2C5-F9D3BF26CAF7}" destId="{4070FCB9-075B-484B-A4FF-AD20AE9256C7}" srcOrd="0" destOrd="0" presId="urn:microsoft.com/office/officeart/2005/8/layout/vList2"/>
    <dgm:cxn modelId="{5565139D-631E-4E23-9271-624D9E9AC0D8}" type="presParOf" srcId="{4070FCB9-075B-484B-A4FF-AD20AE9256C7}" destId="{8A4D1DA7-8540-4D74-9E21-94F53F2B09D9}"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5E01E3-763E-422F-8054-B9B2BBC9C79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6B8C026D-152F-40CD-9017-60187C49D088}">
      <dgm:prSet phldrT="[Текст]" custT="1"/>
      <dgm:spPr>
        <a:xfrm>
          <a:off x="2032" y="49951"/>
          <a:ext cx="1981804" cy="724996"/>
        </a:xfrm>
        <a:solidFill>
          <a:srgbClr val="FF5050"/>
        </a:solidFill>
        <a:ln w="12700" cap="flat" cmpd="sng" algn="ctr">
          <a:solidFill>
            <a:srgbClr val="5B9BD5">
              <a:hueOff val="0"/>
              <a:satOff val="0"/>
              <a:lumOff val="0"/>
              <a:alphaOff val="0"/>
            </a:srgbClr>
          </a:solidFill>
          <a:prstDash val="solid"/>
          <a:miter lim="800000"/>
        </a:ln>
        <a:effectLst/>
      </dgm:spPr>
      <dgm:t>
        <a:bodyPr/>
        <a:lstStyle/>
        <a:p>
          <a:r>
            <a:rPr lang="ru-RU" sz="1200" b="1" dirty="0" smtClean="0">
              <a:solidFill>
                <a:sysClr val="window" lastClr="FFFFFF"/>
              </a:solidFill>
              <a:latin typeface="Calibri" panose="020F0502020204030204"/>
              <a:ea typeface="+mn-ea"/>
              <a:cs typeface="+mn-cs"/>
            </a:rPr>
            <a:t>По декларации 3-НДФЛ</a:t>
          </a:r>
          <a:endParaRPr lang="ru-RU" sz="1200" b="1" dirty="0">
            <a:solidFill>
              <a:sysClr val="window" lastClr="FFFFFF"/>
            </a:solidFill>
            <a:latin typeface="Calibri" panose="020F0502020204030204"/>
            <a:ea typeface="+mn-ea"/>
            <a:cs typeface="+mn-cs"/>
          </a:endParaRPr>
        </a:p>
      </dgm:t>
    </dgm:pt>
    <dgm:pt modelId="{4F2A5310-7CEE-4B0D-AC95-CFECEBDF4BCE}" type="parTrans" cxnId="{77EADB12-5AAC-45E7-9F1E-FA35F80CA172}">
      <dgm:prSet/>
      <dgm:spPr/>
      <dgm:t>
        <a:bodyPr/>
        <a:lstStyle/>
        <a:p>
          <a:endParaRPr lang="ru-RU"/>
        </a:p>
      </dgm:t>
    </dgm:pt>
    <dgm:pt modelId="{3F8887A3-2479-413D-A208-35F5BC274F46}" type="sibTrans" cxnId="{77EADB12-5AAC-45E7-9F1E-FA35F80CA172}">
      <dgm:prSet/>
      <dgm:spPr/>
      <dgm:t>
        <a:bodyPr/>
        <a:lstStyle/>
        <a:p>
          <a:endParaRPr lang="ru-RU"/>
        </a:p>
      </dgm:t>
    </dgm:pt>
    <dgm:pt modelId="{281D9B1C-A86E-4941-B679-D428F24B6C66}">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5004EA47-F33E-4668-A820-303B5C10104F}" type="parTrans" cxnId="{D864964E-29D1-4B77-9200-4C0BA893B11C}">
      <dgm:prSet/>
      <dgm:spPr/>
      <dgm:t>
        <a:bodyPr/>
        <a:lstStyle/>
        <a:p>
          <a:endParaRPr lang="ru-RU"/>
        </a:p>
      </dgm:t>
    </dgm:pt>
    <dgm:pt modelId="{D5FFCA7C-E1E3-44AA-8B42-4695A1ED0D25}" type="sibTrans" cxnId="{D864964E-29D1-4B77-9200-4C0BA893B11C}">
      <dgm:prSet/>
      <dgm:spPr/>
      <dgm:t>
        <a:bodyPr/>
        <a:lstStyle/>
        <a:p>
          <a:endParaRPr lang="ru-RU"/>
        </a:p>
      </dgm:t>
    </dgm:pt>
    <dgm:pt modelId="{E9210A9C-05C2-48F2-A7A6-629997ACEA17}">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269CD72B-66B5-4B74-9DD0-08100A6BAD76}" type="parTrans" cxnId="{02B427A9-0016-4472-9A4E-D08E0128C7A1}">
      <dgm:prSet/>
      <dgm:spPr/>
      <dgm:t>
        <a:bodyPr/>
        <a:lstStyle/>
        <a:p>
          <a:endParaRPr lang="ru-RU"/>
        </a:p>
      </dgm:t>
    </dgm:pt>
    <dgm:pt modelId="{7A9268B9-C7DE-4831-B275-163C0B3B13BA}" type="sibTrans" cxnId="{02B427A9-0016-4472-9A4E-D08E0128C7A1}">
      <dgm:prSet/>
      <dgm:spPr/>
      <dgm:t>
        <a:bodyPr/>
        <a:lstStyle/>
        <a:p>
          <a:endParaRPr lang="ru-RU"/>
        </a:p>
      </dgm:t>
    </dgm:pt>
    <dgm:pt modelId="{EA9221D2-344B-4825-B46D-D8ED568FEAC7}">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AD805266-3259-4EFF-8B85-FABCAE9DF3E6}" type="parTrans" cxnId="{6B2F69B2-5193-4952-9EE6-079FA88DEB44}">
      <dgm:prSet/>
      <dgm:spPr/>
      <dgm:t>
        <a:bodyPr/>
        <a:lstStyle/>
        <a:p>
          <a:endParaRPr lang="ru-RU"/>
        </a:p>
      </dgm:t>
    </dgm:pt>
    <dgm:pt modelId="{F0AADCDE-E890-48B3-928C-92FAD47D181A}" type="sibTrans" cxnId="{6B2F69B2-5193-4952-9EE6-079FA88DEB44}">
      <dgm:prSet/>
      <dgm:spPr/>
      <dgm:t>
        <a:bodyPr/>
        <a:lstStyle/>
        <a:p>
          <a:endParaRPr lang="ru-RU"/>
        </a:p>
      </dgm:t>
    </dgm:pt>
    <dgm:pt modelId="{BDC80DFA-2B7B-4113-8BF1-6AFC043E78AD}">
      <dgm:prSet phldrT="[Текст]"/>
      <dgm:spPr>
        <a:xfrm>
          <a:off x="4520546" y="49951"/>
          <a:ext cx="1981804" cy="724996"/>
        </a:xfrm>
        <a:solidFill>
          <a:srgbClr val="00B050"/>
        </a:solidFill>
        <a:ln w="12700" cap="flat" cmpd="sng" algn="ctr">
          <a:solidFill>
            <a:srgbClr val="5B9BD5">
              <a:hueOff val="0"/>
              <a:satOff val="0"/>
              <a:lumOff val="0"/>
              <a:alphaOff val="0"/>
            </a:srgbClr>
          </a:solidFill>
          <a:prstDash val="solid"/>
          <a:miter lim="800000"/>
        </a:ln>
        <a:effectLst/>
      </dgm:spPr>
      <dgm:t>
        <a:bodyPr/>
        <a:lstStyle/>
        <a:p>
          <a:r>
            <a:rPr lang="ru-RU" b="1" dirty="0" smtClean="0">
              <a:solidFill>
                <a:sysClr val="window" lastClr="FFFFFF"/>
              </a:solidFill>
              <a:latin typeface="Calibri" panose="020F0502020204030204"/>
              <a:ea typeface="+mn-ea"/>
              <a:cs typeface="+mn-cs"/>
            </a:rPr>
            <a:t>В упрощённом порядке</a:t>
          </a:r>
          <a:endParaRPr lang="ru-RU" b="1" dirty="0">
            <a:solidFill>
              <a:sysClr val="window" lastClr="FFFFFF"/>
            </a:solidFill>
            <a:latin typeface="Calibri" panose="020F0502020204030204"/>
            <a:ea typeface="+mn-ea"/>
            <a:cs typeface="+mn-cs"/>
          </a:endParaRPr>
        </a:p>
      </dgm:t>
    </dgm:pt>
    <dgm:pt modelId="{1F98BE16-F0D0-4C84-AF8D-686579054389}" type="parTrans" cxnId="{91E43CBB-02FE-4097-B161-26E5414F0DE3}">
      <dgm:prSet/>
      <dgm:spPr/>
      <dgm:t>
        <a:bodyPr/>
        <a:lstStyle/>
        <a:p>
          <a:endParaRPr lang="ru-RU"/>
        </a:p>
      </dgm:t>
    </dgm:pt>
    <dgm:pt modelId="{AB92DF31-0721-435B-BCC6-0D36EE0FE3D9}" type="sibTrans" cxnId="{91E43CBB-02FE-4097-B161-26E5414F0DE3}">
      <dgm:prSet/>
      <dgm:spPr/>
      <dgm:t>
        <a:bodyPr/>
        <a:lstStyle/>
        <a:p>
          <a:endParaRPr lang="ru-RU"/>
        </a:p>
      </dgm:t>
    </dgm:pt>
    <dgm:pt modelId="{75E921F0-D91F-4A20-8FD7-595AE33F587D}">
      <dgm:prSet custT="1"/>
      <dgm:spPr>
        <a:xfrm>
          <a:off x="4520546"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r>
            <a:rPr lang="ru-RU" sz="1200" dirty="0" smtClean="0">
              <a:solidFill>
                <a:sysClr val="windowText" lastClr="000000">
                  <a:hueOff val="0"/>
                  <a:satOff val="0"/>
                  <a:lumOff val="0"/>
                  <a:alphaOff val="0"/>
                </a:sysClr>
              </a:solidFill>
              <a:latin typeface="Calibri" panose="020F0502020204030204"/>
              <a:ea typeface="+mn-ea"/>
              <a:cs typeface="+mn-cs"/>
            </a:rPr>
            <a:t>Обратится </a:t>
          </a:r>
          <a:r>
            <a:rPr lang="ru-RU" sz="1200" dirty="0" smtClean="0">
              <a:solidFill>
                <a:sysClr val="windowText" lastClr="000000">
                  <a:hueOff val="0"/>
                  <a:satOff val="0"/>
                  <a:lumOff val="0"/>
                  <a:alphaOff val="0"/>
                </a:sysClr>
              </a:solidFill>
              <a:latin typeface="Calibri" panose="020F0502020204030204"/>
              <a:ea typeface="+mn-ea"/>
              <a:cs typeface="+mn-cs"/>
            </a:rPr>
            <a:t>налоговому агенту (Банк), с которым заключен договор на приобретение имущества</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E07DC3C8-DC19-418A-ABD8-06D8022DC18E}" type="parTrans" cxnId="{42CD636F-C60E-4D59-A529-347E15DC6734}">
      <dgm:prSet/>
      <dgm:spPr/>
      <dgm:t>
        <a:bodyPr/>
        <a:lstStyle/>
        <a:p>
          <a:endParaRPr lang="ru-RU"/>
        </a:p>
      </dgm:t>
    </dgm:pt>
    <dgm:pt modelId="{597EFF69-E8C8-4F2C-84FB-73F6562892CD}" type="sibTrans" cxnId="{42CD636F-C60E-4D59-A529-347E15DC6734}">
      <dgm:prSet/>
      <dgm:spPr/>
      <dgm:t>
        <a:bodyPr/>
        <a:lstStyle/>
        <a:p>
          <a:endParaRPr lang="ru-RU"/>
        </a:p>
      </dgm:t>
    </dgm:pt>
    <dgm:pt modelId="{6D5DCB87-73D1-49E1-9755-E078D3AB2315}">
      <dgm:prSet custT="1"/>
      <dgm:spPr>
        <a:xfrm>
          <a:off x="4520546"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endParaRPr lang="ru-RU" sz="800" dirty="0">
            <a:solidFill>
              <a:sysClr val="windowText" lastClr="000000">
                <a:hueOff val="0"/>
                <a:satOff val="0"/>
                <a:lumOff val="0"/>
                <a:alphaOff val="0"/>
              </a:sysClr>
            </a:solidFill>
            <a:latin typeface="Calibri" panose="020F0502020204030204"/>
            <a:ea typeface="+mn-ea"/>
            <a:cs typeface="+mn-cs"/>
          </a:endParaRPr>
        </a:p>
      </dgm:t>
    </dgm:pt>
    <dgm:pt modelId="{C4CC117A-FD4C-4E5C-8D5B-4A9A716ADEB3}" type="parTrans" cxnId="{F6749504-5A64-4801-A4D8-EF7BCA625FF1}">
      <dgm:prSet/>
      <dgm:spPr/>
      <dgm:t>
        <a:bodyPr/>
        <a:lstStyle/>
        <a:p>
          <a:endParaRPr lang="ru-RU"/>
        </a:p>
      </dgm:t>
    </dgm:pt>
    <dgm:pt modelId="{FBC87515-73E7-40F3-A75F-466D55C12CE5}" type="sibTrans" cxnId="{F6749504-5A64-4801-A4D8-EF7BCA625FF1}">
      <dgm:prSet/>
      <dgm:spPr/>
      <dgm:t>
        <a:bodyPr/>
        <a:lstStyle/>
        <a:p>
          <a:endParaRPr lang="ru-RU"/>
        </a:p>
      </dgm:t>
    </dgm:pt>
    <dgm:pt modelId="{B5995866-333D-41E1-A296-091BAC9A8F17}" type="pres">
      <dgm:prSet presAssocID="{A15E01E3-763E-422F-8054-B9B2BBC9C79E}" presName="Name0" presStyleCnt="0">
        <dgm:presLayoutVars>
          <dgm:dir/>
          <dgm:animLvl val="lvl"/>
          <dgm:resizeHandles val="exact"/>
        </dgm:presLayoutVars>
      </dgm:prSet>
      <dgm:spPr/>
      <dgm:t>
        <a:bodyPr/>
        <a:lstStyle/>
        <a:p>
          <a:endParaRPr lang="ru-RU"/>
        </a:p>
      </dgm:t>
    </dgm:pt>
    <dgm:pt modelId="{E55523B6-5799-41C4-9A42-EDF4AC22E52B}" type="pres">
      <dgm:prSet presAssocID="{6B8C026D-152F-40CD-9017-60187C49D088}" presName="composite" presStyleCnt="0"/>
      <dgm:spPr/>
    </dgm:pt>
    <dgm:pt modelId="{9B788C91-2FB7-4113-B609-D8966C2243DE}" type="pres">
      <dgm:prSet presAssocID="{6B8C026D-152F-40CD-9017-60187C49D088}" presName="parTx" presStyleLbl="alignNode1" presStyleIdx="0" presStyleCnt="2">
        <dgm:presLayoutVars>
          <dgm:chMax val="0"/>
          <dgm:chPref val="0"/>
          <dgm:bulletEnabled val="1"/>
        </dgm:presLayoutVars>
      </dgm:prSet>
      <dgm:spPr>
        <a:prstGeom prst="rect">
          <a:avLst/>
        </a:prstGeom>
      </dgm:spPr>
      <dgm:t>
        <a:bodyPr/>
        <a:lstStyle/>
        <a:p>
          <a:endParaRPr lang="ru-RU"/>
        </a:p>
      </dgm:t>
    </dgm:pt>
    <dgm:pt modelId="{D252FD51-BD22-4FCF-972B-6CB0845989E4}" type="pres">
      <dgm:prSet presAssocID="{6B8C026D-152F-40CD-9017-60187C49D088}" presName="desTx" presStyleLbl="alignAccFollowNode1" presStyleIdx="0" presStyleCnt="2">
        <dgm:presLayoutVars>
          <dgm:bulletEnabled val="1"/>
        </dgm:presLayoutVars>
      </dgm:prSet>
      <dgm:spPr>
        <a:prstGeom prst="rect">
          <a:avLst/>
        </a:prstGeom>
      </dgm:spPr>
      <dgm:t>
        <a:bodyPr/>
        <a:lstStyle/>
        <a:p>
          <a:endParaRPr lang="ru-RU"/>
        </a:p>
      </dgm:t>
    </dgm:pt>
    <dgm:pt modelId="{6E747E29-CAE0-433D-8FC6-A3F385703EA8}" type="pres">
      <dgm:prSet presAssocID="{3F8887A3-2479-413D-A208-35F5BC274F46}" presName="space" presStyleCnt="0"/>
      <dgm:spPr/>
    </dgm:pt>
    <dgm:pt modelId="{4CB42F3C-D7B6-4BEE-ADCD-1B8503523C07}" type="pres">
      <dgm:prSet presAssocID="{BDC80DFA-2B7B-4113-8BF1-6AFC043E78AD}" presName="composite" presStyleCnt="0"/>
      <dgm:spPr/>
    </dgm:pt>
    <dgm:pt modelId="{4C4DE191-9153-4C19-8253-314CE0F6E7F5}" type="pres">
      <dgm:prSet presAssocID="{BDC80DFA-2B7B-4113-8BF1-6AFC043E78AD}" presName="parTx" presStyleLbl="alignNode1" presStyleIdx="1" presStyleCnt="2">
        <dgm:presLayoutVars>
          <dgm:chMax val="0"/>
          <dgm:chPref val="0"/>
          <dgm:bulletEnabled val="1"/>
        </dgm:presLayoutVars>
      </dgm:prSet>
      <dgm:spPr>
        <a:prstGeom prst="rect">
          <a:avLst/>
        </a:prstGeom>
      </dgm:spPr>
      <dgm:t>
        <a:bodyPr/>
        <a:lstStyle/>
        <a:p>
          <a:endParaRPr lang="ru-RU"/>
        </a:p>
      </dgm:t>
    </dgm:pt>
    <dgm:pt modelId="{CB7DCFDB-4872-49BE-91E4-D0B941663931}" type="pres">
      <dgm:prSet presAssocID="{BDC80DFA-2B7B-4113-8BF1-6AFC043E78AD}" presName="desTx" presStyleLbl="alignAccFollowNode1" presStyleIdx="1" presStyleCnt="2">
        <dgm:presLayoutVars>
          <dgm:bulletEnabled val="1"/>
        </dgm:presLayoutVars>
      </dgm:prSet>
      <dgm:spPr>
        <a:prstGeom prst="rect">
          <a:avLst/>
        </a:prstGeom>
      </dgm:spPr>
      <dgm:t>
        <a:bodyPr/>
        <a:lstStyle/>
        <a:p>
          <a:endParaRPr lang="ru-RU"/>
        </a:p>
      </dgm:t>
    </dgm:pt>
  </dgm:ptLst>
  <dgm:cxnLst>
    <dgm:cxn modelId="{5A537ED6-5F88-4728-830E-495ABFC236DA}" type="presOf" srcId="{E9210A9C-05C2-48F2-A7A6-629997ACEA17}" destId="{D252FD51-BD22-4FCF-972B-6CB0845989E4}" srcOrd="0" destOrd="1" presId="urn:microsoft.com/office/officeart/2005/8/layout/hList1"/>
    <dgm:cxn modelId="{D7BE5EF7-0509-40FF-8935-C8F8ADBE38A6}" type="presOf" srcId="{EA9221D2-344B-4825-B46D-D8ED568FEAC7}" destId="{D252FD51-BD22-4FCF-972B-6CB0845989E4}" srcOrd="0" destOrd="2" presId="urn:microsoft.com/office/officeart/2005/8/layout/hList1"/>
    <dgm:cxn modelId="{D4A27881-54B3-4A5F-8FE5-E70608359DC7}" type="presOf" srcId="{6D5DCB87-73D1-49E1-9755-E078D3AB2315}" destId="{CB7DCFDB-4872-49BE-91E4-D0B941663931}" srcOrd="0" destOrd="1" presId="urn:microsoft.com/office/officeart/2005/8/layout/hList1"/>
    <dgm:cxn modelId="{55254A84-62BC-40CD-BBE1-9A795CBE81BF}" type="presOf" srcId="{BDC80DFA-2B7B-4113-8BF1-6AFC043E78AD}" destId="{4C4DE191-9153-4C19-8253-314CE0F6E7F5}" srcOrd="0" destOrd="0" presId="urn:microsoft.com/office/officeart/2005/8/layout/hList1"/>
    <dgm:cxn modelId="{239B89CD-081C-484B-A952-302EC8922F38}" type="presOf" srcId="{281D9B1C-A86E-4941-B679-D428F24B6C66}" destId="{D252FD51-BD22-4FCF-972B-6CB0845989E4}" srcOrd="0" destOrd="0" presId="urn:microsoft.com/office/officeart/2005/8/layout/hList1"/>
    <dgm:cxn modelId="{6B2F69B2-5193-4952-9EE6-079FA88DEB44}" srcId="{6B8C026D-152F-40CD-9017-60187C49D088}" destId="{EA9221D2-344B-4825-B46D-D8ED568FEAC7}" srcOrd="2" destOrd="0" parTransId="{AD805266-3259-4EFF-8B85-FABCAE9DF3E6}" sibTransId="{F0AADCDE-E890-48B3-928C-92FAD47D181A}"/>
    <dgm:cxn modelId="{D864964E-29D1-4B77-9200-4C0BA893B11C}" srcId="{6B8C026D-152F-40CD-9017-60187C49D088}" destId="{281D9B1C-A86E-4941-B679-D428F24B6C66}" srcOrd="0" destOrd="0" parTransId="{5004EA47-F33E-4668-A820-303B5C10104F}" sibTransId="{D5FFCA7C-E1E3-44AA-8B42-4695A1ED0D25}"/>
    <dgm:cxn modelId="{42CD636F-C60E-4D59-A529-347E15DC6734}" srcId="{BDC80DFA-2B7B-4113-8BF1-6AFC043E78AD}" destId="{75E921F0-D91F-4A20-8FD7-595AE33F587D}" srcOrd="0" destOrd="0" parTransId="{E07DC3C8-DC19-418A-ABD8-06D8022DC18E}" sibTransId="{597EFF69-E8C8-4F2C-84FB-73F6562892CD}"/>
    <dgm:cxn modelId="{B785A7C9-DD1F-454F-9F54-5CB584EC1171}" type="presOf" srcId="{6B8C026D-152F-40CD-9017-60187C49D088}" destId="{9B788C91-2FB7-4113-B609-D8966C2243DE}" srcOrd="0" destOrd="0" presId="urn:microsoft.com/office/officeart/2005/8/layout/hList1"/>
    <dgm:cxn modelId="{02B427A9-0016-4472-9A4E-D08E0128C7A1}" srcId="{6B8C026D-152F-40CD-9017-60187C49D088}" destId="{E9210A9C-05C2-48F2-A7A6-629997ACEA17}" srcOrd="1" destOrd="0" parTransId="{269CD72B-66B5-4B74-9DD0-08100A6BAD76}" sibTransId="{7A9268B9-C7DE-4831-B275-163C0B3B13BA}"/>
    <dgm:cxn modelId="{F6749504-5A64-4801-A4D8-EF7BCA625FF1}" srcId="{BDC80DFA-2B7B-4113-8BF1-6AFC043E78AD}" destId="{6D5DCB87-73D1-49E1-9755-E078D3AB2315}" srcOrd="1" destOrd="0" parTransId="{C4CC117A-FD4C-4E5C-8D5B-4A9A716ADEB3}" sibTransId="{FBC87515-73E7-40F3-A75F-466D55C12CE5}"/>
    <dgm:cxn modelId="{4BD3D5A3-22ED-4065-AF19-5ACEB68A0218}" type="presOf" srcId="{75E921F0-D91F-4A20-8FD7-595AE33F587D}" destId="{CB7DCFDB-4872-49BE-91E4-D0B941663931}" srcOrd="0" destOrd="0" presId="urn:microsoft.com/office/officeart/2005/8/layout/hList1"/>
    <dgm:cxn modelId="{77EADB12-5AAC-45E7-9F1E-FA35F80CA172}" srcId="{A15E01E3-763E-422F-8054-B9B2BBC9C79E}" destId="{6B8C026D-152F-40CD-9017-60187C49D088}" srcOrd="0" destOrd="0" parTransId="{4F2A5310-7CEE-4B0D-AC95-CFECEBDF4BCE}" sibTransId="{3F8887A3-2479-413D-A208-35F5BC274F46}"/>
    <dgm:cxn modelId="{91E43CBB-02FE-4097-B161-26E5414F0DE3}" srcId="{A15E01E3-763E-422F-8054-B9B2BBC9C79E}" destId="{BDC80DFA-2B7B-4113-8BF1-6AFC043E78AD}" srcOrd="1" destOrd="0" parTransId="{1F98BE16-F0D0-4C84-AF8D-686579054389}" sibTransId="{AB92DF31-0721-435B-BCC6-0D36EE0FE3D9}"/>
    <dgm:cxn modelId="{9498C31C-4BFB-465D-B7BC-B5829CA5DB92}" type="presOf" srcId="{A15E01E3-763E-422F-8054-B9B2BBC9C79E}" destId="{B5995866-333D-41E1-A296-091BAC9A8F17}" srcOrd="0" destOrd="0" presId="urn:microsoft.com/office/officeart/2005/8/layout/hList1"/>
    <dgm:cxn modelId="{0AA331B0-3086-4AF3-BB7B-E455338E77D3}" type="presParOf" srcId="{B5995866-333D-41E1-A296-091BAC9A8F17}" destId="{E55523B6-5799-41C4-9A42-EDF4AC22E52B}" srcOrd="0" destOrd="0" presId="urn:microsoft.com/office/officeart/2005/8/layout/hList1"/>
    <dgm:cxn modelId="{477A4875-3B7E-42D6-9D1D-BFC42FF27836}" type="presParOf" srcId="{E55523B6-5799-41C4-9A42-EDF4AC22E52B}" destId="{9B788C91-2FB7-4113-B609-D8966C2243DE}" srcOrd="0" destOrd="0" presId="urn:microsoft.com/office/officeart/2005/8/layout/hList1"/>
    <dgm:cxn modelId="{916CF168-110C-484F-8660-E80CC9B2F2E9}" type="presParOf" srcId="{E55523B6-5799-41C4-9A42-EDF4AC22E52B}" destId="{D252FD51-BD22-4FCF-972B-6CB0845989E4}" srcOrd="1" destOrd="0" presId="urn:microsoft.com/office/officeart/2005/8/layout/hList1"/>
    <dgm:cxn modelId="{3999054A-B9EE-4D76-B221-1F86A7BAB7CE}" type="presParOf" srcId="{B5995866-333D-41E1-A296-091BAC9A8F17}" destId="{6E747E29-CAE0-433D-8FC6-A3F385703EA8}" srcOrd="1" destOrd="0" presId="urn:microsoft.com/office/officeart/2005/8/layout/hList1"/>
    <dgm:cxn modelId="{E1A9FA15-8CD8-427B-BCAB-1E63FE8261DE}" type="presParOf" srcId="{B5995866-333D-41E1-A296-091BAC9A8F17}" destId="{4CB42F3C-D7B6-4BEE-ADCD-1B8503523C07}" srcOrd="2" destOrd="0" presId="urn:microsoft.com/office/officeart/2005/8/layout/hList1"/>
    <dgm:cxn modelId="{12F468F6-2764-4A51-824A-87F5D4D88513}" type="presParOf" srcId="{4CB42F3C-D7B6-4BEE-ADCD-1B8503523C07}" destId="{4C4DE191-9153-4C19-8253-314CE0F6E7F5}" srcOrd="0" destOrd="0" presId="urn:microsoft.com/office/officeart/2005/8/layout/hList1"/>
    <dgm:cxn modelId="{F6F35D47-9159-4A5C-B0CE-5C32379F8C22}" type="presParOf" srcId="{4CB42F3C-D7B6-4BEE-ADCD-1B8503523C07}" destId="{CB7DCFDB-4872-49BE-91E4-D0B9416639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D859806-6D6E-4EAD-BD33-7D5DBBBC80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A3AEB52B-AE2C-4F4F-9D18-CC25C4B14C3A}">
      <dgm:prSet custT="1"/>
      <dgm:spPr>
        <a:xfrm>
          <a:off x="0" y="7231"/>
          <a:ext cx="2520279" cy="561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rtl="0"/>
          <a:r>
            <a:rPr lang="ru-RU" sz="1000" b="1" dirty="0" smtClean="0">
              <a:solidFill>
                <a:sysClr val="window" lastClr="FFFFFF"/>
              </a:solidFill>
              <a:latin typeface="Calibri"/>
              <a:ea typeface="+mn-ea"/>
              <a:cs typeface="+mn-cs"/>
            </a:rPr>
            <a:t>приобретение квартиры, комнаты доли в них</a:t>
          </a:r>
          <a:endParaRPr lang="ru-RU" sz="1000" b="1" dirty="0">
            <a:solidFill>
              <a:sysClr val="window" lastClr="FFFFFF"/>
            </a:solidFill>
            <a:latin typeface="Calibri"/>
            <a:ea typeface="+mn-ea"/>
            <a:cs typeface="+mn-cs"/>
          </a:endParaRPr>
        </a:p>
      </dgm:t>
    </dgm:pt>
    <dgm:pt modelId="{2B997D0A-F1A8-40D6-A14F-671BF3D9B84F}" type="parTrans" cxnId="{654C76E2-6DC3-464A-864B-D7EF247EC68A}">
      <dgm:prSet/>
      <dgm:spPr/>
      <dgm:t>
        <a:bodyPr/>
        <a:lstStyle/>
        <a:p>
          <a:endParaRPr lang="ru-RU"/>
        </a:p>
      </dgm:t>
    </dgm:pt>
    <dgm:pt modelId="{37651A9D-A7A4-47EB-8ADA-05C8FA4DDE81}" type="sibTrans" cxnId="{654C76E2-6DC3-464A-864B-D7EF247EC68A}">
      <dgm:prSet/>
      <dgm:spPr/>
      <dgm:t>
        <a:bodyPr/>
        <a:lstStyle/>
        <a:p>
          <a:endParaRPr lang="ru-RU"/>
        </a:p>
      </dgm:t>
    </dgm:pt>
    <dgm:pt modelId="{982DC7E3-2FAC-4D45-80C1-FBE4485FCAA4}" type="pres">
      <dgm:prSet presAssocID="{CD859806-6D6E-4EAD-BD33-7D5DBBBC800E}" presName="linear" presStyleCnt="0">
        <dgm:presLayoutVars>
          <dgm:animLvl val="lvl"/>
          <dgm:resizeHandles val="exact"/>
        </dgm:presLayoutVars>
      </dgm:prSet>
      <dgm:spPr/>
      <dgm:t>
        <a:bodyPr/>
        <a:lstStyle/>
        <a:p>
          <a:endParaRPr lang="ru-RU"/>
        </a:p>
      </dgm:t>
    </dgm:pt>
    <dgm:pt modelId="{4CAE1068-ED74-417B-B83C-55EB55D8594E}" type="pres">
      <dgm:prSet presAssocID="{A3AEB52B-AE2C-4F4F-9D18-CC25C4B14C3A}" presName="parentText" presStyleLbl="node1" presStyleIdx="0" presStyleCnt="1">
        <dgm:presLayoutVars>
          <dgm:chMax val="0"/>
          <dgm:bulletEnabled val="1"/>
        </dgm:presLayoutVars>
      </dgm:prSet>
      <dgm:spPr/>
      <dgm:t>
        <a:bodyPr/>
        <a:lstStyle/>
        <a:p>
          <a:endParaRPr lang="ru-RU"/>
        </a:p>
      </dgm:t>
    </dgm:pt>
  </dgm:ptLst>
  <dgm:cxnLst>
    <dgm:cxn modelId="{1FC7687C-CFCC-4E50-99B7-BE15C8BB432D}" type="presOf" srcId="{CD859806-6D6E-4EAD-BD33-7D5DBBBC800E}" destId="{982DC7E3-2FAC-4D45-80C1-FBE4485FCAA4}" srcOrd="0" destOrd="0" presId="urn:microsoft.com/office/officeart/2005/8/layout/vList2"/>
    <dgm:cxn modelId="{A8866F30-BDC3-448A-8587-99DD2CE7D7A8}" type="presOf" srcId="{A3AEB52B-AE2C-4F4F-9D18-CC25C4B14C3A}" destId="{4CAE1068-ED74-417B-B83C-55EB55D8594E}" srcOrd="0" destOrd="0" presId="urn:microsoft.com/office/officeart/2005/8/layout/vList2"/>
    <dgm:cxn modelId="{654C76E2-6DC3-464A-864B-D7EF247EC68A}" srcId="{CD859806-6D6E-4EAD-BD33-7D5DBBBC800E}" destId="{A3AEB52B-AE2C-4F4F-9D18-CC25C4B14C3A}" srcOrd="0" destOrd="0" parTransId="{2B997D0A-F1A8-40D6-A14F-671BF3D9B84F}" sibTransId="{37651A9D-A7A4-47EB-8ADA-05C8FA4DDE81}"/>
    <dgm:cxn modelId="{1445BBF8-E125-4465-B9FB-9BA78061FB2E}" type="presParOf" srcId="{982DC7E3-2FAC-4D45-80C1-FBE4485FCAA4}" destId="{4CAE1068-ED74-417B-B83C-55EB55D8594E}" srcOrd="0" destOrd="0" presId="urn:microsoft.com/office/officeart/2005/8/layout/vList2"/>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66F12CB-AE52-4459-8BAC-87442FDC75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212A5E3-66E5-491A-970B-2B831F2CA422}">
      <dgm:prSet custT="1"/>
      <dgm:spPr>
        <a:xfrm>
          <a:off x="0" y="458"/>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расходы на разработку проектной и сметной документации</a:t>
          </a:r>
          <a:endParaRPr lang="ru-RU" sz="1600" dirty="0">
            <a:solidFill>
              <a:sysClr val="window" lastClr="FFFFFF"/>
            </a:solidFill>
            <a:latin typeface="Calibri"/>
            <a:ea typeface="+mn-ea"/>
            <a:cs typeface="+mn-cs"/>
          </a:endParaRPr>
        </a:p>
      </dgm:t>
    </dgm:pt>
    <dgm:pt modelId="{814B0F0A-2F60-4DDA-B89D-78197307689D}" type="parTrans" cxnId="{1BB46E7C-8FA3-4F19-99D8-D160FB11DCAC}">
      <dgm:prSet/>
      <dgm:spPr/>
      <dgm:t>
        <a:bodyPr/>
        <a:lstStyle/>
        <a:p>
          <a:endParaRPr lang="ru-RU" sz="1600"/>
        </a:p>
      </dgm:t>
    </dgm:pt>
    <dgm:pt modelId="{E4A7A2BD-1519-4048-A434-F9AA96D51AAF}" type="sibTrans" cxnId="{1BB46E7C-8FA3-4F19-99D8-D160FB11DCAC}">
      <dgm:prSet/>
      <dgm:spPr/>
      <dgm:t>
        <a:bodyPr/>
        <a:lstStyle/>
        <a:p>
          <a:endParaRPr lang="ru-RU" sz="1600"/>
        </a:p>
      </dgm:t>
    </dgm:pt>
    <dgm:pt modelId="{81E0FF02-CD64-4009-BF7A-2CAFB533A06E}">
      <dgm:prSet custT="1"/>
      <dgm:spPr>
        <a:xfrm>
          <a:off x="0" y="339365"/>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расходы на приобретение строительных и отделочных материалов</a:t>
          </a:r>
          <a:endParaRPr lang="ru-RU" sz="1600" dirty="0">
            <a:solidFill>
              <a:sysClr val="window" lastClr="FFFFFF"/>
            </a:solidFill>
            <a:latin typeface="Calibri"/>
            <a:ea typeface="+mn-ea"/>
            <a:cs typeface="+mn-cs"/>
          </a:endParaRPr>
        </a:p>
      </dgm:t>
    </dgm:pt>
    <dgm:pt modelId="{8E549DAE-DB0C-4D07-9418-39420F4F5509}" type="parTrans" cxnId="{875A4876-89B8-445E-B8AD-2E9E69DF4094}">
      <dgm:prSet/>
      <dgm:spPr/>
      <dgm:t>
        <a:bodyPr/>
        <a:lstStyle/>
        <a:p>
          <a:endParaRPr lang="ru-RU" sz="1600"/>
        </a:p>
      </dgm:t>
    </dgm:pt>
    <dgm:pt modelId="{BB963FE8-6FE1-4493-90E6-A76AEBCEB1A5}" type="sibTrans" cxnId="{875A4876-89B8-445E-B8AD-2E9E69DF4094}">
      <dgm:prSet/>
      <dgm:spPr/>
      <dgm:t>
        <a:bodyPr/>
        <a:lstStyle/>
        <a:p>
          <a:endParaRPr lang="ru-RU" sz="1600"/>
        </a:p>
      </dgm:t>
    </dgm:pt>
    <dgm:pt modelId="{431246ED-4F92-459C-8CDC-8F3740B592FB}">
      <dgm:prSet custT="1"/>
      <dgm:spPr>
        <a:xfrm>
          <a:off x="0" y="628262"/>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расходы на приобретение жилого дома (доли (долей)) в нем, в том числе не оконченного строительством</a:t>
          </a:r>
          <a:endParaRPr lang="ru-RU" sz="1600" dirty="0">
            <a:solidFill>
              <a:sysClr val="window" lastClr="FFFFFF"/>
            </a:solidFill>
            <a:latin typeface="Calibri"/>
            <a:ea typeface="+mn-ea"/>
            <a:cs typeface="+mn-cs"/>
          </a:endParaRPr>
        </a:p>
      </dgm:t>
    </dgm:pt>
    <dgm:pt modelId="{59D5EF59-0DE8-43F5-B591-DD74BD942D58}" type="parTrans" cxnId="{853DC652-2026-471B-B712-D8F7B56E49B6}">
      <dgm:prSet/>
      <dgm:spPr/>
      <dgm:t>
        <a:bodyPr/>
        <a:lstStyle/>
        <a:p>
          <a:endParaRPr lang="ru-RU" sz="1600"/>
        </a:p>
      </dgm:t>
    </dgm:pt>
    <dgm:pt modelId="{D65768E4-7C4F-41E8-BC3D-49C3EFE862EE}" type="sibTrans" cxnId="{853DC652-2026-471B-B712-D8F7B56E49B6}">
      <dgm:prSet/>
      <dgm:spPr/>
      <dgm:t>
        <a:bodyPr/>
        <a:lstStyle/>
        <a:p>
          <a:endParaRPr lang="ru-RU" sz="1600"/>
        </a:p>
      </dgm:t>
    </dgm:pt>
    <dgm:pt modelId="{AE14F1BB-D66C-4086-ABB2-8AF32B8AA68B}">
      <dgm:prSet custT="1"/>
      <dgm:spPr>
        <a:xfrm>
          <a:off x="0" y="942164"/>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расходы, связанные с работами или услугами по строительству</a:t>
          </a:r>
          <a:endParaRPr lang="ru-RU" sz="1600" dirty="0">
            <a:solidFill>
              <a:sysClr val="window" lastClr="FFFFFF"/>
            </a:solidFill>
            <a:latin typeface="Calibri"/>
            <a:ea typeface="+mn-ea"/>
            <a:cs typeface="+mn-cs"/>
          </a:endParaRPr>
        </a:p>
      </dgm:t>
    </dgm:pt>
    <dgm:pt modelId="{167598A1-639A-40F5-9991-F1F391434D0A}" type="parTrans" cxnId="{7EBB17F3-0BDC-45DD-832E-B8BCA40B8F8E}">
      <dgm:prSet/>
      <dgm:spPr/>
      <dgm:t>
        <a:bodyPr/>
        <a:lstStyle/>
        <a:p>
          <a:endParaRPr lang="ru-RU" sz="1600"/>
        </a:p>
      </dgm:t>
    </dgm:pt>
    <dgm:pt modelId="{801D3EEF-7A0B-4529-A6DC-8425E82F31B8}" type="sibTrans" cxnId="{7EBB17F3-0BDC-45DD-832E-B8BCA40B8F8E}">
      <dgm:prSet/>
      <dgm:spPr/>
      <dgm:t>
        <a:bodyPr/>
        <a:lstStyle/>
        <a:p>
          <a:endParaRPr lang="ru-RU" sz="1600"/>
        </a:p>
      </dgm:t>
    </dgm:pt>
    <dgm:pt modelId="{E35D063B-7B86-449B-B4AA-CAEDA1F43D27}">
      <dgm:prSet custT="1"/>
      <dgm:spPr>
        <a:xfrm>
          <a:off x="0" y="1256067"/>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расходы на подключение к сетям электро-, водо- и газоснабжения и канализации или создание </a:t>
          </a:r>
          <a:endParaRPr lang="ru-RU" sz="1600" dirty="0">
            <a:solidFill>
              <a:sysClr val="window" lastClr="FFFFFF"/>
            </a:solidFill>
            <a:latin typeface="Calibri"/>
            <a:ea typeface="+mn-ea"/>
            <a:cs typeface="+mn-cs"/>
          </a:endParaRPr>
        </a:p>
      </dgm:t>
    </dgm:pt>
    <dgm:pt modelId="{FCEA1D51-6DFD-4438-8131-13D146D99EB5}" type="parTrans" cxnId="{2CA075EE-F4B9-476A-A103-CC69F9DA42AE}">
      <dgm:prSet/>
      <dgm:spPr/>
      <dgm:t>
        <a:bodyPr/>
        <a:lstStyle/>
        <a:p>
          <a:endParaRPr lang="ru-RU" sz="1600"/>
        </a:p>
      </dgm:t>
    </dgm:pt>
    <dgm:pt modelId="{AC379ADC-3BD4-4A5B-BB7F-093461CBAFB3}" type="sibTrans" cxnId="{2CA075EE-F4B9-476A-A103-CC69F9DA42AE}">
      <dgm:prSet/>
      <dgm:spPr/>
      <dgm:t>
        <a:bodyPr/>
        <a:lstStyle/>
        <a:p>
          <a:endParaRPr lang="ru-RU" sz="1600"/>
        </a:p>
      </dgm:t>
    </dgm:pt>
    <dgm:pt modelId="{26DF4C41-9E5F-4835-B105-D17DC77A238E}">
      <dgm:prSet custT="1"/>
      <dgm:spPr>
        <a:xfrm>
          <a:off x="0" y="1569969"/>
          <a:ext cx="3456384" cy="3017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1600" dirty="0" smtClean="0">
              <a:solidFill>
                <a:sysClr val="window" lastClr="FFFFFF"/>
              </a:solidFill>
              <a:latin typeface="Calibri"/>
              <a:ea typeface="+mn-ea"/>
              <a:cs typeface="+mn-cs"/>
            </a:rPr>
            <a:t>автономных источников электро-, водо- и газоснабжения и канализации</a:t>
          </a:r>
          <a:endParaRPr lang="ru-RU" sz="1600" dirty="0">
            <a:solidFill>
              <a:sysClr val="window" lastClr="FFFFFF"/>
            </a:solidFill>
            <a:latin typeface="Calibri"/>
            <a:ea typeface="+mn-ea"/>
            <a:cs typeface="+mn-cs"/>
          </a:endParaRPr>
        </a:p>
      </dgm:t>
    </dgm:pt>
    <dgm:pt modelId="{88098E7A-F08F-49F8-8F33-74D3AF95FC8E}" type="parTrans" cxnId="{DFD26417-F99D-4B61-B847-8BAA6F122972}">
      <dgm:prSet/>
      <dgm:spPr/>
      <dgm:t>
        <a:bodyPr/>
        <a:lstStyle/>
        <a:p>
          <a:endParaRPr lang="ru-RU" sz="1600"/>
        </a:p>
      </dgm:t>
    </dgm:pt>
    <dgm:pt modelId="{73AE27F4-EE77-41FE-B1B3-E74CC1973D09}" type="sibTrans" cxnId="{DFD26417-F99D-4B61-B847-8BAA6F122972}">
      <dgm:prSet/>
      <dgm:spPr/>
      <dgm:t>
        <a:bodyPr/>
        <a:lstStyle/>
        <a:p>
          <a:endParaRPr lang="ru-RU" sz="1600"/>
        </a:p>
      </dgm:t>
    </dgm:pt>
    <dgm:pt modelId="{88C0A3A6-6C4C-49CD-9F4F-1EBF45DCD0A1}" type="pres">
      <dgm:prSet presAssocID="{766F12CB-AE52-4459-8BAC-87442FDC75AF}" presName="linear" presStyleCnt="0">
        <dgm:presLayoutVars>
          <dgm:animLvl val="lvl"/>
          <dgm:resizeHandles val="exact"/>
        </dgm:presLayoutVars>
      </dgm:prSet>
      <dgm:spPr/>
      <dgm:t>
        <a:bodyPr/>
        <a:lstStyle/>
        <a:p>
          <a:endParaRPr lang="ru-RU"/>
        </a:p>
      </dgm:t>
    </dgm:pt>
    <dgm:pt modelId="{2689E12D-4DBD-42FD-AF7B-C8D222E863D0}" type="pres">
      <dgm:prSet presAssocID="{3212A5E3-66E5-491A-970B-2B831F2CA422}" presName="parentText" presStyleLbl="node1" presStyleIdx="0" presStyleCnt="6">
        <dgm:presLayoutVars>
          <dgm:chMax val="0"/>
          <dgm:bulletEnabled val="1"/>
        </dgm:presLayoutVars>
      </dgm:prSet>
      <dgm:spPr/>
      <dgm:t>
        <a:bodyPr/>
        <a:lstStyle/>
        <a:p>
          <a:endParaRPr lang="ru-RU"/>
        </a:p>
      </dgm:t>
    </dgm:pt>
    <dgm:pt modelId="{80F58F6E-E5AE-4137-B03B-9E47568E9279}" type="pres">
      <dgm:prSet presAssocID="{E4A7A2BD-1519-4048-A434-F9AA96D51AAF}" presName="spacer" presStyleCnt="0"/>
      <dgm:spPr/>
    </dgm:pt>
    <dgm:pt modelId="{49CE3705-1C1B-4C9A-BB60-32A990F78896}" type="pres">
      <dgm:prSet presAssocID="{81E0FF02-CD64-4009-BF7A-2CAFB533A06E}" presName="parentText" presStyleLbl="node1" presStyleIdx="1" presStyleCnt="6" custLinFactY="4269" custLinFactNeighborX="1042" custLinFactNeighborY="100000">
        <dgm:presLayoutVars>
          <dgm:chMax val="0"/>
          <dgm:bulletEnabled val="1"/>
        </dgm:presLayoutVars>
      </dgm:prSet>
      <dgm:spPr/>
      <dgm:t>
        <a:bodyPr/>
        <a:lstStyle/>
        <a:p>
          <a:endParaRPr lang="ru-RU"/>
        </a:p>
      </dgm:t>
    </dgm:pt>
    <dgm:pt modelId="{39592960-2FFE-427D-919A-E8BB29EA60B7}" type="pres">
      <dgm:prSet presAssocID="{BB963FE8-6FE1-4493-90E6-A76AEBCEB1A5}" presName="spacer" presStyleCnt="0"/>
      <dgm:spPr/>
    </dgm:pt>
    <dgm:pt modelId="{CA5E84DA-E5A3-442F-91CB-89887B740270}" type="pres">
      <dgm:prSet presAssocID="{431246ED-4F92-459C-8CDC-8F3740B592FB}" presName="parentText" presStyleLbl="node1" presStyleIdx="2" presStyleCnt="6" custScaleY="159453">
        <dgm:presLayoutVars>
          <dgm:chMax val="0"/>
          <dgm:bulletEnabled val="1"/>
        </dgm:presLayoutVars>
      </dgm:prSet>
      <dgm:spPr/>
      <dgm:t>
        <a:bodyPr/>
        <a:lstStyle/>
        <a:p>
          <a:endParaRPr lang="ru-RU"/>
        </a:p>
      </dgm:t>
    </dgm:pt>
    <dgm:pt modelId="{2F2064C7-B413-4C29-87AF-919E3E434A83}" type="pres">
      <dgm:prSet presAssocID="{D65768E4-7C4F-41E8-BC3D-49C3EFE862EE}" presName="spacer" presStyleCnt="0"/>
      <dgm:spPr/>
    </dgm:pt>
    <dgm:pt modelId="{9AFA3D84-7F10-4DB3-ADBF-E9BF4D2020DE}" type="pres">
      <dgm:prSet presAssocID="{AE14F1BB-D66C-4086-ABB2-8AF32B8AA68B}" presName="parentText" presStyleLbl="node1" presStyleIdx="3" presStyleCnt="6">
        <dgm:presLayoutVars>
          <dgm:chMax val="0"/>
          <dgm:bulletEnabled val="1"/>
        </dgm:presLayoutVars>
      </dgm:prSet>
      <dgm:spPr/>
      <dgm:t>
        <a:bodyPr/>
        <a:lstStyle/>
        <a:p>
          <a:endParaRPr lang="ru-RU"/>
        </a:p>
      </dgm:t>
    </dgm:pt>
    <dgm:pt modelId="{157ECC2F-C463-4703-8FD3-F15BC2732465}" type="pres">
      <dgm:prSet presAssocID="{801D3EEF-7A0B-4529-A6DC-8425E82F31B8}" presName="spacer" presStyleCnt="0"/>
      <dgm:spPr/>
    </dgm:pt>
    <dgm:pt modelId="{C0A22F2A-5059-449B-9EFA-23073B498466}" type="pres">
      <dgm:prSet presAssocID="{E35D063B-7B86-449B-B4AA-CAEDA1F43D27}" presName="parentText" presStyleLbl="node1" presStyleIdx="4" presStyleCnt="6">
        <dgm:presLayoutVars>
          <dgm:chMax val="0"/>
          <dgm:bulletEnabled val="1"/>
        </dgm:presLayoutVars>
      </dgm:prSet>
      <dgm:spPr/>
      <dgm:t>
        <a:bodyPr/>
        <a:lstStyle/>
        <a:p>
          <a:endParaRPr lang="ru-RU"/>
        </a:p>
      </dgm:t>
    </dgm:pt>
    <dgm:pt modelId="{37225240-97E6-4F6E-8EBC-4975CEEDF78E}" type="pres">
      <dgm:prSet presAssocID="{AC379ADC-3BD4-4A5B-BB7F-093461CBAFB3}" presName="spacer" presStyleCnt="0"/>
      <dgm:spPr/>
    </dgm:pt>
    <dgm:pt modelId="{273DDF0F-801E-4064-B604-2D3A48410D8A}" type="pres">
      <dgm:prSet presAssocID="{26DF4C41-9E5F-4835-B105-D17DC77A238E}" presName="parentText" presStyleLbl="node1" presStyleIdx="5" presStyleCnt="6">
        <dgm:presLayoutVars>
          <dgm:chMax val="0"/>
          <dgm:bulletEnabled val="1"/>
        </dgm:presLayoutVars>
      </dgm:prSet>
      <dgm:spPr/>
      <dgm:t>
        <a:bodyPr/>
        <a:lstStyle/>
        <a:p>
          <a:endParaRPr lang="ru-RU"/>
        </a:p>
      </dgm:t>
    </dgm:pt>
  </dgm:ptLst>
  <dgm:cxnLst>
    <dgm:cxn modelId="{5CB02239-5C8F-4315-BCB8-3319CA00378F}" type="presOf" srcId="{3212A5E3-66E5-491A-970B-2B831F2CA422}" destId="{2689E12D-4DBD-42FD-AF7B-C8D222E863D0}" srcOrd="0" destOrd="0" presId="urn:microsoft.com/office/officeart/2005/8/layout/vList2"/>
    <dgm:cxn modelId="{3543F152-0E99-4DE0-8F33-6284143E1681}" type="presOf" srcId="{E35D063B-7B86-449B-B4AA-CAEDA1F43D27}" destId="{C0A22F2A-5059-449B-9EFA-23073B498466}" srcOrd="0" destOrd="0" presId="urn:microsoft.com/office/officeart/2005/8/layout/vList2"/>
    <dgm:cxn modelId="{369F43C0-E716-4A17-A39F-D77CDCBE44AA}" type="presOf" srcId="{81E0FF02-CD64-4009-BF7A-2CAFB533A06E}" destId="{49CE3705-1C1B-4C9A-BB60-32A990F78896}" srcOrd="0" destOrd="0" presId="urn:microsoft.com/office/officeart/2005/8/layout/vList2"/>
    <dgm:cxn modelId="{5D833040-662C-4FE4-BB16-A2ACADEACC22}" type="presOf" srcId="{766F12CB-AE52-4459-8BAC-87442FDC75AF}" destId="{88C0A3A6-6C4C-49CD-9F4F-1EBF45DCD0A1}" srcOrd="0" destOrd="0" presId="urn:microsoft.com/office/officeart/2005/8/layout/vList2"/>
    <dgm:cxn modelId="{41A84B38-E3A7-45C4-A634-B8EE8B7C518C}" type="presOf" srcId="{431246ED-4F92-459C-8CDC-8F3740B592FB}" destId="{CA5E84DA-E5A3-442F-91CB-89887B740270}" srcOrd="0" destOrd="0" presId="urn:microsoft.com/office/officeart/2005/8/layout/vList2"/>
    <dgm:cxn modelId="{1BB46E7C-8FA3-4F19-99D8-D160FB11DCAC}" srcId="{766F12CB-AE52-4459-8BAC-87442FDC75AF}" destId="{3212A5E3-66E5-491A-970B-2B831F2CA422}" srcOrd="0" destOrd="0" parTransId="{814B0F0A-2F60-4DDA-B89D-78197307689D}" sibTransId="{E4A7A2BD-1519-4048-A434-F9AA96D51AAF}"/>
    <dgm:cxn modelId="{11D7961C-F588-4DC5-A84D-A3075ADFFCDC}" type="presOf" srcId="{26DF4C41-9E5F-4835-B105-D17DC77A238E}" destId="{273DDF0F-801E-4064-B604-2D3A48410D8A}" srcOrd="0" destOrd="0" presId="urn:microsoft.com/office/officeart/2005/8/layout/vList2"/>
    <dgm:cxn modelId="{7EBB17F3-0BDC-45DD-832E-B8BCA40B8F8E}" srcId="{766F12CB-AE52-4459-8BAC-87442FDC75AF}" destId="{AE14F1BB-D66C-4086-ABB2-8AF32B8AA68B}" srcOrd="3" destOrd="0" parTransId="{167598A1-639A-40F5-9991-F1F391434D0A}" sibTransId="{801D3EEF-7A0B-4529-A6DC-8425E82F31B8}"/>
    <dgm:cxn modelId="{853DC652-2026-471B-B712-D8F7B56E49B6}" srcId="{766F12CB-AE52-4459-8BAC-87442FDC75AF}" destId="{431246ED-4F92-459C-8CDC-8F3740B592FB}" srcOrd="2" destOrd="0" parTransId="{59D5EF59-0DE8-43F5-B591-DD74BD942D58}" sibTransId="{D65768E4-7C4F-41E8-BC3D-49C3EFE862EE}"/>
    <dgm:cxn modelId="{875A4876-89B8-445E-B8AD-2E9E69DF4094}" srcId="{766F12CB-AE52-4459-8BAC-87442FDC75AF}" destId="{81E0FF02-CD64-4009-BF7A-2CAFB533A06E}" srcOrd="1" destOrd="0" parTransId="{8E549DAE-DB0C-4D07-9418-39420F4F5509}" sibTransId="{BB963FE8-6FE1-4493-90E6-A76AEBCEB1A5}"/>
    <dgm:cxn modelId="{2CA075EE-F4B9-476A-A103-CC69F9DA42AE}" srcId="{766F12CB-AE52-4459-8BAC-87442FDC75AF}" destId="{E35D063B-7B86-449B-B4AA-CAEDA1F43D27}" srcOrd="4" destOrd="0" parTransId="{FCEA1D51-6DFD-4438-8131-13D146D99EB5}" sibTransId="{AC379ADC-3BD4-4A5B-BB7F-093461CBAFB3}"/>
    <dgm:cxn modelId="{5A74A369-2654-4B16-BBE8-F8910338CF97}" type="presOf" srcId="{AE14F1BB-D66C-4086-ABB2-8AF32B8AA68B}" destId="{9AFA3D84-7F10-4DB3-ADBF-E9BF4D2020DE}" srcOrd="0" destOrd="0" presId="urn:microsoft.com/office/officeart/2005/8/layout/vList2"/>
    <dgm:cxn modelId="{DFD26417-F99D-4B61-B847-8BAA6F122972}" srcId="{766F12CB-AE52-4459-8BAC-87442FDC75AF}" destId="{26DF4C41-9E5F-4835-B105-D17DC77A238E}" srcOrd="5" destOrd="0" parTransId="{88098E7A-F08F-49F8-8F33-74D3AF95FC8E}" sibTransId="{73AE27F4-EE77-41FE-B1B3-E74CC1973D09}"/>
    <dgm:cxn modelId="{5716ECF0-DB02-4379-AA3C-56CEC245D9B1}" type="presParOf" srcId="{88C0A3A6-6C4C-49CD-9F4F-1EBF45DCD0A1}" destId="{2689E12D-4DBD-42FD-AF7B-C8D222E863D0}" srcOrd="0" destOrd="0" presId="urn:microsoft.com/office/officeart/2005/8/layout/vList2"/>
    <dgm:cxn modelId="{3ECD7FCA-C435-44A4-A336-BE93DE19404D}" type="presParOf" srcId="{88C0A3A6-6C4C-49CD-9F4F-1EBF45DCD0A1}" destId="{80F58F6E-E5AE-4137-B03B-9E47568E9279}" srcOrd="1" destOrd="0" presId="urn:microsoft.com/office/officeart/2005/8/layout/vList2"/>
    <dgm:cxn modelId="{BF21EC2D-9320-4032-8F8E-A66B5E3CB7A8}" type="presParOf" srcId="{88C0A3A6-6C4C-49CD-9F4F-1EBF45DCD0A1}" destId="{49CE3705-1C1B-4C9A-BB60-32A990F78896}" srcOrd="2" destOrd="0" presId="urn:microsoft.com/office/officeart/2005/8/layout/vList2"/>
    <dgm:cxn modelId="{EAD4015B-6A24-4F4C-BDE7-F85096B2C649}" type="presParOf" srcId="{88C0A3A6-6C4C-49CD-9F4F-1EBF45DCD0A1}" destId="{39592960-2FFE-427D-919A-E8BB29EA60B7}" srcOrd="3" destOrd="0" presId="urn:microsoft.com/office/officeart/2005/8/layout/vList2"/>
    <dgm:cxn modelId="{E748E3E1-998E-42DB-B889-349B20ED07EA}" type="presParOf" srcId="{88C0A3A6-6C4C-49CD-9F4F-1EBF45DCD0A1}" destId="{CA5E84DA-E5A3-442F-91CB-89887B740270}" srcOrd="4" destOrd="0" presId="urn:microsoft.com/office/officeart/2005/8/layout/vList2"/>
    <dgm:cxn modelId="{85967728-BDC1-4821-8B43-2C79A7E19102}" type="presParOf" srcId="{88C0A3A6-6C4C-49CD-9F4F-1EBF45DCD0A1}" destId="{2F2064C7-B413-4C29-87AF-919E3E434A83}" srcOrd="5" destOrd="0" presId="urn:microsoft.com/office/officeart/2005/8/layout/vList2"/>
    <dgm:cxn modelId="{6E259496-8992-4DD2-B368-FB4F54094F0C}" type="presParOf" srcId="{88C0A3A6-6C4C-49CD-9F4F-1EBF45DCD0A1}" destId="{9AFA3D84-7F10-4DB3-ADBF-E9BF4D2020DE}" srcOrd="6" destOrd="0" presId="urn:microsoft.com/office/officeart/2005/8/layout/vList2"/>
    <dgm:cxn modelId="{345609DB-4056-4FE6-A4B3-3B4A4A600D99}" type="presParOf" srcId="{88C0A3A6-6C4C-49CD-9F4F-1EBF45DCD0A1}" destId="{157ECC2F-C463-4703-8FD3-F15BC2732465}" srcOrd="7" destOrd="0" presId="urn:microsoft.com/office/officeart/2005/8/layout/vList2"/>
    <dgm:cxn modelId="{73E7FFB3-4763-484C-A3E3-50CC4DBBE822}" type="presParOf" srcId="{88C0A3A6-6C4C-49CD-9F4F-1EBF45DCD0A1}" destId="{C0A22F2A-5059-449B-9EFA-23073B498466}" srcOrd="8" destOrd="0" presId="urn:microsoft.com/office/officeart/2005/8/layout/vList2"/>
    <dgm:cxn modelId="{494E5884-AC0E-4E33-842C-A3DEF6E7560E}" type="presParOf" srcId="{88C0A3A6-6C4C-49CD-9F4F-1EBF45DCD0A1}" destId="{37225240-97E6-4F6E-8EBC-4975CEEDF78E}" srcOrd="9" destOrd="0" presId="urn:microsoft.com/office/officeart/2005/8/layout/vList2"/>
    <dgm:cxn modelId="{D73B1B98-7DC1-4295-B50B-CF1E8AEBD9A4}" type="presParOf" srcId="{88C0A3A6-6C4C-49CD-9F4F-1EBF45DCD0A1}" destId="{273DDF0F-801E-4064-B604-2D3A48410D8A}" srcOrd="10" destOrd="0" presId="urn:microsoft.com/office/officeart/2005/8/layout/vList2"/>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17756B5-6F31-492C-830A-4EDFF0E80F4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0D7F5956-9B4F-45E3-9D7B-33499B399DC8}">
      <dgm:prSet/>
      <dgm:spPr>
        <a:xfrm>
          <a:off x="0" y="93712"/>
          <a:ext cx="3599880" cy="49491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dirty="0" smtClean="0">
              <a:solidFill>
                <a:sysClr val="window" lastClr="FFFFFF"/>
              </a:solidFill>
              <a:latin typeface="Calibri"/>
              <a:ea typeface="+mn-ea"/>
              <a:cs typeface="+mn-cs"/>
            </a:rPr>
            <a:t>расходы на приобретение квартиры, комнаты или доли (долей) в них либо прав на квартиру, комнату или доли (долей) в них в строящемся доме</a:t>
          </a:r>
          <a:endParaRPr lang="ru-RU" dirty="0">
            <a:solidFill>
              <a:sysClr val="window" lastClr="FFFFFF"/>
            </a:solidFill>
            <a:latin typeface="Calibri"/>
            <a:ea typeface="+mn-ea"/>
            <a:cs typeface="+mn-cs"/>
          </a:endParaRPr>
        </a:p>
      </dgm:t>
    </dgm:pt>
    <dgm:pt modelId="{327B2AAB-00BD-464C-B25D-A65477EE35FA}" type="parTrans" cxnId="{F0A8A239-8ECF-4AB8-9C8F-F67A94DE08F9}">
      <dgm:prSet/>
      <dgm:spPr/>
      <dgm:t>
        <a:bodyPr/>
        <a:lstStyle/>
        <a:p>
          <a:endParaRPr lang="ru-RU"/>
        </a:p>
      </dgm:t>
    </dgm:pt>
    <dgm:pt modelId="{96CE0EDF-2D98-46FE-8B6C-F100F8B3C7C1}" type="sibTrans" cxnId="{F0A8A239-8ECF-4AB8-9C8F-F67A94DE08F9}">
      <dgm:prSet/>
      <dgm:spPr/>
      <dgm:t>
        <a:bodyPr/>
        <a:lstStyle/>
        <a:p>
          <a:endParaRPr lang="ru-RU"/>
        </a:p>
      </dgm:t>
    </dgm:pt>
    <dgm:pt modelId="{B5B628F6-9010-483B-8E83-2654ABBC5FD9}">
      <dgm:prSet/>
      <dgm:spPr>
        <a:xfrm>
          <a:off x="0" y="627493"/>
          <a:ext cx="3599880" cy="49491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dirty="0" smtClean="0">
              <a:solidFill>
                <a:sysClr val="window" lastClr="FFFFFF"/>
              </a:solidFill>
              <a:latin typeface="Calibri"/>
              <a:ea typeface="+mn-ea"/>
              <a:cs typeface="+mn-cs"/>
            </a:rPr>
            <a:t>расходы на приобретение отделочных материалов</a:t>
          </a:r>
          <a:endParaRPr lang="ru-RU" dirty="0">
            <a:solidFill>
              <a:sysClr val="window" lastClr="FFFFFF"/>
            </a:solidFill>
            <a:latin typeface="Calibri"/>
            <a:ea typeface="+mn-ea"/>
            <a:cs typeface="+mn-cs"/>
          </a:endParaRPr>
        </a:p>
      </dgm:t>
    </dgm:pt>
    <dgm:pt modelId="{E38E5F8A-D3CF-4F3C-BB9C-D47EFA48481B}" type="parTrans" cxnId="{ABA22805-1470-48BF-B576-0A552908C4B6}">
      <dgm:prSet/>
      <dgm:spPr/>
      <dgm:t>
        <a:bodyPr/>
        <a:lstStyle/>
        <a:p>
          <a:endParaRPr lang="ru-RU"/>
        </a:p>
      </dgm:t>
    </dgm:pt>
    <dgm:pt modelId="{AE229853-15A2-44D1-9C5B-97B7AD0C5158}" type="sibTrans" cxnId="{ABA22805-1470-48BF-B576-0A552908C4B6}">
      <dgm:prSet/>
      <dgm:spPr/>
      <dgm:t>
        <a:bodyPr/>
        <a:lstStyle/>
        <a:p>
          <a:endParaRPr lang="ru-RU"/>
        </a:p>
      </dgm:t>
    </dgm:pt>
    <dgm:pt modelId="{3A1AEAE2-B2FD-412D-8ADD-2980CBD667EE}">
      <dgm:prSet/>
      <dgm:spPr>
        <a:xfrm>
          <a:off x="0" y="1148323"/>
          <a:ext cx="3599880" cy="49491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dirty="0" smtClean="0">
              <a:solidFill>
                <a:sysClr val="window" lastClr="FFFFFF"/>
              </a:solidFill>
              <a:latin typeface="Calibri"/>
              <a:ea typeface="+mn-ea"/>
              <a:cs typeface="+mn-cs"/>
            </a:rPr>
            <a:t>расходы на работы, связанные с отделкой квартиры, комнаты или доли (долей) в них, а также расходы на разработку проектной и сметной документации на проведение отделочных работ</a:t>
          </a:r>
          <a:endParaRPr lang="ru-RU" dirty="0">
            <a:solidFill>
              <a:sysClr val="window" lastClr="FFFFFF"/>
            </a:solidFill>
            <a:latin typeface="Calibri"/>
            <a:ea typeface="+mn-ea"/>
            <a:cs typeface="+mn-cs"/>
          </a:endParaRPr>
        </a:p>
      </dgm:t>
    </dgm:pt>
    <dgm:pt modelId="{8373689A-D5AC-4C24-B42A-EAA9301A2DE7}" type="parTrans" cxnId="{D55E6477-A505-4854-86D0-5BBE295B4C4A}">
      <dgm:prSet/>
      <dgm:spPr/>
      <dgm:t>
        <a:bodyPr/>
        <a:lstStyle/>
        <a:p>
          <a:endParaRPr lang="ru-RU"/>
        </a:p>
      </dgm:t>
    </dgm:pt>
    <dgm:pt modelId="{6A240003-4FFE-422F-97A4-8E1500444A01}" type="sibTrans" cxnId="{D55E6477-A505-4854-86D0-5BBE295B4C4A}">
      <dgm:prSet/>
      <dgm:spPr/>
      <dgm:t>
        <a:bodyPr/>
        <a:lstStyle/>
        <a:p>
          <a:endParaRPr lang="ru-RU"/>
        </a:p>
      </dgm:t>
    </dgm:pt>
    <dgm:pt modelId="{92E690E8-4D46-47C4-B1FD-00856AA0466F}" type="pres">
      <dgm:prSet presAssocID="{717756B5-6F31-492C-830A-4EDFF0E80F45}" presName="linear" presStyleCnt="0">
        <dgm:presLayoutVars>
          <dgm:animLvl val="lvl"/>
          <dgm:resizeHandles val="exact"/>
        </dgm:presLayoutVars>
      </dgm:prSet>
      <dgm:spPr/>
      <dgm:t>
        <a:bodyPr/>
        <a:lstStyle/>
        <a:p>
          <a:endParaRPr lang="ru-RU"/>
        </a:p>
      </dgm:t>
    </dgm:pt>
    <dgm:pt modelId="{C4C3A41C-2CFF-4C7F-8993-943F2760C373}" type="pres">
      <dgm:prSet presAssocID="{0D7F5956-9B4F-45E3-9D7B-33499B399DC8}" presName="parentText" presStyleLbl="node1" presStyleIdx="0" presStyleCnt="3" custScaleY="153837" custLinFactY="-3613" custLinFactNeighborX="1367" custLinFactNeighborY="-100000">
        <dgm:presLayoutVars>
          <dgm:chMax val="0"/>
          <dgm:bulletEnabled val="1"/>
        </dgm:presLayoutVars>
      </dgm:prSet>
      <dgm:spPr/>
      <dgm:t>
        <a:bodyPr/>
        <a:lstStyle/>
        <a:p>
          <a:endParaRPr lang="ru-RU"/>
        </a:p>
      </dgm:t>
    </dgm:pt>
    <dgm:pt modelId="{AB70EEF6-6622-4577-BF7A-A659918D3ECF}" type="pres">
      <dgm:prSet presAssocID="{96CE0EDF-2D98-46FE-8B6C-F100F8B3C7C1}" presName="spacer" presStyleCnt="0"/>
      <dgm:spPr/>
    </dgm:pt>
    <dgm:pt modelId="{BF73E39C-CF62-482B-A318-50C7FA701F9E}" type="pres">
      <dgm:prSet presAssocID="{B5B628F6-9010-483B-8E83-2654ABBC5FD9}" presName="parentText" presStyleLbl="node1" presStyleIdx="1" presStyleCnt="3">
        <dgm:presLayoutVars>
          <dgm:chMax val="0"/>
          <dgm:bulletEnabled val="1"/>
        </dgm:presLayoutVars>
      </dgm:prSet>
      <dgm:spPr/>
      <dgm:t>
        <a:bodyPr/>
        <a:lstStyle/>
        <a:p>
          <a:endParaRPr lang="ru-RU"/>
        </a:p>
      </dgm:t>
    </dgm:pt>
    <dgm:pt modelId="{4271CE46-3C6B-4B9E-8F7B-9AE84F498F1A}" type="pres">
      <dgm:prSet presAssocID="{AE229853-15A2-44D1-9C5B-97B7AD0C5158}" presName="spacer" presStyleCnt="0"/>
      <dgm:spPr/>
    </dgm:pt>
    <dgm:pt modelId="{2FBEE25D-2074-4B28-80E3-62A37746D223}" type="pres">
      <dgm:prSet presAssocID="{3A1AEAE2-B2FD-412D-8ADD-2980CBD667EE}" presName="parentText" presStyleLbl="node1" presStyleIdx="2" presStyleCnt="3" custScaleY="152438">
        <dgm:presLayoutVars>
          <dgm:chMax val="0"/>
          <dgm:bulletEnabled val="1"/>
        </dgm:presLayoutVars>
      </dgm:prSet>
      <dgm:spPr/>
      <dgm:t>
        <a:bodyPr/>
        <a:lstStyle/>
        <a:p>
          <a:endParaRPr lang="ru-RU"/>
        </a:p>
      </dgm:t>
    </dgm:pt>
  </dgm:ptLst>
  <dgm:cxnLst>
    <dgm:cxn modelId="{F0A8A239-8ECF-4AB8-9C8F-F67A94DE08F9}" srcId="{717756B5-6F31-492C-830A-4EDFF0E80F45}" destId="{0D7F5956-9B4F-45E3-9D7B-33499B399DC8}" srcOrd="0" destOrd="0" parTransId="{327B2AAB-00BD-464C-B25D-A65477EE35FA}" sibTransId="{96CE0EDF-2D98-46FE-8B6C-F100F8B3C7C1}"/>
    <dgm:cxn modelId="{35823F6C-6E89-4660-B648-373038CCDA82}" type="presOf" srcId="{0D7F5956-9B4F-45E3-9D7B-33499B399DC8}" destId="{C4C3A41C-2CFF-4C7F-8993-943F2760C373}" srcOrd="0" destOrd="0" presId="urn:microsoft.com/office/officeart/2005/8/layout/vList2"/>
    <dgm:cxn modelId="{0316960E-98CD-44F2-BB4B-B15EE1B0ED73}" type="presOf" srcId="{3A1AEAE2-B2FD-412D-8ADD-2980CBD667EE}" destId="{2FBEE25D-2074-4B28-80E3-62A37746D223}" srcOrd="0" destOrd="0" presId="urn:microsoft.com/office/officeart/2005/8/layout/vList2"/>
    <dgm:cxn modelId="{0F4E17CD-C8B9-4BC2-9E81-A41597FB251E}" type="presOf" srcId="{717756B5-6F31-492C-830A-4EDFF0E80F45}" destId="{92E690E8-4D46-47C4-B1FD-00856AA0466F}" srcOrd="0" destOrd="0" presId="urn:microsoft.com/office/officeart/2005/8/layout/vList2"/>
    <dgm:cxn modelId="{D55E6477-A505-4854-86D0-5BBE295B4C4A}" srcId="{717756B5-6F31-492C-830A-4EDFF0E80F45}" destId="{3A1AEAE2-B2FD-412D-8ADD-2980CBD667EE}" srcOrd="2" destOrd="0" parTransId="{8373689A-D5AC-4C24-B42A-EAA9301A2DE7}" sibTransId="{6A240003-4FFE-422F-97A4-8E1500444A01}"/>
    <dgm:cxn modelId="{ABA22805-1470-48BF-B576-0A552908C4B6}" srcId="{717756B5-6F31-492C-830A-4EDFF0E80F45}" destId="{B5B628F6-9010-483B-8E83-2654ABBC5FD9}" srcOrd="1" destOrd="0" parTransId="{E38E5F8A-D3CF-4F3C-BB9C-D47EFA48481B}" sibTransId="{AE229853-15A2-44D1-9C5B-97B7AD0C5158}"/>
    <dgm:cxn modelId="{15ED5841-F81A-4075-BA4C-1B55ABD783D3}" type="presOf" srcId="{B5B628F6-9010-483B-8E83-2654ABBC5FD9}" destId="{BF73E39C-CF62-482B-A318-50C7FA701F9E}" srcOrd="0" destOrd="0" presId="urn:microsoft.com/office/officeart/2005/8/layout/vList2"/>
    <dgm:cxn modelId="{098D4BC0-C4F5-4A28-B26A-246492363D93}" type="presParOf" srcId="{92E690E8-4D46-47C4-B1FD-00856AA0466F}" destId="{C4C3A41C-2CFF-4C7F-8993-943F2760C373}" srcOrd="0" destOrd="0" presId="urn:microsoft.com/office/officeart/2005/8/layout/vList2"/>
    <dgm:cxn modelId="{5582A995-6CBE-49B5-8DFB-59CEC829AEB7}" type="presParOf" srcId="{92E690E8-4D46-47C4-B1FD-00856AA0466F}" destId="{AB70EEF6-6622-4577-BF7A-A659918D3ECF}" srcOrd="1" destOrd="0" presId="urn:microsoft.com/office/officeart/2005/8/layout/vList2"/>
    <dgm:cxn modelId="{EC9BB222-CA7F-4292-B574-1386A85D39B2}" type="presParOf" srcId="{92E690E8-4D46-47C4-B1FD-00856AA0466F}" destId="{BF73E39C-CF62-482B-A318-50C7FA701F9E}" srcOrd="2" destOrd="0" presId="urn:microsoft.com/office/officeart/2005/8/layout/vList2"/>
    <dgm:cxn modelId="{CF94A9B2-53E2-4ECB-B908-62EBEA01835B}" type="presParOf" srcId="{92E690E8-4D46-47C4-B1FD-00856AA0466F}" destId="{4271CE46-3C6B-4B9E-8F7B-9AE84F498F1A}" srcOrd="3" destOrd="0" presId="urn:microsoft.com/office/officeart/2005/8/layout/vList2"/>
    <dgm:cxn modelId="{EECFC92D-9F86-46C3-8531-D1E4DC63377F}" type="presParOf" srcId="{92E690E8-4D46-47C4-B1FD-00856AA0466F}" destId="{2FBEE25D-2074-4B28-80E3-62A37746D223}" srcOrd="4" destOrd="0" presId="urn:microsoft.com/office/officeart/2005/8/layout/vList2"/>
  </dgm:cxnLst>
  <dgm:bg/>
  <dgm:whole/>
  <dgm:extLst>
    <a:ext uri="http://schemas.microsoft.com/office/drawing/2008/diagram">
      <dsp:dataModelExt xmlns:dsp="http://schemas.microsoft.com/office/drawing/2008/diagram" relId="rId3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AE80C8A-2CF0-453A-ABCF-A35577CD01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CFF734E-F389-49BD-AA35-408CCA582C5E}" type="pres">
      <dgm:prSet presAssocID="{4AE80C8A-2CF0-453A-ABCF-A35577CD017C}" presName="linear" presStyleCnt="0">
        <dgm:presLayoutVars>
          <dgm:animLvl val="lvl"/>
          <dgm:resizeHandles val="exact"/>
        </dgm:presLayoutVars>
      </dgm:prSet>
      <dgm:spPr/>
      <dgm:t>
        <a:bodyPr/>
        <a:lstStyle/>
        <a:p>
          <a:endParaRPr lang="ru-RU"/>
        </a:p>
      </dgm:t>
    </dgm:pt>
  </dgm:ptLst>
  <dgm:cxnLst>
    <dgm:cxn modelId="{167213B1-81DE-4765-9F6C-A526ECD39399}" type="presOf" srcId="{4AE80C8A-2CF0-453A-ABCF-A35577CD017C}" destId="{CCFF734E-F389-49BD-AA35-408CCA582C5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Lst>
  <dgm:cxnLst>
    <dgm:cxn modelId="{C274F4B9-72ED-4C64-A095-280809212136}" type="presOf" srcId="{3DD50B74-425F-4391-B351-334B9FC33249}" destId="{68966A01-B93C-42AB-A76D-BBDCC85EAE3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AF50F12F-EDEF-43D2-AFAB-854C8ACABA61}"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A8BE8AD-AACE-4819-9559-3FEE886CB29C}"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CE4D737F-5F7A-417B-B6BE-9D01397E5F85}">
      <dgm:prSet custT="1"/>
      <dgm:spPr>
        <a:xfrm>
          <a:off x="0" y="762"/>
          <a:ext cx="7632700" cy="469498"/>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договор о приобретении жилого дома или доли (долей) в нем </a:t>
          </a:r>
          <a:r>
            <a:rPr lang="ru-RU" sz="1100" b="0" dirty="0" smtClean="0">
              <a:solidFill>
                <a:sysClr val="windowText" lastClr="000000"/>
              </a:solidFill>
              <a:latin typeface="Calibri"/>
              <a:ea typeface="+mn-ea"/>
              <a:cs typeface="+mn-cs"/>
            </a:rPr>
            <a:t>- при приобретении жилого дома или доли (долей) в нем</a:t>
          </a:r>
          <a:endParaRPr lang="ru-RU" sz="1100" dirty="0">
            <a:solidFill>
              <a:sysClr val="windowText" lastClr="000000"/>
            </a:solidFill>
            <a:latin typeface="Calibri"/>
            <a:ea typeface="+mn-ea"/>
            <a:cs typeface="+mn-cs"/>
          </a:endParaRPr>
        </a:p>
      </dgm:t>
    </dgm:pt>
    <dgm:pt modelId="{B15B9FA4-4C5B-4F27-A3DB-74F0AD3773AE}" type="parTrans" cxnId="{1E69976E-E459-403D-B7B2-DC15990A1140}">
      <dgm:prSet/>
      <dgm:spPr/>
      <dgm:t>
        <a:bodyPr/>
        <a:lstStyle/>
        <a:p>
          <a:endParaRPr lang="ru-RU"/>
        </a:p>
      </dgm:t>
    </dgm:pt>
    <dgm:pt modelId="{59EF74B4-7EB6-490A-8F22-67F3F6F95EF0}" type="sibTrans" cxnId="{1E69976E-E459-403D-B7B2-DC15990A1140}">
      <dgm:prSet/>
      <dgm:spPr/>
      <dgm:t>
        <a:bodyPr/>
        <a:lstStyle/>
        <a:p>
          <a:endParaRPr lang="ru-RU"/>
        </a:p>
      </dgm:t>
    </dgm:pt>
    <dgm:pt modelId="{F5F6450D-C7CC-4647-B6D0-83481926874E}">
      <dgm:prSet custT="1"/>
      <dgm:spPr>
        <a:xfrm>
          <a:off x="0" y="470623"/>
          <a:ext cx="7632700" cy="432233"/>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договор о строительстве жилого дома или доли (долей) в нем </a:t>
          </a:r>
          <a:r>
            <a:rPr lang="ru-RU" sz="1100" b="0" dirty="0" smtClean="0">
              <a:solidFill>
                <a:sysClr val="windowText" lastClr="000000"/>
              </a:solidFill>
              <a:latin typeface="Calibri"/>
              <a:ea typeface="+mn-ea"/>
              <a:cs typeface="+mn-cs"/>
            </a:rPr>
            <a:t>- при привлечении в целях строительства жилого дома или доли (долей) в нем сторонних лиц</a:t>
          </a:r>
          <a:endParaRPr lang="ru-RU" sz="1100" dirty="0">
            <a:solidFill>
              <a:sysClr val="windowText" lastClr="000000"/>
            </a:solidFill>
            <a:latin typeface="Calibri"/>
            <a:ea typeface="+mn-ea"/>
            <a:cs typeface="+mn-cs"/>
          </a:endParaRPr>
        </a:p>
      </dgm:t>
    </dgm:pt>
    <dgm:pt modelId="{81307BDB-7329-487F-912C-51644735CD40}" type="parTrans" cxnId="{C853E87D-2A8C-48CA-877A-45AF39EC690E}">
      <dgm:prSet/>
      <dgm:spPr/>
      <dgm:t>
        <a:bodyPr/>
        <a:lstStyle/>
        <a:p>
          <a:endParaRPr lang="ru-RU"/>
        </a:p>
      </dgm:t>
    </dgm:pt>
    <dgm:pt modelId="{7181EBBA-1D91-4625-ADE6-A05A96E938F1}" type="sibTrans" cxnId="{C853E87D-2A8C-48CA-877A-45AF39EC690E}">
      <dgm:prSet/>
      <dgm:spPr/>
      <dgm:t>
        <a:bodyPr/>
        <a:lstStyle/>
        <a:p>
          <a:endParaRPr lang="ru-RU"/>
        </a:p>
      </dgm:t>
    </dgm:pt>
    <dgm:pt modelId="{398C9E69-51BA-4FBC-A0E5-4724FB2B0A4D}">
      <dgm:prSet custT="1"/>
      <dgm:spPr>
        <a:xfrm>
          <a:off x="0" y="903218"/>
          <a:ext cx="7632700" cy="403787"/>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договор о приобретении квартиры, комнаты или доли (долей) в них </a:t>
          </a:r>
          <a:r>
            <a:rPr lang="ru-RU" sz="1100" b="0" dirty="0" smtClean="0">
              <a:solidFill>
                <a:sysClr val="windowText" lastClr="000000"/>
              </a:solidFill>
              <a:latin typeface="Calibri"/>
              <a:ea typeface="+mn-ea"/>
              <a:cs typeface="+mn-cs"/>
            </a:rPr>
            <a:t>- при приобретении квартиры, комнаты или доли (долей) в них в собственность</a:t>
          </a:r>
          <a:endParaRPr lang="ru-RU" sz="1100" dirty="0">
            <a:solidFill>
              <a:sysClr val="windowText" lastClr="000000"/>
            </a:solidFill>
            <a:latin typeface="Calibri"/>
            <a:ea typeface="+mn-ea"/>
            <a:cs typeface="+mn-cs"/>
          </a:endParaRPr>
        </a:p>
      </dgm:t>
    </dgm:pt>
    <dgm:pt modelId="{9F7FAD9C-8BF1-4F53-B7D1-EC5A9C1704C8}" type="parTrans" cxnId="{D22CAD71-758D-4EBC-82A6-9F66AAB691B8}">
      <dgm:prSet/>
      <dgm:spPr/>
      <dgm:t>
        <a:bodyPr/>
        <a:lstStyle/>
        <a:p>
          <a:endParaRPr lang="ru-RU"/>
        </a:p>
      </dgm:t>
    </dgm:pt>
    <dgm:pt modelId="{B89B4E60-536C-4FED-9F49-96A019DC533D}" type="sibTrans" cxnId="{D22CAD71-758D-4EBC-82A6-9F66AAB691B8}">
      <dgm:prSet/>
      <dgm:spPr/>
      <dgm:t>
        <a:bodyPr/>
        <a:lstStyle/>
        <a:p>
          <a:endParaRPr lang="ru-RU"/>
        </a:p>
      </dgm:t>
    </dgm:pt>
    <dgm:pt modelId="{CF0856C0-D8BA-4933-B8F8-E74A18B5F394}">
      <dgm:prSet custT="1"/>
      <dgm:spPr>
        <a:xfrm>
          <a:off x="0" y="1307368"/>
          <a:ext cx="7632700" cy="556740"/>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договор участия в долевом строительстве и передаточный акт</a:t>
          </a:r>
          <a:r>
            <a:rPr lang="ru-RU" sz="1100" b="0" dirty="0" smtClean="0">
              <a:solidFill>
                <a:sysClr val="windowText" lastClr="000000"/>
              </a:solidFill>
              <a:latin typeface="Calibri"/>
              <a:ea typeface="+mn-ea"/>
              <a:cs typeface="+mn-cs"/>
            </a:rPr>
            <a:t> или иной документ о передаче объекта долевого строительства застройщиком и принятии его участником долевого строительства, подписанный сторонами, - при приобретении прав на квартиру, комнату или долю (доли) в них в строящемся доме</a:t>
          </a:r>
          <a:endParaRPr lang="ru-RU" sz="1100" dirty="0">
            <a:solidFill>
              <a:sysClr val="windowText" lastClr="000000"/>
            </a:solidFill>
            <a:latin typeface="Calibri"/>
            <a:ea typeface="+mn-ea"/>
            <a:cs typeface="+mn-cs"/>
          </a:endParaRPr>
        </a:p>
      </dgm:t>
    </dgm:pt>
    <dgm:pt modelId="{191E9327-0610-48A6-8874-D65B78CB7AC5}" type="parTrans" cxnId="{26D29AB5-AADA-4B3F-81FA-E5162D7BE606}">
      <dgm:prSet/>
      <dgm:spPr/>
      <dgm:t>
        <a:bodyPr/>
        <a:lstStyle/>
        <a:p>
          <a:endParaRPr lang="ru-RU"/>
        </a:p>
      </dgm:t>
    </dgm:pt>
    <dgm:pt modelId="{274282F4-93AF-42AF-8E87-84B27BD8F86F}" type="sibTrans" cxnId="{26D29AB5-AADA-4B3F-81FA-E5162D7BE606}">
      <dgm:prSet/>
      <dgm:spPr/>
      <dgm:t>
        <a:bodyPr/>
        <a:lstStyle/>
        <a:p>
          <a:endParaRPr lang="ru-RU"/>
        </a:p>
      </dgm:t>
    </dgm:pt>
    <dgm:pt modelId="{B543D4B3-D886-4126-9157-F862C83F82BB}">
      <dgm:prSet custT="1"/>
      <dgm:spPr>
        <a:xfrm>
          <a:off x="0" y="1864472"/>
          <a:ext cx="7632700" cy="592872"/>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договор о приобретении земельного участка или доли (долей) в нем </a:t>
          </a:r>
          <a:r>
            <a:rPr lang="ru-RU" sz="1100" b="0" dirty="0" smtClean="0">
              <a:solidFill>
                <a:sysClr val="windowText" lastClr="000000"/>
              </a:solidFill>
              <a:latin typeface="Calibri"/>
              <a:ea typeface="+mn-ea"/>
              <a:cs typeface="+mn-cs"/>
            </a:rPr>
            <a:t>- при приобретении земельного участка или доли (долей) в нем, предоставленного для индивидуального жилищного строительства, и земельного участка, на котором расположены приобретаемые жилой дом или доля (доли) в нем;</a:t>
          </a:r>
          <a:endParaRPr lang="ru-RU" sz="1100" dirty="0">
            <a:solidFill>
              <a:sysClr val="windowText" lastClr="000000"/>
            </a:solidFill>
            <a:latin typeface="Calibri"/>
            <a:ea typeface="+mn-ea"/>
            <a:cs typeface="+mn-cs"/>
          </a:endParaRPr>
        </a:p>
      </dgm:t>
    </dgm:pt>
    <dgm:pt modelId="{FFDF6CA7-8D60-407F-A808-25D5A9048477}" type="parTrans" cxnId="{7967C18A-9A24-425A-90FF-A0AC34FEB7AF}">
      <dgm:prSet/>
      <dgm:spPr/>
      <dgm:t>
        <a:bodyPr/>
        <a:lstStyle/>
        <a:p>
          <a:endParaRPr lang="ru-RU"/>
        </a:p>
      </dgm:t>
    </dgm:pt>
    <dgm:pt modelId="{45A8EE16-BA10-4B07-91C0-FEF9BA5A1674}" type="sibTrans" cxnId="{7967C18A-9A24-425A-90FF-A0AC34FEB7AF}">
      <dgm:prSet/>
      <dgm:spPr/>
      <dgm:t>
        <a:bodyPr/>
        <a:lstStyle/>
        <a:p>
          <a:endParaRPr lang="ru-RU"/>
        </a:p>
      </dgm:t>
    </dgm:pt>
    <dgm:pt modelId="{B39495B0-ED09-4C35-8A3B-A5D7B099AA89}">
      <dgm:prSet custT="1"/>
      <dgm:spPr>
        <a:xfrm>
          <a:off x="0" y="2457707"/>
          <a:ext cx="7632700" cy="483973"/>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свидетельство о рождении ребенка </a:t>
          </a:r>
          <a:r>
            <a:rPr lang="ru-RU" sz="1100" b="0" dirty="0" smtClean="0">
              <a:solidFill>
                <a:sysClr val="windowText" lastClr="000000"/>
              </a:solidFill>
              <a:latin typeface="Calibri"/>
              <a:ea typeface="+mn-ea"/>
              <a:cs typeface="+mn-cs"/>
            </a:rPr>
            <a:t>- при приобретении родителями жилого дома, квартиры, комнаты или доли (долей) в них, земельных участков или доли (долей) в них, на которых расположены приобретаемые жилые дома или доля (доли) в них, в собственность своих детей в возрасте до 18 лет</a:t>
          </a:r>
          <a:endParaRPr lang="ru-RU" sz="1100" dirty="0">
            <a:solidFill>
              <a:sysClr val="windowText" lastClr="000000"/>
            </a:solidFill>
            <a:latin typeface="Calibri"/>
            <a:ea typeface="+mn-ea"/>
            <a:cs typeface="+mn-cs"/>
          </a:endParaRPr>
        </a:p>
      </dgm:t>
    </dgm:pt>
    <dgm:pt modelId="{102D4DAB-9A31-429D-8E18-3AE4BE377EC9}" type="parTrans" cxnId="{F97D564E-11F9-41CC-BA08-B7054A58D70B}">
      <dgm:prSet/>
      <dgm:spPr/>
      <dgm:t>
        <a:bodyPr/>
        <a:lstStyle/>
        <a:p>
          <a:endParaRPr lang="ru-RU"/>
        </a:p>
      </dgm:t>
    </dgm:pt>
    <dgm:pt modelId="{3147F4F9-B8BE-4CAE-A2A9-3161F443EC94}" type="sibTrans" cxnId="{F97D564E-11F9-41CC-BA08-B7054A58D70B}">
      <dgm:prSet/>
      <dgm:spPr/>
      <dgm:t>
        <a:bodyPr/>
        <a:lstStyle/>
        <a:p>
          <a:endParaRPr lang="ru-RU"/>
        </a:p>
      </dgm:t>
    </dgm:pt>
    <dgm:pt modelId="{E42CBF0C-46E4-477C-88EA-DD23EE677C6A}">
      <dgm:prSet custT="1"/>
      <dgm:spPr>
        <a:xfrm>
          <a:off x="0" y="2942043"/>
          <a:ext cx="7632700" cy="630421"/>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решение органа опеки и попечительства об установлении опеки или попечительства </a:t>
          </a:r>
          <a:r>
            <a:rPr lang="ru-RU" sz="1100" b="0" dirty="0" smtClean="0">
              <a:solidFill>
                <a:sysClr val="windowText" lastClr="000000"/>
              </a:solidFill>
              <a:latin typeface="Calibri"/>
              <a:ea typeface="+mn-ea"/>
              <a:cs typeface="+mn-cs"/>
            </a:rPr>
            <a:t>- при приобретении опекунами (попечителями) жилого дома, квартиры, комнаты или доли (долей) в них, земельных участков или доли (долей) в них, на которых расположены приобретаемые жилые дома или доля (доли) в них, в собственность своих подопечных в возрасте до 18 лет</a:t>
          </a:r>
          <a:endParaRPr lang="ru-RU" sz="1100" dirty="0">
            <a:solidFill>
              <a:sysClr val="windowText" lastClr="000000"/>
            </a:solidFill>
            <a:latin typeface="Calibri"/>
            <a:ea typeface="+mn-ea"/>
            <a:cs typeface="+mn-cs"/>
          </a:endParaRPr>
        </a:p>
      </dgm:t>
    </dgm:pt>
    <dgm:pt modelId="{D219012C-796D-4127-A032-6E5324F5C29A}" type="parTrans" cxnId="{CFD47397-4434-458B-87F7-85133FE9B6CD}">
      <dgm:prSet/>
      <dgm:spPr/>
      <dgm:t>
        <a:bodyPr/>
        <a:lstStyle/>
        <a:p>
          <a:endParaRPr lang="ru-RU"/>
        </a:p>
      </dgm:t>
    </dgm:pt>
    <dgm:pt modelId="{33302D6F-6A70-4A28-805E-7D3E3C364C59}" type="sibTrans" cxnId="{CFD47397-4434-458B-87F7-85133FE9B6CD}">
      <dgm:prSet/>
      <dgm:spPr/>
      <dgm:t>
        <a:bodyPr/>
        <a:lstStyle/>
        <a:p>
          <a:endParaRPr lang="ru-RU"/>
        </a:p>
      </dgm:t>
    </dgm:pt>
    <dgm:pt modelId="{80D544A4-435F-4423-97BD-E8862928A65C}">
      <dgm:prSet custT="1"/>
      <dgm:spPr>
        <a:xfrm>
          <a:off x="0" y="3572827"/>
          <a:ext cx="7632700" cy="623593"/>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документы, подтверждающие произведенные налогоплательщиком расходы </a:t>
          </a:r>
          <a:r>
            <a:rPr lang="ru-RU" sz="1100" b="0" dirty="0" smtClean="0">
              <a:solidFill>
                <a:sysClr val="windowText" lastClr="000000"/>
              </a:solidFill>
              <a:latin typeface="Calibri"/>
              <a:ea typeface="+mn-ea"/>
              <a:cs typeface="+mn-cs"/>
            </a:rPr>
            <a:t>(квитанции к приходным ордерам, банковские выписки о перечислении денежных средств со счета покупателя на счет продавца, товарные и кассовые чеки, акты о закупке материалов у физических лиц с указанием в них адресных и паспортных данных продавца и другие документы)</a:t>
          </a:r>
          <a:endParaRPr lang="ru-RU" sz="1100" dirty="0">
            <a:solidFill>
              <a:sysClr val="windowText" lastClr="000000"/>
            </a:solidFill>
            <a:latin typeface="Calibri"/>
            <a:ea typeface="+mn-ea"/>
            <a:cs typeface="+mn-cs"/>
          </a:endParaRPr>
        </a:p>
      </dgm:t>
    </dgm:pt>
    <dgm:pt modelId="{0FE7BDB2-1E1E-4867-8F7F-FCD304FAE0D9}" type="parTrans" cxnId="{3A331BA4-AC56-4064-A51B-1881BAA6FAA1}">
      <dgm:prSet/>
      <dgm:spPr/>
      <dgm:t>
        <a:bodyPr/>
        <a:lstStyle/>
        <a:p>
          <a:endParaRPr lang="ru-RU"/>
        </a:p>
      </dgm:t>
    </dgm:pt>
    <dgm:pt modelId="{EBA8C42F-3E15-4125-9CB3-4F7344597AAF}" type="sibTrans" cxnId="{3A331BA4-AC56-4064-A51B-1881BAA6FAA1}">
      <dgm:prSet/>
      <dgm:spPr/>
      <dgm:t>
        <a:bodyPr/>
        <a:lstStyle/>
        <a:p>
          <a:endParaRPr lang="ru-RU"/>
        </a:p>
      </dgm:t>
    </dgm:pt>
    <dgm:pt modelId="{621B9FFD-2CEF-48C9-A8BA-0A51DD3E6BF7}">
      <dgm:prSet custT="1"/>
      <dgm:spPr>
        <a:xfrm>
          <a:off x="0" y="4196783"/>
          <a:ext cx="7632700" cy="338958"/>
        </a:xfr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rtl="0"/>
          <a:r>
            <a:rPr lang="ru-RU" sz="1100" b="1" dirty="0" smtClean="0">
              <a:solidFill>
                <a:sysClr val="windowText" lastClr="000000"/>
              </a:solidFill>
              <a:latin typeface="Calibri"/>
              <a:ea typeface="+mn-ea"/>
              <a:cs typeface="+mn-cs"/>
            </a:rPr>
            <a:t>заявление налогоплательщиков-супругов о распределении понесенных ими расходов</a:t>
          </a:r>
          <a:endParaRPr lang="ru-RU" sz="1100" dirty="0">
            <a:solidFill>
              <a:sysClr val="windowText" lastClr="000000"/>
            </a:solidFill>
            <a:latin typeface="Calibri"/>
            <a:ea typeface="+mn-ea"/>
            <a:cs typeface="+mn-cs"/>
          </a:endParaRPr>
        </a:p>
      </dgm:t>
    </dgm:pt>
    <dgm:pt modelId="{C2940F18-1BD7-4A99-86C5-AAB0765C2DEF}" type="parTrans" cxnId="{BD384019-919B-4807-82FB-01BC9CB80365}">
      <dgm:prSet/>
      <dgm:spPr/>
      <dgm:t>
        <a:bodyPr/>
        <a:lstStyle/>
        <a:p>
          <a:endParaRPr lang="ru-RU"/>
        </a:p>
      </dgm:t>
    </dgm:pt>
    <dgm:pt modelId="{63431E2F-5A8E-4CAC-A11E-417462D166DF}" type="sibTrans" cxnId="{BD384019-919B-4807-82FB-01BC9CB80365}">
      <dgm:prSet/>
      <dgm:spPr/>
      <dgm:t>
        <a:bodyPr/>
        <a:lstStyle/>
        <a:p>
          <a:endParaRPr lang="ru-RU"/>
        </a:p>
      </dgm:t>
    </dgm:pt>
    <dgm:pt modelId="{F452A707-45EA-435F-88C1-E26B2B04D548}" type="pres">
      <dgm:prSet presAssocID="{0A8BE8AD-AACE-4819-9559-3FEE886CB29C}" presName="linear" presStyleCnt="0">
        <dgm:presLayoutVars>
          <dgm:animLvl val="lvl"/>
          <dgm:resizeHandles val="exact"/>
        </dgm:presLayoutVars>
      </dgm:prSet>
      <dgm:spPr/>
      <dgm:t>
        <a:bodyPr/>
        <a:lstStyle/>
        <a:p>
          <a:endParaRPr lang="ru-RU"/>
        </a:p>
      </dgm:t>
    </dgm:pt>
    <dgm:pt modelId="{ADC900FA-8354-45EC-AAB2-6C06420BC7A1}" type="pres">
      <dgm:prSet presAssocID="{CE4D737F-5F7A-417B-B6BE-9D01397E5F85}" presName="parentText" presStyleLbl="node1" presStyleIdx="0" presStyleCnt="9" custScaleY="59617">
        <dgm:presLayoutVars>
          <dgm:chMax val="0"/>
          <dgm:bulletEnabled val="1"/>
        </dgm:presLayoutVars>
      </dgm:prSet>
      <dgm:spPr>
        <a:prstGeom prst="roundRect">
          <a:avLst/>
        </a:prstGeom>
      </dgm:spPr>
      <dgm:t>
        <a:bodyPr/>
        <a:lstStyle/>
        <a:p>
          <a:endParaRPr lang="ru-RU"/>
        </a:p>
      </dgm:t>
    </dgm:pt>
    <dgm:pt modelId="{6DA88A5C-0C84-4D10-88AE-20B3E80DFA74}" type="pres">
      <dgm:prSet presAssocID="{59EF74B4-7EB6-490A-8F22-67F3F6F95EF0}" presName="spacer" presStyleCnt="0"/>
      <dgm:spPr/>
    </dgm:pt>
    <dgm:pt modelId="{10147A00-00A1-4902-83E9-75FBC9CE202C}" type="pres">
      <dgm:prSet presAssocID="{F5F6450D-C7CC-4647-B6D0-83481926874E}" presName="parentText" presStyleLbl="node1" presStyleIdx="1" presStyleCnt="9" custScaleY="54885">
        <dgm:presLayoutVars>
          <dgm:chMax val="0"/>
          <dgm:bulletEnabled val="1"/>
        </dgm:presLayoutVars>
      </dgm:prSet>
      <dgm:spPr>
        <a:prstGeom prst="roundRect">
          <a:avLst/>
        </a:prstGeom>
      </dgm:spPr>
      <dgm:t>
        <a:bodyPr/>
        <a:lstStyle/>
        <a:p>
          <a:endParaRPr lang="ru-RU"/>
        </a:p>
      </dgm:t>
    </dgm:pt>
    <dgm:pt modelId="{F8006799-B25F-41A4-AEED-AB2CBCD47AF6}" type="pres">
      <dgm:prSet presAssocID="{7181EBBA-1D91-4625-ADE6-A05A96E938F1}" presName="spacer" presStyleCnt="0"/>
      <dgm:spPr/>
    </dgm:pt>
    <dgm:pt modelId="{F9FD1A19-6204-476B-B4EE-516B121F5970}" type="pres">
      <dgm:prSet presAssocID="{398C9E69-51BA-4FBC-A0E5-4724FB2B0A4D}" presName="parentText" presStyleLbl="node1" presStyleIdx="2" presStyleCnt="9" custScaleY="51273">
        <dgm:presLayoutVars>
          <dgm:chMax val="0"/>
          <dgm:bulletEnabled val="1"/>
        </dgm:presLayoutVars>
      </dgm:prSet>
      <dgm:spPr>
        <a:prstGeom prst="roundRect">
          <a:avLst/>
        </a:prstGeom>
      </dgm:spPr>
      <dgm:t>
        <a:bodyPr/>
        <a:lstStyle/>
        <a:p>
          <a:endParaRPr lang="ru-RU"/>
        </a:p>
      </dgm:t>
    </dgm:pt>
    <dgm:pt modelId="{08F0DCAB-D7B4-4D0F-A21F-EB65D75FE122}" type="pres">
      <dgm:prSet presAssocID="{B89B4E60-536C-4FED-9F49-96A019DC533D}" presName="spacer" presStyleCnt="0"/>
      <dgm:spPr/>
    </dgm:pt>
    <dgm:pt modelId="{88DA2807-196B-45A2-854F-C3B235D47F84}" type="pres">
      <dgm:prSet presAssocID="{CF0856C0-D8BA-4933-B8F8-E74A18B5F394}" presName="parentText" presStyleLbl="node1" presStyleIdx="3" presStyleCnt="9" custScaleY="70695">
        <dgm:presLayoutVars>
          <dgm:chMax val="0"/>
          <dgm:bulletEnabled val="1"/>
        </dgm:presLayoutVars>
      </dgm:prSet>
      <dgm:spPr>
        <a:prstGeom prst="roundRect">
          <a:avLst/>
        </a:prstGeom>
      </dgm:spPr>
      <dgm:t>
        <a:bodyPr/>
        <a:lstStyle/>
        <a:p>
          <a:endParaRPr lang="ru-RU"/>
        </a:p>
      </dgm:t>
    </dgm:pt>
    <dgm:pt modelId="{C78F6FD3-267C-4FA9-A859-91250E6A8E45}" type="pres">
      <dgm:prSet presAssocID="{274282F4-93AF-42AF-8E87-84B27BD8F86F}" presName="spacer" presStyleCnt="0"/>
      <dgm:spPr/>
    </dgm:pt>
    <dgm:pt modelId="{73F75DC9-A366-47D5-994D-34C1BB608CFC}" type="pres">
      <dgm:prSet presAssocID="{B543D4B3-D886-4126-9157-F862C83F82BB}" presName="parentText" presStyleLbl="node1" presStyleIdx="4" presStyleCnt="9" custScaleY="75283">
        <dgm:presLayoutVars>
          <dgm:chMax val="0"/>
          <dgm:bulletEnabled val="1"/>
        </dgm:presLayoutVars>
      </dgm:prSet>
      <dgm:spPr>
        <a:prstGeom prst="roundRect">
          <a:avLst/>
        </a:prstGeom>
      </dgm:spPr>
      <dgm:t>
        <a:bodyPr/>
        <a:lstStyle/>
        <a:p>
          <a:endParaRPr lang="ru-RU"/>
        </a:p>
      </dgm:t>
    </dgm:pt>
    <dgm:pt modelId="{F009CD03-8DE9-4D37-A77F-807C206FCDCE}" type="pres">
      <dgm:prSet presAssocID="{45A8EE16-BA10-4B07-91C0-FEF9BA5A1674}" presName="spacer" presStyleCnt="0"/>
      <dgm:spPr/>
    </dgm:pt>
    <dgm:pt modelId="{81021EA0-4472-428E-9B2D-FA3A9064A346}" type="pres">
      <dgm:prSet presAssocID="{B39495B0-ED09-4C35-8A3B-A5D7B099AA89}" presName="parentText" presStyleLbl="node1" presStyleIdx="5" presStyleCnt="9" custScaleY="61455">
        <dgm:presLayoutVars>
          <dgm:chMax val="0"/>
          <dgm:bulletEnabled val="1"/>
        </dgm:presLayoutVars>
      </dgm:prSet>
      <dgm:spPr>
        <a:prstGeom prst="roundRect">
          <a:avLst/>
        </a:prstGeom>
      </dgm:spPr>
      <dgm:t>
        <a:bodyPr/>
        <a:lstStyle/>
        <a:p>
          <a:endParaRPr lang="ru-RU"/>
        </a:p>
      </dgm:t>
    </dgm:pt>
    <dgm:pt modelId="{2A482970-1E68-4C2C-B1F7-E6A47DE99637}" type="pres">
      <dgm:prSet presAssocID="{3147F4F9-B8BE-4CAE-A2A9-3161F443EC94}" presName="spacer" presStyleCnt="0"/>
      <dgm:spPr/>
    </dgm:pt>
    <dgm:pt modelId="{C7747134-2ED1-4A7C-AA31-04730B6BA873}" type="pres">
      <dgm:prSet presAssocID="{E42CBF0C-46E4-477C-88EA-DD23EE677C6A}" presName="parentText" presStyleLbl="node1" presStyleIdx="6" presStyleCnt="9" custScaleY="80051">
        <dgm:presLayoutVars>
          <dgm:chMax val="0"/>
          <dgm:bulletEnabled val="1"/>
        </dgm:presLayoutVars>
      </dgm:prSet>
      <dgm:spPr>
        <a:prstGeom prst="roundRect">
          <a:avLst/>
        </a:prstGeom>
      </dgm:spPr>
      <dgm:t>
        <a:bodyPr/>
        <a:lstStyle/>
        <a:p>
          <a:endParaRPr lang="ru-RU"/>
        </a:p>
      </dgm:t>
    </dgm:pt>
    <dgm:pt modelId="{7EF70B87-EE08-4AD8-94D8-02DDFBC7EAB8}" type="pres">
      <dgm:prSet presAssocID="{33302D6F-6A70-4A28-805E-7D3E3C364C59}" presName="spacer" presStyleCnt="0"/>
      <dgm:spPr/>
    </dgm:pt>
    <dgm:pt modelId="{0ED23B5E-F826-46CB-9955-030EF60EF0F4}" type="pres">
      <dgm:prSet presAssocID="{80D544A4-435F-4423-97BD-E8862928A65C}" presName="parentText" presStyleLbl="node1" presStyleIdx="7" presStyleCnt="9" custScaleY="79184">
        <dgm:presLayoutVars>
          <dgm:chMax val="0"/>
          <dgm:bulletEnabled val="1"/>
        </dgm:presLayoutVars>
      </dgm:prSet>
      <dgm:spPr>
        <a:prstGeom prst="roundRect">
          <a:avLst/>
        </a:prstGeom>
      </dgm:spPr>
      <dgm:t>
        <a:bodyPr/>
        <a:lstStyle/>
        <a:p>
          <a:endParaRPr lang="ru-RU"/>
        </a:p>
      </dgm:t>
    </dgm:pt>
    <dgm:pt modelId="{4475AF09-F25B-40EC-978A-FD4412E98CAA}" type="pres">
      <dgm:prSet presAssocID="{EBA8C42F-3E15-4125-9CB3-4F7344597AAF}" presName="spacer" presStyleCnt="0"/>
      <dgm:spPr/>
    </dgm:pt>
    <dgm:pt modelId="{642C31AD-98AC-4DEC-9027-869522139F2D}" type="pres">
      <dgm:prSet presAssocID="{621B9FFD-2CEF-48C9-A8BA-0A51DD3E6BF7}" presName="parentText" presStyleLbl="node1" presStyleIdx="8" presStyleCnt="9" custAng="0" custScaleY="43041">
        <dgm:presLayoutVars>
          <dgm:chMax val="0"/>
          <dgm:bulletEnabled val="1"/>
        </dgm:presLayoutVars>
      </dgm:prSet>
      <dgm:spPr>
        <a:prstGeom prst="roundRect">
          <a:avLst/>
        </a:prstGeom>
      </dgm:spPr>
      <dgm:t>
        <a:bodyPr/>
        <a:lstStyle/>
        <a:p>
          <a:endParaRPr lang="ru-RU"/>
        </a:p>
      </dgm:t>
    </dgm:pt>
  </dgm:ptLst>
  <dgm:cxnLst>
    <dgm:cxn modelId="{06902A4A-7135-4BEC-A6FA-D09458F70AF8}" type="presOf" srcId="{CE4D737F-5F7A-417B-B6BE-9D01397E5F85}" destId="{ADC900FA-8354-45EC-AAB2-6C06420BC7A1}" srcOrd="0" destOrd="0" presId="urn:microsoft.com/office/officeart/2005/8/layout/vList2"/>
    <dgm:cxn modelId="{FF7C18DC-8871-4F06-BA08-B290CA456E78}" type="presOf" srcId="{B543D4B3-D886-4126-9157-F862C83F82BB}" destId="{73F75DC9-A366-47D5-994D-34C1BB608CFC}" srcOrd="0" destOrd="0" presId="urn:microsoft.com/office/officeart/2005/8/layout/vList2"/>
    <dgm:cxn modelId="{F97D564E-11F9-41CC-BA08-B7054A58D70B}" srcId="{0A8BE8AD-AACE-4819-9559-3FEE886CB29C}" destId="{B39495B0-ED09-4C35-8A3B-A5D7B099AA89}" srcOrd="5" destOrd="0" parTransId="{102D4DAB-9A31-429D-8E18-3AE4BE377EC9}" sibTransId="{3147F4F9-B8BE-4CAE-A2A9-3161F443EC94}"/>
    <dgm:cxn modelId="{6D4FD505-3028-4DAE-9F84-7DC160FB4124}" type="presOf" srcId="{B39495B0-ED09-4C35-8A3B-A5D7B099AA89}" destId="{81021EA0-4472-428E-9B2D-FA3A9064A346}" srcOrd="0" destOrd="0" presId="urn:microsoft.com/office/officeart/2005/8/layout/vList2"/>
    <dgm:cxn modelId="{7967C18A-9A24-425A-90FF-A0AC34FEB7AF}" srcId="{0A8BE8AD-AACE-4819-9559-3FEE886CB29C}" destId="{B543D4B3-D886-4126-9157-F862C83F82BB}" srcOrd="4" destOrd="0" parTransId="{FFDF6CA7-8D60-407F-A808-25D5A9048477}" sibTransId="{45A8EE16-BA10-4B07-91C0-FEF9BA5A1674}"/>
    <dgm:cxn modelId="{FED69269-7734-4B3F-B239-E0AFC5083BDC}" type="presOf" srcId="{80D544A4-435F-4423-97BD-E8862928A65C}" destId="{0ED23B5E-F826-46CB-9955-030EF60EF0F4}" srcOrd="0" destOrd="0" presId="urn:microsoft.com/office/officeart/2005/8/layout/vList2"/>
    <dgm:cxn modelId="{BE920005-86AB-420D-8357-229A1738EEE0}" type="presOf" srcId="{E42CBF0C-46E4-477C-88EA-DD23EE677C6A}" destId="{C7747134-2ED1-4A7C-AA31-04730B6BA873}" srcOrd="0" destOrd="0" presId="urn:microsoft.com/office/officeart/2005/8/layout/vList2"/>
    <dgm:cxn modelId="{CFD47397-4434-458B-87F7-85133FE9B6CD}" srcId="{0A8BE8AD-AACE-4819-9559-3FEE886CB29C}" destId="{E42CBF0C-46E4-477C-88EA-DD23EE677C6A}" srcOrd="6" destOrd="0" parTransId="{D219012C-796D-4127-A032-6E5324F5C29A}" sibTransId="{33302D6F-6A70-4A28-805E-7D3E3C364C59}"/>
    <dgm:cxn modelId="{26D29AB5-AADA-4B3F-81FA-E5162D7BE606}" srcId="{0A8BE8AD-AACE-4819-9559-3FEE886CB29C}" destId="{CF0856C0-D8BA-4933-B8F8-E74A18B5F394}" srcOrd="3" destOrd="0" parTransId="{191E9327-0610-48A6-8874-D65B78CB7AC5}" sibTransId="{274282F4-93AF-42AF-8E87-84B27BD8F86F}"/>
    <dgm:cxn modelId="{3A331BA4-AC56-4064-A51B-1881BAA6FAA1}" srcId="{0A8BE8AD-AACE-4819-9559-3FEE886CB29C}" destId="{80D544A4-435F-4423-97BD-E8862928A65C}" srcOrd="7" destOrd="0" parTransId="{0FE7BDB2-1E1E-4867-8F7F-FCD304FAE0D9}" sibTransId="{EBA8C42F-3E15-4125-9CB3-4F7344597AAF}"/>
    <dgm:cxn modelId="{7DF2D8BC-5466-4790-8F46-A653A765169A}" type="presOf" srcId="{0A8BE8AD-AACE-4819-9559-3FEE886CB29C}" destId="{F452A707-45EA-435F-88C1-E26B2B04D548}" srcOrd="0" destOrd="0" presId="urn:microsoft.com/office/officeart/2005/8/layout/vList2"/>
    <dgm:cxn modelId="{D22CAD71-758D-4EBC-82A6-9F66AAB691B8}" srcId="{0A8BE8AD-AACE-4819-9559-3FEE886CB29C}" destId="{398C9E69-51BA-4FBC-A0E5-4724FB2B0A4D}" srcOrd="2" destOrd="0" parTransId="{9F7FAD9C-8BF1-4F53-B7D1-EC5A9C1704C8}" sibTransId="{B89B4E60-536C-4FED-9F49-96A019DC533D}"/>
    <dgm:cxn modelId="{C853E87D-2A8C-48CA-877A-45AF39EC690E}" srcId="{0A8BE8AD-AACE-4819-9559-3FEE886CB29C}" destId="{F5F6450D-C7CC-4647-B6D0-83481926874E}" srcOrd="1" destOrd="0" parTransId="{81307BDB-7329-487F-912C-51644735CD40}" sibTransId="{7181EBBA-1D91-4625-ADE6-A05A96E938F1}"/>
    <dgm:cxn modelId="{BD384019-919B-4807-82FB-01BC9CB80365}" srcId="{0A8BE8AD-AACE-4819-9559-3FEE886CB29C}" destId="{621B9FFD-2CEF-48C9-A8BA-0A51DD3E6BF7}" srcOrd="8" destOrd="0" parTransId="{C2940F18-1BD7-4A99-86C5-AAB0765C2DEF}" sibTransId="{63431E2F-5A8E-4CAC-A11E-417462D166DF}"/>
    <dgm:cxn modelId="{66C80E73-5A16-4F89-A363-7AABCE96981B}" type="presOf" srcId="{621B9FFD-2CEF-48C9-A8BA-0A51DD3E6BF7}" destId="{642C31AD-98AC-4DEC-9027-869522139F2D}" srcOrd="0" destOrd="0" presId="urn:microsoft.com/office/officeart/2005/8/layout/vList2"/>
    <dgm:cxn modelId="{BCC81DBC-B78C-45D4-8B01-131B3AD2F800}" type="presOf" srcId="{398C9E69-51BA-4FBC-A0E5-4724FB2B0A4D}" destId="{F9FD1A19-6204-476B-B4EE-516B121F5970}" srcOrd="0" destOrd="0" presId="urn:microsoft.com/office/officeart/2005/8/layout/vList2"/>
    <dgm:cxn modelId="{1E69976E-E459-403D-B7B2-DC15990A1140}" srcId="{0A8BE8AD-AACE-4819-9559-3FEE886CB29C}" destId="{CE4D737F-5F7A-417B-B6BE-9D01397E5F85}" srcOrd="0" destOrd="0" parTransId="{B15B9FA4-4C5B-4F27-A3DB-74F0AD3773AE}" sibTransId="{59EF74B4-7EB6-490A-8F22-67F3F6F95EF0}"/>
    <dgm:cxn modelId="{750343EC-B10B-4736-B027-F9DDE6423126}" type="presOf" srcId="{F5F6450D-C7CC-4647-B6D0-83481926874E}" destId="{10147A00-00A1-4902-83E9-75FBC9CE202C}" srcOrd="0" destOrd="0" presId="urn:microsoft.com/office/officeart/2005/8/layout/vList2"/>
    <dgm:cxn modelId="{3F702887-2022-481B-85D6-33347E702316}" type="presOf" srcId="{CF0856C0-D8BA-4933-B8F8-E74A18B5F394}" destId="{88DA2807-196B-45A2-854F-C3B235D47F84}" srcOrd="0" destOrd="0" presId="urn:microsoft.com/office/officeart/2005/8/layout/vList2"/>
    <dgm:cxn modelId="{5BE5F6A4-E021-4A1B-A3C2-D70E8FC6EE6E}" type="presParOf" srcId="{F452A707-45EA-435F-88C1-E26B2B04D548}" destId="{ADC900FA-8354-45EC-AAB2-6C06420BC7A1}" srcOrd="0" destOrd="0" presId="urn:microsoft.com/office/officeart/2005/8/layout/vList2"/>
    <dgm:cxn modelId="{361A42CF-CADA-4298-B4E8-64C31CC26530}" type="presParOf" srcId="{F452A707-45EA-435F-88C1-E26B2B04D548}" destId="{6DA88A5C-0C84-4D10-88AE-20B3E80DFA74}" srcOrd="1" destOrd="0" presId="urn:microsoft.com/office/officeart/2005/8/layout/vList2"/>
    <dgm:cxn modelId="{B018E8DE-F8BE-4B02-9344-EB6EBC086189}" type="presParOf" srcId="{F452A707-45EA-435F-88C1-E26B2B04D548}" destId="{10147A00-00A1-4902-83E9-75FBC9CE202C}" srcOrd="2" destOrd="0" presId="urn:microsoft.com/office/officeart/2005/8/layout/vList2"/>
    <dgm:cxn modelId="{2AF1F061-06C3-4DDF-9343-DCBF13D7B7F8}" type="presParOf" srcId="{F452A707-45EA-435F-88C1-E26B2B04D548}" destId="{F8006799-B25F-41A4-AEED-AB2CBCD47AF6}" srcOrd="3" destOrd="0" presId="urn:microsoft.com/office/officeart/2005/8/layout/vList2"/>
    <dgm:cxn modelId="{DDA9B285-6E0F-498C-B523-CC80D74F0459}" type="presParOf" srcId="{F452A707-45EA-435F-88C1-E26B2B04D548}" destId="{F9FD1A19-6204-476B-B4EE-516B121F5970}" srcOrd="4" destOrd="0" presId="urn:microsoft.com/office/officeart/2005/8/layout/vList2"/>
    <dgm:cxn modelId="{8B13630C-D975-4DA7-B8D9-36A37B72A197}" type="presParOf" srcId="{F452A707-45EA-435F-88C1-E26B2B04D548}" destId="{08F0DCAB-D7B4-4D0F-A21F-EB65D75FE122}" srcOrd="5" destOrd="0" presId="urn:microsoft.com/office/officeart/2005/8/layout/vList2"/>
    <dgm:cxn modelId="{760A5E89-BD4A-498A-BE05-52F58B97A5C5}" type="presParOf" srcId="{F452A707-45EA-435F-88C1-E26B2B04D548}" destId="{88DA2807-196B-45A2-854F-C3B235D47F84}" srcOrd="6" destOrd="0" presId="urn:microsoft.com/office/officeart/2005/8/layout/vList2"/>
    <dgm:cxn modelId="{B4628A75-026A-4CB1-B7AA-DF61F6FCE14F}" type="presParOf" srcId="{F452A707-45EA-435F-88C1-E26B2B04D548}" destId="{C78F6FD3-267C-4FA9-A859-91250E6A8E45}" srcOrd="7" destOrd="0" presId="urn:microsoft.com/office/officeart/2005/8/layout/vList2"/>
    <dgm:cxn modelId="{9024896C-F08F-4E6D-8884-D3A4353036CE}" type="presParOf" srcId="{F452A707-45EA-435F-88C1-E26B2B04D548}" destId="{73F75DC9-A366-47D5-994D-34C1BB608CFC}" srcOrd="8" destOrd="0" presId="urn:microsoft.com/office/officeart/2005/8/layout/vList2"/>
    <dgm:cxn modelId="{4F41DD23-C273-4C1B-81F0-5B92EBB4426E}" type="presParOf" srcId="{F452A707-45EA-435F-88C1-E26B2B04D548}" destId="{F009CD03-8DE9-4D37-A77F-807C206FCDCE}" srcOrd="9" destOrd="0" presId="urn:microsoft.com/office/officeart/2005/8/layout/vList2"/>
    <dgm:cxn modelId="{74CB578E-D4D7-4096-B2E2-9E3397C989D1}" type="presParOf" srcId="{F452A707-45EA-435F-88C1-E26B2B04D548}" destId="{81021EA0-4472-428E-9B2D-FA3A9064A346}" srcOrd="10" destOrd="0" presId="urn:microsoft.com/office/officeart/2005/8/layout/vList2"/>
    <dgm:cxn modelId="{4B150725-9634-4BC5-A92D-410FE6111CFD}" type="presParOf" srcId="{F452A707-45EA-435F-88C1-E26B2B04D548}" destId="{2A482970-1E68-4C2C-B1F7-E6A47DE99637}" srcOrd="11" destOrd="0" presId="urn:microsoft.com/office/officeart/2005/8/layout/vList2"/>
    <dgm:cxn modelId="{E082B0F6-0B11-4C0C-80E9-B80FCDB75954}" type="presParOf" srcId="{F452A707-45EA-435F-88C1-E26B2B04D548}" destId="{C7747134-2ED1-4A7C-AA31-04730B6BA873}" srcOrd="12" destOrd="0" presId="urn:microsoft.com/office/officeart/2005/8/layout/vList2"/>
    <dgm:cxn modelId="{EA426928-698C-44E4-A9F0-504D60115560}" type="presParOf" srcId="{F452A707-45EA-435F-88C1-E26B2B04D548}" destId="{7EF70B87-EE08-4AD8-94D8-02DDFBC7EAB8}" srcOrd="13" destOrd="0" presId="urn:microsoft.com/office/officeart/2005/8/layout/vList2"/>
    <dgm:cxn modelId="{FB5D173A-1724-4B6B-B756-A7F4E3069882}" type="presParOf" srcId="{F452A707-45EA-435F-88C1-E26B2B04D548}" destId="{0ED23B5E-F826-46CB-9955-030EF60EF0F4}" srcOrd="14" destOrd="0" presId="urn:microsoft.com/office/officeart/2005/8/layout/vList2"/>
    <dgm:cxn modelId="{D9B29B5C-EC84-44DD-861D-88B1C31F238E}" type="presParOf" srcId="{F452A707-45EA-435F-88C1-E26B2B04D548}" destId="{4475AF09-F25B-40EC-978A-FD4412E98CAA}" srcOrd="15" destOrd="0" presId="urn:microsoft.com/office/officeart/2005/8/layout/vList2"/>
    <dgm:cxn modelId="{5A4461B6-B26B-4291-BC18-F15ACBEE4DFB}" type="presParOf" srcId="{F452A707-45EA-435F-88C1-E26B2B04D548}" destId="{642C31AD-98AC-4DEC-9027-869522139F2D}" srcOrd="16"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Lst>
  <dgm:cxnLst>
    <dgm:cxn modelId="{8D1C1059-C74C-4A86-835C-B2F8F239C648}" type="presOf" srcId="{3DD50B74-425F-4391-B351-334B9FC33249}" destId="{68966A01-B93C-42AB-A76D-BBDCC85EAE3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Lst>
  <dgm:cxnLst>
    <dgm:cxn modelId="{A49049F9-39B0-4E66-817A-7A92F72E7BBE}" type="presOf" srcId="{1B990B0C-9DEA-4911-AF3D-B62701A08477}" destId="{1DE0754D-F2B4-4739-AF69-9A0B9232DAE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E01E3-763E-422F-8054-B9B2BBC9C79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6B8C026D-152F-40CD-9017-60187C49D088}">
      <dgm:prSet phldrT="[Текст]" custT="1"/>
      <dgm:spPr>
        <a:xfrm>
          <a:off x="2032" y="49951"/>
          <a:ext cx="1981804" cy="724996"/>
        </a:xfrm>
        <a:solidFill>
          <a:srgbClr val="FF5050"/>
        </a:solidFill>
        <a:ln w="12700" cap="flat" cmpd="sng" algn="ctr">
          <a:solidFill>
            <a:srgbClr val="5B9BD5">
              <a:hueOff val="0"/>
              <a:satOff val="0"/>
              <a:lumOff val="0"/>
              <a:alphaOff val="0"/>
            </a:srgbClr>
          </a:solidFill>
          <a:prstDash val="solid"/>
          <a:miter lim="800000"/>
        </a:ln>
        <a:effectLst/>
      </dgm:spPr>
      <dgm:t>
        <a:bodyPr/>
        <a:lstStyle/>
        <a:p>
          <a:r>
            <a:rPr lang="ru-RU" sz="1200" b="1" dirty="0" smtClean="0">
              <a:solidFill>
                <a:sysClr val="window" lastClr="FFFFFF"/>
              </a:solidFill>
              <a:latin typeface="Calibri" panose="020F0502020204030204"/>
              <a:ea typeface="+mn-ea"/>
              <a:cs typeface="+mn-cs"/>
            </a:rPr>
            <a:t>По декларации 3-НДФЛ</a:t>
          </a:r>
          <a:endParaRPr lang="ru-RU" sz="1200" b="1" dirty="0">
            <a:solidFill>
              <a:sysClr val="window" lastClr="FFFFFF"/>
            </a:solidFill>
            <a:latin typeface="Calibri" panose="020F0502020204030204"/>
            <a:ea typeface="+mn-ea"/>
            <a:cs typeface="+mn-cs"/>
          </a:endParaRPr>
        </a:p>
      </dgm:t>
    </dgm:pt>
    <dgm:pt modelId="{4F2A5310-7CEE-4B0D-AC95-CFECEBDF4BCE}" type="parTrans" cxnId="{77EADB12-5AAC-45E7-9F1E-FA35F80CA172}">
      <dgm:prSet/>
      <dgm:spPr/>
      <dgm:t>
        <a:bodyPr/>
        <a:lstStyle/>
        <a:p>
          <a:endParaRPr lang="ru-RU"/>
        </a:p>
      </dgm:t>
    </dgm:pt>
    <dgm:pt modelId="{3F8887A3-2479-413D-A208-35F5BC274F46}" type="sibTrans" cxnId="{77EADB12-5AAC-45E7-9F1E-FA35F80CA172}">
      <dgm:prSet/>
      <dgm:spPr/>
      <dgm:t>
        <a:bodyPr/>
        <a:lstStyle/>
        <a:p>
          <a:endParaRPr lang="ru-RU"/>
        </a:p>
      </dgm:t>
    </dgm:pt>
    <dgm:pt modelId="{281D9B1C-A86E-4941-B679-D428F24B6C66}">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5004EA47-F33E-4668-A820-303B5C10104F}" type="parTrans" cxnId="{D864964E-29D1-4B77-9200-4C0BA893B11C}">
      <dgm:prSet/>
      <dgm:spPr/>
      <dgm:t>
        <a:bodyPr/>
        <a:lstStyle/>
        <a:p>
          <a:endParaRPr lang="ru-RU"/>
        </a:p>
      </dgm:t>
    </dgm:pt>
    <dgm:pt modelId="{D5FFCA7C-E1E3-44AA-8B42-4695A1ED0D25}" type="sibTrans" cxnId="{D864964E-29D1-4B77-9200-4C0BA893B11C}">
      <dgm:prSet/>
      <dgm:spPr/>
      <dgm:t>
        <a:bodyPr/>
        <a:lstStyle/>
        <a:p>
          <a:endParaRPr lang="ru-RU"/>
        </a:p>
      </dgm:t>
    </dgm:pt>
    <dgm:pt modelId="{528EBC9E-9F2A-471D-84CF-63E1A8349E8E}">
      <dgm:prSet phldrT="[Текст]" custT="1"/>
      <dgm:spPr>
        <a:xfrm>
          <a:off x="2253382" y="61914"/>
          <a:ext cx="1981804" cy="724996"/>
        </a:xfrm>
        <a:solidFill>
          <a:srgbClr val="0070C0"/>
        </a:solidFill>
        <a:ln w="12700" cap="flat" cmpd="sng" algn="ctr">
          <a:solidFill>
            <a:srgbClr val="5B9BD5">
              <a:hueOff val="0"/>
              <a:satOff val="0"/>
              <a:lumOff val="0"/>
              <a:alphaOff val="0"/>
            </a:srgbClr>
          </a:solidFill>
          <a:prstDash val="solid"/>
          <a:miter lim="800000"/>
        </a:ln>
        <a:effectLst/>
      </dgm:spPr>
      <dgm:t>
        <a:bodyPr/>
        <a:lstStyle/>
        <a:p>
          <a:r>
            <a:rPr lang="ru-RU" sz="1400" b="1" dirty="0" smtClean="0">
              <a:solidFill>
                <a:sysClr val="window" lastClr="FFFFFF"/>
              </a:solidFill>
              <a:latin typeface="Calibri" panose="020F0502020204030204"/>
              <a:ea typeface="+mn-ea"/>
              <a:cs typeface="+mn-cs"/>
            </a:rPr>
            <a:t>У налогового агента</a:t>
          </a:r>
          <a:endParaRPr lang="ru-RU" sz="1400" b="1" dirty="0">
            <a:solidFill>
              <a:sysClr val="window" lastClr="FFFFFF"/>
            </a:solidFill>
            <a:latin typeface="Calibri" panose="020F0502020204030204"/>
            <a:ea typeface="+mn-ea"/>
            <a:cs typeface="+mn-cs"/>
          </a:endParaRPr>
        </a:p>
      </dgm:t>
    </dgm:pt>
    <dgm:pt modelId="{770E9D15-8D16-4D60-94AC-2F46ED79A8B2}" type="parTrans" cxnId="{1745C846-40CA-4B8A-AF62-75EB4ECE387A}">
      <dgm:prSet/>
      <dgm:spPr/>
      <dgm:t>
        <a:bodyPr/>
        <a:lstStyle/>
        <a:p>
          <a:endParaRPr lang="ru-RU"/>
        </a:p>
      </dgm:t>
    </dgm:pt>
    <dgm:pt modelId="{C853EE7B-0E5D-43ED-B7DF-438EACB58817}" type="sibTrans" cxnId="{1745C846-40CA-4B8A-AF62-75EB4ECE387A}">
      <dgm:prSet/>
      <dgm:spPr/>
      <dgm:t>
        <a:bodyPr/>
        <a:lstStyle/>
        <a:p>
          <a:endParaRPr lang="ru-RU"/>
        </a:p>
      </dgm:t>
    </dgm:pt>
    <dgm:pt modelId="{01A8502D-0D7A-49A7-BFA0-CEEC020FD185}">
      <dgm:prSet phldrT="[Текст]" custT="1"/>
      <dgm:spPr>
        <a:xfrm>
          <a:off x="2261289"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DFF18D3B-5D53-4F29-8DFB-2C99A40712BD}" type="parTrans" cxnId="{311753D8-9987-4943-9B6B-60172CA1A0E5}">
      <dgm:prSet/>
      <dgm:spPr/>
      <dgm:t>
        <a:bodyPr/>
        <a:lstStyle/>
        <a:p>
          <a:endParaRPr lang="ru-RU"/>
        </a:p>
      </dgm:t>
    </dgm:pt>
    <dgm:pt modelId="{F004B087-8F48-4D00-B492-B93FC4192033}" type="sibTrans" cxnId="{311753D8-9987-4943-9B6B-60172CA1A0E5}">
      <dgm:prSet/>
      <dgm:spPr/>
      <dgm:t>
        <a:bodyPr/>
        <a:lstStyle/>
        <a:p>
          <a:endParaRPr lang="ru-RU"/>
        </a:p>
      </dgm:t>
    </dgm:pt>
    <dgm:pt modelId="{E9210A9C-05C2-48F2-A7A6-629997ACEA17}">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269CD72B-66B5-4B74-9DD0-08100A6BAD76}" type="parTrans" cxnId="{02B427A9-0016-4472-9A4E-D08E0128C7A1}">
      <dgm:prSet/>
      <dgm:spPr/>
      <dgm:t>
        <a:bodyPr/>
        <a:lstStyle/>
        <a:p>
          <a:endParaRPr lang="ru-RU"/>
        </a:p>
      </dgm:t>
    </dgm:pt>
    <dgm:pt modelId="{7A9268B9-C7DE-4831-B275-163C0B3B13BA}" type="sibTrans" cxnId="{02B427A9-0016-4472-9A4E-D08E0128C7A1}">
      <dgm:prSet/>
      <dgm:spPr/>
      <dgm:t>
        <a:bodyPr/>
        <a:lstStyle/>
        <a:p>
          <a:endParaRPr lang="ru-RU"/>
        </a:p>
      </dgm:t>
    </dgm:pt>
    <dgm:pt modelId="{EA9221D2-344B-4825-B46D-D8ED568FEAC7}">
      <dgm:prSet phldrT="[Текст]" custT="1"/>
      <dgm:spPr>
        <a:xfrm>
          <a:off x="2032"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6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dirty="0">
            <a:solidFill>
              <a:sysClr val="windowText" lastClr="000000">
                <a:hueOff val="0"/>
                <a:satOff val="0"/>
                <a:lumOff val="0"/>
                <a:alphaOff val="0"/>
              </a:sysClr>
            </a:solidFill>
            <a:latin typeface="Calibri" panose="020F0502020204030204"/>
            <a:ea typeface="+mn-ea"/>
            <a:cs typeface="+mn-cs"/>
          </a:endParaRPr>
        </a:p>
      </dgm:t>
    </dgm:pt>
    <dgm:pt modelId="{AD805266-3259-4EFF-8B85-FABCAE9DF3E6}" type="parTrans" cxnId="{6B2F69B2-5193-4952-9EE6-079FA88DEB44}">
      <dgm:prSet/>
      <dgm:spPr/>
      <dgm:t>
        <a:bodyPr/>
        <a:lstStyle/>
        <a:p>
          <a:endParaRPr lang="ru-RU"/>
        </a:p>
      </dgm:t>
    </dgm:pt>
    <dgm:pt modelId="{F0AADCDE-E890-48B3-928C-92FAD47D181A}" type="sibTrans" cxnId="{6B2F69B2-5193-4952-9EE6-079FA88DEB44}">
      <dgm:prSet/>
      <dgm:spPr/>
      <dgm:t>
        <a:bodyPr/>
        <a:lstStyle/>
        <a:p>
          <a:endParaRPr lang="ru-RU"/>
        </a:p>
      </dgm:t>
    </dgm:pt>
    <dgm:pt modelId="{4E970518-BC69-45C7-A6C3-3522C9CA40B4}">
      <dgm:prSet phldrT="[Текст]" custT="1"/>
      <dgm:spPr>
        <a:xfrm>
          <a:off x="2261289"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dirty="0" smtClean="0">
              <a:solidFill>
                <a:sysClr val="windowText" lastClr="000000">
                  <a:hueOff val="0"/>
                  <a:satOff val="0"/>
                  <a:lumOff val="0"/>
                  <a:alphaOff val="0"/>
                </a:sysClr>
              </a:solidFill>
              <a:latin typeface="Calibri" panose="020F0502020204030204"/>
              <a:ea typeface="+mn-ea"/>
              <a:cs typeface="+mn-cs"/>
            </a:rPr>
            <a:t>Представить в налоговый орган по месту жительства заявление на получение уведомления о праве на социальный налоговый вычет (№ЕД-7-11/755</a:t>
          </a:r>
          <a:r>
            <a:rPr lang="en-US" sz="1400" dirty="0" smtClean="0">
              <a:solidFill>
                <a:sysClr val="windowText" lastClr="000000">
                  <a:hueOff val="0"/>
                  <a:satOff val="0"/>
                  <a:lumOff val="0"/>
                  <a:alphaOff val="0"/>
                </a:sysClr>
              </a:solidFill>
              <a:latin typeface="Calibri" panose="020F0502020204030204"/>
              <a:ea typeface="+mn-ea"/>
              <a:cs typeface="+mn-cs"/>
            </a:rPr>
            <a:t>@ </a:t>
          </a:r>
          <a:r>
            <a:rPr lang="ru-RU" sz="1400" dirty="0" smtClean="0">
              <a:solidFill>
                <a:sysClr val="windowText" lastClr="000000">
                  <a:hueOff val="0"/>
                  <a:satOff val="0"/>
                  <a:lumOff val="0"/>
                  <a:alphaOff val="0"/>
                </a:sysClr>
              </a:solidFill>
              <a:latin typeface="Calibri" panose="020F0502020204030204"/>
              <a:ea typeface="+mn-ea"/>
              <a:cs typeface="+mn-cs"/>
            </a:rPr>
            <a:t>от 17.08.2021</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948D9E10-6CC8-4843-9280-EE5032203FE2}" type="parTrans" cxnId="{BE84A18A-74A4-4DDF-A28B-099CB075215C}">
      <dgm:prSet/>
      <dgm:spPr/>
      <dgm:t>
        <a:bodyPr/>
        <a:lstStyle/>
        <a:p>
          <a:endParaRPr lang="ru-RU"/>
        </a:p>
      </dgm:t>
    </dgm:pt>
    <dgm:pt modelId="{6D8293C7-BCF0-4F51-869A-E27399391871}" type="sibTrans" cxnId="{BE84A18A-74A4-4DDF-A28B-099CB075215C}">
      <dgm:prSet/>
      <dgm:spPr/>
      <dgm:t>
        <a:bodyPr/>
        <a:lstStyle/>
        <a:p>
          <a:endParaRPr lang="ru-RU"/>
        </a:p>
      </dgm:t>
    </dgm:pt>
    <dgm:pt modelId="{5A3A59E2-DED5-4809-B03E-F7EF79EBB939}">
      <dgm:prSet phldrT="[Текст]" custT="1"/>
      <dgm:spPr>
        <a:xfrm>
          <a:off x="2261289"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sz="1400" dirty="0" smtClean="0">
              <a:solidFill>
                <a:sysClr val="windowText" lastClr="000000">
                  <a:hueOff val="0"/>
                  <a:satOff val="0"/>
                  <a:lumOff val="0"/>
                  <a:alphaOff val="0"/>
                </a:sysClr>
              </a:solidFill>
              <a:latin typeface="Calibri" panose="020F0502020204030204"/>
              <a:ea typeface="+mn-ea"/>
              <a:cs typeface="+mn-cs"/>
            </a:rPr>
            <a:t>По истечении 30 дней получить уведомление</a:t>
          </a:r>
          <a:endParaRPr lang="ru-RU" sz="1400" dirty="0">
            <a:solidFill>
              <a:sysClr val="windowText" lastClr="000000">
                <a:hueOff val="0"/>
                <a:satOff val="0"/>
                <a:lumOff val="0"/>
                <a:alphaOff val="0"/>
              </a:sysClr>
            </a:solidFill>
            <a:latin typeface="Calibri" panose="020F0502020204030204"/>
            <a:ea typeface="+mn-ea"/>
            <a:cs typeface="+mn-cs"/>
          </a:endParaRPr>
        </a:p>
      </dgm:t>
    </dgm:pt>
    <dgm:pt modelId="{8DEF4BA9-A405-4EDB-8155-89FDA2E319E4}" type="parTrans" cxnId="{80477A40-B3A9-474D-AD35-87BCDD05A992}">
      <dgm:prSet/>
      <dgm:spPr/>
      <dgm:t>
        <a:bodyPr/>
        <a:lstStyle/>
        <a:p>
          <a:endParaRPr lang="ru-RU"/>
        </a:p>
      </dgm:t>
    </dgm:pt>
    <dgm:pt modelId="{491E7E4A-3301-4053-887B-53643B5D23AF}" type="sibTrans" cxnId="{80477A40-B3A9-474D-AD35-87BCDD05A992}">
      <dgm:prSet/>
      <dgm:spPr/>
      <dgm:t>
        <a:bodyPr/>
        <a:lstStyle/>
        <a:p>
          <a:endParaRPr lang="ru-RU"/>
        </a:p>
      </dgm:t>
    </dgm:pt>
    <dgm:pt modelId="{BDC80DFA-2B7B-4113-8BF1-6AFC043E78AD}">
      <dgm:prSet phldrT="[Текст]"/>
      <dgm:spPr>
        <a:xfrm>
          <a:off x="4520546" y="49951"/>
          <a:ext cx="1981804" cy="724996"/>
        </a:xfrm>
        <a:solidFill>
          <a:srgbClr val="00B050"/>
        </a:solidFill>
        <a:ln w="12700" cap="flat" cmpd="sng" algn="ctr">
          <a:solidFill>
            <a:srgbClr val="5B9BD5">
              <a:hueOff val="0"/>
              <a:satOff val="0"/>
              <a:lumOff val="0"/>
              <a:alphaOff val="0"/>
            </a:srgbClr>
          </a:solidFill>
          <a:prstDash val="solid"/>
          <a:miter lim="800000"/>
        </a:ln>
        <a:effectLst/>
      </dgm:spPr>
      <dgm:t>
        <a:bodyPr/>
        <a:lstStyle/>
        <a:p>
          <a:r>
            <a:rPr lang="ru-RU" b="1" dirty="0" smtClean="0">
              <a:solidFill>
                <a:sysClr val="window" lastClr="FFFFFF"/>
              </a:solidFill>
              <a:latin typeface="Calibri" panose="020F0502020204030204"/>
              <a:ea typeface="+mn-ea"/>
              <a:cs typeface="+mn-cs"/>
            </a:rPr>
            <a:t>В упрощённом порядке</a:t>
          </a:r>
          <a:endParaRPr lang="ru-RU" b="1" dirty="0">
            <a:solidFill>
              <a:sysClr val="window" lastClr="FFFFFF"/>
            </a:solidFill>
            <a:latin typeface="Calibri" panose="020F0502020204030204"/>
            <a:ea typeface="+mn-ea"/>
            <a:cs typeface="+mn-cs"/>
          </a:endParaRPr>
        </a:p>
      </dgm:t>
    </dgm:pt>
    <dgm:pt modelId="{1F98BE16-F0D0-4C84-AF8D-686579054389}" type="parTrans" cxnId="{91E43CBB-02FE-4097-B161-26E5414F0DE3}">
      <dgm:prSet/>
      <dgm:spPr/>
      <dgm:t>
        <a:bodyPr/>
        <a:lstStyle/>
        <a:p>
          <a:endParaRPr lang="ru-RU"/>
        </a:p>
      </dgm:t>
    </dgm:pt>
    <dgm:pt modelId="{AB92DF31-0721-435B-BCC6-0D36EE0FE3D9}" type="sibTrans" cxnId="{91E43CBB-02FE-4097-B161-26E5414F0DE3}">
      <dgm:prSet/>
      <dgm:spPr/>
      <dgm:t>
        <a:bodyPr/>
        <a:lstStyle/>
        <a:p>
          <a:endParaRPr lang="ru-RU"/>
        </a:p>
      </dgm:t>
    </dgm:pt>
    <dgm:pt modelId="{75E921F0-D91F-4A20-8FD7-595AE33F587D}">
      <dgm:prSet custT="1"/>
      <dgm:spPr>
        <a:xfrm>
          <a:off x="4520546"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r>
            <a:rPr lang="ru-RU" sz="1200" dirty="0" smtClean="0">
              <a:solidFill>
                <a:sysClr val="windowText" lastClr="000000">
                  <a:hueOff val="0"/>
                  <a:satOff val="0"/>
                  <a:lumOff val="0"/>
                  <a:alphaOff val="0"/>
                </a:sysClr>
              </a:solidFill>
              <a:latin typeface="Calibri" panose="020F0502020204030204"/>
              <a:ea typeface="+mn-ea"/>
              <a:cs typeface="+mn-cs"/>
            </a:rPr>
            <a:t>Обратится </a:t>
          </a:r>
          <a:r>
            <a:rPr lang="ru-RU" sz="1200" dirty="0" smtClean="0">
              <a:solidFill>
                <a:sysClr val="windowText" lastClr="000000">
                  <a:hueOff val="0"/>
                  <a:satOff val="0"/>
                  <a:lumOff val="0"/>
                  <a:alphaOff val="0"/>
                </a:sysClr>
              </a:solidFill>
              <a:latin typeface="Calibri" panose="020F0502020204030204"/>
              <a:ea typeface="+mn-ea"/>
              <a:cs typeface="+mn-cs"/>
            </a:rPr>
            <a:t>налоговому агенту (Банк), с которым заключен договор на приобретение имущества</a:t>
          </a:r>
          <a:endParaRPr lang="ru-RU" sz="1200" dirty="0">
            <a:solidFill>
              <a:sysClr val="windowText" lastClr="000000">
                <a:hueOff val="0"/>
                <a:satOff val="0"/>
                <a:lumOff val="0"/>
                <a:alphaOff val="0"/>
              </a:sysClr>
            </a:solidFill>
            <a:latin typeface="Calibri" panose="020F0502020204030204"/>
            <a:ea typeface="+mn-ea"/>
            <a:cs typeface="+mn-cs"/>
          </a:endParaRPr>
        </a:p>
      </dgm:t>
    </dgm:pt>
    <dgm:pt modelId="{E07DC3C8-DC19-418A-ABD8-06D8022DC18E}" type="parTrans" cxnId="{42CD636F-C60E-4D59-A529-347E15DC6734}">
      <dgm:prSet/>
      <dgm:spPr/>
      <dgm:t>
        <a:bodyPr/>
        <a:lstStyle/>
        <a:p>
          <a:endParaRPr lang="ru-RU"/>
        </a:p>
      </dgm:t>
    </dgm:pt>
    <dgm:pt modelId="{597EFF69-E8C8-4F2C-84FB-73F6562892CD}" type="sibTrans" cxnId="{42CD636F-C60E-4D59-A529-347E15DC6734}">
      <dgm:prSet/>
      <dgm:spPr/>
      <dgm:t>
        <a:bodyPr/>
        <a:lstStyle/>
        <a:p>
          <a:endParaRPr lang="ru-RU"/>
        </a:p>
      </dgm:t>
    </dgm:pt>
    <dgm:pt modelId="{6D5DCB87-73D1-49E1-9755-E078D3AB2315}">
      <dgm:prSet custT="1"/>
      <dgm:spPr>
        <a:xfrm>
          <a:off x="4520546" y="774948"/>
          <a:ext cx="1981804" cy="3239099"/>
        </a:xfr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gm:spPr>
      <dgm:t>
        <a:bodyPr/>
        <a:lstStyle/>
        <a:p>
          <a:pPr algn="l"/>
          <a:endParaRPr lang="ru-RU" sz="800" dirty="0">
            <a:solidFill>
              <a:sysClr val="windowText" lastClr="000000">
                <a:hueOff val="0"/>
                <a:satOff val="0"/>
                <a:lumOff val="0"/>
                <a:alphaOff val="0"/>
              </a:sysClr>
            </a:solidFill>
            <a:latin typeface="Calibri" panose="020F0502020204030204"/>
            <a:ea typeface="+mn-ea"/>
            <a:cs typeface="+mn-cs"/>
          </a:endParaRPr>
        </a:p>
      </dgm:t>
    </dgm:pt>
    <dgm:pt modelId="{C4CC117A-FD4C-4E5C-8D5B-4A9A716ADEB3}" type="parTrans" cxnId="{F6749504-5A64-4801-A4D8-EF7BCA625FF1}">
      <dgm:prSet/>
      <dgm:spPr/>
      <dgm:t>
        <a:bodyPr/>
        <a:lstStyle/>
        <a:p>
          <a:endParaRPr lang="ru-RU"/>
        </a:p>
      </dgm:t>
    </dgm:pt>
    <dgm:pt modelId="{FBC87515-73E7-40F3-A75F-466D55C12CE5}" type="sibTrans" cxnId="{F6749504-5A64-4801-A4D8-EF7BCA625FF1}">
      <dgm:prSet/>
      <dgm:spPr/>
      <dgm:t>
        <a:bodyPr/>
        <a:lstStyle/>
        <a:p>
          <a:endParaRPr lang="ru-RU"/>
        </a:p>
      </dgm:t>
    </dgm:pt>
    <dgm:pt modelId="{B5995866-333D-41E1-A296-091BAC9A8F17}" type="pres">
      <dgm:prSet presAssocID="{A15E01E3-763E-422F-8054-B9B2BBC9C79E}" presName="Name0" presStyleCnt="0">
        <dgm:presLayoutVars>
          <dgm:dir/>
          <dgm:animLvl val="lvl"/>
          <dgm:resizeHandles val="exact"/>
        </dgm:presLayoutVars>
      </dgm:prSet>
      <dgm:spPr/>
      <dgm:t>
        <a:bodyPr/>
        <a:lstStyle/>
        <a:p>
          <a:endParaRPr lang="ru-RU"/>
        </a:p>
      </dgm:t>
    </dgm:pt>
    <dgm:pt modelId="{E55523B6-5799-41C4-9A42-EDF4AC22E52B}" type="pres">
      <dgm:prSet presAssocID="{6B8C026D-152F-40CD-9017-60187C49D088}" presName="composite" presStyleCnt="0"/>
      <dgm:spPr/>
    </dgm:pt>
    <dgm:pt modelId="{9B788C91-2FB7-4113-B609-D8966C2243DE}" type="pres">
      <dgm:prSet presAssocID="{6B8C026D-152F-40CD-9017-60187C49D088}" presName="parTx" presStyleLbl="alignNode1" presStyleIdx="0" presStyleCnt="3">
        <dgm:presLayoutVars>
          <dgm:chMax val="0"/>
          <dgm:chPref val="0"/>
          <dgm:bulletEnabled val="1"/>
        </dgm:presLayoutVars>
      </dgm:prSet>
      <dgm:spPr>
        <a:prstGeom prst="rect">
          <a:avLst/>
        </a:prstGeom>
      </dgm:spPr>
      <dgm:t>
        <a:bodyPr/>
        <a:lstStyle/>
        <a:p>
          <a:endParaRPr lang="ru-RU"/>
        </a:p>
      </dgm:t>
    </dgm:pt>
    <dgm:pt modelId="{D252FD51-BD22-4FCF-972B-6CB0845989E4}" type="pres">
      <dgm:prSet presAssocID="{6B8C026D-152F-40CD-9017-60187C49D088}" presName="desTx" presStyleLbl="alignAccFollowNode1" presStyleIdx="0" presStyleCnt="3">
        <dgm:presLayoutVars>
          <dgm:bulletEnabled val="1"/>
        </dgm:presLayoutVars>
      </dgm:prSet>
      <dgm:spPr>
        <a:prstGeom prst="rect">
          <a:avLst/>
        </a:prstGeom>
      </dgm:spPr>
      <dgm:t>
        <a:bodyPr/>
        <a:lstStyle/>
        <a:p>
          <a:endParaRPr lang="ru-RU"/>
        </a:p>
      </dgm:t>
    </dgm:pt>
    <dgm:pt modelId="{6E747E29-CAE0-433D-8FC6-A3F385703EA8}" type="pres">
      <dgm:prSet presAssocID="{3F8887A3-2479-413D-A208-35F5BC274F46}" presName="space" presStyleCnt="0"/>
      <dgm:spPr/>
    </dgm:pt>
    <dgm:pt modelId="{0B0B5C0B-0FEC-48A1-82DE-508D98BC1404}" type="pres">
      <dgm:prSet presAssocID="{528EBC9E-9F2A-471D-84CF-63E1A8349E8E}" presName="composite" presStyleCnt="0"/>
      <dgm:spPr/>
    </dgm:pt>
    <dgm:pt modelId="{CDDC5FD2-A1DA-4F53-9339-32075310B320}" type="pres">
      <dgm:prSet presAssocID="{528EBC9E-9F2A-471D-84CF-63E1A8349E8E}" presName="parTx" presStyleLbl="alignNode1" presStyleIdx="1" presStyleCnt="3" custLinFactNeighborX="-399" custLinFactNeighborY="1650">
        <dgm:presLayoutVars>
          <dgm:chMax val="0"/>
          <dgm:chPref val="0"/>
          <dgm:bulletEnabled val="1"/>
        </dgm:presLayoutVars>
      </dgm:prSet>
      <dgm:spPr>
        <a:prstGeom prst="rect">
          <a:avLst/>
        </a:prstGeom>
      </dgm:spPr>
      <dgm:t>
        <a:bodyPr/>
        <a:lstStyle/>
        <a:p>
          <a:endParaRPr lang="ru-RU"/>
        </a:p>
      </dgm:t>
    </dgm:pt>
    <dgm:pt modelId="{5AC4BE72-4D89-40E9-B871-F6CDF36B7BB4}" type="pres">
      <dgm:prSet presAssocID="{528EBC9E-9F2A-471D-84CF-63E1A8349E8E}" presName="desTx" presStyleLbl="alignAccFollowNode1" presStyleIdx="1" presStyleCnt="3">
        <dgm:presLayoutVars>
          <dgm:bulletEnabled val="1"/>
        </dgm:presLayoutVars>
      </dgm:prSet>
      <dgm:spPr>
        <a:prstGeom prst="rect">
          <a:avLst/>
        </a:prstGeom>
      </dgm:spPr>
      <dgm:t>
        <a:bodyPr/>
        <a:lstStyle/>
        <a:p>
          <a:endParaRPr lang="ru-RU"/>
        </a:p>
      </dgm:t>
    </dgm:pt>
    <dgm:pt modelId="{9CFC457E-3D89-4208-9A32-FCFFAF6E9916}" type="pres">
      <dgm:prSet presAssocID="{C853EE7B-0E5D-43ED-B7DF-438EACB58817}" presName="space" presStyleCnt="0"/>
      <dgm:spPr/>
    </dgm:pt>
    <dgm:pt modelId="{4CB42F3C-D7B6-4BEE-ADCD-1B8503523C07}" type="pres">
      <dgm:prSet presAssocID="{BDC80DFA-2B7B-4113-8BF1-6AFC043E78AD}" presName="composite" presStyleCnt="0"/>
      <dgm:spPr/>
    </dgm:pt>
    <dgm:pt modelId="{4C4DE191-9153-4C19-8253-314CE0F6E7F5}" type="pres">
      <dgm:prSet presAssocID="{BDC80DFA-2B7B-4113-8BF1-6AFC043E78AD}" presName="parTx" presStyleLbl="alignNode1" presStyleIdx="2" presStyleCnt="3">
        <dgm:presLayoutVars>
          <dgm:chMax val="0"/>
          <dgm:chPref val="0"/>
          <dgm:bulletEnabled val="1"/>
        </dgm:presLayoutVars>
      </dgm:prSet>
      <dgm:spPr>
        <a:prstGeom prst="rect">
          <a:avLst/>
        </a:prstGeom>
      </dgm:spPr>
      <dgm:t>
        <a:bodyPr/>
        <a:lstStyle/>
        <a:p>
          <a:endParaRPr lang="ru-RU"/>
        </a:p>
      </dgm:t>
    </dgm:pt>
    <dgm:pt modelId="{CB7DCFDB-4872-49BE-91E4-D0B941663931}" type="pres">
      <dgm:prSet presAssocID="{BDC80DFA-2B7B-4113-8BF1-6AFC043E78AD}" presName="desTx" presStyleLbl="alignAccFollowNode1" presStyleIdx="2" presStyleCnt="3">
        <dgm:presLayoutVars>
          <dgm:bulletEnabled val="1"/>
        </dgm:presLayoutVars>
      </dgm:prSet>
      <dgm:spPr>
        <a:prstGeom prst="rect">
          <a:avLst/>
        </a:prstGeom>
      </dgm:spPr>
      <dgm:t>
        <a:bodyPr/>
        <a:lstStyle/>
        <a:p>
          <a:endParaRPr lang="ru-RU"/>
        </a:p>
      </dgm:t>
    </dgm:pt>
  </dgm:ptLst>
  <dgm:cxnLst>
    <dgm:cxn modelId="{9119BB28-684F-4931-94DB-743DBE997610}" type="presOf" srcId="{281D9B1C-A86E-4941-B679-D428F24B6C66}" destId="{D252FD51-BD22-4FCF-972B-6CB0845989E4}" srcOrd="0" destOrd="0" presId="urn:microsoft.com/office/officeart/2005/8/layout/hList1"/>
    <dgm:cxn modelId="{77EADB12-5AAC-45E7-9F1E-FA35F80CA172}" srcId="{A15E01E3-763E-422F-8054-B9B2BBC9C79E}" destId="{6B8C026D-152F-40CD-9017-60187C49D088}" srcOrd="0" destOrd="0" parTransId="{4F2A5310-7CEE-4B0D-AC95-CFECEBDF4BCE}" sibTransId="{3F8887A3-2479-413D-A208-35F5BC274F46}"/>
    <dgm:cxn modelId="{311753D8-9987-4943-9B6B-60172CA1A0E5}" srcId="{528EBC9E-9F2A-471D-84CF-63E1A8349E8E}" destId="{01A8502D-0D7A-49A7-BFA0-CEEC020FD185}" srcOrd="0" destOrd="0" parTransId="{DFF18D3B-5D53-4F29-8DFB-2C99A40712BD}" sibTransId="{F004B087-8F48-4D00-B492-B93FC4192033}"/>
    <dgm:cxn modelId="{44B3CB1E-6715-4D39-88CE-0777518B5298}" type="presOf" srcId="{5A3A59E2-DED5-4809-B03E-F7EF79EBB939}" destId="{5AC4BE72-4D89-40E9-B871-F6CDF36B7BB4}" srcOrd="0" destOrd="2" presId="urn:microsoft.com/office/officeart/2005/8/layout/hList1"/>
    <dgm:cxn modelId="{1745C846-40CA-4B8A-AF62-75EB4ECE387A}" srcId="{A15E01E3-763E-422F-8054-B9B2BBC9C79E}" destId="{528EBC9E-9F2A-471D-84CF-63E1A8349E8E}" srcOrd="1" destOrd="0" parTransId="{770E9D15-8D16-4D60-94AC-2F46ED79A8B2}" sibTransId="{C853EE7B-0E5D-43ED-B7DF-438EACB58817}"/>
    <dgm:cxn modelId="{AAFFBC98-1B95-4ED8-9C0C-99878FB8796D}" type="presOf" srcId="{6B8C026D-152F-40CD-9017-60187C49D088}" destId="{9B788C91-2FB7-4113-B609-D8966C2243DE}" srcOrd="0" destOrd="0" presId="urn:microsoft.com/office/officeart/2005/8/layout/hList1"/>
    <dgm:cxn modelId="{42CD636F-C60E-4D59-A529-347E15DC6734}" srcId="{BDC80DFA-2B7B-4113-8BF1-6AFC043E78AD}" destId="{75E921F0-D91F-4A20-8FD7-595AE33F587D}" srcOrd="0" destOrd="0" parTransId="{E07DC3C8-DC19-418A-ABD8-06D8022DC18E}" sibTransId="{597EFF69-E8C8-4F2C-84FB-73F6562892CD}"/>
    <dgm:cxn modelId="{05E5B249-0BDE-4072-924D-CF86D23C3983}" type="presOf" srcId="{6D5DCB87-73D1-49E1-9755-E078D3AB2315}" destId="{CB7DCFDB-4872-49BE-91E4-D0B941663931}" srcOrd="0" destOrd="1" presId="urn:microsoft.com/office/officeart/2005/8/layout/hList1"/>
    <dgm:cxn modelId="{6B2F69B2-5193-4952-9EE6-079FA88DEB44}" srcId="{6B8C026D-152F-40CD-9017-60187C49D088}" destId="{EA9221D2-344B-4825-B46D-D8ED568FEAC7}" srcOrd="2" destOrd="0" parTransId="{AD805266-3259-4EFF-8B85-FABCAE9DF3E6}" sibTransId="{F0AADCDE-E890-48B3-928C-92FAD47D181A}"/>
    <dgm:cxn modelId="{309F388D-0DB6-4400-B3BE-04F7768B3F12}" type="presOf" srcId="{E9210A9C-05C2-48F2-A7A6-629997ACEA17}" destId="{D252FD51-BD22-4FCF-972B-6CB0845989E4}" srcOrd="0" destOrd="1" presId="urn:microsoft.com/office/officeart/2005/8/layout/hList1"/>
    <dgm:cxn modelId="{FF73F507-4376-4429-A459-180F9E6DB714}" type="presOf" srcId="{BDC80DFA-2B7B-4113-8BF1-6AFC043E78AD}" destId="{4C4DE191-9153-4C19-8253-314CE0F6E7F5}" srcOrd="0" destOrd="0" presId="urn:microsoft.com/office/officeart/2005/8/layout/hList1"/>
    <dgm:cxn modelId="{F6749504-5A64-4801-A4D8-EF7BCA625FF1}" srcId="{BDC80DFA-2B7B-4113-8BF1-6AFC043E78AD}" destId="{6D5DCB87-73D1-49E1-9755-E078D3AB2315}" srcOrd="1" destOrd="0" parTransId="{C4CC117A-FD4C-4E5C-8D5B-4A9A716ADEB3}" sibTransId="{FBC87515-73E7-40F3-A75F-466D55C12CE5}"/>
    <dgm:cxn modelId="{6472DA99-A69E-448D-9316-169F72DE00F6}" type="presOf" srcId="{528EBC9E-9F2A-471D-84CF-63E1A8349E8E}" destId="{CDDC5FD2-A1DA-4F53-9339-32075310B320}" srcOrd="0" destOrd="0" presId="urn:microsoft.com/office/officeart/2005/8/layout/hList1"/>
    <dgm:cxn modelId="{EC19379B-3340-450F-9A27-87B85F75A9A9}" type="presOf" srcId="{EA9221D2-344B-4825-B46D-D8ED568FEAC7}" destId="{D252FD51-BD22-4FCF-972B-6CB0845989E4}" srcOrd="0" destOrd="2" presId="urn:microsoft.com/office/officeart/2005/8/layout/hList1"/>
    <dgm:cxn modelId="{E055F776-4118-481D-9F85-82F495A8A778}" type="presOf" srcId="{4E970518-BC69-45C7-A6C3-3522C9CA40B4}" destId="{5AC4BE72-4D89-40E9-B871-F6CDF36B7BB4}" srcOrd="0" destOrd="1" presId="urn:microsoft.com/office/officeart/2005/8/layout/hList1"/>
    <dgm:cxn modelId="{02B427A9-0016-4472-9A4E-D08E0128C7A1}" srcId="{6B8C026D-152F-40CD-9017-60187C49D088}" destId="{E9210A9C-05C2-48F2-A7A6-629997ACEA17}" srcOrd="1" destOrd="0" parTransId="{269CD72B-66B5-4B74-9DD0-08100A6BAD76}" sibTransId="{7A9268B9-C7DE-4831-B275-163C0B3B13BA}"/>
    <dgm:cxn modelId="{D864964E-29D1-4B77-9200-4C0BA893B11C}" srcId="{6B8C026D-152F-40CD-9017-60187C49D088}" destId="{281D9B1C-A86E-4941-B679-D428F24B6C66}" srcOrd="0" destOrd="0" parTransId="{5004EA47-F33E-4668-A820-303B5C10104F}" sibTransId="{D5FFCA7C-E1E3-44AA-8B42-4695A1ED0D25}"/>
    <dgm:cxn modelId="{8404DF69-E659-4D9B-AAC7-9A2B3A970CBC}" type="presOf" srcId="{01A8502D-0D7A-49A7-BFA0-CEEC020FD185}" destId="{5AC4BE72-4D89-40E9-B871-F6CDF36B7BB4}" srcOrd="0" destOrd="0" presId="urn:microsoft.com/office/officeart/2005/8/layout/hList1"/>
    <dgm:cxn modelId="{54E04FAD-0327-48E0-B7DA-07BED7E2D60A}" type="presOf" srcId="{A15E01E3-763E-422F-8054-B9B2BBC9C79E}" destId="{B5995866-333D-41E1-A296-091BAC9A8F17}" srcOrd="0" destOrd="0" presId="urn:microsoft.com/office/officeart/2005/8/layout/hList1"/>
    <dgm:cxn modelId="{80477A40-B3A9-474D-AD35-87BCDD05A992}" srcId="{528EBC9E-9F2A-471D-84CF-63E1A8349E8E}" destId="{5A3A59E2-DED5-4809-B03E-F7EF79EBB939}" srcOrd="2" destOrd="0" parTransId="{8DEF4BA9-A405-4EDB-8155-89FDA2E319E4}" sibTransId="{491E7E4A-3301-4053-887B-53643B5D23AF}"/>
    <dgm:cxn modelId="{7F0FC2FE-3A23-4CB4-9133-934D5502F9AE}" type="presOf" srcId="{75E921F0-D91F-4A20-8FD7-595AE33F587D}" destId="{CB7DCFDB-4872-49BE-91E4-D0B941663931}" srcOrd="0" destOrd="0" presId="urn:microsoft.com/office/officeart/2005/8/layout/hList1"/>
    <dgm:cxn modelId="{91E43CBB-02FE-4097-B161-26E5414F0DE3}" srcId="{A15E01E3-763E-422F-8054-B9B2BBC9C79E}" destId="{BDC80DFA-2B7B-4113-8BF1-6AFC043E78AD}" srcOrd="2" destOrd="0" parTransId="{1F98BE16-F0D0-4C84-AF8D-686579054389}" sibTransId="{AB92DF31-0721-435B-BCC6-0D36EE0FE3D9}"/>
    <dgm:cxn modelId="{BE84A18A-74A4-4DDF-A28B-099CB075215C}" srcId="{528EBC9E-9F2A-471D-84CF-63E1A8349E8E}" destId="{4E970518-BC69-45C7-A6C3-3522C9CA40B4}" srcOrd="1" destOrd="0" parTransId="{948D9E10-6CC8-4843-9280-EE5032203FE2}" sibTransId="{6D8293C7-BCF0-4F51-869A-E27399391871}"/>
    <dgm:cxn modelId="{1ECCAAD6-4F51-4466-A828-6D0DCBFAB350}" type="presParOf" srcId="{B5995866-333D-41E1-A296-091BAC9A8F17}" destId="{E55523B6-5799-41C4-9A42-EDF4AC22E52B}" srcOrd="0" destOrd="0" presId="urn:microsoft.com/office/officeart/2005/8/layout/hList1"/>
    <dgm:cxn modelId="{A510F342-284B-4731-8321-824754440B5B}" type="presParOf" srcId="{E55523B6-5799-41C4-9A42-EDF4AC22E52B}" destId="{9B788C91-2FB7-4113-B609-D8966C2243DE}" srcOrd="0" destOrd="0" presId="urn:microsoft.com/office/officeart/2005/8/layout/hList1"/>
    <dgm:cxn modelId="{46289100-3C41-4ED7-B46C-3B4E10DF2D86}" type="presParOf" srcId="{E55523B6-5799-41C4-9A42-EDF4AC22E52B}" destId="{D252FD51-BD22-4FCF-972B-6CB0845989E4}" srcOrd="1" destOrd="0" presId="urn:microsoft.com/office/officeart/2005/8/layout/hList1"/>
    <dgm:cxn modelId="{2F7A916F-0931-4EBD-96C9-3F762BE7638A}" type="presParOf" srcId="{B5995866-333D-41E1-A296-091BAC9A8F17}" destId="{6E747E29-CAE0-433D-8FC6-A3F385703EA8}" srcOrd="1" destOrd="0" presId="urn:microsoft.com/office/officeart/2005/8/layout/hList1"/>
    <dgm:cxn modelId="{82155B00-5395-4670-84F9-9A86EB9EFBDA}" type="presParOf" srcId="{B5995866-333D-41E1-A296-091BAC9A8F17}" destId="{0B0B5C0B-0FEC-48A1-82DE-508D98BC1404}" srcOrd="2" destOrd="0" presId="urn:microsoft.com/office/officeart/2005/8/layout/hList1"/>
    <dgm:cxn modelId="{E12C2A78-31EC-4CEB-8335-AD71D861E043}" type="presParOf" srcId="{0B0B5C0B-0FEC-48A1-82DE-508D98BC1404}" destId="{CDDC5FD2-A1DA-4F53-9339-32075310B320}" srcOrd="0" destOrd="0" presId="urn:microsoft.com/office/officeart/2005/8/layout/hList1"/>
    <dgm:cxn modelId="{F0AD9F26-1CAA-4986-8690-E35F16DA971B}" type="presParOf" srcId="{0B0B5C0B-0FEC-48A1-82DE-508D98BC1404}" destId="{5AC4BE72-4D89-40E9-B871-F6CDF36B7BB4}" srcOrd="1" destOrd="0" presId="urn:microsoft.com/office/officeart/2005/8/layout/hList1"/>
    <dgm:cxn modelId="{0278D805-6E4A-4B87-9E36-51198BDE0DF7}" type="presParOf" srcId="{B5995866-333D-41E1-A296-091BAC9A8F17}" destId="{9CFC457E-3D89-4208-9A32-FCFFAF6E9916}" srcOrd="3" destOrd="0" presId="urn:microsoft.com/office/officeart/2005/8/layout/hList1"/>
    <dgm:cxn modelId="{DF145ABB-02E7-4513-958C-BA6726068082}" type="presParOf" srcId="{B5995866-333D-41E1-A296-091BAC9A8F17}" destId="{4CB42F3C-D7B6-4BEE-ADCD-1B8503523C07}" srcOrd="4" destOrd="0" presId="urn:microsoft.com/office/officeart/2005/8/layout/hList1"/>
    <dgm:cxn modelId="{116BC840-135E-4803-B917-9A451B145E41}" type="presParOf" srcId="{4CB42F3C-D7B6-4BEE-ADCD-1B8503523C07}" destId="{4C4DE191-9153-4C19-8253-314CE0F6E7F5}" srcOrd="0" destOrd="0" presId="urn:microsoft.com/office/officeart/2005/8/layout/hList1"/>
    <dgm:cxn modelId="{314CF0E2-D3D0-4743-9F00-BE5DAE9639C1}" type="presParOf" srcId="{4CB42F3C-D7B6-4BEE-ADCD-1B8503523C07}" destId="{CB7DCFDB-4872-49BE-91E4-D0B9416639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E80C8A-2CF0-453A-ABCF-A35577CD01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F20281B2-5D92-4533-AB25-6189BF04DF76}">
      <dgm:prSet/>
      <dgm:spPr>
        <a:xfrm>
          <a:off x="0" y="17892"/>
          <a:ext cx="7548638" cy="9149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rtl="0"/>
          <a:r>
            <a:rPr lang="ru-RU" b="1" dirty="0" smtClean="0">
              <a:solidFill>
                <a:sysClr val="window" lastClr="FFFFFF"/>
              </a:solidFill>
              <a:latin typeface="Calibri"/>
              <a:ea typeface="+mn-ea"/>
              <a:cs typeface="+mn-cs"/>
            </a:rPr>
            <a:t>Имущественные налоговые вычеты </a:t>
          </a:r>
          <a:r>
            <a:rPr lang="ru-RU" b="1" dirty="0" smtClean="0">
              <a:solidFill>
                <a:sysClr val="window" lastClr="FFFFFF"/>
              </a:solidFill>
              <a:latin typeface="Calibri"/>
              <a:ea typeface="+mn-ea"/>
              <a:cs typeface="+mn-cs"/>
            </a:rPr>
            <a:t>связанные покупкой имущества</a:t>
          </a:r>
          <a:endParaRPr lang="ru-RU" dirty="0">
            <a:solidFill>
              <a:sysClr val="window" lastClr="FFFFFF"/>
            </a:solidFill>
            <a:latin typeface="Calibri"/>
            <a:ea typeface="+mn-ea"/>
            <a:cs typeface="+mn-cs"/>
          </a:endParaRPr>
        </a:p>
      </dgm:t>
    </dgm:pt>
    <dgm:pt modelId="{82497B3A-0D82-4CE2-ADB0-A09D8EA36ABE}" type="parTrans" cxnId="{FCF07A13-F4FB-40C9-AA2C-0AC05A868842}">
      <dgm:prSet/>
      <dgm:spPr/>
      <dgm:t>
        <a:bodyPr/>
        <a:lstStyle/>
        <a:p>
          <a:endParaRPr lang="ru-RU"/>
        </a:p>
      </dgm:t>
    </dgm:pt>
    <dgm:pt modelId="{6C714731-4149-4088-B9C1-D3BB7E201D6B}" type="sibTrans" cxnId="{FCF07A13-F4FB-40C9-AA2C-0AC05A868842}">
      <dgm:prSet/>
      <dgm:spPr/>
      <dgm:t>
        <a:bodyPr/>
        <a:lstStyle/>
        <a:p>
          <a:endParaRPr lang="ru-RU"/>
        </a:p>
      </dgm:t>
    </dgm:pt>
    <dgm:pt modelId="{CCFF734E-F389-49BD-AA35-408CCA582C5E}" type="pres">
      <dgm:prSet presAssocID="{4AE80C8A-2CF0-453A-ABCF-A35577CD017C}" presName="linear" presStyleCnt="0">
        <dgm:presLayoutVars>
          <dgm:animLvl val="lvl"/>
          <dgm:resizeHandles val="exact"/>
        </dgm:presLayoutVars>
      </dgm:prSet>
      <dgm:spPr/>
      <dgm:t>
        <a:bodyPr/>
        <a:lstStyle/>
        <a:p>
          <a:endParaRPr lang="ru-RU"/>
        </a:p>
      </dgm:t>
    </dgm:pt>
    <dgm:pt modelId="{CB28E788-A59D-4114-894F-803542CA1203}" type="pres">
      <dgm:prSet presAssocID="{F20281B2-5D92-4533-AB25-6189BF04DF76}" presName="parentText" presStyleLbl="node1" presStyleIdx="0" presStyleCnt="1" custLinFactNeighborX="557" custLinFactNeighborY="250">
        <dgm:presLayoutVars>
          <dgm:chMax val="0"/>
          <dgm:bulletEnabled val="1"/>
        </dgm:presLayoutVars>
      </dgm:prSet>
      <dgm:spPr/>
      <dgm:t>
        <a:bodyPr/>
        <a:lstStyle/>
        <a:p>
          <a:endParaRPr lang="ru-RU"/>
        </a:p>
      </dgm:t>
    </dgm:pt>
  </dgm:ptLst>
  <dgm:cxnLst>
    <dgm:cxn modelId="{FCF07A13-F4FB-40C9-AA2C-0AC05A868842}" srcId="{4AE80C8A-2CF0-453A-ABCF-A35577CD017C}" destId="{F20281B2-5D92-4533-AB25-6189BF04DF76}" srcOrd="0" destOrd="0" parTransId="{82497B3A-0D82-4CE2-ADB0-A09D8EA36ABE}" sibTransId="{6C714731-4149-4088-B9C1-D3BB7E201D6B}"/>
    <dgm:cxn modelId="{B96F840B-6BF3-4A89-939B-2753A17CF19B}" type="presOf" srcId="{F20281B2-5D92-4533-AB25-6189BF04DF76}" destId="{CB28E788-A59D-4114-894F-803542CA1203}" srcOrd="0" destOrd="0" presId="urn:microsoft.com/office/officeart/2005/8/layout/vList2"/>
    <dgm:cxn modelId="{B5990549-1C47-4C16-A1BA-DFD8AD782C84}" type="presOf" srcId="{4AE80C8A-2CF0-453A-ABCF-A35577CD017C}" destId="{CCFF734E-F389-49BD-AA35-408CCA582C5E}" srcOrd="0" destOrd="0" presId="urn:microsoft.com/office/officeart/2005/8/layout/vList2"/>
    <dgm:cxn modelId="{BD65E554-DD32-46E1-85A1-0FE218C92A94}" type="presParOf" srcId="{CCFF734E-F389-49BD-AA35-408CCA582C5E}" destId="{CB28E788-A59D-4114-894F-803542CA12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63930C-8CDD-4F6F-97E9-E0D5903E25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688CD51A-8F4E-4FE2-9458-16C447DDF523}">
      <dgm:prSet custT="1"/>
      <dgm:spPr>
        <a:xfrm>
          <a:off x="0" y="213"/>
          <a:ext cx="2016224" cy="327005"/>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rtl="0"/>
          <a:r>
            <a:rPr lang="ru-RU" sz="1600" dirty="0" smtClean="0">
              <a:solidFill>
                <a:sysClr val="window" lastClr="FFFFFF"/>
              </a:solidFill>
              <a:latin typeface="Calibri"/>
              <a:ea typeface="+mn-ea"/>
              <a:cs typeface="+mn-cs"/>
            </a:rPr>
            <a:t>покупка</a:t>
          </a:r>
          <a:endParaRPr lang="ru-RU" sz="1600" dirty="0">
            <a:solidFill>
              <a:sysClr val="window" lastClr="FFFFFF"/>
            </a:solidFill>
            <a:latin typeface="Calibri"/>
            <a:ea typeface="+mn-ea"/>
            <a:cs typeface="+mn-cs"/>
          </a:endParaRPr>
        </a:p>
      </dgm:t>
    </dgm:pt>
    <dgm:pt modelId="{62462820-D31A-44DF-AAA0-568A09A9F179}" type="parTrans" cxnId="{BD710A61-97ED-482B-93A5-13BAB325BFBD}">
      <dgm:prSet/>
      <dgm:spPr/>
      <dgm:t>
        <a:bodyPr/>
        <a:lstStyle/>
        <a:p>
          <a:endParaRPr lang="ru-RU"/>
        </a:p>
      </dgm:t>
    </dgm:pt>
    <dgm:pt modelId="{661F0DCE-94E9-46B5-A892-2BF1237D651F}" type="sibTrans" cxnId="{BD710A61-97ED-482B-93A5-13BAB325BFBD}">
      <dgm:prSet/>
      <dgm:spPr/>
      <dgm:t>
        <a:bodyPr/>
        <a:lstStyle/>
        <a:p>
          <a:endParaRPr lang="ru-RU"/>
        </a:p>
      </dgm:t>
    </dgm:pt>
    <dgm:pt modelId="{92410412-6A28-40A6-BBAD-5E3E243678BA}" type="pres">
      <dgm:prSet presAssocID="{5863930C-8CDD-4F6F-97E9-E0D5903E257B}" presName="linear" presStyleCnt="0">
        <dgm:presLayoutVars>
          <dgm:animLvl val="lvl"/>
          <dgm:resizeHandles val="exact"/>
        </dgm:presLayoutVars>
      </dgm:prSet>
      <dgm:spPr/>
      <dgm:t>
        <a:bodyPr/>
        <a:lstStyle/>
        <a:p>
          <a:endParaRPr lang="ru-RU"/>
        </a:p>
      </dgm:t>
    </dgm:pt>
    <dgm:pt modelId="{F3FE7345-58A8-4110-AC4F-A2271D0E338F}" type="pres">
      <dgm:prSet presAssocID="{688CD51A-8F4E-4FE2-9458-16C447DDF523}" presName="parentText" presStyleLbl="node1" presStyleIdx="0" presStyleCnt="1" custLinFactNeighborX="5357" custLinFactNeighborY="0">
        <dgm:presLayoutVars>
          <dgm:chMax val="0"/>
          <dgm:bulletEnabled val="1"/>
        </dgm:presLayoutVars>
      </dgm:prSet>
      <dgm:spPr/>
      <dgm:t>
        <a:bodyPr/>
        <a:lstStyle/>
        <a:p>
          <a:endParaRPr lang="ru-RU"/>
        </a:p>
      </dgm:t>
    </dgm:pt>
  </dgm:ptLst>
  <dgm:cxnLst>
    <dgm:cxn modelId="{0C08DE6E-54F2-4399-B2F1-940064EBC25C}" type="presOf" srcId="{688CD51A-8F4E-4FE2-9458-16C447DDF523}" destId="{F3FE7345-58A8-4110-AC4F-A2271D0E338F}" srcOrd="0" destOrd="0" presId="urn:microsoft.com/office/officeart/2005/8/layout/vList2"/>
    <dgm:cxn modelId="{BD710A61-97ED-482B-93A5-13BAB325BFBD}" srcId="{5863930C-8CDD-4F6F-97E9-E0D5903E257B}" destId="{688CD51A-8F4E-4FE2-9458-16C447DDF523}" srcOrd="0" destOrd="0" parTransId="{62462820-D31A-44DF-AAA0-568A09A9F179}" sibTransId="{661F0DCE-94E9-46B5-A892-2BF1237D651F}"/>
    <dgm:cxn modelId="{FE20BD26-18A5-4A28-8A0E-6524F66DD068}" type="presOf" srcId="{5863930C-8CDD-4F6F-97E9-E0D5903E257B}" destId="{92410412-6A28-40A6-BBAD-5E3E243678BA}" srcOrd="0" destOrd="0" presId="urn:microsoft.com/office/officeart/2005/8/layout/vList2"/>
    <dgm:cxn modelId="{3CB0C827-FEC8-49CC-85D1-23E85183C309}" type="presParOf" srcId="{92410412-6A28-40A6-BBAD-5E3E243678BA}" destId="{F3FE7345-58A8-4110-AC4F-A2271D0E338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33CBE831-3449-402F-860A-3B294351D9EE}">
      <dgm:prSet/>
      <dgm:spPr>
        <a:xfrm>
          <a:off x="0" y="274975"/>
          <a:ext cx="2232248" cy="359774"/>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dirty="0" smtClean="0">
              <a:solidFill>
                <a:sysClr val="window" lastClr="FFFFFF"/>
              </a:solidFill>
              <a:latin typeface="Calibri"/>
              <a:ea typeface="+mn-ea"/>
              <a:cs typeface="+mn-cs"/>
            </a:rPr>
            <a:t>Размер вычета 2 000 000</a:t>
          </a:r>
          <a:endParaRPr lang="ru-RU" dirty="0">
            <a:solidFill>
              <a:sysClr val="window" lastClr="FFFFFF"/>
            </a:solidFill>
            <a:latin typeface="Calibri"/>
            <a:ea typeface="+mn-ea"/>
            <a:cs typeface="+mn-cs"/>
          </a:endParaRPr>
        </a:p>
      </dgm:t>
    </dgm:pt>
    <dgm:pt modelId="{EC968AEE-4208-4DDC-9A84-BEAD07453B7D}" type="parTrans" cxnId="{0492CCCB-64F2-40AA-A389-1AE5BBF6D8B0}">
      <dgm:prSet/>
      <dgm:spPr/>
      <dgm:t>
        <a:bodyPr/>
        <a:lstStyle/>
        <a:p>
          <a:endParaRPr lang="ru-RU"/>
        </a:p>
      </dgm:t>
    </dgm:pt>
    <dgm:pt modelId="{F249BE6C-AD2A-46FD-90D2-5117350CDFD4}" type="sibTrans" cxnId="{0492CCCB-64F2-40AA-A389-1AE5BBF6D8B0}">
      <dgm:prSet/>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 modelId="{72CF6D2F-C347-4160-859F-4A60E6A2A5FD}" type="pres">
      <dgm:prSet presAssocID="{33CBE831-3449-402F-860A-3B294351D9EE}" presName="parentText" presStyleLbl="node1" presStyleIdx="0" presStyleCnt="1" custLinFactY="163761" custLinFactNeighborX="-1216" custLinFactNeighborY="200000">
        <dgm:presLayoutVars>
          <dgm:chMax val="0"/>
          <dgm:bulletEnabled val="1"/>
        </dgm:presLayoutVars>
      </dgm:prSet>
      <dgm:spPr/>
      <dgm:t>
        <a:bodyPr/>
        <a:lstStyle/>
        <a:p>
          <a:endParaRPr lang="ru-RU"/>
        </a:p>
      </dgm:t>
    </dgm:pt>
  </dgm:ptLst>
  <dgm:cxnLst>
    <dgm:cxn modelId="{DEF35660-B219-4578-A848-41466A9F8B39}" type="presOf" srcId="{33CBE831-3449-402F-860A-3B294351D9EE}" destId="{72CF6D2F-C347-4160-859F-4A60E6A2A5FD}" srcOrd="0" destOrd="0" presId="urn:microsoft.com/office/officeart/2005/8/layout/vList2"/>
    <dgm:cxn modelId="{0492CCCB-64F2-40AA-A389-1AE5BBF6D8B0}" srcId="{3DD50B74-425F-4391-B351-334B9FC33249}" destId="{33CBE831-3449-402F-860A-3B294351D9EE}" srcOrd="0" destOrd="0" parTransId="{EC968AEE-4208-4DDC-9A84-BEAD07453B7D}" sibTransId="{F249BE6C-AD2A-46FD-90D2-5117350CDFD4}"/>
    <dgm:cxn modelId="{AF6C59E8-BF3A-49A6-83ED-1944A8A9E8BF}" type="presOf" srcId="{3DD50B74-425F-4391-B351-334B9FC33249}" destId="{68966A01-B93C-42AB-A76D-BBDCC85EAE3F}" srcOrd="0" destOrd="0" presId="urn:microsoft.com/office/officeart/2005/8/layout/vList2"/>
    <dgm:cxn modelId="{CA25071D-EEE5-4DCB-83DA-63A6D4CC551A}" type="presParOf" srcId="{68966A01-B93C-42AB-A76D-BBDCC85EAE3F}" destId="{72CF6D2F-C347-4160-859F-4A60E6A2A5FD}"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D6C6E5-A761-445D-B079-B4E1B07B20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D8943B41-CE25-416A-9FEF-CD5008468CBC}">
      <dgm:prSet custT="1"/>
      <dgm:spPr>
        <a:xfrm>
          <a:off x="0" y="0"/>
          <a:ext cx="2015852" cy="32711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ctr" rtl="0"/>
          <a:r>
            <a:rPr lang="ru-RU" sz="1600" dirty="0" smtClean="0">
              <a:solidFill>
                <a:sysClr val="window" lastClr="FFFFFF"/>
              </a:solidFill>
              <a:latin typeface="Calibri"/>
              <a:ea typeface="+mn-ea"/>
              <a:cs typeface="+mn-cs"/>
            </a:rPr>
            <a:t>проценты</a:t>
          </a:r>
          <a:endParaRPr lang="ru-RU" sz="1600" dirty="0">
            <a:solidFill>
              <a:sysClr val="window" lastClr="FFFFFF"/>
            </a:solidFill>
            <a:latin typeface="Calibri"/>
            <a:ea typeface="+mn-ea"/>
            <a:cs typeface="+mn-cs"/>
          </a:endParaRPr>
        </a:p>
      </dgm:t>
    </dgm:pt>
    <dgm:pt modelId="{1BFBF9FC-AC97-40CC-B08A-29AA2177EA72}" type="sibTrans" cxnId="{1537FDA5-400D-4F4D-8FAE-E0D19C74A3CF}">
      <dgm:prSet/>
      <dgm:spPr/>
      <dgm:t>
        <a:bodyPr/>
        <a:lstStyle/>
        <a:p>
          <a:endParaRPr lang="ru-RU"/>
        </a:p>
      </dgm:t>
    </dgm:pt>
    <dgm:pt modelId="{BE2F1478-1303-48EF-8606-3DB5DB1DE8EC}" type="parTrans" cxnId="{1537FDA5-400D-4F4D-8FAE-E0D19C74A3CF}">
      <dgm:prSet/>
      <dgm:spPr/>
      <dgm:t>
        <a:bodyPr/>
        <a:lstStyle/>
        <a:p>
          <a:endParaRPr lang="ru-RU"/>
        </a:p>
      </dgm:t>
    </dgm:pt>
    <dgm:pt modelId="{7800B4AB-A0C2-4624-AC3E-98CD371218A3}" type="pres">
      <dgm:prSet presAssocID="{5CD6C6E5-A761-445D-B079-B4E1B07B20CB}" presName="linear" presStyleCnt="0">
        <dgm:presLayoutVars>
          <dgm:animLvl val="lvl"/>
          <dgm:resizeHandles val="exact"/>
        </dgm:presLayoutVars>
      </dgm:prSet>
      <dgm:spPr/>
      <dgm:t>
        <a:bodyPr/>
        <a:lstStyle/>
        <a:p>
          <a:endParaRPr lang="ru-RU"/>
        </a:p>
      </dgm:t>
    </dgm:pt>
    <dgm:pt modelId="{63903474-BF61-4B9B-A407-90B63F395D1F}" type="pres">
      <dgm:prSet presAssocID="{D8943B41-CE25-416A-9FEF-CD5008468CBC}" presName="parentText" presStyleLbl="node1" presStyleIdx="0" presStyleCnt="1" custScaleY="416179" custLinFactNeighborX="7126" custLinFactNeighborY="-4531">
        <dgm:presLayoutVars>
          <dgm:chMax val="0"/>
          <dgm:bulletEnabled val="1"/>
        </dgm:presLayoutVars>
      </dgm:prSet>
      <dgm:spPr/>
      <dgm:t>
        <a:bodyPr/>
        <a:lstStyle/>
        <a:p>
          <a:endParaRPr lang="ru-RU"/>
        </a:p>
      </dgm:t>
    </dgm:pt>
  </dgm:ptLst>
  <dgm:cxnLst>
    <dgm:cxn modelId="{7F233122-A74B-4259-9E95-23F4C0E890AC}" type="presOf" srcId="{5CD6C6E5-A761-445D-B079-B4E1B07B20CB}" destId="{7800B4AB-A0C2-4624-AC3E-98CD371218A3}" srcOrd="0" destOrd="0" presId="urn:microsoft.com/office/officeart/2005/8/layout/vList2"/>
    <dgm:cxn modelId="{1537FDA5-400D-4F4D-8FAE-E0D19C74A3CF}" srcId="{5CD6C6E5-A761-445D-B079-B4E1B07B20CB}" destId="{D8943B41-CE25-416A-9FEF-CD5008468CBC}" srcOrd="0" destOrd="0" parTransId="{BE2F1478-1303-48EF-8606-3DB5DB1DE8EC}" sibTransId="{1BFBF9FC-AC97-40CC-B08A-29AA2177EA72}"/>
    <dgm:cxn modelId="{96A35F7B-B1C7-4825-804A-E1795567165B}" type="presOf" srcId="{D8943B41-CE25-416A-9FEF-CD5008468CBC}" destId="{63903474-BF61-4B9B-A407-90B63F395D1F}" srcOrd="0" destOrd="0" presId="urn:microsoft.com/office/officeart/2005/8/layout/vList2"/>
    <dgm:cxn modelId="{3660195F-2186-4A0B-939E-D4D914F18DFC}" type="presParOf" srcId="{7800B4AB-A0C2-4624-AC3E-98CD371218A3}" destId="{63903474-BF61-4B9B-A407-90B63F395D1F}"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990B0C-9DEA-4911-AF3D-B62701A0847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59908388-E258-44BC-9044-F71F6120FA9D}">
      <dgm:prSet custT="1"/>
      <dgm:spPr>
        <a:xfrm>
          <a:off x="0" y="155"/>
          <a:ext cx="2304256" cy="346406"/>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rtl="0"/>
          <a:r>
            <a:rPr lang="ru-RU" sz="2000" dirty="0" smtClean="0">
              <a:solidFill>
                <a:sysClr val="window" lastClr="FFFFFF"/>
              </a:solidFill>
              <a:latin typeface="Calibri"/>
              <a:ea typeface="+mn-ea"/>
              <a:cs typeface="+mn-cs"/>
            </a:rPr>
            <a:t>Размер вычета 3 000 000</a:t>
          </a:r>
          <a:endParaRPr lang="ru-RU" sz="2000" dirty="0">
            <a:solidFill>
              <a:sysClr val="window" lastClr="FFFFFF"/>
            </a:solidFill>
            <a:latin typeface="Calibri"/>
            <a:ea typeface="+mn-ea"/>
            <a:cs typeface="+mn-cs"/>
          </a:endParaRPr>
        </a:p>
      </dgm:t>
    </dgm:pt>
    <dgm:pt modelId="{0F3D334E-6351-40A6-A4C0-DD601F50E15B}" type="parTrans" cxnId="{76139119-AF81-445B-BF0C-806C8E4DFDF0}">
      <dgm:prSet/>
      <dgm:spPr/>
      <dgm:t>
        <a:bodyPr/>
        <a:lstStyle/>
        <a:p>
          <a:endParaRPr lang="ru-RU"/>
        </a:p>
      </dgm:t>
    </dgm:pt>
    <dgm:pt modelId="{D774542B-2F41-4850-830D-FDB466A5C202}" type="sibTrans" cxnId="{76139119-AF81-445B-BF0C-806C8E4DFDF0}">
      <dgm:prSet/>
      <dgm:spPr/>
      <dgm:t>
        <a:bodyPr/>
        <a:lstStyle/>
        <a:p>
          <a:endParaRPr lang="ru-RU"/>
        </a:p>
      </dgm:t>
    </dgm:pt>
    <dgm:pt modelId="{1DE0754D-F2B4-4739-AF69-9A0B9232DAE8}" type="pres">
      <dgm:prSet presAssocID="{1B990B0C-9DEA-4911-AF3D-B62701A08477}" presName="linear" presStyleCnt="0">
        <dgm:presLayoutVars>
          <dgm:animLvl val="lvl"/>
          <dgm:resizeHandles val="exact"/>
        </dgm:presLayoutVars>
      </dgm:prSet>
      <dgm:spPr/>
      <dgm:t>
        <a:bodyPr/>
        <a:lstStyle/>
        <a:p>
          <a:endParaRPr lang="ru-RU"/>
        </a:p>
      </dgm:t>
    </dgm:pt>
    <dgm:pt modelId="{304BA5C0-3105-4A63-890B-11308506E4F3}" type="pres">
      <dgm:prSet presAssocID="{59908388-E258-44BC-9044-F71F6120FA9D}" presName="parentText" presStyleLbl="node1" presStyleIdx="0" presStyleCnt="1" custLinFactNeighborX="-2686" custLinFactNeighborY="11210">
        <dgm:presLayoutVars>
          <dgm:chMax val="0"/>
          <dgm:bulletEnabled val="1"/>
        </dgm:presLayoutVars>
      </dgm:prSet>
      <dgm:spPr/>
      <dgm:t>
        <a:bodyPr/>
        <a:lstStyle/>
        <a:p>
          <a:endParaRPr lang="ru-RU"/>
        </a:p>
      </dgm:t>
    </dgm:pt>
  </dgm:ptLst>
  <dgm:cxnLst>
    <dgm:cxn modelId="{61DFAAC3-80EC-411E-9B08-2519524E2108}" type="presOf" srcId="{59908388-E258-44BC-9044-F71F6120FA9D}" destId="{304BA5C0-3105-4A63-890B-11308506E4F3}" srcOrd="0" destOrd="0" presId="urn:microsoft.com/office/officeart/2005/8/layout/vList2"/>
    <dgm:cxn modelId="{76139119-AF81-445B-BF0C-806C8E4DFDF0}" srcId="{1B990B0C-9DEA-4911-AF3D-B62701A08477}" destId="{59908388-E258-44BC-9044-F71F6120FA9D}" srcOrd="0" destOrd="0" parTransId="{0F3D334E-6351-40A6-A4C0-DD601F50E15B}" sibTransId="{D774542B-2F41-4850-830D-FDB466A5C202}"/>
    <dgm:cxn modelId="{B0D0CCD0-C015-42EF-B646-B71CE38248A4}" type="presOf" srcId="{1B990B0C-9DEA-4911-AF3D-B62701A08477}" destId="{1DE0754D-F2B4-4739-AF69-9A0B9232DAE8}" srcOrd="0" destOrd="0" presId="urn:microsoft.com/office/officeart/2005/8/layout/vList2"/>
    <dgm:cxn modelId="{28A4E171-A0FF-4BE7-8B45-BE0F78C48E50}" type="presParOf" srcId="{1DE0754D-F2B4-4739-AF69-9A0B9232DAE8}" destId="{304BA5C0-3105-4A63-890B-11308506E4F3}" srcOrd="0" destOrd="0" presId="urn:microsoft.com/office/officeart/2005/8/layout/vList2"/>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AE80C8A-2CF0-453A-ABCF-A35577CD01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CFF734E-F389-49BD-AA35-408CCA582C5E}" type="pres">
      <dgm:prSet presAssocID="{4AE80C8A-2CF0-453A-ABCF-A35577CD017C}" presName="linear" presStyleCnt="0">
        <dgm:presLayoutVars>
          <dgm:animLvl val="lvl"/>
          <dgm:resizeHandles val="exact"/>
        </dgm:presLayoutVars>
      </dgm:prSet>
      <dgm:spPr/>
      <dgm:t>
        <a:bodyPr/>
        <a:lstStyle/>
        <a:p>
          <a:endParaRPr lang="ru-RU"/>
        </a:p>
      </dgm:t>
    </dgm:pt>
  </dgm:ptLst>
  <dgm:cxnLst>
    <dgm:cxn modelId="{B920228F-1C7F-400D-B47C-361FB144BDD1}" type="presOf" srcId="{4AE80C8A-2CF0-453A-ABCF-A35577CD017C}" destId="{CCFF734E-F389-49BD-AA35-408CCA582C5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DD50B74-425F-4391-B351-334B9FC3324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ru-RU"/>
        </a:p>
      </dgm:t>
    </dgm:pt>
    <dgm:pt modelId="{68966A01-B93C-42AB-A76D-BBDCC85EAE3F}" type="pres">
      <dgm:prSet presAssocID="{3DD50B74-425F-4391-B351-334B9FC33249}" presName="linear" presStyleCnt="0">
        <dgm:presLayoutVars>
          <dgm:animLvl val="lvl"/>
          <dgm:resizeHandles val="exact"/>
        </dgm:presLayoutVars>
      </dgm:prSet>
      <dgm:spPr/>
      <dgm:t>
        <a:bodyPr/>
        <a:lstStyle/>
        <a:p>
          <a:endParaRPr lang="ru-RU"/>
        </a:p>
      </dgm:t>
    </dgm:pt>
  </dgm:ptLst>
  <dgm:cxnLst>
    <dgm:cxn modelId="{3F4D118D-4D82-4617-AF07-F593A15DAD10}" type="presOf" srcId="{3DD50B74-425F-4391-B351-334B9FC33249}" destId="{68966A01-B93C-42AB-A76D-BBDCC85EAE3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88C91-2FB7-4113-B609-D8966C2243DE}">
      <dsp:nvSpPr>
        <dsp:cNvPr id="0" name=""/>
        <dsp:cNvSpPr/>
      </dsp:nvSpPr>
      <dsp:spPr>
        <a:xfrm>
          <a:off x="3137" y="660509"/>
          <a:ext cx="3059206" cy="1122482"/>
        </a:xfrm>
        <a:prstGeom prst="rect">
          <a:avLst/>
        </a:prstGeom>
        <a:solidFill>
          <a:srgbClr val="FF5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ru-RU" sz="1200" b="1" kern="1200" dirty="0" smtClean="0">
              <a:solidFill>
                <a:sysClr val="window" lastClr="FFFFFF"/>
              </a:solidFill>
              <a:latin typeface="Calibri" panose="020F0502020204030204"/>
              <a:ea typeface="+mn-ea"/>
              <a:cs typeface="+mn-cs"/>
            </a:rPr>
            <a:t>По декларации 3-НДФЛ</a:t>
          </a:r>
          <a:endParaRPr lang="ru-RU" sz="1200" b="1" kern="1200" dirty="0">
            <a:solidFill>
              <a:sysClr val="window" lastClr="FFFFFF"/>
            </a:solidFill>
            <a:latin typeface="Calibri" panose="020F0502020204030204"/>
            <a:ea typeface="+mn-ea"/>
            <a:cs typeface="+mn-cs"/>
          </a:endParaRPr>
        </a:p>
      </dsp:txBody>
      <dsp:txXfrm>
        <a:off x="3137" y="660509"/>
        <a:ext cx="3059206" cy="1122482"/>
      </dsp:txXfrm>
    </dsp:sp>
    <dsp:sp modelId="{D252FD51-BD22-4FCF-972B-6CB0845989E4}">
      <dsp:nvSpPr>
        <dsp:cNvPr id="0" name=""/>
        <dsp:cNvSpPr/>
      </dsp:nvSpPr>
      <dsp:spPr>
        <a:xfrm>
          <a:off x="3137" y="1782991"/>
          <a:ext cx="3059206" cy="2216587"/>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kern="1200" dirty="0">
            <a:solidFill>
              <a:sysClr val="windowText" lastClr="000000">
                <a:hueOff val="0"/>
                <a:satOff val="0"/>
                <a:lumOff val="0"/>
                <a:alphaOff val="0"/>
              </a:sysClr>
            </a:solidFill>
            <a:latin typeface="Calibri" panose="020F0502020204030204"/>
            <a:ea typeface="+mn-ea"/>
            <a:cs typeface="+mn-cs"/>
          </a:endParaRPr>
        </a:p>
      </dsp:txBody>
      <dsp:txXfrm>
        <a:off x="3137" y="1782991"/>
        <a:ext cx="3059206" cy="2216587"/>
      </dsp:txXfrm>
    </dsp:sp>
    <dsp:sp modelId="{CDDC5FD2-A1DA-4F53-9339-32075310B320}">
      <dsp:nvSpPr>
        <dsp:cNvPr id="0" name=""/>
        <dsp:cNvSpPr/>
      </dsp:nvSpPr>
      <dsp:spPr>
        <a:xfrm>
          <a:off x="3478426" y="679030"/>
          <a:ext cx="3059206" cy="1122482"/>
        </a:xfrm>
        <a:prstGeom prst="rect">
          <a:avLst/>
        </a:prstGeom>
        <a:solidFill>
          <a:srgbClr val="0070C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solidFill>
                <a:sysClr val="window" lastClr="FFFFFF"/>
              </a:solidFill>
              <a:latin typeface="Calibri" panose="020F0502020204030204"/>
              <a:ea typeface="+mn-ea"/>
              <a:cs typeface="+mn-cs"/>
            </a:rPr>
            <a:t>У налогового агента</a:t>
          </a:r>
          <a:endParaRPr lang="ru-RU" sz="1400" b="1" kern="1200" dirty="0">
            <a:solidFill>
              <a:sysClr val="window" lastClr="FFFFFF"/>
            </a:solidFill>
            <a:latin typeface="Calibri" panose="020F0502020204030204"/>
            <a:ea typeface="+mn-ea"/>
            <a:cs typeface="+mn-cs"/>
          </a:endParaRPr>
        </a:p>
      </dsp:txBody>
      <dsp:txXfrm>
        <a:off x="3478426" y="679030"/>
        <a:ext cx="3059206" cy="1122482"/>
      </dsp:txXfrm>
    </dsp:sp>
    <dsp:sp modelId="{5AC4BE72-4D89-40E9-B871-F6CDF36B7BB4}">
      <dsp:nvSpPr>
        <dsp:cNvPr id="0" name=""/>
        <dsp:cNvSpPr/>
      </dsp:nvSpPr>
      <dsp:spPr>
        <a:xfrm>
          <a:off x="3490632" y="1782991"/>
          <a:ext cx="3059206" cy="2216587"/>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4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ru-RU" sz="1400" kern="1200" dirty="0" smtClean="0">
              <a:solidFill>
                <a:sysClr val="windowText" lastClr="000000">
                  <a:hueOff val="0"/>
                  <a:satOff val="0"/>
                  <a:lumOff val="0"/>
                  <a:alphaOff val="0"/>
                </a:sysClr>
              </a:solidFill>
              <a:latin typeface="Calibri" panose="020F0502020204030204"/>
              <a:ea typeface="+mn-ea"/>
              <a:cs typeface="+mn-cs"/>
            </a:rPr>
            <a:t>Представить в налоговый орган по месту жительства заявление на получение уведомления о праве на социальный налоговый вычет (№ЕД-7-11/755</a:t>
          </a:r>
          <a:r>
            <a:rPr lang="en-US" sz="1400" kern="1200" dirty="0" smtClean="0">
              <a:solidFill>
                <a:sysClr val="windowText" lastClr="000000">
                  <a:hueOff val="0"/>
                  <a:satOff val="0"/>
                  <a:lumOff val="0"/>
                  <a:alphaOff val="0"/>
                </a:sysClr>
              </a:solidFill>
              <a:latin typeface="Calibri" panose="020F0502020204030204"/>
              <a:ea typeface="+mn-ea"/>
              <a:cs typeface="+mn-cs"/>
            </a:rPr>
            <a:t>@ </a:t>
          </a:r>
          <a:r>
            <a:rPr lang="ru-RU" sz="1400" kern="1200" dirty="0" smtClean="0">
              <a:solidFill>
                <a:sysClr val="windowText" lastClr="000000">
                  <a:hueOff val="0"/>
                  <a:satOff val="0"/>
                  <a:lumOff val="0"/>
                  <a:alphaOff val="0"/>
                </a:sysClr>
              </a:solidFill>
              <a:latin typeface="Calibri" panose="020F0502020204030204"/>
              <a:ea typeface="+mn-ea"/>
              <a:cs typeface="+mn-cs"/>
            </a:rPr>
            <a:t>от 17.08.2021</a:t>
          </a:r>
          <a:endParaRPr lang="ru-RU" sz="14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ru-RU" sz="1400" kern="1200" dirty="0" smtClean="0">
              <a:solidFill>
                <a:sysClr val="windowText" lastClr="000000">
                  <a:hueOff val="0"/>
                  <a:satOff val="0"/>
                  <a:lumOff val="0"/>
                  <a:alphaOff val="0"/>
                </a:sysClr>
              </a:solidFill>
              <a:latin typeface="Calibri" panose="020F0502020204030204"/>
              <a:ea typeface="+mn-ea"/>
              <a:cs typeface="+mn-cs"/>
            </a:rPr>
            <a:t>По истечении 30 дней получить уведомление</a:t>
          </a:r>
          <a:endParaRPr lang="ru-RU" sz="1400" kern="1200" dirty="0">
            <a:solidFill>
              <a:sysClr val="windowText" lastClr="000000">
                <a:hueOff val="0"/>
                <a:satOff val="0"/>
                <a:lumOff val="0"/>
                <a:alphaOff val="0"/>
              </a:sysClr>
            </a:solidFill>
            <a:latin typeface="Calibri" panose="020F0502020204030204"/>
            <a:ea typeface="+mn-ea"/>
            <a:cs typeface="+mn-cs"/>
          </a:endParaRPr>
        </a:p>
      </dsp:txBody>
      <dsp:txXfrm>
        <a:off x="3490632" y="1782991"/>
        <a:ext cx="3059206" cy="2216587"/>
      </dsp:txXfrm>
    </dsp:sp>
    <dsp:sp modelId="{4C4DE191-9153-4C19-8253-314CE0F6E7F5}">
      <dsp:nvSpPr>
        <dsp:cNvPr id="0" name=""/>
        <dsp:cNvSpPr/>
      </dsp:nvSpPr>
      <dsp:spPr>
        <a:xfrm>
          <a:off x="6978127" y="660509"/>
          <a:ext cx="3059206" cy="1122482"/>
        </a:xfrm>
        <a:prstGeom prst="rect">
          <a:avLst/>
        </a:prstGeom>
        <a:solidFill>
          <a:srgbClr val="00B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solidFill>
                <a:sysClr val="window" lastClr="FFFFFF"/>
              </a:solidFill>
              <a:latin typeface="Calibri" panose="020F0502020204030204"/>
              <a:ea typeface="+mn-ea"/>
              <a:cs typeface="+mn-cs"/>
            </a:rPr>
            <a:t>В упрощённом </a:t>
          </a:r>
          <a:r>
            <a:rPr lang="ru-RU" sz="2000" b="1" kern="1200" dirty="0" smtClean="0">
              <a:solidFill>
                <a:sysClr val="window" lastClr="FFFFFF"/>
              </a:solidFill>
              <a:latin typeface="Calibri" panose="020F0502020204030204"/>
              <a:ea typeface="+mn-ea"/>
              <a:cs typeface="+mn-cs"/>
            </a:rPr>
            <a:t>порядке</a:t>
          </a:r>
        </a:p>
        <a:p>
          <a:pPr lvl="0" algn="ctr" defTabSz="889000">
            <a:lnSpc>
              <a:spcPct val="90000"/>
            </a:lnSpc>
            <a:spcBef>
              <a:spcPct val="0"/>
            </a:spcBef>
            <a:spcAft>
              <a:spcPct val="35000"/>
            </a:spcAft>
          </a:pPr>
          <a:r>
            <a:rPr lang="ru-RU" sz="2000" kern="1200" dirty="0" smtClean="0">
              <a:solidFill>
                <a:srgbClr val="FF0000"/>
              </a:solidFill>
              <a:latin typeface="Calibri" panose="020F0502020204030204"/>
              <a:ea typeface="+mn-ea"/>
              <a:cs typeface="+mn-cs"/>
            </a:rPr>
            <a:t>начиная с расходов 2024 года</a:t>
          </a:r>
          <a:endParaRPr lang="ru-RU" sz="2000" b="1" kern="1200" dirty="0">
            <a:solidFill>
              <a:sysClr val="window" lastClr="FFFFFF"/>
            </a:solidFill>
            <a:latin typeface="Calibri" panose="020F0502020204030204"/>
            <a:ea typeface="+mn-ea"/>
            <a:cs typeface="+mn-cs"/>
          </a:endParaRPr>
        </a:p>
      </dsp:txBody>
      <dsp:txXfrm>
        <a:off x="6978127" y="660509"/>
        <a:ext cx="3059206" cy="1122482"/>
      </dsp:txXfrm>
    </dsp:sp>
    <dsp:sp modelId="{CB7DCFDB-4872-49BE-91E4-D0B941663931}">
      <dsp:nvSpPr>
        <dsp:cNvPr id="0" name=""/>
        <dsp:cNvSpPr/>
      </dsp:nvSpPr>
      <dsp:spPr>
        <a:xfrm>
          <a:off x="6978127" y="1782991"/>
          <a:ext cx="3059206" cy="2216587"/>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Обратится в организацию (ИП), осуществляющими:</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just"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 образовательную деятельность,</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just"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медицинскую деятельность, </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just"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страховыми организациями,</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just"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негосударственными пенсионными фондами, </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just"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физкультурно-спортивными организациями и индивидуальными предпринимателями</a:t>
          </a:r>
          <a:endParaRPr lang="ru-RU" sz="1200" kern="1200" dirty="0">
            <a:solidFill>
              <a:sysClr val="windowText" lastClr="000000">
                <a:hueOff val="0"/>
                <a:satOff val="0"/>
                <a:lumOff val="0"/>
                <a:alphaOff val="0"/>
              </a:sysClr>
            </a:solidFill>
            <a:latin typeface="Calibri" panose="020F0502020204030204"/>
            <a:ea typeface="+mn-ea"/>
            <a:cs typeface="+mn-cs"/>
          </a:endParaRPr>
        </a:p>
      </dsp:txBody>
      <dsp:txXfrm>
        <a:off x="6978127" y="1782991"/>
        <a:ext cx="3059206" cy="22165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B40C5-7B7B-4765-B2E3-32BB87327996}">
      <dsp:nvSpPr>
        <dsp:cNvPr id="0" name=""/>
        <dsp:cNvSpPr/>
      </dsp:nvSpPr>
      <dsp:spPr>
        <a:xfrm>
          <a:off x="0" y="637"/>
          <a:ext cx="10673584" cy="993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b="0" kern="1200" dirty="0" smtClean="0"/>
            <a:t>Родители (в том числе приемные), а также усыновители, опекуны и попечители при покупке за свой счет недвижимости (доли в ней) в собственность своего ребенка или подопечного в возрасте до 18 лет, а также детей и подопечных, признанных судом недееспособными, имеют право на имущественные налоговые вычеты, предусмотренные пп.3, 4 п.1 ст. 220 НК РФ в размере не превышающем предельные значения</a:t>
          </a:r>
          <a:endParaRPr lang="ru-RU" sz="1400" kern="1200" dirty="0"/>
        </a:p>
      </dsp:txBody>
      <dsp:txXfrm>
        <a:off x="48495" y="49132"/>
        <a:ext cx="10576594" cy="896435"/>
      </dsp:txXfrm>
    </dsp:sp>
    <dsp:sp modelId="{A51F32B1-1F81-49A9-8EBE-7C084B82E424}">
      <dsp:nvSpPr>
        <dsp:cNvPr id="0" name=""/>
        <dsp:cNvSpPr/>
      </dsp:nvSpPr>
      <dsp:spPr>
        <a:xfrm>
          <a:off x="0" y="1008280"/>
          <a:ext cx="10673584" cy="993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kern="1200" dirty="0" smtClean="0"/>
            <a:t>Имущественные вычеты, предусмотренные пп.3,4 п.1 ст. 220 НК РФ предоставляются родителю, а не его несовершеннолетнему ребенку</a:t>
          </a:r>
          <a:endParaRPr lang="ru-RU" sz="1800" kern="1200" dirty="0"/>
        </a:p>
      </dsp:txBody>
      <dsp:txXfrm>
        <a:off x="48495" y="1056775"/>
        <a:ext cx="10576594" cy="896435"/>
      </dsp:txXfrm>
    </dsp:sp>
    <dsp:sp modelId="{1B864BBD-7716-4BA1-92FC-9243247927BC}">
      <dsp:nvSpPr>
        <dsp:cNvPr id="0" name=""/>
        <dsp:cNvSpPr/>
      </dsp:nvSpPr>
      <dsp:spPr>
        <a:xfrm>
          <a:off x="0" y="2015923"/>
          <a:ext cx="10673584" cy="993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kern="1200" dirty="0" smtClean="0"/>
            <a:t>Ребенок в любом случае сохраняет право на получение имущественного налогового вычета в дальнейшем</a:t>
          </a:r>
          <a:endParaRPr lang="ru-RU" sz="1800" kern="1200" dirty="0"/>
        </a:p>
      </dsp:txBody>
      <dsp:txXfrm>
        <a:off x="48495" y="2064418"/>
        <a:ext cx="10576594" cy="896435"/>
      </dsp:txXfrm>
    </dsp:sp>
    <dsp:sp modelId="{B4602EF5-01FC-448C-BC6D-B12C27CC4246}">
      <dsp:nvSpPr>
        <dsp:cNvPr id="0" name=""/>
        <dsp:cNvSpPr/>
      </dsp:nvSpPr>
      <dsp:spPr>
        <a:xfrm>
          <a:off x="0" y="3023566"/>
          <a:ext cx="10673584" cy="993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b="0" kern="1200" dirty="0" smtClean="0"/>
            <a:t>При приобретении квартиры за счет совместных средств супругов в общую долевую собственность с детьми право на имущественный вычет имеет любой из супругов по их выбору вне зависимости от того, кто из супругов указан в сделке законным представителем детей, а также на имя какого супруга оформлены платежные документы на квартиру</a:t>
          </a:r>
          <a:endParaRPr lang="ru-RU" sz="1600" kern="1200" dirty="0"/>
        </a:p>
      </dsp:txBody>
      <dsp:txXfrm>
        <a:off x="48495" y="3072061"/>
        <a:ext cx="10576594" cy="896435"/>
      </dsp:txXfrm>
    </dsp:sp>
    <dsp:sp modelId="{5F4142BE-06F3-47F7-8D65-2869790D9986}">
      <dsp:nvSpPr>
        <dsp:cNvPr id="0" name=""/>
        <dsp:cNvSpPr/>
      </dsp:nvSpPr>
      <dsp:spPr>
        <a:xfrm>
          <a:off x="0" y="4031209"/>
          <a:ext cx="10673584" cy="993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b="0" kern="1200" dirty="0" smtClean="0"/>
            <a:t>В случае если налогоплательщик-родитель ранее воспользовался своим правом на получение имущественных налоговых вычетов, то оснований для предоставления ему таких вычетов повторно при приобретении квартиры в собственность своего несовершеннолетнего ребенка не имеется</a:t>
          </a:r>
          <a:endParaRPr lang="ru-RU" sz="1600" kern="1200" dirty="0"/>
        </a:p>
      </dsp:txBody>
      <dsp:txXfrm>
        <a:off x="48495" y="4079704"/>
        <a:ext cx="10576594" cy="89643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F605D-A8F7-4A5C-B998-D4BC2E5DB6C7}">
      <dsp:nvSpPr>
        <dsp:cNvPr id="0" name=""/>
        <dsp:cNvSpPr/>
      </dsp:nvSpPr>
      <dsp:spPr>
        <a:xfrm>
          <a:off x="0" y="168317"/>
          <a:ext cx="10826488" cy="407745"/>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ru-RU" sz="1700" b="1" kern="1200" dirty="0" smtClean="0">
              <a:solidFill>
                <a:sysClr val="window" lastClr="FFFFFF"/>
              </a:solidFill>
              <a:latin typeface="Calibri"/>
              <a:ea typeface="+mn-ea"/>
              <a:cs typeface="+mn-cs"/>
            </a:rPr>
            <a:t>Включение расходов в состав имущественного налогового вычета на приобретение или строительства жилья</a:t>
          </a:r>
          <a:endParaRPr lang="ru-RU" sz="1700" kern="1200" dirty="0">
            <a:solidFill>
              <a:sysClr val="window" lastClr="FFFFFF"/>
            </a:solidFill>
            <a:latin typeface="Calibri"/>
            <a:ea typeface="+mn-ea"/>
            <a:cs typeface="+mn-cs"/>
          </a:endParaRPr>
        </a:p>
      </dsp:txBody>
      <dsp:txXfrm>
        <a:off x="19904" y="188221"/>
        <a:ext cx="10786680" cy="36793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D1DA7-8540-4D74-9E21-94F53F2B09D9}">
      <dsp:nvSpPr>
        <dsp:cNvPr id="0" name=""/>
        <dsp:cNvSpPr/>
      </dsp:nvSpPr>
      <dsp:spPr>
        <a:xfrm>
          <a:off x="0" y="0"/>
          <a:ext cx="3097439" cy="5171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ru-RU" sz="1300" b="1" kern="1200" dirty="0" smtClean="0">
              <a:solidFill>
                <a:sysClr val="window" lastClr="FFFFFF"/>
              </a:solidFill>
              <a:latin typeface="Calibri"/>
              <a:ea typeface="+mn-ea"/>
              <a:cs typeface="+mn-cs"/>
            </a:rPr>
            <a:t>Новое строительство или приобретение на территории РФ жилого дома</a:t>
          </a:r>
          <a:endParaRPr lang="ru-RU" sz="1300" b="1" kern="1200" dirty="0">
            <a:solidFill>
              <a:sysClr val="window" lastClr="FFFFFF"/>
            </a:solidFill>
            <a:latin typeface="Calibri"/>
            <a:ea typeface="+mn-ea"/>
            <a:cs typeface="+mn-cs"/>
          </a:endParaRPr>
        </a:p>
      </dsp:txBody>
      <dsp:txXfrm>
        <a:off x="25245" y="25245"/>
        <a:ext cx="3046949" cy="466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88C91-2FB7-4113-B609-D8966C2243DE}">
      <dsp:nvSpPr>
        <dsp:cNvPr id="0" name=""/>
        <dsp:cNvSpPr/>
      </dsp:nvSpPr>
      <dsp:spPr>
        <a:xfrm>
          <a:off x="49" y="407123"/>
          <a:ext cx="4691763" cy="1737681"/>
        </a:xfrm>
        <a:prstGeom prst="rect">
          <a:avLst/>
        </a:prstGeom>
        <a:solidFill>
          <a:srgbClr val="FF5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ru-RU" sz="1200" b="1" kern="1200" dirty="0" smtClean="0">
              <a:solidFill>
                <a:sysClr val="window" lastClr="FFFFFF"/>
              </a:solidFill>
              <a:latin typeface="Calibri" panose="020F0502020204030204"/>
              <a:ea typeface="+mn-ea"/>
              <a:cs typeface="+mn-cs"/>
            </a:rPr>
            <a:t>По декларации 3-НДФЛ</a:t>
          </a:r>
          <a:endParaRPr lang="ru-RU" sz="1200" b="1" kern="1200" dirty="0">
            <a:solidFill>
              <a:sysClr val="window" lastClr="FFFFFF"/>
            </a:solidFill>
            <a:latin typeface="Calibri" panose="020F0502020204030204"/>
            <a:ea typeface="+mn-ea"/>
            <a:cs typeface="+mn-cs"/>
          </a:endParaRPr>
        </a:p>
      </dsp:txBody>
      <dsp:txXfrm>
        <a:off x="49" y="407123"/>
        <a:ext cx="4691763" cy="1737681"/>
      </dsp:txXfrm>
    </dsp:sp>
    <dsp:sp modelId="{D252FD51-BD22-4FCF-972B-6CB0845989E4}">
      <dsp:nvSpPr>
        <dsp:cNvPr id="0" name=""/>
        <dsp:cNvSpPr/>
      </dsp:nvSpPr>
      <dsp:spPr>
        <a:xfrm>
          <a:off x="49" y="2144804"/>
          <a:ext cx="4691763" cy="2108160"/>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kern="1200" dirty="0">
            <a:solidFill>
              <a:sysClr val="windowText" lastClr="000000">
                <a:hueOff val="0"/>
                <a:satOff val="0"/>
                <a:lumOff val="0"/>
                <a:alphaOff val="0"/>
              </a:sysClr>
            </a:solidFill>
            <a:latin typeface="Calibri" panose="020F0502020204030204"/>
            <a:ea typeface="+mn-ea"/>
            <a:cs typeface="+mn-cs"/>
          </a:endParaRPr>
        </a:p>
      </dsp:txBody>
      <dsp:txXfrm>
        <a:off x="49" y="2144804"/>
        <a:ext cx="4691763" cy="2108160"/>
      </dsp:txXfrm>
    </dsp:sp>
    <dsp:sp modelId="{4C4DE191-9153-4C19-8253-314CE0F6E7F5}">
      <dsp:nvSpPr>
        <dsp:cNvPr id="0" name=""/>
        <dsp:cNvSpPr/>
      </dsp:nvSpPr>
      <dsp:spPr>
        <a:xfrm>
          <a:off x="5348658" y="407123"/>
          <a:ext cx="4691763" cy="1737681"/>
        </a:xfrm>
        <a:prstGeom prst="rect">
          <a:avLst/>
        </a:prstGeom>
        <a:solidFill>
          <a:srgbClr val="00B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lvl="0" algn="ctr" defTabSz="2133600">
            <a:lnSpc>
              <a:spcPct val="90000"/>
            </a:lnSpc>
            <a:spcBef>
              <a:spcPct val="0"/>
            </a:spcBef>
            <a:spcAft>
              <a:spcPct val="35000"/>
            </a:spcAft>
          </a:pPr>
          <a:r>
            <a:rPr lang="ru-RU" sz="4800" b="1" kern="1200" dirty="0" smtClean="0">
              <a:solidFill>
                <a:sysClr val="window" lastClr="FFFFFF"/>
              </a:solidFill>
              <a:latin typeface="Calibri" panose="020F0502020204030204"/>
              <a:ea typeface="+mn-ea"/>
              <a:cs typeface="+mn-cs"/>
            </a:rPr>
            <a:t>В упрощённом порядке</a:t>
          </a:r>
          <a:endParaRPr lang="ru-RU" sz="4800" b="1" kern="1200" dirty="0">
            <a:solidFill>
              <a:sysClr val="window" lastClr="FFFFFF"/>
            </a:solidFill>
            <a:latin typeface="Calibri" panose="020F0502020204030204"/>
            <a:ea typeface="+mn-ea"/>
            <a:cs typeface="+mn-cs"/>
          </a:endParaRPr>
        </a:p>
      </dsp:txBody>
      <dsp:txXfrm>
        <a:off x="5348658" y="407123"/>
        <a:ext cx="4691763" cy="1737681"/>
      </dsp:txXfrm>
    </dsp:sp>
    <dsp:sp modelId="{CB7DCFDB-4872-49BE-91E4-D0B941663931}">
      <dsp:nvSpPr>
        <dsp:cNvPr id="0" name=""/>
        <dsp:cNvSpPr/>
      </dsp:nvSpPr>
      <dsp:spPr>
        <a:xfrm>
          <a:off x="5348658" y="2144804"/>
          <a:ext cx="4691763" cy="2108160"/>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Обратится </a:t>
          </a:r>
          <a:r>
            <a:rPr lang="ru-RU" sz="1200" kern="1200" dirty="0" smtClean="0">
              <a:solidFill>
                <a:sysClr val="windowText" lastClr="000000">
                  <a:hueOff val="0"/>
                  <a:satOff val="0"/>
                  <a:lumOff val="0"/>
                  <a:alphaOff val="0"/>
                </a:sysClr>
              </a:solidFill>
              <a:latin typeface="Calibri" panose="020F0502020204030204"/>
              <a:ea typeface="+mn-ea"/>
              <a:cs typeface="+mn-cs"/>
            </a:rPr>
            <a:t>налоговому агенту (Банк), с которым заключен договор на приобретение имущества</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57150" lvl="1" indent="-57150" algn="l" defTabSz="355600">
            <a:lnSpc>
              <a:spcPct val="90000"/>
            </a:lnSpc>
            <a:spcBef>
              <a:spcPct val="0"/>
            </a:spcBef>
            <a:spcAft>
              <a:spcPct val="15000"/>
            </a:spcAft>
            <a:buChar char="••"/>
          </a:pPr>
          <a:endParaRPr lang="ru-RU" sz="800" kern="1200" dirty="0">
            <a:solidFill>
              <a:sysClr val="windowText" lastClr="000000">
                <a:hueOff val="0"/>
                <a:satOff val="0"/>
                <a:lumOff val="0"/>
                <a:alphaOff val="0"/>
              </a:sysClr>
            </a:solidFill>
            <a:latin typeface="Calibri" panose="020F0502020204030204"/>
            <a:ea typeface="+mn-ea"/>
            <a:cs typeface="+mn-cs"/>
          </a:endParaRPr>
        </a:p>
      </dsp:txBody>
      <dsp:txXfrm>
        <a:off x="5348658" y="2144804"/>
        <a:ext cx="4691763" cy="210816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E1068-ED74-417B-B83C-55EB55D8594E}">
      <dsp:nvSpPr>
        <dsp:cNvPr id="0" name=""/>
        <dsp:cNvSpPr/>
      </dsp:nvSpPr>
      <dsp:spPr>
        <a:xfrm>
          <a:off x="0" y="7231"/>
          <a:ext cx="2593858" cy="561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u-RU" sz="1000" b="1" kern="1200" dirty="0" smtClean="0">
              <a:solidFill>
                <a:sysClr val="window" lastClr="FFFFFF"/>
              </a:solidFill>
              <a:latin typeface="Calibri"/>
              <a:ea typeface="+mn-ea"/>
              <a:cs typeface="+mn-cs"/>
            </a:rPr>
            <a:t>приобретение квартиры, комнаты доли в них</a:t>
          </a:r>
          <a:endParaRPr lang="ru-RU" sz="1000" b="1" kern="1200" dirty="0">
            <a:solidFill>
              <a:sysClr val="window" lastClr="FFFFFF"/>
            </a:solidFill>
            <a:latin typeface="Calibri"/>
            <a:ea typeface="+mn-ea"/>
            <a:cs typeface="+mn-cs"/>
          </a:endParaRPr>
        </a:p>
      </dsp:txBody>
      <dsp:txXfrm>
        <a:off x="27415" y="34646"/>
        <a:ext cx="2539028" cy="5067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9E12D-4DBD-42FD-AF7B-C8D222E863D0}">
      <dsp:nvSpPr>
        <dsp:cNvPr id="0" name=""/>
        <dsp:cNvSpPr/>
      </dsp:nvSpPr>
      <dsp:spPr>
        <a:xfrm>
          <a:off x="0" y="9574"/>
          <a:ext cx="4576416" cy="4680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расходы на разработку проектной и сметной документации</a:t>
          </a:r>
          <a:endParaRPr lang="ru-RU" sz="1600" kern="1200" dirty="0">
            <a:solidFill>
              <a:sysClr val="window" lastClr="FFFFFF"/>
            </a:solidFill>
            <a:latin typeface="Calibri"/>
            <a:ea typeface="+mn-ea"/>
            <a:cs typeface="+mn-cs"/>
          </a:endParaRPr>
        </a:p>
      </dsp:txBody>
      <dsp:txXfrm>
        <a:off x="22846" y="32420"/>
        <a:ext cx="4530724" cy="422308"/>
      </dsp:txXfrm>
    </dsp:sp>
    <dsp:sp modelId="{49CE3705-1C1B-4C9A-BB60-32A990F78896}">
      <dsp:nvSpPr>
        <dsp:cNvPr id="0" name=""/>
        <dsp:cNvSpPr/>
      </dsp:nvSpPr>
      <dsp:spPr>
        <a:xfrm>
          <a:off x="0" y="526353"/>
          <a:ext cx="4576416" cy="4680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расходы на приобретение строительных и отделочных материалов</a:t>
          </a:r>
          <a:endParaRPr lang="ru-RU" sz="1600" kern="1200" dirty="0">
            <a:solidFill>
              <a:sysClr val="window" lastClr="FFFFFF"/>
            </a:solidFill>
            <a:latin typeface="Calibri"/>
            <a:ea typeface="+mn-ea"/>
            <a:cs typeface="+mn-cs"/>
          </a:endParaRPr>
        </a:p>
      </dsp:txBody>
      <dsp:txXfrm>
        <a:off x="22846" y="549199"/>
        <a:ext cx="4530724" cy="422308"/>
      </dsp:txXfrm>
    </dsp:sp>
    <dsp:sp modelId="{CA5E84DA-E5A3-442F-91CB-89887B740270}">
      <dsp:nvSpPr>
        <dsp:cNvPr id="0" name=""/>
        <dsp:cNvSpPr/>
      </dsp:nvSpPr>
      <dsp:spPr>
        <a:xfrm>
          <a:off x="0" y="974374"/>
          <a:ext cx="4576416" cy="746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расходы на приобретение жилого дома (доли (долей)) в нем, в том числе не оконченного строительством</a:t>
          </a:r>
          <a:endParaRPr lang="ru-RU" sz="1600" kern="1200" dirty="0">
            <a:solidFill>
              <a:sysClr val="window" lastClr="FFFFFF"/>
            </a:solidFill>
            <a:latin typeface="Calibri"/>
            <a:ea typeface="+mn-ea"/>
            <a:cs typeface="+mn-cs"/>
          </a:endParaRPr>
        </a:p>
      </dsp:txBody>
      <dsp:txXfrm>
        <a:off x="36428" y="1010802"/>
        <a:ext cx="4503560" cy="673384"/>
      </dsp:txXfrm>
    </dsp:sp>
    <dsp:sp modelId="{9AFA3D84-7F10-4DB3-ADBF-E9BF4D2020DE}">
      <dsp:nvSpPr>
        <dsp:cNvPr id="0" name=""/>
        <dsp:cNvSpPr/>
      </dsp:nvSpPr>
      <dsp:spPr>
        <a:xfrm>
          <a:off x="0" y="1735014"/>
          <a:ext cx="4576416" cy="4680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расходы, связанные с работами или услугами по строительству</a:t>
          </a:r>
          <a:endParaRPr lang="ru-RU" sz="1600" kern="1200" dirty="0">
            <a:solidFill>
              <a:sysClr val="window" lastClr="FFFFFF"/>
            </a:solidFill>
            <a:latin typeface="Calibri"/>
            <a:ea typeface="+mn-ea"/>
            <a:cs typeface="+mn-cs"/>
          </a:endParaRPr>
        </a:p>
      </dsp:txBody>
      <dsp:txXfrm>
        <a:off x="22846" y="1757860"/>
        <a:ext cx="4530724" cy="422308"/>
      </dsp:txXfrm>
    </dsp:sp>
    <dsp:sp modelId="{C0A22F2A-5059-449B-9EFA-23073B498466}">
      <dsp:nvSpPr>
        <dsp:cNvPr id="0" name=""/>
        <dsp:cNvSpPr/>
      </dsp:nvSpPr>
      <dsp:spPr>
        <a:xfrm>
          <a:off x="0" y="2217414"/>
          <a:ext cx="4576416" cy="4680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расходы на подключение к сетям электро-, водо- и газоснабжения и канализации или создание </a:t>
          </a:r>
          <a:endParaRPr lang="ru-RU" sz="1600" kern="1200" dirty="0">
            <a:solidFill>
              <a:sysClr val="window" lastClr="FFFFFF"/>
            </a:solidFill>
            <a:latin typeface="Calibri"/>
            <a:ea typeface="+mn-ea"/>
            <a:cs typeface="+mn-cs"/>
          </a:endParaRPr>
        </a:p>
      </dsp:txBody>
      <dsp:txXfrm>
        <a:off x="22846" y="2240260"/>
        <a:ext cx="4530724" cy="422308"/>
      </dsp:txXfrm>
    </dsp:sp>
    <dsp:sp modelId="{273DDF0F-801E-4064-B604-2D3A48410D8A}">
      <dsp:nvSpPr>
        <dsp:cNvPr id="0" name=""/>
        <dsp:cNvSpPr/>
      </dsp:nvSpPr>
      <dsp:spPr>
        <a:xfrm>
          <a:off x="0" y="2699814"/>
          <a:ext cx="4576416" cy="4680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автономных источников электро-, водо- и газоснабжения и канализации</a:t>
          </a:r>
          <a:endParaRPr lang="ru-RU" sz="1600" kern="1200" dirty="0">
            <a:solidFill>
              <a:sysClr val="window" lastClr="FFFFFF"/>
            </a:solidFill>
            <a:latin typeface="Calibri"/>
            <a:ea typeface="+mn-ea"/>
            <a:cs typeface="+mn-cs"/>
          </a:endParaRPr>
        </a:p>
      </dsp:txBody>
      <dsp:txXfrm>
        <a:off x="22846" y="2722660"/>
        <a:ext cx="4530724" cy="42230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3A41C-2CFF-4C7F-8993-943F2760C373}">
      <dsp:nvSpPr>
        <dsp:cNvPr id="0" name=""/>
        <dsp:cNvSpPr/>
      </dsp:nvSpPr>
      <dsp:spPr>
        <a:xfrm>
          <a:off x="0" y="0"/>
          <a:ext cx="5034578" cy="1032688"/>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u-RU" sz="1200" kern="1200" dirty="0" smtClean="0">
              <a:solidFill>
                <a:sysClr val="window" lastClr="FFFFFF"/>
              </a:solidFill>
              <a:latin typeface="Calibri"/>
              <a:ea typeface="+mn-ea"/>
              <a:cs typeface="+mn-cs"/>
            </a:rPr>
            <a:t>расходы на приобретение квартиры, комнаты или доли (долей) в них либо прав на квартиру, комнату или доли (долей) в них в строящемся доме</a:t>
          </a:r>
          <a:endParaRPr lang="ru-RU" sz="1200" kern="1200" dirty="0">
            <a:solidFill>
              <a:sysClr val="window" lastClr="FFFFFF"/>
            </a:solidFill>
            <a:latin typeface="Calibri"/>
            <a:ea typeface="+mn-ea"/>
            <a:cs typeface="+mn-cs"/>
          </a:endParaRPr>
        </a:p>
      </dsp:txBody>
      <dsp:txXfrm>
        <a:off x="50412" y="50412"/>
        <a:ext cx="4933754" cy="931864"/>
      </dsp:txXfrm>
    </dsp:sp>
    <dsp:sp modelId="{BF73E39C-CF62-482B-A318-50C7FA701F9E}">
      <dsp:nvSpPr>
        <dsp:cNvPr id="0" name=""/>
        <dsp:cNvSpPr/>
      </dsp:nvSpPr>
      <dsp:spPr>
        <a:xfrm>
          <a:off x="0" y="1120978"/>
          <a:ext cx="5034578" cy="67128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u-RU" sz="1200" kern="1200" dirty="0" smtClean="0">
              <a:solidFill>
                <a:sysClr val="window" lastClr="FFFFFF"/>
              </a:solidFill>
              <a:latin typeface="Calibri"/>
              <a:ea typeface="+mn-ea"/>
              <a:cs typeface="+mn-cs"/>
            </a:rPr>
            <a:t>расходы на приобретение отделочных материалов</a:t>
          </a:r>
          <a:endParaRPr lang="ru-RU" sz="1200" kern="1200" dirty="0">
            <a:solidFill>
              <a:sysClr val="window" lastClr="FFFFFF"/>
            </a:solidFill>
            <a:latin typeface="Calibri"/>
            <a:ea typeface="+mn-ea"/>
            <a:cs typeface="+mn-cs"/>
          </a:endParaRPr>
        </a:p>
      </dsp:txBody>
      <dsp:txXfrm>
        <a:off x="32770" y="1153748"/>
        <a:ext cx="4969038" cy="605747"/>
      </dsp:txXfrm>
    </dsp:sp>
    <dsp:sp modelId="{2FBEE25D-2074-4B28-80E3-62A37746D223}">
      <dsp:nvSpPr>
        <dsp:cNvPr id="0" name=""/>
        <dsp:cNvSpPr/>
      </dsp:nvSpPr>
      <dsp:spPr>
        <a:xfrm>
          <a:off x="0" y="1826826"/>
          <a:ext cx="5034578" cy="102329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u-RU" sz="1200" kern="1200" dirty="0" smtClean="0">
              <a:solidFill>
                <a:sysClr val="window" lastClr="FFFFFF"/>
              </a:solidFill>
              <a:latin typeface="Calibri"/>
              <a:ea typeface="+mn-ea"/>
              <a:cs typeface="+mn-cs"/>
            </a:rPr>
            <a:t>расходы на работы, связанные с отделкой квартиры, комнаты или доли (долей) в них, а также расходы на разработку проектной и сметной документации на проведение отделочных работ</a:t>
          </a:r>
          <a:endParaRPr lang="ru-RU" sz="1200" kern="1200" dirty="0">
            <a:solidFill>
              <a:sysClr val="window" lastClr="FFFFFF"/>
            </a:solidFill>
            <a:latin typeface="Calibri"/>
            <a:ea typeface="+mn-ea"/>
            <a:cs typeface="+mn-cs"/>
          </a:endParaRPr>
        </a:p>
      </dsp:txBody>
      <dsp:txXfrm>
        <a:off x="49953" y="1876779"/>
        <a:ext cx="4934672" cy="92339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900FA-8354-45EC-AAB2-6C06420BC7A1}">
      <dsp:nvSpPr>
        <dsp:cNvPr id="0" name=""/>
        <dsp:cNvSpPr/>
      </dsp:nvSpPr>
      <dsp:spPr>
        <a:xfrm>
          <a:off x="0" y="4837"/>
          <a:ext cx="10748888" cy="446412"/>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договор о приобретении жилого дома или доли (долей) в нем </a:t>
          </a:r>
          <a:r>
            <a:rPr lang="ru-RU" sz="1100" b="0" kern="1200" dirty="0" smtClean="0">
              <a:solidFill>
                <a:sysClr val="windowText" lastClr="000000"/>
              </a:solidFill>
              <a:latin typeface="Calibri"/>
              <a:ea typeface="+mn-ea"/>
              <a:cs typeface="+mn-cs"/>
            </a:rPr>
            <a:t>- при приобретении жилого дома или доли (долей) в нем</a:t>
          </a:r>
          <a:endParaRPr lang="ru-RU" sz="1100" kern="1200" dirty="0">
            <a:solidFill>
              <a:sysClr val="windowText" lastClr="000000"/>
            </a:solidFill>
            <a:latin typeface="Calibri"/>
            <a:ea typeface="+mn-ea"/>
            <a:cs typeface="+mn-cs"/>
          </a:endParaRPr>
        </a:p>
      </dsp:txBody>
      <dsp:txXfrm>
        <a:off x="21792" y="26629"/>
        <a:ext cx="10705304" cy="402828"/>
      </dsp:txXfrm>
    </dsp:sp>
    <dsp:sp modelId="{10147A00-00A1-4902-83E9-75FBC9CE202C}">
      <dsp:nvSpPr>
        <dsp:cNvPr id="0" name=""/>
        <dsp:cNvSpPr/>
      </dsp:nvSpPr>
      <dsp:spPr>
        <a:xfrm>
          <a:off x="0" y="566449"/>
          <a:ext cx="10748888" cy="410978"/>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договор о строительстве жилого дома или доли (долей) в нем </a:t>
          </a:r>
          <a:r>
            <a:rPr lang="ru-RU" sz="1100" b="0" kern="1200" dirty="0" smtClean="0">
              <a:solidFill>
                <a:sysClr val="windowText" lastClr="000000"/>
              </a:solidFill>
              <a:latin typeface="Calibri"/>
              <a:ea typeface="+mn-ea"/>
              <a:cs typeface="+mn-cs"/>
            </a:rPr>
            <a:t>- при привлечении в целях строительства жилого дома или доли (долей) в нем сторонних лиц</a:t>
          </a:r>
          <a:endParaRPr lang="ru-RU" sz="1100" kern="1200" dirty="0">
            <a:solidFill>
              <a:sysClr val="windowText" lastClr="000000"/>
            </a:solidFill>
            <a:latin typeface="Calibri"/>
            <a:ea typeface="+mn-ea"/>
            <a:cs typeface="+mn-cs"/>
          </a:endParaRPr>
        </a:p>
      </dsp:txBody>
      <dsp:txXfrm>
        <a:off x="20062" y="586511"/>
        <a:ext cx="10708764" cy="370854"/>
      </dsp:txXfrm>
    </dsp:sp>
    <dsp:sp modelId="{F9FD1A19-6204-476B-B4EE-516B121F5970}">
      <dsp:nvSpPr>
        <dsp:cNvPr id="0" name=""/>
        <dsp:cNvSpPr/>
      </dsp:nvSpPr>
      <dsp:spPr>
        <a:xfrm>
          <a:off x="0" y="1092628"/>
          <a:ext cx="10748888" cy="383932"/>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договор о приобретении квартиры, комнаты или доли (долей) в них </a:t>
          </a:r>
          <a:r>
            <a:rPr lang="ru-RU" sz="1100" b="0" kern="1200" dirty="0" smtClean="0">
              <a:solidFill>
                <a:sysClr val="windowText" lastClr="000000"/>
              </a:solidFill>
              <a:latin typeface="Calibri"/>
              <a:ea typeface="+mn-ea"/>
              <a:cs typeface="+mn-cs"/>
            </a:rPr>
            <a:t>- при приобретении квартиры, комнаты или доли (долей) в них в собственность</a:t>
          </a:r>
          <a:endParaRPr lang="ru-RU" sz="1100" kern="1200" dirty="0">
            <a:solidFill>
              <a:sysClr val="windowText" lastClr="000000"/>
            </a:solidFill>
            <a:latin typeface="Calibri"/>
            <a:ea typeface="+mn-ea"/>
            <a:cs typeface="+mn-cs"/>
          </a:endParaRPr>
        </a:p>
      </dsp:txBody>
      <dsp:txXfrm>
        <a:off x="18742" y="1111370"/>
        <a:ext cx="10711404" cy="346448"/>
      </dsp:txXfrm>
    </dsp:sp>
    <dsp:sp modelId="{88DA2807-196B-45A2-854F-C3B235D47F84}">
      <dsp:nvSpPr>
        <dsp:cNvPr id="0" name=""/>
        <dsp:cNvSpPr/>
      </dsp:nvSpPr>
      <dsp:spPr>
        <a:xfrm>
          <a:off x="0" y="1591761"/>
          <a:ext cx="10748888" cy="529364"/>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договор участия в долевом строительстве и передаточный акт</a:t>
          </a:r>
          <a:r>
            <a:rPr lang="ru-RU" sz="1100" b="0" kern="1200" dirty="0" smtClean="0">
              <a:solidFill>
                <a:sysClr val="windowText" lastClr="000000"/>
              </a:solidFill>
              <a:latin typeface="Calibri"/>
              <a:ea typeface="+mn-ea"/>
              <a:cs typeface="+mn-cs"/>
            </a:rPr>
            <a:t> или иной документ о передаче объекта долевого строительства застройщиком и принятии его участником долевого строительства, подписанный сторонами, - при приобретении прав на квартиру, комнату или долю (доли) в них в строящемся доме</a:t>
          </a:r>
          <a:endParaRPr lang="ru-RU" sz="1100" kern="1200" dirty="0">
            <a:solidFill>
              <a:sysClr val="windowText" lastClr="000000"/>
            </a:solidFill>
            <a:latin typeface="Calibri"/>
            <a:ea typeface="+mn-ea"/>
            <a:cs typeface="+mn-cs"/>
          </a:endParaRPr>
        </a:p>
      </dsp:txBody>
      <dsp:txXfrm>
        <a:off x="25841" y="1617602"/>
        <a:ext cx="10697206" cy="477682"/>
      </dsp:txXfrm>
    </dsp:sp>
    <dsp:sp modelId="{73F75DC9-A366-47D5-994D-34C1BB608CFC}">
      <dsp:nvSpPr>
        <dsp:cNvPr id="0" name=""/>
        <dsp:cNvSpPr/>
      </dsp:nvSpPr>
      <dsp:spPr>
        <a:xfrm>
          <a:off x="0" y="2236325"/>
          <a:ext cx="10748888" cy="563719"/>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договор о приобретении земельного участка или доли (долей) в нем </a:t>
          </a:r>
          <a:r>
            <a:rPr lang="ru-RU" sz="1100" b="0" kern="1200" dirty="0" smtClean="0">
              <a:solidFill>
                <a:sysClr val="windowText" lastClr="000000"/>
              </a:solidFill>
              <a:latin typeface="Calibri"/>
              <a:ea typeface="+mn-ea"/>
              <a:cs typeface="+mn-cs"/>
            </a:rPr>
            <a:t>- при приобретении земельного участка или доли (долей) в нем, предоставленного для индивидуального жилищного строительства, и земельного участка, на котором расположены приобретаемые жилой дом или доля (доли) в нем;</a:t>
          </a:r>
          <a:endParaRPr lang="ru-RU" sz="1100" kern="1200" dirty="0">
            <a:solidFill>
              <a:sysClr val="windowText" lastClr="000000"/>
            </a:solidFill>
            <a:latin typeface="Calibri"/>
            <a:ea typeface="+mn-ea"/>
            <a:cs typeface="+mn-cs"/>
          </a:endParaRPr>
        </a:p>
      </dsp:txBody>
      <dsp:txXfrm>
        <a:off x="27518" y="2263843"/>
        <a:ext cx="10693852" cy="508683"/>
      </dsp:txXfrm>
    </dsp:sp>
    <dsp:sp modelId="{81021EA0-4472-428E-9B2D-FA3A9064A346}">
      <dsp:nvSpPr>
        <dsp:cNvPr id="0" name=""/>
        <dsp:cNvSpPr/>
      </dsp:nvSpPr>
      <dsp:spPr>
        <a:xfrm>
          <a:off x="0" y="2915244"/>
          <a:ext cx="10748888" cy="460175"/>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свидетельство о рождении ребенка </a:t>
          </a:r>
          <a:r>
            <a:rPr lang="ru-RU" sz="1100" b="0" kern="1200" dirty="0" smtClean="0">
              <a:solidFill>
                <a:sysClr val="windowText" lastClr="000000"/>
              </a:solidFill>
              <a:latin typeface="Calibri"/>
              <a:ea typeface="+mn-ea"/>
              <a:cs typeface="+mn-cs"/>
            </a:rPr>
            <a:t>- при приобретении родителями жилого дома, квартиры, комнаты или доли (долей) в них, земельных участков или доли (долей) в них, на которых расположены приобретаемые жилые дома или доля (доли) в них, в собственность своих детей в возрасте до 18 лет</a:t>
          </a:r>
          <a:endParaRPr lang="ru-RU" sz="1100" kern="1200" dirty="0">
            <a:solidFill>
              <a:sysClr val="windowText" lastClr="000000"/>
            </a:solidFill>
            <a:latin typeface="Calibri"/>
            <a:ea typeface="+mn-ea"/>
            <a:cs typeface="+mn-cs"/>
          </a:endParaRPr>
        </a:p>
      </dsp:txBody>
      <dsp:txXfrm>
        <a:off x="22464" y="2937708"/>
        <a:ext cx="10703960" cy="415247"/>
      </dsp:txXfrm>
    </dsp:sp>
    <dsp:sp modelId="{C7747134-2ED1-4A7C-AA31-04730B6BA873}">
      <dsp:nvSpPr>
        <dsp:cNvPr id="0" name=""/>
        <dsp:cNvSpPr/>
      </dsp:nvSpPr>
      <dsp:spPr>
        <a:xfrm>
          <a:off x="0" y="3490619"/>
          <a:ext cx="10748888" cy="599421"/>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решение органа опеки и попечительства об установлении опеки или попечительства </a:t>
          </a:r>
          <a:r>
            <a:rPr lang="ru-RU" sz="1100" b="0" kern="1200" dirty="0" smtClean="0">
              <a:solidFill>
                <a:sysClr val="windowText" lastClr="000000"/>
              </a:solidFill>
              <a:latin typeface="Calibri"/>
              <a:ea typeface="+mn-ea"/>
              <a:cs typeface="+mn-cs"/>
            </a:rPr>
            <a:t>- при приобретении опекунами (попечителями) жилого дома, квартиры, комнаты или доли (долей) в них, земельных участков или доли (долей) в них, на которых расположены приобретаемые жилые дома или доля (доли) в них, в собственность своих подопечных в возрасте до 18 лет</a:t>
          </a:r>
          <a:endParaRPr lang="ru-RU" sz="1100" kern="1200" dirty="0">
            <a:solidFill>
              <a:sysClr val="windowText" lastClr="000000"/>
            </a:solidFill>
            <a:latin typeface="Calibri"/>
            <a:ea typeface="+mn-ea"/>
            <a:cs typeface="+mn-cs"/>
          </a:endParaRPr>
        </a:p>
      </dsp:txBody>
      <dsp:txXfrm>
        <a:off x="29261" y="3519880"/>
        <a:ext cx="10690366" cy="540899"/>
      </dsp:txXfrm>
    </dsp:sp>
    <dsp:sp modelId="{0ED23B5E-F826-46CB-9955-030EF60EF0F4}">
      <dsp:nvSpPr>
        <dsp:cNvPr id="0" name=""/>
        <dsp:cNvSpPr/>
      </dsp:nvSpPr>
      <dsp:spPr>
        <a:xfrm>
          <a:off x="0" y="4205241"/>
          <a:ext cx="10748888" cy="592929"/>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документы, подтверждающие произведенные налогоплательщиком расходы </a:t>
          </a:r>
          <a:r>
            <a:rPr lang="ru-RU" sz="1100" b="0" kern="1200" dirty="0" smtClean="0">
              <a:solidFill>
                <a:sysClr val="windowText" lastClr="000000"/>
              </a:solidFill>
              <a:latin typeface="Calibri"/>
              <a:ea typeface="+mn-ea"/>
              <a:cs typeface="+mn-cs"/>
            </a:rPr>
            <a:t>(квитанции к приходным ордерам, банковские выписки о перечислении денежных средств со счета покупателя на счет продавца, товарные и кассовые чеки, акты о закупке материалов у физических лиц с указанием в них адресных и паспортных данных продавца и другие документы)</a:t>
          </a:r>
          <a:endParaRPr lang="ru-RU" sz="1100" kern="1200" dirty="0">
            <a:solidFill>
              <a:sysClr val="windowText" lastClr="000000"/>
            </a:solidFill>
            <a:latin typeface="Calibri"/>
            <a:ea typeface="+mn-ea"/>
            <a:cs typeface="+mn-cs"/>
          </a:endParaRPr>
        </a:p>
      </dsp:txBody>
      <dsp:txXfrm>
        <a:off x="28944" y="4234185"/>
        <a:ext cx="10691000" cy="535041"/>
      </dsp:txXfrm>
    </dsp:sp>
    <dsp:sp modelId="{642C31AD-98AC-4DEC-9027-869522139F2D}">
      <dsp:nvSpPr>
        <dsp:cNvPr id="0" name=""/>
        <dsp:cNvSpPr/>
      </dsp:nvSpPr>
      <dsp:spPr>
        <a:xfrm>
          <a:off x="0" y="4913371"/>
          <a:ext cx="10748888" cy="322291"/>
        </a:xfrm>
        <a:prstGeom prst="roundRect">
          <a:avLst/>
        </a:prstGeom>
        <a:gradFill rotWithShape="0">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u-RU" sz="1100" b="1" kern="1200" dirty="0" smtClean="0">
              <a:solidFill>
                <a:sysClr val="windowText" lastClr="000000"/>
              </a:solidFill>
              <a:latin typeface="Calibri"/>
              <a:ea typeface="+mn-ea"/>
              <a:cs typeface="+mn-cs"/>
            </a:rPr>
            <a:t>заявление налогоплательщиков-супругов о распределении понесенных ими расходов</a:t>
          </a:r>
          <a:endParaRPr lang="ru-RU" sz="1100" kern="1200" dirty="0">
            <a:solidFill>
              <a:sysClr val="windowText" lastClr="000000"/>
            </a:solidFill>
            <a:latin typeface="Calibri"/>
            <a:ea typeface="+mn-ea"/>
            <a:cs typeface="+mn-cs"/>
          </a:endParaRPr>
        </a:p>
      </dsp:txBody>
      <dsp:txXfrm>
        <a:off x="15733" y="4929104"/>
        <a:ext cx="10717422" cy="29082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88C91-2FB7-4113-B609-D8966C2243DE}">
      <dsp:nvSpPr>
        <dsp:cNvPr id="0" name=""/>
        <dsp:cNvSpPr/>
      </dsp:nvSpPr>
      <dsp:spPr>
        <a:xfrm>
          <a:off x="3137" y="833858"/>
          <a:ext cx="3059206" cy="1120281"/>
        </a:xfrm>
        <a:prstGeom prst="rect">
          <a:avLst/>
        </a:prstGeom>
        <a:solidFill>
          <a:srgbClr val="FF5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ru-RU" sz="1200" b="1" kern="1200" dirty="0" smtClean="0">
              <a:solidFill>
                <a:sysClr val="window" lastClr="FFFFFF"/>
              </a:solidFill>
              <a:latin typeface="Calibri" panose="020F0502020204030204"/>
              <a:ea typeface="+mn-ea"/>
              <a:cs typeface="+mn-cs"/>
            </a:rPr>
            <a:t>По декларации 3-НДФЛ</a:t>
          </a:r>
          <a:endParaRPr lang="ru-RU" sz="1200" b="1" kern="1200" dirty="0">
            <a:solidFill>
              <a:sysClr val="window" lastClr="FFFFFF"/>
            </a:solidFill>
            <a:latin typeface="Calibri" panose="020F0502020204030204"/>
            <a:ea typeface="+mn-ea"/>
            <a:cs typeface="+mn-cs"/>
          </a:endParaRPr>
        </a:p>
      </dsp:txBody>
      <dsp:txXfrm>
        <a:off x="3137" y="833858"/>
        <a:ext cx="3059206" cy="1120281"/>
      </dsp:txXfrm>
    </dsp:sp>
    <dsp:sp modelId="{D252FD51-BD22-4FCF-972B-6CB0845989E4}">
      <dsp:nvSpPr>
        <dsp:cNvPr id="0" name=""/>
        <dsp:cNvSpPr/>
      </dsp:nvSpPr>
      <dsp:spPr>
        <a:xfrm>
          <a:off x="3137" y="1954139"/>
          <a:ext cx="3059206" cy="1872090"/>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Заполнить налоговою декларацию (форма 3-НДФЛ)</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600" kern="1200" dirty="0">
            <a:solidFill>
              <a:sysClr val="windowText" lastClr="000000">
                <a:hueOff val="0"/>
                <a:satOff val="0"/>
                <a:lumOff val="0"/>
                <a:alphaOff val="0"/>
              </a:sysClr>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Calibri" panose="020F0502020204030204"/>
              <a:ea typeface="+mn-ea"/>
              <a:cs typeface="+mn-cs"/>
            </a:rPr>
            <a:t>Представить декларацию в налоговый орган по месту жительств лично/через ЛК</a:t>
          </a:r>
          <a:endParaRPr lang="ru-RU" sz="1600" kern="1200" dirty="0">
            <a:solidFill>
              <a:sysClr val="windowText" lastClr="000000">
                <a:hueOff val="0"/>
                <a:satOff val="0"/>
                <a:lumOff val="0"/>
                <a:alphaOff val="0"/>
              </a:sysClr>
            </a:solidFill>
            <a:latin typeface="Calibri" panose="020F0502020204030204"/>
            <a:ea typeface="+mn-ea"/>
            <a:cs typeface="+mn-cs"/>
          </a:endParaRPr>
        </a:p>
      </dsp:txBody>
      <dsp:txXfrm>
        <a:off x="3137" y="1954139"/>
        <a:ext cx="3059206" cy="1872090"/>
      </dsp:txXfrm>
    </dsp:sp>
    <dsp:sp modelId="{CDDC5FD2-A1DA-4F53-9339-32075310B320}">
      <dsp:nvSpPr>
        <dsp:cNvPr id="0" name=""/>
        <dsp:cNvSpPr/>
      </dsp:nvSpPr>
      <dsp:spPr>
        <a:xfrm>
          <a:off x="3478426" y="852342"/>
          <a:ext cx="3059206" cy="1120281"/>
        </a:xfrm>
        <a:prstGeom prst="rect">
          <a:avLst/>
        </a:prstGeom>
        <a:solidFill>
          <a:srgbClr val="0070C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solidFill>
                <a:sysClr val="window" lastClr="FFFFFF"/>
              </a:solidFill>
              <a:latin typeface="Calibri" panose="020F0502020204030204"/>
              <a:ea typeface="+mn-ea"/>
              <a:cs typeface="+mn-cs"/>
            </a:rPr>
            <a:t>У налогового агента</a:t>
          </a:r>
          <a:endParaRPr lang="ru-RU" sz="1400" b="1" kern="1200" dirty="0">
            <a:solidFill>
              <a:sysClr val="window" lastClr="FFFFFF"/>
            </a:solidFill>
            <a:latin typeface="Calibri" panose="020F0502020204030204"/>
            <a:ea typeface="+mn-ea"/>
            <a:cs typeface="+mn-cs"/>
          </a:endParaRPr>
        </a:p>
      </dsp:txBody>
      <dsp:txXfrm>
        <a:off x="3478426" y="852342"/>
        <a:ext cx="3059206" cy="1120281"/>
      </dsp:txXfrm>
    </dsp:sp>
    <dsp:sp modelId="{5AC4BE72-4D89-40E9-B871-F6CDF36B7BB4}">
      <dsp:nvSpPr>
        <dsp:cNvPr id="0" name=""/>
        <dsp:cNvSpPr/>
      </dsp:nvSpPr>
      <dsp:spPr>
        <a:xfrm>
          <a:off x="3490632" y="1954139"/>
          <a:ext cx="3059206" cy="1872090"/>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smtClean="0">
              <a:solidFill>
                <a:sysClr val="windowText" lastClr="000000">
                  <a:hueOff val="0"/>
                  <a:satOff val="0"/>
                  <a:lumOff val="0"/>
                  <a:alphaOff val="0"/>
                </a:sysClr>
              </a:solidFill>
              <a:latin typeface="Calibri" panose="020F0502020204030204"/>
              <a:ea typeface="+mn-ea"/>
              <a:cs typeface="+mn-cs"/>
            </a:rPr>
            <a:t>Подготовить комплект документов</a:t>
          </a:r>
          <a:endParaRPr lang="ru-RU" sz="14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ru-RU" sz="1400" kern="1200" dirty="0" smtClean="0">
              <a:solidFill>
                <a:sysClr val="windowText" lastClr="000000">
                  <a:hueOff val="0"/>
                  <a:satOff val="0"/>
                  <a:lumOff val="0"/>
                  <a:alphaOff val="0"/>
                </a:sysClr>
              </a:solidFill>
              <a:latin typeface="Calibri" panose="020F0502020204030204"/>
              <a:ea typeface="+mn-ea"/>
              <a:cs typeface="+mn-cs"/>
            </a:rPr>
            <a:t>Представить в налоговый орган по месту жительства заявление на получение уведомления о праве на социальный налоговый вычет (№ЕД-7-11/755</a:t>
          </a:r>
          <a:r>
            <a:rPr lang="en-US" sz="1400" kern="1200" dirty="0" smtClean="0">
              <a:solidFill>
                <a:sysClr val="windowText" lastClr="000000">
                  <a:hueOff val="0"/>
                  <a:satOff val="0"/>
                  <a:lumOff val="0"/>
                  <a:alphaOff val="0"/>
                </a:sysClr>
              </a:solidFill>
              <a:latin typeface="Calibri" panose="020F0502020204030204"/>
              <a:ea typeface="+mn-ea"/>
              <a:cs typeface="+mn-cs"/>
            </a:rPr>
            <a:t>@ </a:t>
          </a:r>
          <a:r>
            <a:rPr lang="ru-RU" sz="1400" kern="1200" dirty="0" smtClean="0">
              <a:solidFill>
                <a:sysClr val="windowText" lastClr="000000">
                  <a:hueOff val="0"/>
                  <a:satOff val="0"/>
                  <a:lumOff val="0"/>
                  <a:alphaOff val="0"/>
                </a:sysClr>
              </a:solidFill>
              <a:latin typeface="Calibri" panose="020F0502020204030204"/>
              <a:ea typeface="+mn-ea"/>
              <a:cs typeface="+mn-cs"/>
            </a:rPr>
            <a:t>от 17.08.2021</a:t>
          </a:r>
          <a:endParaRPr lang="ru-RU" sz="14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622300">
            <a:lnSpc>
              <a:spcPct val="90000"/>
            </a:lnSpc>
            <a:spcBef>
              <a:spcPct val="0"/>
            </a:spcBef>
            <a:spcAft>
              <a:spcPct val="15000"/>
            </a:spcAft>
            <a:buChar char="••"/>
          </a:pPr>
          <a:r>
            <a:rPr lang="ru-RU" sz="1400" kern="1200" dirty="0" smtClean="0">
              <a:solidFill>
                <a:sysClr val="windowText" lastClr="000000">
                  <a:hueOff val="0"/>
                  <a:satOff val="0"/>
                  <a:lumOff val="0"/>
                  <a:alphaOff val="0"/>
                </a:sysClr>
              </a:solidFill>
              <a:latin typeface="Calibri" panose="020F0502020204030204"/>
              <a:ea typeface="+mn-ea"/>
              <a:cs typeface="+mn-cs"/>
            </a:rPr>
            <a:t>По истечении 30 дней получить уведомление</a:t>
          </a:r>
          <a:endParaRPr lang="ru-RU" sz="1400" kern="1200" dirty="0">
            <a:solidFill>
              <a:sysClr val="windowText" lastClr="000000">
                <a:hueOff val="0"/>
                <a:satOff val="0"/>
                <a:lumOff val="0"/>
                <a:alphaOff val="0"/>
              </a:sysClr>
            </a:solidFill>
            <a:latin typeface="Calibri" panose="020F0502020204030204"/>
            <a:ea typeface="+mn-ea"/>
            <a:cs typeface="+mn-cs"/>
          </a:endParaRPr>
        </a:p>
      </dsp:txBody>
      <dsp:txXfrm>
        <a:off x="3490632" y="1954139"/>
        <a:ext cx="3059206" cy="1872090"/>
      </dsp:txXfrm>
    </dsp:sp>
    <dsp:sp modelId="{4C4DE191-9153-4C19-8253-314CE0F6E7F5}">
      <dsp:nvSpPr>
        <dsp:cNvPr id="0" name=""/>
        <dsp:cNvSpPr/>
      </dsp:nvSpPr>
      <dsp:spPr>
        <a:xfrm>
          <a:off x="6978127" y="833858"/>
          <a:ext cx="3059206" cy="1120281"/>
        </a:xfrm>
        <a:prstGeom prst="rect">
          <a:avLst/>
        </a:prstGeom>
        <a:solidFill>
          <a:srgbClr val="00B050"/>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lvl="0" algn="ctr" defTabSz="1377950">
            <a:lnSpc>
              <a:spcPct val="90000"/>
            </a:lnSpc>
            <a:spcBef>
              <a:spcPct val="0"/>
            </a:spcBef>
            <a:spcAft>
              <a:spcPct val="35000"/>
            </a:spcAft>
          </a:pPr>
          <a:r>
            <a:rPr lang="ru-RU" sz="3100" b="1" kern="1200" dirty="0" smtClean="0">
              <a:solidFill>
                <a:sysClr val="window" lastClr="FFFFFF"/>
              </a:solidFill>
              <a:latin typeface="Calibri" panose="020F0502020204030204"/>
              <a:ea typeface="+mn-ea"/>
              <a:cs typeface="+mn-cs"/>
            </a:rPr>
            <a:t>В упрощённом порядке</a:t>
          </a:r>
          <a:endParaRPr lang="ru-RU" sz="3100" b="1" kern="1200" dirty="0">
            <a:solidFill>
              <a:sysClr val="window" lastClr="FFFFFF"/>
            </a:solidFill>
            <a:latin typeface="Calibri" panose="020F0502020204030204"/>
            <a:ea typeface="+mn-ea"/>
            <a:cs typeface="+mn-cs"/>
          </a:endParaRPr>
        </a:p>
      </dsp:txBody>
      <dsp:txXfrm>
        <a:off x="6978127" y="833858"/>
        <a:ext cx="3059206" cy="1120281"/>
      </dsp:txXfrm>
    </dsp:sp>
    <dsp:sp modelId="{CB7DCFDB-4872-49BE-91E4-D0B941663931}">
      <dsp:nvSpPr>
        <dsp:cNvPr id="0" name=""/>
        <dsp:cNvSpPr/>
      </dsp:nvSpPr>
      <dsp:spPr>
        <a:xfrm>
          <a:off x="6978127" y="1954139"/>
          <a:ext cx="3059206" cy="1872090"/>
        </a:xfrm>
        <a:prstGeom prst="rect">
          <a:avLst/>
        </a:prstGeom>
        <a:solidFill>
          <a:srgbClr val="5B9BD5">
            <a:alpha val="90000"/>
            <a:tint val="40000"/>
            <a:hueOff val="0"/>
            <a:satOff val="0"/>
            <a:lumOff val="0"/>
            <a:alphaOff val="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solidFill>
                <a:sysClr val="windowText" lastClr="000000">
                  <a:hueOff val="0"/>
                  <a:satOff val="0"/>
                  <a:lumOff val="0"/>
                  <a:alphaOff val="0"/>
                </a:sysClr>
              </a:solidFill>
              <a:latin typeface="Calibri" panose="020F0502020204030204"/>
              <a:ea typeface="+mn-ea"/>
              <a:cs typeface="+mn-cs"/>
            </a:rPr>
            <a:t>Обратится </a:t>
          </a:r>
          <a:r>
            <a:rPr lang="ru-RU" sz="1200" kern="1200" dirty="0" smtClean="0">
              <a:solidFill>
                <a:sysClr val="windowText" lastClr="000000">
                  <a:hueOff val="0"/>
                  <a:satOff val="0"/>
                  <a:lumOff val="0"/>
                  <a:alphaOff val="0"/>
                </a:sysClr>
              </a:solidFill>
              <a:latin typeface="Calibri" panose="020F0502020204030204"/>
              <a:ea typeface="+mn-ea"/>
              <a:cs typeface="+mn-cs"/>
            </a:rPr>
            <a:t>налоговому агенту (Банк), с которым заключен договор на приобретение имущества</a:t>
          </a:r>
          <a:endParaRPr lang="ru-RU" sz="1200" kern="1200" dirty="0">
            <a:solidFill>
              <a:sysClr val="windowText" lastClr="000000">
                <a:hueOff val="0"/>
                <a:satOff val="0"/>
                <a:lumOff val="0"/>
                <a:alphaOff val="0"/>
              </a:sysClr>
            </a:solidFill>
            <a:latin typeface="Calibri" panose="020F0502020204030204"/>
            <a:ea typeface="+mn-ea"/>
            <a:cs typeface="+mn-cs"/>
          </a:endParaRPr>
        </a:p>
        <a:p>
          <a:pPr marL="57150" lvl="1" indent="-57150" algn="l" defTabSz="355600">
            <a:lnSpc>
              <a:spcPct val="90000"/>
            </a:lnSpc>
            <a:spcBef>
              <a:spcPct val="0"/>
            </a:spcBef>
            <a:spcAft>
              <a:spcPct val="15000"/>
            </a:spcAft>
            <a:buChar char="••"/>
          </a:pPr>
          <a:endParaRPr lang="ru-RU" sz="800" kern="1200" dirty="0">
            <a:solidFill>
              <a:sysClr val="windowText" lastClr="000000">
                <a:hueOff val="0"/>
                <a:satOff val="0"/>
                <a:lumOff val="0"/>
                <a:alphaOff val="0"/>
              </a:sysClr>
            </a:solidFill>
            <a:latin typeface="Calibri" panose="020F0502020204030204"/>
            <a:ea typeface="+mn-ea"/>
            <a:cs typeface="+mn-cs"/>
          </a:endParaRPr>
        </a:p>
      </dsp:txBody>
      <dsp:txXfrm>
        <a:off x="6978127" y="1954139"/>
        <a:ext cx="3059206" cy="1872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8E788-A59D-4114-894F-803542CA1203}">
      <dsp:nvSpPr>
        <dsp:cNvPr id="0" name=""/>
        <dsp:cNvSpPr/>
      </dsp:nvSpPr>
      <dsp:spPr>
        <a:xfrm>
          <a:off x="0" y="138964"/>
          <a:ext cx="10964039" cy="6715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dirty="0" smtClean="0">
              <a:solidFill>
                <a:sysClr val="window" lastClr="FFFFFF"/>
              </a:solidFill>
              <a:latin typeface="Calibri"/>
              <a:ea typeface="+mn-ea"/>
              <a:cs typeface="+mn-cs"/>
            </a:rPr>
            <a:t>Имущественные налоговые вычеты </a:t>
          </a:r>
          <a:r>
            <a:rPr lang="ru-RU" sz="2800" b="1" kern="1200" dirty="0" smtClean="0">
              <a:solidFill>
                <a:sysClr val="window" lastClr="FFFFFF"/>
              </a:solidFill>
              <a:latin typeface="Calibri"/>
              <a:ea typeface="+mn-ea"/>
              <a:cs typeface="+mn-cs"/>
            </a:rPr>
            <a:t>связанные покупкой имущества</a:t>
          </a:r>
          <a:endParaRPr lang="ru-RU" sz="2800" kern="1200" dirty="0">
            <a:solidFill>
              <a:sysClr val="window" lastClr="FFFFFF"/>
            </a:solidFill>
            <a:latin typeface="Calibri"/>
            <a:ea typeface="+mn-ea"/>
            <a:cs typeface="+mn-cs"/>
          </a:endParaRPr>
        </a:p>
      </dsp:txBody>
      <dsp:txXfrm>
        <a:off x="32784" y="171748"/>
        <a:ext cx="10898471" cy="6060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FE7345-58A8-4110-AC4F-A2271D0E338F}">
      <dsp:nvSpPr>
        <dsp:cNvPr id="0" name=""/>
        <dsp:cNvSpPr/>
      </dsp:nvSpPr>
      <dsp:spPr>
        <a:xfrm>
          <a:off x="0" y="1945"/>
          <a:ext cx="3203920" cy="8985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покупка</a:t>
          </a:r>
          <a:endParaRPr lang="ru-RU" sz="1600" kern="1200" dirty="0">
            <a:solidFill>
              <a:sysClr val="window" lastClr="FFFFFF"/>
            </a:solidFill>
            <a:latin typeface="Calibri"/>
            <a:ea typeface="+mn-ea"/>
            <a:cs typeface="+mn-cs"/>
          </a:endParaRPr>
        </a:p>
      </dsp:txBody>
      <dsp:txXfrm>
        <a:off x="43864" y="45809"/>
        <a:ext cx="3116192" cy="8108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F6D2F-C347-4160-859F-4A60E6A2A5FD}">
      <dsp:nvSpPr>
        <dsp:cNvPr id="0" name=""/>
        <dsp:cNvSpPr/>
      </dsp:nvSpPr>
      <dsp:spPr>
        <a:xfrm>
          <a:off x="0" y="155049"/>
          <a:ext cx="2981376" cy="479700"/>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kern="1200" dirty="0" smtClean="0">
              <a:solidFill>
                <a:sysClr val="window" lastClr="FFFFFF"/>
              </a:solidFill>
              <a:latin typeface="Calibri"/>
              <a:ea typeface="+mn-ea"/>
              <a:cs typeface="+mn-cs"/>
            </a:rPr>
            <a:t>Размер вычета 2 000 000</a:t>
          </a:r>
          <a:endParaRPr lang="ru-RU" sz="2000" kern="1200" dirty="0">
            <a:solidFill>
              <a:sysClr val="window" lastClr="FFFFFF"/>
            </a:solidFill>
            <a:latin typeface="Calibri"/>
            <a:ea typeface="+mn-ea"/>
            <a:cs typeface="+mn-cs"/>
          </a:endParaRPr>
        </a:p>
      </dsp:txBody>
      <dsp:txXfrm>
        <a:off x="23417" y="178466"/>
        <a:ext cx="2934542" cy="4328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3474-BF61-4B9B-A407-90B63F395D1F}">
      <dsp:nvSpPr>
        <dsp:cNvPr id="0" name=""/>
        <dsp:cNvSpPr/>
      </dsp:nvSpPr>
      <dsp:spPr>
        <a:xfrm>
          <a:off x="0" y="0"/>
          <a:ext cx="3268749" cy="8990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smtClean="0">
              <a:solidFill>
                <a:sysClr val="window" lastClr="FFFFFF"/>
              </a:solidFill>
              <a:latin typeface="Calibri"/>
              <a:ea typeface="+mn-ea"/>
              <a:cs typeface="+mn-cs"/>
            </a:rPr>
            <a:t>проценты</a:t>
          </a:r>
          <a:endParaRPr lang="ru-RU" sz="1600" kern="1200" dirty="0">
            <a:solidFill>
              <a:sysClr val="window" lastClr="FFFFFF"/>
            </a:solidFill>
            <a:latin typeface="Calibri"/>
            <a:ea typeface="+mn-ea"/>
            <a:cs typeface="+mn-cs"/>
          </a:endParaRPr>
        </a:p>
      </dsp:txBody>
      <dsp:txXfrm>
        <a:off x="43888" y="43888"/>
        <a:ext cx="3180973" cy="8112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BA5C0-3105-4A63-890B-11308506E4F3}">
      <dsp:nvSpPr>
        <dsp:cNvPr id="0" name=""/>
        <dsp:cNvSpPr/>
      </dsp:nvSpPr>
      <dsp:spPr>
        <a:xfrm>
          <a:off x="0" y="3843"/>
          <a:ext cx="3204633" cy="561600"/>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kern="1200" dirty="0" smtClean="0">
              <a:solidFill>
                <a:sysClr val="window" lastClr="FFFFFF"/>
              </a:solidFill>
              <a:latin typeface="Calibri"/>
              <a:ea typeface="+mn-ea"/>
              <a:cs typeface="+mn-cs"/>
            </a:rPr>
            <a:t>Размер вычета 3 000 000</a:t>
          </a:r>
          <a:endParaRPr lang="ru-RU" sz="2000" kern="1200" dirty="0">
            <a:solidFill>
              <a:sysClr val="window" lastClr="FFFFFF"/>
            </a:solidFill>
            <a:latin typeface="Calibri"/>
            <a:ea typeface="+mn-ea"/>
            <a:cs typeface="+mn-cs"/>
          </a:endParaRPr>
        </a:p>
      </dsp:txBody>
      <dsp:txXfrm>
        <a:off x="27415" y="31258"/>
        <a:ext cx="3149803" cy="5067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08161-A8D4-324A-ADF3-101B9E1BBDA6}" type="datetimeFigureOut">
              <a:rPr lang="ru-RU" smtClean="0"/>
              <a:t>11.08.2024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C72E-174D-4B4F-8550-93D819688D7C}" type="slidenum">
              <a:rPr lang="ru-RU" smtClean="0"/>
              <a:t>‹#›</a:t>
            </a:fld>
            <a:endParaRPr lang="ru-RU"/>
          </a:p>
        </p:txBody>
      </p:sp>
    </p:spTree>
    <p:extLst>
      <p:ext uri="{BB962C8B-B14F-4D97-AF65-F5344CB8AC3E}">
        <p14:creationId xmlns:p14="http://schemas.microsoft.com/office/powerpoint/2010/main" val="4294027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4043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1279EED-E1A2-19E9-1967-B788B79DE69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1C312A5A-1AE9-426B-C773-5A954CEBE5B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FADBD65-428F-E9E0-8555-4EFC2CE2D18C}"/>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5" name="Нижний колонтитул 4">
            <a:extLst>
              <a:ext uri="{FF2B5EF4-FFF2-40B4-BE49-F238E27FC236}">
                <a16:creationId xmlns:a16="http://schemas.microsoft.com/office/drawing/2014/main" xmlns="" id="{4CF1A187-AACF-35D8-A5B9-21258B0891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33D9DC7-CCCA-E505-EC63-54E9410EE31A}"/>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106620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64E88F6C-0F31-14AE-7AD5-1A9D9FD022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B7AB707C-20F3-9083-0C86-77A68B459B6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BB84D43-7FF5-EB16-835C-42C099A794A1}"/>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5" name="Нижний колонтитул 4">
            <a:extLst>
              <a:ext uri="{FF2B5EF4-FFF2-40B4-BE49-F238E27FC236}">
                <a16:creationId xmlns:a16="http://schemas.microsoft.com/office/drawing/2014/main" xmlns="" id="{44A00F44-BE87-E8CB-5775-3B7F63EF5D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5A6AC35-8A35-FF21-99AF-AFEA785B261B}"/>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4164166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grpSp>
        <p:nvGrpSpPr>
          <p:cNvPr id="7" name="Группа 6">
            <a:extLst>
              <a:ext uri="{FF2B5EF4-FFF2-40B4-BE49-F238E27FC236}">
                <a16:creationId xmlns:a16="http://schemas.microsoft.com/office/drawing/2014/main" xmlns="" id="{7DCAB0F6-DDD5-96E2-6316-A0606EBD63CD}"/>
              </a:ext>
            </a:extLst>
          </p:cNvPr>
          <p:cNvGrpSpPr/>
          <p:nvPr userDrawn="1"/>
        </p:nvGrpSpPr>
        <p:grpSpPr>
          <a:xfrm flipH="1">
            <a:off x="10882422" y="6488777"/>
            <a:ext cx="1309574" cy="406438"/>
            <a:chOff x="0" y="3741174"/>
            <a:chExt cx="4036141" cy="856226"/>
          </a:xfrm>
          <a:solidFill>
            <a:srgbClr val="010036"/>
          </a:solidFill>
        </p:grpSpPr>
        <p:sp>
          <p:nvSpPr>
            <p:cNvPr id="8" name="Треугольник 7">
              <a:extLst>
                <a:ext uri="{FF2B5EF4-FFF2-40B4-BE49-F238E27FC236}">
                  <a16:creationId xmlns:a16="http://schemas.microsoft.com/office/drawing/2014/main" xmlns="" id="{C2A8586F-6ADC-FFFA-496D-445C68FCE291}"/>
                </a:ext>
              </a:extLst>
            </p:cNvPr>
            <p:cNvSpPr/>
            <p:nvPr/>
          </p:nvSpPr>
          <p:spPr>
            <a:xfrm>
              <a:off x="3180735" y="3741174"/>
              <a:ext cx="855406" cy="851310"/>
            </a:xfrm>
            <a:prstGeom prst="triangle">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xmlns="" id="{AD9F88CB-B61E-F110-8F1F-5A4F6613A32E}"/>
                </a:ext>
              </a:extLst>
            </p:cNvPr>
            <p:cNvSpPr/>
            <p:nvPr/>
          </p:nvSpPr>
          <p:spPr>
            <a:xfrm>
              <a:off x="0" y="3741174"/>
              <a:ext cx="3180735" cy="85622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0" name="Группа 9">
            <a:extLst>
              <a:ext uri="{FF2B5EF4-FFF2-40B4-BE49-F238E27FC236}">
                <a16:creationId xmlns:a16="http://schemas.microsoft.com/office/drawing/2014/main" xmlns="" id="{3400DE33-1205-D01B-D853-2858ED236CD4}"/>
              </a:ext>
            </a:extLst>
          </p:cNvPr>
          <p:cNvGrpSpPr/>
          <p:nvPr userDrawn="1"/>
        </p:nvGrpSpPr>
        <p:grpSpPr>
          <a:xfrm flipV="1">
            <a:off x="0" y="0"/>
            <a:ext cx="1309574" cy="406438"/>
            <a:chOff x="0" y="3741174"/>
            <a:chExt cx="4036141" cy="856226"/>
          </a:xfrm>
          <a:gradFill>
            <a:gsLst>
              <a:gs pos="100000">
                <a:srgbClr val="8E24FF"/>
              </a:gs>
              <a:gs pos="8000">
                <a:srgbClr val="00CAF1"/>
              </a:gs>
            </a:gsLst>
            <a:lin ang="2700000" scaled="1"/>
          </a:gradFill>
        </p:grpSpPr>
        <p:sp>
          <p:nvSpPr>
            <p:cNvPr id="11" name="Треугольник 10">
              <a:extLst>
                <a:ext uri="{FF2B5EF4-FFF2-40B4-BE49-F238E27FC236}">
                  <a16:creationId xmlns:a16="http://schemas.microsoft.com/office/drawing/2014/main" xmlns="" id="{40D9C469-5CC6-1BBB-3012-463D0E982FC0}"/>
                </a:ext>
              </a:extLst>
            </p:cNvPr>
            <p:cNvSpPr/>
            <p:nvPr/>
          </p:nvSpPr>
          <p:spPr>
            <a:xfrm>
              <a:off x="3180735" y="3741174"/>
              <a:ext cx="855406" cy="851310"/>
            </a:xfrm>
            <a:prstGeom prst="triangle">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xmlns="" id="{EAE3B628-BB54-8639-41AF-E5846752C810}"/>
                </a:ext>
              </a:extLst>
            </p:cNvPr>
            <p:cNvSpPr/>
            <p:nvPr/>
          </p:nvSpPr>
          <p:spPr>
            <a:xfrm>
              <a:off x="0" y="3741174"/>
              <a:ext cx="3180735" cy="85622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2259973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1056D1F1-D70B-F970-8DF3-77616F8897FD}"/>
              </a:ext>
            </a:extLst>
          </p:cNvPr>
          <p:cNvPicPr>
            <a:picLocks noChangeAspect="1"/>
          </p:cNvPicPr>
          <p:nvPr userDrawn="1"/>
        </p:nvPicPr>
        <p:blipFill>
          <a:blip r:embed="rId2">
            <a:alphaModFix/>
          </a:blip>
          <a:stretch>
            <a:fillRect/>
          </a:stretch>
        </p:blipFill>
        <p:spPr>
          <a:xfrm>
            <a:off x="11084014" y="172774"/>
            <a:ext cx="879133" cy="464765"/>
          </a:xfrm>
          <a:prstGeom prst="rect">
            <a:avLst/>
          </a:prstGeom>
        </p:spPr>
      </p:pic>
      <p:cxnSp>
        <p:nvCxnSpPr>
          <p:cNvPr id="8" name="Прямая соединительная линия 7">
            <a:extLst>
              <a:ext uri="{FF2B5EF4-FFF2-40B4-BE49-F238E27FC236}">
                <a16:creationId xmlns:a16="http://schemas.microsoft.com/office/drawing/2014/main" xmlns="" id="{688D5E79-8120-80B4-450B-EB703F0E1141}"/>
              </a:ext>
            </a:extLst>
          </p:cNvPr>
          <p:cNvCxnSpPr>
            <a:cxnSpLocks/>
          </p:cNvCxnSpPr>
          <p:nvPr userDrawn="1"/>
        </p:nvCxnSpPr>
        <p:spPr>
          <a:xfrm>
            <a:off x="0" y="613909"/>
            <a:ext cx="10871200" cy="0"/>
          </a:xfrm>
          <a:prstGeom prst="line">
            <a:avLst/>
          </a:prstGeom>
          <a:ln w="19050">
            <a:gradFill flip="none" rotWithShape="1">
              <a:gsLst>
                <a:gs pos="0">
                  <a:srgbClr val="00CEF6"/>
                </a:gs>
                <a:gs pos="79000">
                  <a:srgbClr val="8922F5"/>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9888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FFD5AA3-2AB1-7FE5-6544-D28D387BF3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9960B82A-7F28-FC78-C979-D88D1777C2E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BD09C264-64AF-6E91-87BC-03951C30167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0477A14F-BC49-E797-9C7C-53CD9115CBB6}"/>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6" name="Нижний колонтитул 5">
            <a:extLst>
              <a:ext uri="{FF2B5EF4-FFF2-40B4-BE49-F238E27FC236}">
                <a16:creationId xmlns:a16="http://schemas.microsoft.com/office/drawing/2014/main" xmlns="" id="{09790533-BE98-E643-095E-70EB0F8856D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140DC89-A71E-8E18-29EE-5C91D2F3A29A}"/>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1948175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E62809-0459-B163-99C2-490C9C8C412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8F8160ED-B98A-307D-9078-363909D15E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A0D2707C-2ADB-78E1-A177-6A34C6E56F9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0787CFEA-3345-8881-C9B4-A1E3FA7E9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A0B8501F-FBEC-56FE-7283-C476B61A2CF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24FB0821-159D-80DC-C465-F3456A6A1652}"/>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8" name="Нижний колонтитул 7">
            <a:extLst>
              <a:ext uri="{FF2B5EF4-FFF2-40B4-BE49-F238E27FC236}">
                <a16:creationId xmlns:a16="http://schemas.microsoft.com/office/drawing/2014/main" xmlns="" id="{D0345DD4-7F69-283C-920C-109B9EC8C48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6698F70-A928-1C90-A5DE-01255A5FCC13}"/>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35583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598BDA-F5E2-A853-F9C2-FD10E42EF5E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E00D3317-E528-616E-FB0A-DCDF0EC47E11}"/>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4" name="Нижний колонтитул 3">
            <a:extLst>
              <a:ext uri="{FF2B5EF4-FFF2-40B4-BE49-F238E27FC236}">
                <a16:creationId xmlns:a16="http://schemas.microsoft.com/office/drawing/2014/main" xmlns="" id="{E3BF3634-C564-BCAC-8F68-884D6EDE813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1B5BFAA7-F5C4-6585-34FA-013C16A7B326}"/>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376415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82AA7875-8498-A5EA-7FF0-A1B05AC5E758}"/>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3" name="Нижний колонтитул 2">
            <a:extLst>
              <a:ext uri="{FF2B5EF4-FFF2-40B4-BE49-F238E27FC236}">
                <a16:creationId xmlns:a16="http://schemas.microsoft.com/office/drawing/2014/main" xmlns="" id="{FF90C09F-0459-DFAB-503E-9838D2C5AFF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3250F733-46CE-8DBD-6017-6376BA178570}"/>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79512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5116BD2-B8C5-9AF4-F11F-7BA92027BED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3CA01D32-B321-D427-A874-660B9A4490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0480CB62-B7DA-BFB1-2227-C1F35700E3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3B1E0167-2573-601D-F836-2029CCF74AAA}"/>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6" name="Нижний колонтитул 5">
            <a:extLst>
              <a:ext uri="{FF2B5EF4-FFF2-40B4-BE49-F238E27FC236}">
                <a16:creationId xmlns:a16="http://schemas.microsoft.com/office/drawing/2014/main" xmlns="" id="{DC69FA70-C5E3-6D7C-92A8-8CFA1660BE2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BD74359C-9ECC-6619-EA67-408829CF4AF3}"/>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368687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C0B1006-D555-420A-30BD-238DA1D4A3A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69EC2AEE-015B-6656-6F9A-101822D15A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447CED68-8809-0C7A-6355-BC413019B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87CFC80B-024B-5CC8-266A-2462148B7B45}"/>
              </a:ext>
            </a:extLst>
          </p:cNvPr>
          <p:cNvSpPr>
            <a:spLocks noGrp="1"/>
          </p:cNvSpPr>
          <p:nvPr>
            <p:ph type="dt" sz="half" idx="10"/>
          </p:nvPr>
        </p:nvSpPr>
        <p:spPr/>
        <p:txBody>
          <a:bodyPr/>
          <a:lstStyle/>
          <a:p>
            <a:fld id="{7C985DB7-243E-7C44-AEA0-33653CE6B257}" type="datetimeFigureOut">
              <a:rPr lang="ru-RU" smtClean="0"/>
              <a:t>11.08.2024</a:t>
            </a:fld>
            <a:endParaRPr lang="ru-RU"/>
          </a:p>
        </p:txBody>
      </p:sp>
      <p:sp>
        <p:nvSpPr>
          <p:cNvPr id="6" name="Нижний колонтитул 5">
            <a:extLst>
              <a:ext uri="{FF2B5EF4-FFF2-40B4-BE49-F238E27FC236}">
                <a16:creationId xmlns:a16="http://schemas.microsoft.com/office/drawing/2014/main" xmlns="" id="{55BBC0FE-1E0F-97A5-11FA-CACA1C7953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6E518866-27EB-19A2-F7D7-2CDA9F09DA18}"/>
              </a:ext>
            </a:extLst>
          </p:cNvPr>
          <p:cNvSpPr>
            <a:spLocks noGrp="1"/>
          </p:cNvSpPr>
          <p:nvPr>
            <p:ph type="sldNum" sz="quarter" idx="12"/>
          </p:nvPr>
        </p:nvSpPr>
        <p:spPr/>
        <p:txBody>
          <a:bodyPr/>
          <a:lstStyle/>
          <a:p>
            <a:fld id="{6DCCFB66-9948-3746-A53C-29BA491AB60D}" type="slidenum">
              <a:rPr lang="ru-RU" smtClean="0"/>
              <a:t>‹#›</a:t>
            </a:fld>
            <a:endParaRPr lang="ru-RU"/>
          </a:p>
        </p:txBody>
      </p:sp>
    </p:spTree>
    <p:extLst>
      <p:ext uri="{BB962C8B-B14F-4D97-AF65-F5344CB8AC3E}">
        <p14:creationId xmlns:p14="http://schemas.microsoft.com/office/powerpoint/2010/main" val="3856873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6632E08-389C-B240-5498-FF0869B1FB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B76F3BEB-0AA9-525A-98E7-87495947E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673A7CF-5CC5-C7FE-3BD8-CF8891DB8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85DB7-243E-7C44-AEA0-33653CE6B257}" type="datetimeFigureOut">
              <a:rPr lang="ru-RU" smtClean="0"/>
              <a:t>11.08.2024</a:t>
            </a:fld>
            <a:endParaRPr lang="ru-RU"/>
          </a:p>
        </p:txBody>
      </p:sp>
      <p:sp>
        <p:nvSpPr>
          <p:cNvPr id="5" name="Нижний колонтитул 4">
            <a:extLst>
              <a:ext uri="{FF2B5EF4-FFF2-40B4-BE49-F238E27FC236}">
                <a16:creationId xmlns:a16="http://schemas.microsoft.com/office/drawing/2014/main" xmlns="" id="{91010834-4D77-AFDC-5A7F-E9836C2473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FCD30E38-DF68-7AA8-3237-DC3299C61A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CFB66-9948-3746-A53C-29BA491AB60D}" type="slidenum">
              <a:rPr lang="ru-RU" smtClean="0"/>
              <a:t>‹#›</a:t>
            </a:fld>
            <a:endParaRPr lang="ru-RU"/>
          </a:p>
        </p:txBody>
      </p:sp>
    </p:spTree>
    <p:extLst>
      <p:ext uri="{BB962C8B-B14F-4D97-AF65-F5344CB8AC3E}">
        <p14:creationId xmlns:p14="http://schemas.microsoft.com/office/powerpoint/2010/main" val="3466826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consultantplus://offline/ref=91886448B5A599F1490D05806493294E9254C544AC8863181289867A053FF94E96A9C3A4D65479EE5BACC70F4BO8w6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consultantplus://offline/ref=E703315B12B4ACB7BFDD86EA5A3017D5E254E81F23FF04120F1506C9562404BBE93BE1D4F1F784FFAD8975791BABC590EE93C58FE10BCD3FhD2EM" TargetMode="External"/><Relationship Id="rId2" Type="http://schemas.openxmlformats.org/officeDocument/2006/relationships/hyperlink" Target="consultantplus://offline/ref=F4F9156961814625CC34AC28BACED91454BFC0916B0E6909D2745C8B2FA449873357D7C7A0118DE22D9AD0EE85ABF90AC2B3CDA6B7633EAAJAzF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consultantplus://offline/ref=B3174B84C2043875BDB940118CCB6F01D38499014F9AF5239D7563351B065CF845ABFB0D146B793C1F179862EA9B90F3733695AC542E2A6EL4D0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26" Type="http://schemas.microsoft.com/office/2007/relationships/diagramDrawing" Target="../diagrams/drawing7.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5" Type="http://schemas.openxmlformats.org/officeDocument/2006/relationships/diagramColors" Target="../diagrams/colors7.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24" Type="http://schemas.openxmlformats.org/officeDocument/2006/relationships/diagramQuickStyle" Target="../diagrams/quickStyle7.xml"/><Relationship Id="rId5" Type="http://schemas.openxmlformats.org/officeDocument/2006/relationships/diagramColors" Target="../diagrams/colors3.xml"/><Relationship Id="rId15" Type="http://schemas.openxmlformats.org/officeDocument/2006/relationships/diagramColors" Target="../diagrams/colors5.xml"/><Relationship Id="rId23" Type="http://schemas.openxmlformats.org/officeDocument/2006/relationships/diagramLayout" Target="../diagrams/layout7.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 Id="rId22"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Layout" Target="../diagrams/layout10.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diagramData" Target="../diagrams/data10.xml"/><Relationship Id="rId17" Type="http://schemas.openxmlformats.org/officeDocument/2006/relationships/hyperlink" Target="consultantplus://offline/ref=D55E9518F94741D407791E3802A3A1ECE0A39ABDBCB9B34868078720658D4EA7BD5294AEF937ECFA7D20AA3EBAFABAEC770CCAB99644682Fh6U4I" TargetMode="External"/><Relationship Id="rId2" Type="http://schemas.openxmlformats.org/officeDocument/2006/relationships/diagramData" Target="../diagrams/data8.xml"/><Relationship Id="rId16" Type="http://schemas.microsoft.com/office/2007/relationships/diagramDrawing" Target="../diagrams/drawing10.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5" Type="http://schemas.openxmlformats.org/officeDocument/2006/relationships/diagramColors" Target="../diagrams/colors10.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 Id="rId1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18" Type="http://schemas.openxmlformats.org/officeDocument/2006/relationships/diagramLayout" Target="../diagrams/layout14.xml"/><Relationship Id="rId3" Type="http://schemas.openxmlformats.org/officeDocument/2006/relationships/diagramLayout" Target="../diagrams/layout11.xml"/><Relationship Id="rId21" Type="http://schemas.microsoft.com/office/2007/relationships/diagramDrawing" Target="../diagrams/drawing14.xml"/><Relationship Id="rId7" Type="http://schemas.openxmlformats.org/officeDocument/2006/relationships/diagramData" Target="../diagrams/data12.xml"/><Relationship Id="rId12" Type="http://schemas.openxmlformats.org/officeDocument/2006/relationships/diagramData" Target="../diagrams/data13.xml"/><Relationship Id="rId17" Type="http://schemas.openxmlformats.org/officeDocument/2006/relationships/diagramData" Target="../diagrams/data14.xml"/><Relationship Id="rId2" Type="http://schemas.openxmlformats.org/officeDocument/2006/relationships/diagramData" Target="../diagrams/data11.xml"/><Relationship Id="rId16" Type="http://schemas.microsoft.com/office/2007/relationships/diagramDrawing" Target="../diagrams/drawing13.xml"/><Relationship Id="rId20" Type="http://schemas.openxmlformats.org/officeDocument/2006/relationships/diagramColors" Target="../diagrams/colors14.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5" Type="http://schemas.openxmlformats.org/officeDocument/2006/relationships/diagramColors" Target="../diagrams/colors13.xml"/><Relationship Id="rId10" Type="http://schemas.openxmlformats.org/officeDocument/2006/relationships/diagramColors" Target="../diagrams/colors12.xml"/><Relationship Id="rId19" Type="http://schemas.openxmlformats.org/officeDocument/2006/relationships/diagramQuickStyle" Target="../diagrams/quickStyle14.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9.xml.rels><?xml version="1.0" encoding="UTF-8" standalone="yes"?>
<Relationships xmlns="http://schemas.openxmlformats.org/package/2006/relationships"><Relationship Id="rId13" Type="http://schemas.openxmlformats.org/officeDocument/2006/relationships/diagramLayout" Target="../diagrams/layout18.xml"/><Relationship Id="rId18" Type="http://schemas.openxmlformats.org/officeDocument/2006/relationships/diagramLayout" Target="../diagrams/layout19.xml"/><Relationship Id="rId26" Type="http://schemas.microsoft.com/office/2007/relationships/diagramDrawing" Target="../diagrams/drawing20.xml"/><Relationship Id="rId3" Type="http://schemas.openxmlformats.org/officeDocument/2006/relationships/diagramLayout" Target="../diagrams/layout16.xml"/><Relationship Id="rId21" Type="http://schemas.microsoft.com/office/2007/relationships/diagramDrawing" Target="../diagrams/drawing19.xml"/><Relationship Id="rId34" Type="http://schemas.openxmlformats.org/officeDocument/2006/relationships/diagramQuickStyle" Target="../diagrams/quickStyle22.xml"/><Relationship Id="rId7" Type="http://schemas.openxmlformats.org/officeDocument/2006/relationships/diagramData" Target="../diagrams/data17.xml"/><Relationship Id="rId12" Type="http://schemas.openxmlformats.org/officeDocument/2006/relationships/diagramData" Target="../diagrams/data18.xml"/><Relationship Id="rId17" Type="http://schemas.openxmlformats.org/officeDocument/2006/relationships/diagramData" Target="../diagrams/data19.xml"/><Relationship Id="rId25" Type="http://schemas.openxmlformats.org/officeDocument/2006/relationships/diagramColors" Target="../diagrams/colors20.xml"/><Relationship Id="rId33" Type="http://schemas.openxmlformats.org/officeDocument/2006/relationships/diagramLayout" Target="../diagrams/layout22.xml"/><Relationship Id="rId2" Type="http://schemas.openxmlformats.org/officeDocument/2006/relationships/diagramData" Target="../diagrams/data16.xml"/><Relationship Id="rId16" Type="http://schemas.microsoft.com/office/2007/relationships/diagramDrawing" Target="../diagrams/drawing18.xml"/><Relationship Id="rId20" Type="http://schemas.openxmlformats.org/officeDocument/2006/relationships/diagramColors" Target="../diagrams/colors19.xml"/><Relationship Id="rId29" Type="http://schemas.openxmlformats.org/officeDocument/2006/relationships/diagramQuickStyle" Target="../diagrams/quickStyle21.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24" Type="http://schemas.openxmlformats.org/officeDocument/2006/relationships/diagramQuickStyle" Target="../diagrams/quickStyle20.xml"/><Relationship Id="rId32" Type="http://schemas.openxmlformats.org/officeDocument/2006/relationships/diagramData" Target="../diagrams/data22.xml"/><Relationship Id="rId5" Type="http://schemas.openxmlformats.org/officeDocument/2006/relationships/diagramColors" Target="../diagrams/colors16.xml"/><Relationship Id="rId15" Type="http://schemas.openxmlformats.org/officeDocument/2006/relationships/diagramColors" Target="../diagrams/colors18.xml"/><Relationship Id="rId23" Type="http://schemas.openxmlformats.org/officeDocument/2006/relationships/diagramLayout" Target="../diagrams/layout20.xml"/><Relationship Id="rId28" Type="http://schemas.openxmlformats.org/officeDocument/2006/relationships/diagramLayout" Target="../diagrams/layout21.xml"/><Relationship Id="rId36" Type="http://schemas.microsoft.com/office/2007/relationships/diagramDrawing" Target="../diagrams/drawing22.xml"/><Relationship Id="rId10" Type="http://schemas.openxmlformats.org/officeDocument/2006/relationships/diagramColors" Target="../diagrams/colors17.xml"/><Relationship Id="rId19" Type="http://schemas.openxmlformats.org/officeDocument/2006/relationships/diagramQuickStyle" Target="../diagrams/quickStyle19.xml"/><Relationship Id="rId31" Type="http://schemas.microsoft.com/office/2007/relationships/diagramDrawing" Target="../diagrams/drawing21.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 Id="rId22" Type="http://schemas.openxmlformats.org/officeDocument/2006/relationships/diagramData" Target="../diagrams/data20.xml"/><Relationship Id="rId27" Type="http://schemas.openxmlformats.org/officeDocument/2006/relationships/diagramData" Target="../diagrams/data21.xml"/><Relationship Id="rId30" Type="http://schemas.openxmlformats.org/officeDocument/2006/relationships/diagramColors" Target="../diagrams/colors21.xml"/><Relationship Id="rId35" Type="http://schemas.openxmlformats.org/officeDocument/2006/relationships/diagramColors" Target="../diagrams/colors22.xml"/><Relationship Id="rId8"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24.xml"/><Relationship Id="rId13" Type="http://schemas.openxmlformats.org/officeDocument/2006/relationships/diagramLayout" Target="../diagrams/layout25.xml"/><Relationship Id="rId18" Type="http://schemas.openxmlformats.org/officeDocument/2006/relationships/diagramLayout" Target="../diagrams/layout26.xml"/><Relationship Id="rId3" Type="http://schemas.openxmlformats.org/officeDocument/2006/relationships/diagramLayout" Target="../diagrams/layout23.xml"/><Relationship Id="rId21" Type="http://schemas.microsoft.com/office/2007/relationships/diagramDrawing" Target="../diagrams/drawing26.xml"/><Relationship Id="rId7" Type="http://schemas.openxmlformats.org/officeDocument/2006/relationships/diagramData" Target="../diagrams/data24.xml"/><Relationship Id="rId12" Type="http://schemas.openxmlformats.org/officeDocument/2006/relationships/diagramData" Target="../diagrams/data25.xml"/><Relationship Id="rId17" Type="http://schemas.openxmlformats.org/officeDocument/2006/relationships/diagramData" Target="../diagrams/data26.xml"/><Relationship Id="rId2" Type="http://schemas.openxmlformats.org/officeDocument/2006/relationships/diagramData" Target="../diagrams/data23.xml"/><Relationship Id="rId16" Type="http://schemas.microsoft.com/office/2007/relationships/diagramDrawing" Target="../diagrams/drawing25.xml"/><Relationship Id="rId20" Type="http://schemas.openxmlformats.org/officeDocument/2006/relationships/diagramColors" Target="../diagrams/colors26.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5" Type="http://schemas.openxmlformats.org/officeDocument/2006/relationships/diagramColors" Target="../diagrams/colors25.xml"/><Relationship Id="rId10" Type="http://schemas.openxmlformats.org/officeDocument/2006/relationships/diagramColors" Target="../diagrams/colors24.xml"/><Relationship Id="rId19" Type="http://schemas.openxmlformats.org/officeDocument/2006/relationships/diagramQuickStyle" Target="../diagrams/quickStyle26.xml"/><Relationship Id="rId4" Type="http://schemas.openxmlformats.org/officeDocument/2006/relationships/diagramQuickStyle" Target="../diagrams/quickStyle23.xml"/><Relationship Id="rId9" Type="http://schemas.openxmlformats.org/officeDocument/2006/relationships/diagramQuickStyle" Target="../diagrams/quickStyle24.xml"/><Relationship Id="rId14" Type="http://schemas.openxmlformats.org/officeDocument/2006/relationships/diagramQuickStyle" Target="../diagrams/quickStyle25.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28.xml"/><Relationship Id="rId13" Type="http://schemas.openxmlformats.org/officeDocument/2006/relationships/hyperlink" Target="consultantplus://offline/ref=33C7953D899697CF64C4DE18EEAE0D593896FA1458A08976D7789F3766C01ECB6082C3589EF46C2D0665A710FD2BCA0B6DBE2E7C2AA8u6XDL" TargetMode="External"/><Relationship Id="rId3" Type="http://schemas.openxmlformats.org/officeDocument/2006/relationships/diagramLayout" Target="../diagrams/layout27.xml"/><Relationship Id="rId7" Type="http://schemas.openxmlformats.org/officeDocument/2006/relationships/diagramData" Target="../diagrams/data28.xml"/><Relationship Id="rId12" Type="http://schemas.openxmlformats.org/officeDocument/2006/relationships/hyperlink" Target="consultantplus://offline/ref=33C7953D899697CF64C4DE18EEAE0D593896FA1458A08976D7789F3766C01ECB6082C3589EF46D2D0665A710FD2BCA0B6DBE2E7C2AA8u6XDL" TargetMode="Externa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hyperlink" Target="consultantplus://offline/ref=68B579142B868CC25DA790118659308E1A685822D14806B5F69C5D4AEED68F02D3941C1884C4BA73C5EAD56D206B3018114B8A87EA3CE02Af5L" TargetMode="Externa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13.png"/><Relationship Id="rId2" Type="http://schemas.openxmlformats.org/officeDocument/2006/relationships/diagramData" Target="../diagrams/data29.xml"/><Relationship Id="rId1" Type="http://schemas.openxmlformats.org/officeDocument/2006/relationships/slideLayout" Target="../slideLayouts/slideLayout3.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0BE05804-EEF3-091F-7D48-BE40738B4977}"/>
              </a:ext>
            </a:extLst>
          </p:cNvPr>
          <p:cNvPicPr>
            <a:picLocks noChangeAspect="1"/>
          </p:cNvPicPr>
          <p:nvPr/>
        </p:nvPicPr>
        <p:blipFill rotWithShape="1">
          <a:blip r:embed="rId2"/>
          <a:srcRect l="-10957" t="20631" r="10957" b="19222"/>
          <a:stretch/>
        </p:blipFill>
        <p:spPr>
          <a:xfrm>
            <a:off x="0" y="0"/>
            <a:ext cx="12192000" cy="6858000"/>
          </a:xfrm>
          <a:prstGeom prst="rect">
            <a:avLst/>
          </a:prstGeom>
        </p:spPr>
      </p:pic>
      <p:sp>
        <p:nvSpPr>
          <p:cNvPr id="10" name="Прямоугольник 9">
            <a:extLst>
              <a:ext uri="{FF2B5EF4-FFF2-40B4-BE49-F238E27FC236}">
                <a16:creationId xmlns:a16="http://schemas.microsoft.com/office/drawing/2014/main" xmlns="" id="{81AF2154-D75C-F190-DEB4-54872C8B0E55}"/>
              </a:ext>
            </a:extLst>
          </p:cNvPr>
          <p:cNvSpPr/>
          <p:nvPr/>
        </p:nvSpPr>
        <p:spPr>
          <a:xfrm>
            <a:off x="1" y="-1"/>
            <a:ext cx="9922476" cy="6872288"/>
          </a:xfrm>
          <a:custGeom>
            <a:avLst/>
            <a:gdLst>
              <a:gd name="connsiteX0" fmla="*/ 0 w 10244138"/>
              <a:gd name="connsiteY0" fmla="*/ 0 h 6858000"/>
              <a:gd name="connsiteX1" fmla="*/ 10244138 w 10244138"/>
              <a:gd name="connsiteY1" fmla="*/ 0 h 6858000"/>
              <a:gd name="connsiteX2" fmla="*/ 10244138 w 10244138"/>
              <a:gd name="connsiteY2" fmla="*/ 6858000 h 6858000"/>
              <a:gd name="connsiteX3" fmla="*/ 0 w 10244138"/>
              <a:gd name="connsiteY3" fmla="*/ 6858000 h 6858000"/>
              <a:gd name="connsiteX4" fmla="*/ 0 w 10244138"/>
              <a:gd name="connsiteY4" fmla="*/ 0 h 6858000"/>
              <a:gd name="connsiteX0" fmla="*/ 0 w 10244138"/>
              <a:gd name="connsiteY0" fmla="*/ 0 h 6858000"/>
              <a:gd name="connsiteX1" fmla="*/ 3914775 w 10244138"/>
              <a:gd name="connsiteY1" fmla="*/ 4171950 h 6858000"/>
              <a:gd name="connsiteX2" fmla="*/ 10244138 w 10244138"/>
              <a:gd name="connsiteY2" fmla="*/ 6858000 h 6858000"/>
              <a:gd name="connsiteX3" fmla="*/ 0 w 10244138"/>
              <a:gd name="connsiteY3" fmla="*/ 6858000 h 6858000"/>
              <a:gd name="connsiteX4" fmla="*/ 0 w 10244138"/>
              <a:gd name="connsiteY4" fmla="*/ 0 h 6858000"/>
              <a:gd name="connsiteX0" fmla="*/ 0 w 10244138"/>
              <a:gd name="connsiteY0" fmla="*/ 0 h 6858000"/>
              <a:gd name="connsiteX1" fmla="*/ 1771650 w 10244138"/>
              <a:gd name="connsiteY1" fmla="*/ 14287 h 6858000"/>
              <a:gd name="connsiteX2" fmla="*/ 10244138 w 10244138"/>
              <a:gd name="connsiteY2" fmla="*/ 6858000 h 6858000"/>
              <a:gd name="connsiteX3" fmla="*/ 0 w 10244138"/>
              <a:gd name="connsiteY3" fmla="*/ 6858000 h 6858000"/>
              <a:gd name="connsiteX4" fmla="*/ 0 w 10244138"/>
              <a:gd name="connsiteY4" fmla="*/ 0 h 6858000"/>
              <a:gd name="connsiteX0" fmla="*/ 0 w 10244138"/>
              <a:gd name="connsiteY0" fmla="*/ 1 h 6858001"/>
              <a:gd name="connsiteX1" fmla="*/ 1357313 w 10244138"/>
              <a:gd name="connsiteY1" fmla="*/ 0 h 6858001"/>
              <a:gd name="connsiteX2" fmla="*/ 10244138 w 10244138"/>
              <a:gd name="connsiteY2" fmla="*/ 6858001 h 6858001"/>
              <a:gd name="connsiteX3" fmla="*/ 0 w 10244138"/>
              <a:gd name="connsiteY3" fmla="*/ 6858001 h 6858001"/>
              <a:gd name="connsiteX4" fmla="*/ 0 w 10244138"/>
              <a:gd name="connsiteY4" fmla="*/ 1 h 6858001"/>
              <a:gd name="connsiteX0" fmla="*/ 0 w 9672638"/>
              <a:gd name="connsiteY0" fmla="*/ 1 h 6858001"/>
              <a:gd name="connsiteX1" fmla="*/ 1357313 w 9672638"/>
              <a:gd name="connsiteY1" fmla="*/ 0 h 6858001"/>
              <a:gd name="connsiteX2" fmla="*/ 9672638 w 9672638"/>
              <a:gd name="connsiteY2" fmla="*/ 5314951 h 6858001"/>
              <a:gd name="connsiteX3" fmla="*/ 0 w 9672638"/>
              <a:gd name="connsiteY3" fmla="*/ 6858001 h 6858001"/>
              <a:gd name="connsiteX4" fmla="*/ 0 w 9672638"/>
              <a:gd name="connsiteY4" fmla="*/ 1 h 6858001"/>
              <a:gd name="connsiteX0" fmla="*/ 0 w 9672638"/>
              <a:gd name="connsiteY0" fmla="*/ 1 h 6858001"/>
              <a:gd name="connsiteX1" fmla="*/ 1357313 w 9672638"/>
              <a:gd name="connsiteY1" fmla="*/ 0 h 6858001"/>
              <a:gd name="connsiteX2" fmla="*/ 9672638 w 9672638"/>
              <a:gd name="connsiteY2" fmla="*/ 5314951 h 6858001"/>
              <a:gd name="connsiteX3" fmla="*/ 0 w 9672638"/>
              <a:gd name="connsiteY3" fmla="*/ 6858001 h 6858001"/>
              <a:gd name="connsiteX4" fmla="*/ 6386513 w 9672638"/>
              <a:gd name="connsiteY4" fmla="*/ 5900740 h 6858001"/>
              <a:gd name="connsiteX5" fmla="*/ 0 w 9672638"/>
              <a:gd name="connsiteY5" fmla="*/ 1 h 6858001"/>
              <a:gd name="connsiteX0" fmla="*/ 0 w 9672638"/>
              <a:gd name="connsiteY0" fmla="*/ 1 h 6858001"/>
              <a:gd name="connsiteX1" fmla="*/ 1357313 w 9672638"/>
              <a:gd name="connsiteY1" fmla="*/ 0 h 6858001"/>
              <a:gd name="connsiteX2" fmla="*/ 9672638 w 9672638"/>
              <a:gd name="connsiteY2" fmla="*/ 5314951 h 6858001"/>
              <a:gd name="connsiteX3" fmla="*/ 0 w 9672638"/>
              <a:gd name="connsiteY3" fmla="*/ 6858001 h 6858001"/>
              <a:gd name="connsiteX4" fmla="*/ 1614488 w 9672638"/>
              <a:gd name="connsiteY4" fmla="*/ 4586290 h 6858001"/>
              <a:gd name="connsiteX5" fmla="*/ 0 w 9672638"/>
              <a:gd name="connsiteY5" fmla="*/ 1 h 6858001"/>
              <a:gd name="connsiteX0" fmla="*/ 0 w 10172700"/>
              <a:gd name="connsiteY0" fmla="*/ 1 h 6872288"/>
              <a:gd name="connsiteX1" fmla="*/ 1357313 w 10172700"/>
              <a:gd name="connsiteY1" fmla="*/ 0 h 6872288"/>
              <a:gd name="connsiteX2" fmla="*/ 9672638 w 10172700"/>
              <a:gd name="connsiteY2" fmla="*/ 5314951 h 6872288"/>
              <a:gd name="connsiteX3" fmla="*/ 10172700 w 10172700"/>
              <a:gd name="connsiteY3" fmla="*/ 6872288 h 6872288"/>
              <a:gd name="connsiteX4" fmla="*/ 1614488 w 10172700"/>
              <a:gd name="connsiteY4" fmla="*/ 4586290 h 6872288"/>
              <a:gd name="connsiteX5" fmla="*/ 0 w 10172700"/>
              <a:gd name="connsiteY5" fmla="*/ 1 h 6872288"/>
              <a:gd name="connsiteX0" fmla="*/ 0 w 10172700"/>
              <a:gd name="connsiteY0" fmla="*/ 1 h 6872288"/>
              <a:gd name="connsiteX1" fmla="*/ 1357313 w 10172700"/>
              <a:gd name="connsiteY1" fmla="*/ 0 h 6872288"/>
              <a:gd name="connsiteX2" fmla="*/ 9672638 w 10172700"/>
              <a:gd name="connsiteY2" fmla="*/ 5314951 h 6872288"/>
              <a:gd name="connsiteX3" fmla="*/ 10172700 w 10172700"/>
              <a:gd name="connsiteY3" fmla="*/ 6872288 h 6872288"/>
              <a:gd name="connsiteX4" fmla="*/ 1 w 10172700"/>
              <a:gd name="connsiteY4" fmla="*/ 6858003 h 6872288"/>
              <a:gd name="connsiteX5" fmla="*/ 0 w 10172700"/>
              <a:gd name="connsiteY5" fmla="*/ 1 h 6872288"/>
              <a:gd name="connsiteX0" fmla="*/ 0 w 10244138"/>
              <a:gd name="connsiteY0" fmla="*/ 1 h 6872288"/>
              <a:gd name="connsiteX1" fmla="*/ 1357313 w 10244138"/>
              <a:gd name="connsiteY1" fmla="*/ 0 h 6872288"/>
              <a:gd name="connsiteX2" fmla="*/ 9672638 w 10244138"/>
              <a:gd name="connsiteY2" fmla="*/ 5314951 h 6872288"/>
              <a:gd name="connsiteX3" fmla="*/ 10244138 w 10244138"/>
              <a:gd name="connsiteY3" fmla="*/ 6872288 h 6872288"/>
              <a:gd name="connsiteX4" fmla="*/ 1 w 10244138"/>
              <a:gd name="connsiteY4" fmla="*/ 6858003 h 6872288"/>
              <a:gd name="connsiteX5" fmla="*/ 0 w 10244138"/>
              <a:gd name="connsiteY5" fmla="*/ 1 h 6872288"/>
              <a:gd name="connsiteX0" fmla="*/ 0 w 10244138"/>
              <a:gd name="connsiteY0" fmla="*/ 1 h 6872288"/>
              <a:gd name="connsiteX1" fmla="*/ 1357313 w 10244138"/>
              <a:gd name="connsiteY1" fmla="*/ 0 h 6872288"/>
              <a:gd name="connsiteX2" fmla="*/ 9962688 w 10244138"/>
              <a:gd name="connsiteY2" fmla="*/ 5105401 h 6872288"/>
              <a:gd name="connsiteX3" fmla="*/ 10244138 w 10244138"/>
              <a:gd name="connsiteY3" fmla="*/ 6872288 h 6872288"/>
              <a:gd name="connsiteX4" fmla="*/ 1 w 10244138"/>
              <a:gd name="connsiteY4" fmla="*/ 6858003 h 6872288"/>
              <a:gd name="connsiteX5" fmla="*/ 0 w 10244138"/>
              <a:gd name="connsiteY5" fmla="*/ 1 h 6872288"/>
              <a:gd name="connsiteX0" fmla="*/ 0 w 10379495"/>
              <a:gd name="connsiteY0" fmla="*/ 1 h 6872288"/>
              <a:gd name="connsiteX1" fmla="*/ 1357313 w 10379495"/>
              <a:gd name="connsiteY1" fmla="*/ 0 h 6872288"/>
              <a:gd name="connsiteX2" fmla="*/ 9962688 w 10379495"/>
              <a:gd name="connsiteY2" fmla="*/ 5105401 h 6872288"/>
              <a:gd name="connsiteX3" fmla="*/ 10379495 w 10379495"/>
              <a:gd name="connsiteY3" fmla="*/ 6872288 h 6872288"/>
              <a:gd name="connsiteX4" fmla="*/ 1 w 10379495"/>
              <a:gd name="connsiteY4" fmla="*/ 6858003 h 6872288"/>
              <a:gd name="connsiteX5" fmla="*/ 0 w 10379495"/>
              <a:gd name="connsiteY5" fmla="*/ 1 h 687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79495" h="6872288">
                <a:moveTo>
                  <a:pt x="0" y="1"/>
                </a:moveTo>
                <a:lnTo>
                  <a:pt x="1357313" y="0"/>
                </a:lnTo>
                <a:lnTo>
                  <a:pt x="9962688" y="5105401"/>
                </a:lnTo>
                <a:lnTo>
                  <a:pt x="10379495" y="6872288"/>
                </a:lnTo>
                <a:lnTo>
                  <a:pt x="1" y="6858003"/>
                </a:lnTo>
                <a:cubicBezTo>
                  <a:pt x="1" y="4572002"/>
                  <a:pt x="0" y="2286002"/>
                  <a:pt x="0" y="1"/>
                </a:cubicBezTo>
                <a:close/>
              </a:path>
            </a:pathLst>
          </a:custGeom>
          <a:gradFill>
            <a:gsLst>
              <a:gs pos="78000">
                <a:srgbClr val="8E24FF"/>
              </a:gs>
              <a:gs pos="8000">
                <a:srgbClr val="00CAF1"/>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2" name="Группа 11">
            <a:extLst>
              <a:ext uri="{FF2B5EF4-FFF2-40B4-BE49-F238E27FC236}">
                <a16:creationId xmlns:a16="http://schemas.microsoft.com/office/drawing/2014/main" xmlns="" id="{4E1ED210-2B6B-12A9-2B0B-A6757B310147}"/>
              </a:ext>
            </a:extLst>
          </p:cNvPr>
          <p:cNvGrpSpPr/>
          <p:nvPr/>
        </p:nvGrpSpPr>
        <p:grpSpPr>
          <a:xfrm>
            <a:off x="0" y="-11875"/>
            <a:ext cx="2230047" cy="1197430"/>
            <a:chOff x="-1" y="0"/>
            <a:chExt cx="2230047" cy="1197430"/>
          </a:xfrm>
          <a:solidFill>
            <a:srgbClr val="010037"/>
          </a:solidFill>
        </p:grpSpPr>
        <p:sp>
          <p:nvSpPr>
            <p:cNvPr id="13" name="Треугольник 12">
              <a:extLst>
                <a:ext uri="{FF2B5EF4-FFF2-40B4-BE49-F238E27FC236}">
                  <a16:creationId xmlns:a16="http://schemas.microsoft.com/office/drawing/2014/main" xmlns="" id="{5C75C9D2-4A0E-6461-4BD5-D1588213269F}"/>
                </a:ext>
              </a:extLst>
            </p:cNvPr>
            <p:cNvSpPr/>
            <p:nvPr/>
          </p:nvSpPr>
          <p:spPr>
            <a:xfrm rot="5400000">
              <a:off x="1329108" y="296492"/>
              <a:ext cx="1197429" cy="604447"/>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xmlns="" id="{46FD9FEA-54B6-28FE-B1D5-624CEED6F713}"/>
                </a:ext>
              </a:extLst>
            </p:cNvPr>
            <p:cNvSpPr/>
            <p:nvPr/>
          </p:nvSpPr>
          <p:spPr>
            <a:xfrm>
              <a:off x="-1" y="0"/>
              <a:ext cx="1625599" cy="119743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5" name="Рисунок 14">
            <a:extLst>
              <a:ext uri="{FF2B5EF4-FFF2-40B4-BE49-F238E27FC236}">
                <a16:creationId xmlns:a16="http://schemas.microsoft.com/office/drawing/2014/main" xmlns="" id="{F2B3CE55-1B48-9BCD-4B7D-6E5097B799C3}"/>
              </a:ext>
            </a:extLst>
          </p:cNvPr>
          <p:cNvPicPr>
            <a:picLocks noChangeAspect="1"/>
          </p:cNvPicPr>
          <p:nvPr/>
        </p:nvPicPr>
        <p:blipFill>
          <a:blip r:embed="rId3"/>
          <a:stretch>
            <a:fillRect/>
          </a:stretch>
        </p:blipFill>
        <p:spPr>
          <a:xfrm>
            <a:off x="473057" y="329588"/>
            <a:ext cx="1018143" cy="538254"/>
          </a:xfrm>
          <a:prstGeom prst="rect">
            <a:avLst/>
          </a:prstGeom>
        </p:spPr>
      </p:pic>
      <p:sp>
        <p:nvSpPr>
          <p:cNvPr id="16" name="TextBox 15">
            <a:extLst>
              <a:ext uri="{FF2B5EF4-FFF2-40B4-BE49-F238E27FC236}">
                <a16:creationId xmlns:a16="http://schemas.microsoft.com/office/drawing/2014/main" xmlns="" id="{F804E919-2560-9BC5-E63A-E8FC7836D94D}"/>
              </a:ext>
            </a:extLst>
          </p:cNvPr>
          <p:cNvSpPr txBox="1"/>
          <p:nvPr/>
        </p:nvSpPr>
        <p:spPr>
          <a:xfrm>
            <a:off x="370573" y="3807069"/>
            <a:ext cx="9731789" cy="3416320"/>
          </a:xfrm>
          <a:prstGeom prst="rect">
            <a:avLst/>
          </a:prstGeom>
          <a:noFill/>
        </p:spPr>
        <p:txBody>
          <a:bodyPr wrap="square" rtlCol="0">
            <a:spAutoFit/>
          </a:bodyPr>
          <a:lstStyle/>
          <a:p>
            <a:pPr>
              <a:lnSpc>
                <a:spcPct val="90000"/>
              </a:lnSpc>
            </a:pPr>
            <a:r>
              <a:rPr lang="ru-RU" sz="5200" dirty="0" smtClean="0">
                <a:solidFill>
                  <a:schemeClr val="bg1"/>
                </a:solidFill>
                <a:latin typeface="MOSCOW2024" pitchFamily="82" charset="0"/>
              </a:rPr>
              <a:t>Виды налоговых вычетов</a:t>
            </a:r>
          </a:p>
          <a:p>
            <a:pPr>
              <a:lnSpc>
                <a:spcPct val="90000"/>
              </a:lnSpc>
            </a:pPr>
            <a:endParaRPr lang="ru-RU" sz="5200" dirty="0">
              <a:solidFill>
                <a:schemeClr val="bg1"/>
              </a:solidFill>
              <a:latin typeface="MOSCOW2024" pitchFamily="82" charset="0"/>
            </a:endParaRPr>
          </a:p>
          <a:p>
            <a:pPr>
              <a:lnSpc>
                <a:spcPct val="90000"/>
              </a:lnSpc>
            </a:pPr>
            <a:endParaRPr lang="ru-RU" sz="5200" dirty="0" smtClean="0">
              <a:solidFill>
                <a:schemeClr val="bg1"/>
              </a:solidFill>
              <a:latin typeface="MOSCOW2024" pitchFamily="82" charset="0"/>
            </a:endParaRPr>
          </a:p>
          <a:p>
            <a:pPr>
              <a:lnSpc>
                <a:spcPct val="90000"/>
              </a:lnSpc>
            </a:pPr>
            <a:r>
              <a:rPr lang="en-US" sz="2800" dirty="0">
                <a:solidFill>
                  <a:schemeClr val="bg1"/>
                </a:solidFill>
                <a:latin typeface="MOSCOW2024" pitchFamily="82" charset="0"/>
              </a:rPr>
              <a:t/>
            </a:r>
            <a:br>
              <a:rPr lang="en-US" sz="2800" dirty="0">
                <a:solidFill>
                  <a:schemeClr val="bg1"/>
                </a:solidFill>
                <a:latin typeface="MOSCOW2024" pitchFamily="82" charset="0"/>
              </a:rPr>
            </a:br>
            <a:r>
              <a:rPr lang="en-US" sz="2800" dirty="0">
                <a:solidFill>
                  <a:schemeClr val="bg1"/>
                </a:solidFill>
                <a:latin typeface="MOSCOW2024" pitchFamily="82" charset="0"/>
              </a:rPr>
              <a:t/>
            </a:r>
            <a:br>
              <a:rPr lang="en-US" sz="2800" dirty="0">
                <a:solidFill>
                  <a:schemeClr val="bg1"/>
                </a:solidFill>
                <a:latin typeface="MOSCOW2024" pitchFamily="82" charset="0"/>
              </a:rPr>
            </a:br>
            <a:endParaRPr lang="ru-RU" sz="2800" b="1" dirty="0">
              <a:solidFill>
                <a:srgbClr val="00CEF6"/>
              </a:solidFill>
              <a:latin typeface="Montserrat SemiBold" pitchFamily="2" charset="0"/>
            </a:endParaRPr>
          </a:p>
        </p:txBody>
      </p:sp>
      <p:grpSp>
        <p:nvGrpSpPr>
          <p:cNvPr id="18" name="Группа 17">
            <a:extLst>
              <a:ext uri="{FF2B5EF4-FFF2-40B4-BE49-F238E27FC236}">
                <a16:creationId xmlns:a16="http://schemas.microsoft.com/office/drawing/2014/main" xmlns="" id="{B16263AD-C8B7-41D6-2910-DC9EA47BC1B0}"/>
              </a:ext>
            </a:extLst>
          </p:cNvPr>
          <p:cNvGrpSpPr/>
          <p:nvPr/>
        </p:nvGrpSpPr>
        <p:grpSpPr>
          <a:xfrm flipH="1" flipV="1">
            <a:off x="8174909" y="-33338"/>
            <a:ext cx="4036141" cy="856226"/>
            <a:chOff x="0" y="3741174"/>
            <a:chExt cx="4036141" cy="856226"/>
          </a:xfrm>
        </p:grpSpPr>
        <p:sp>
          <p:nvSpPr>
            <p:cNvPr id="19" name="Треугольник 18">
              <a:extLst>
                <a:ext uri="{FF2B5EF4-FFF2-40B4-BE49-F238E27FC236}">
                  <a16:creationId xmlns:a16="http://schemas.microsoft.com/office/drawing/2014/main" xmlns="" id="{7847069B-C55D-3731-0E50-01A2CC6CA57F}"/>
                </a:ext>
              </a:extLst>
            </p:cNvPr>
            <p:cNvSpPr/>
            <p:nvPr/>
          </p:nvSpPr>
          <p:spPr>
            <a:xfrm>
              <a:off x="3180735" y="3741174"/>
              <a:ext cx="855406" cy="851310"/>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a:extLst>
                <a:ext uri="{FF2B5EF4-FFF2-40B4-BE49-F238E27FC236}">
                  <a16:creationId xmlns:a16="http://schemas.microsoft.com/office/drawing/2014/main" xmlns="" id="{64DC89F6-8B2C-5FC7-36A8-15E33CE0DAA6}"/>
                </a:ext>
              </a:extLst>
            </p:cNvPr>
            <p:cNvSpPr/>
            <p:nvPr/>
          </p:nvSpPr>
          <p:spPr>
            <a:xfrm>
              <a:off x="0" y="3741174"/>
              <a:ext cx="3180735" cy="8562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1" name="TextBox 20">
            <a:extLst>
              <a:ext uri="{FF2B5EF4-FFF2-40B4-BE49-F238E27FC236}">
                <a16:creationId xmlns:a16="http://schemas.microsoft.com/office/drawing/2014/main" xmlns="" id="{385A80F5-2BCE-863C-1D3B-05C22A4755DD}"/>
              </a:ext>
            </a:extLst>
          </p:cNvPr>
          <p:cNvSpPr txBox="1"/>
          <p:nvPr/>
        </p:nvSpPr>
        <p:spPr>
          <a:xfrm>
            <a:off x="370573" y="3133161"/>
            <a:ext cx="4544327" cy="430887"/>
          </a:xfrm>
          <a:prstGeom prst="rect">
            <a:avLst/>
          </a:prstGeom>
          <a:noFill/>
        </p:spPr>
        <p:txBody>
          <a:bodyPr wrap="square" rtlCol="0">
            <a:spAutoFit/>
          </a:bodyPr>
          <a:lstStyle/>
          <a:p>
            <a:r>
              <a:rPr lang="ru-RU" sz="2200" b="1" dirty="0">
                <a:solidFill>
                  <a:schemeClr val="bg1">
                    <a:alpha val="49704"/>
                  </a:schemeClr>
                </a:solidFill>
                <a:latin typeface="Montserrat" pitchFamily="2" charset="0"/>
              </a:rPr>
              <a:t>1 АВГУСТА — 8 СЕНТЯБРЯ</a:t>
            </a:r>
          </a:p>
        </p:txBody>
      </p:sp>
    </p:spTree>
    <p:extLst>
      <p:ext uri="{BB962C8B-B14F-4D97-AF65-F5344CB8AC3E}">
        <p14:creationId xmlns:p14="http://schemas.microsoft.com/office/powerpoint/2010/main" val="511577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10</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7" name="Заголовок 2"/>
          <p:cNvSpPr txBox="1">
            <a:spLocks/>
          </p:cNvSpPr>
          <p:nvPr/>
        </p:nvSpPr>
        <p:spPr>
          <a:xfrm>
            <a:off x="2069228" y="1176587"/>
            <a:ext cx="7632699" cy="7705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rgbClr val="C00000"/>
                </a:solidFill>
              </a:rPr>
              <a:t>Размеры социальных налоговых вычетов</a:t>
            </a:r>
            <a:endParaRPr lang="ru-RU" sz="2800" b="1" dirty="0">
              <a:solidFill>
                <a:srgbClr val="C00000"/>
              </a:solidFill>
            </a:endParaRPr>
          </a:p>
        </p:txBody>
      </p:sp>
      <p:graphicFrame>
        <p:nvGraphicFramePr>
          <p:cNvPr id="10" name="Объект 4"/>
          <p:cNvGraphicFramePr>
            <a:graphicFrameLocks/>
          </p:cNvGraphicFramePr>
          <p:nvPr>
            <p:extLst>
              <p:ext uri="{D42A27DB-BD31-4B8C-83A1-F6EECF244321}">
                <p14:modId xmlns:p14="http://schemas.microsoft.com/office/powerpoint/2010/main" val="2063471070"/>
              </p:ext>
            </p:extLst>
          </p:nvPr>
        </p:nvGraphicFramePr>
        <p:xfrm>
          <a:off x="1009218" y="2462380"/>
          <a:ext cx="10264794" cy="3282203"/>
        </p:xfrm>
        <a:graphic>
          <a:graphicData uri="http://schemas.openxmlformats.org/drawingml/2006/table">
            <a:tbl>
              <a:tblPr firstRow="1" bandRow="1">
                <a:tableStyleId>{5C22544A-7EE6-4342-B048-85BDC9FD1C3A}</a:tableStyleId>
              </a:tblPr>
              <a:tblGrid>
                <a:gridCol w="5132397"/>
                <a:gridCol w="5132397"/>
              </a:tblGrid>
              <a:tr h="1330623">
                <a:tc>
                  <a:txBody>
                    <a:bodyPr/>
                    <a:lstStyle/>
                    <a:p>
                      <a:pPr algn="ctr"/>
                      <a:endParaRPr lang="ru-RU" dirty="0" smtClean="0"/>
                    </a:p>
                    <a:p>
                      <a:pPr algn="ctr"/>
                      <a:r>
                        <a:rPr lang="ru-RU" sz="2000" dirty="0" smtClean="0"/>
                        <a:t>Обычное </a:t>
                      </a:r>
                      <a:r>
                        <a:rPr lang="ru-RU" sz="2000" dirty="0" smtClean="0"/>
                        <a:t>лечение </a:t>
                      </a:r>
                    </a:p>
                    <a:p>
                      <a:pPr algn="ctr"/>
                      <a:r>
                        <a:rPr lang="ru-RU" sz="2000" dirty="0" smtClean="0"/>
                        <a:t>(+медикаменты)</a:t>
                      </a:r>
                    </a:p>
                    <a:p>
                      <a:pPr algn="ctr"/>
                      <a:endParaRPr lang="ru-RU" sz="2000" dirty="0"/>
                    </a:p>
                  </a:txBody>
                  <a:tcPr/>
                </a:tc>
                <a:tc>
                  <a:txBody>
                    <a:bodyPr/>
                    <a:lstStyle/>
                    <a:p>
                      <a:pPr marL="0" marR="0" lvl="0" indent="0" algn="ctr" defTabSz="816296" rtl="0" eaLnBrk="1" fontAlgn="auto" latinLnBrk="0" hangingPunct="1">
                        <a:lnSpc>
                          <a:spcPct val="100000"/>
                        </a:lnSpc>
                        <a:spcBef>
                          <a:spcPts val="0"/>
                        </a:spcBef>
                        <a:spcAft>
                          <a:spcPts val="0"/>
                        </a:spcAft>
                        <a:buClrTx/>
                        <a:buSzTx/>
                        <a:buFontTx/>
                        <a:buNone/>
                        <a:tabLst/>
                        <a:defRPr/>
                      </a:pPr>
                      <a:endParaRPr lang="ru-RU" dirty="0" smtClean="0"/>
                    </a:p>
                    <a:p>
                      <a:pPr marL="0" marR="0" lvl="0" indent="0" algn="ctr" defTabSz="816296" rtl="0" eaLnBrk="1" fontAlgn="auto" latinLnBrk="0" hangingPunct="1">
                        <a:lnSpc>
                          <a:spcPct val="100000"/>
                        </a:lnSpc>
                        <a:spcBef>
                          <a:spcPts val="0"/>
                        </a:spcBef>
                        <a:spcAft>
                          <a:spcPts val="0"/>
                        </a:spcAft>
                        <a:buClrTx/>
                        <a:buSzTx/>
                        <a:buFontTx/>
                        <a:buNone/>
                        <a:tabLst/>
                        <a:defRPr/>
                      </a:pPr>
                      <a:r>
                        <a:rPr lang="ru-RU" sz="2000" dirty="0" smtClean="0"/>
                        <a:t>Дорогостоящее лечение</a:t>
                      </a:r>
                    </a:p>
                    <a:p>
                      <a:endParaRPr lang="ru-RU" dirty="0"/>
                    </a:p>
                  </a:txBody>
                  <a:tcPr/>
                </a:tc>
              </a:tr>
              <a:tr h="1951580">
                <a:tc>
                  <a:txBody>
                    <a:bodyPr/>
                    <a:lstStyle/>
                    <a:p>
                      <a:pPr lvl="0" fontAlgn="base"/>
                      <a:r>
                        <a:rPr lang="ru-RU" sz="2000" b="1" u="none" strike="noStrike" kern="1200" dirty="0" smtClean="0">
                          <a:solidFill>
                            <a:srgbClr val="F23648"/>
                          </a:solidFill>
                          <a:effectLst/>
                          <a:latin typeface="+mn-lt"/>
                          <a:ea typeface="+mn-ea"/>
                          <a:cs typeface="+mn-cs"/>
                        </a:rPr>
                        <a:t>не более 120 000 рублей </a:t>
                      </a:r>
                      <a:r>
                        <a:rPr lang="ru-RU" sz="2000" u="none" strike="noStrike" kern="1200" dirty="0" smtClean="0">
                          <a:solidFill>
                            <a:schemeClr val="dk1"/>
                          </a:solidFill>
                          <a:effectLst/>
                          <a:latin typeface="+mn-lt"/>
                          <a:ea typeface="+mn-ea"/>
                          <a:cs typeface="+mn-cs"/>
                        </a:rPr>
                        <a:t>в совокупности </a:t>
                      </a:r>
                    </a:p>
                    <a:p>
                      <a:r>
                        <a:rPr lang="ru-RU" sz="2000" kern="1200" dirty="0" smtClean="0">
                          <a:solidFill>
                            <a:schemeClr val="dk1"/>
                          </a:solidFill>
                          <a:effectLst/>
                          <a:latin typeface="+mn-lt"/>
                          <a:ea typeface="+mn-ea"/>
                          <a:cs typeface="+mn-cs"/>
                        </a:rPr>
                        <a:t>за налоговый период (2021,2022,2023гг)</a:t>
                      </a:r>
                    </a:p>
                    <a:p>
                      <a:pPr lvl="0" fontAlgn="base"/>
                      <a:r>
                        <a:rPr lang="ru-RU" sz="2000" b="1" u="none" strike="noStrike" kern="1200" dirty="0" smtClean="0">
                          <a:solidFill>
                            <a:srgbClr val="F23648"/>
                          </a:solidFill>
                          <a:effectLst/>
                          <a:latin typeface="+mn-lt"/>
                          <a:ea typeface="+mn-ea"/>
                          <a:cs typeface="+mn-cs"/>
                        </a:rPr>
                        <a:t>не более 150 000 рублей </a:t>
                      </a:r>
                      <a:r>
                        <a:rPr lang="ru-RU" sz="2000" u="none" strike="noStrike" kern="1200" dirty="0" smtClean="0">
                          <a:solidFill>
                            <a:schemeClr val="dk1"/>
                          </a:solidFill>
                          <a:effectLst/>
                          <a:latin typeface="+mn-lt"/>
                          <a:ea typeface="+mn-ea"/>
                          <a:cs typeface="+mn-cs"/>
                        </a:rPr>
                        <a:t>в совокупности </a:t>
                      </a:r>
                    </a:p>
                    <a:p>
                      <a:r>
                        <a:rPr lang="ru-RU" sz="2000" kern="1200" dirty="0" smtClean="0">
                          <a:solidFill>
                            <a:schemeClr val="dk1"/>
                          </a:solidFill>
                          <a:effectLst/>
                          <a:latin typeface="+mn-lt"/>
                          <a:ea typeface="+mn-ea"/>
                          <a:cs typeface="+mn-cs"/>
                        </a:rPr>
                        <a:t>за налоговый период (</a:t>
                      </a:r>
                      <a:r>
                        <a:rPr lang="ru-RU" sz="2000" kern="1200" dirty="0" smtClean="0">
                          <a:solidFill>
                            <a:srgbClr val="FF0000"/>
                          </a:solidFill>
                          <a:effectLst/>
                          <a:latin typeface="+mn-lt"/>
                          <a:ea typeface="+mn-ea"/>
                          <a:cs typeface="+mn-cs"/>
                        </a:rPr>
                        <a:t>с 2024г</a:t>
                      </a:r>
                      <a:r>
                        <a:rPr lang="ru-RU" sz="2000" kern="1200" dirty="0" smtClean="0">
                          <a:solidFill>
                            <a:schemeClr val="dk1"/>
                          </a:solidFill>
                          <a:effectLst/>
                          <a:latin typeface="+mn-lt"/>
                          <a:ea typeface="+mn-ea"/>
                          <a:cs typeface="+mn-cs"/>
                        </a:rPr>
                        <a:t>)</a:t>
                      </a:r>
                    </a:p>
                    <a:p>
                      <a:endParaRPr lang="ru-RU" dirty="0"/>
                    </a:p>
                  </a:txBody>
                  <a:tcPr/>
                </a:tc>
                <a:tc>
                  <a:txBody>
                    <a:bodyPr/>
                    <a:lstStyle/>
                    <a:p>
                      <a:r>
                        <a:rPr lang="ru-RU" sz="2000" dirty="0" smtClean="0"/>
                        <a:t>фактически произведенные расходы</a:t>
                      </a:r>
                    </a:p>
                    <a:p>
                      <a:endParaRPr lang="ru-RU" dirty="0"/>
                    </a:p>
                  </a:txBody>
                  <a:tcPr/>
                </a:tc>
              </a:tr>
            </a:tbl>
          </a:graphicData>
        </a:graphic>
      </p:graphicFrame>
      <p:pic>
        <p:nvPicPr>
          <p:cNvPr id="11" name="Рисунок 10"/>
          <p:cNvPicPr>
            <a:picLocks noChangeAspect="1"/>
          </p:cNvPicPr>
          <p:nvPr/>
        </p:nvPicPr>
        <p:blipFill>
          <a:blip r:embed="rId2"/>
          <a:stretch>
            <a:fillRect/>
          </a:stretch>
        </p:blipFill>
        <p:spPr>
          <a:xfrm>
            <a:off x="1233530" y="982040"/>
            <a:ext cx="1347614" cy="1347614"/>
          </a:xfrm>
          <a:prstGeom prst="rect">
            <a:avLst/>
          </a:prstGeom>
        </p:spPr>
      </p:pic>
    </p:spTree>
    <p:extLst>
      <p:ext uri="{BB962C8B-B14F-4D97-AF65-F5344CB8AC3E}">
        <p14:creationId xmlns:p14="http://schemas.microsoft.com/office/powerpoint/2010/main" val="241550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98"/>
          <p:cNvSpPr/>
          <p:nvPr/>
        </p:nvSpPr>
        <p:spPr>
          <a:xfrm>
            <a:off x="486336" y="732034"/>
            <a:ext cx="10591972" cy="471805"/>
          </a:xfrm>
          <a:prstGeom prst="rect">
            <a:avLst/>
          </a:prstGeom>
          <a:ln>
            <a:noFill/>
          </a:ln>
        </p:spPr>
        <p:txBody>
          <a:bodyPr vert="horz" lIns="0" tIns="0" rIns="0" bIns="0" rtlCol="0">
            <a:noAutofit/>
          </a:bodyPr>
          <a:lstStyle/>
          <a:p>
            <a:pPr>
              <a:lnSpc>
                <a:spcPct val="107000"/>
              </a:lnSpc>
              <a:spcAft>
                <a:spcPts val="800"/>
              </a:spcAft>
            </a:pPr>
            <a:r>
              <a:rPr lang="ru-RU" sz="2800" b="1" dirty="0">
                <a:solidFill>
                  <a:srgbClr val="004D99"/>
                </a:solidFill>
                <a:latin typeface="Bahnschrift" panose="020B0502040204020203" pitchFamily="34" charset="0"/>
                <a:ea typeface="Bahnschrift" panose="020B0502040204020203" pitchFamily="34" charset="0"/>
                <a:cs typeface="Bahnschrift" panose="020B0502040204020203" pitchFamily="34" charset="0"/>
              </a:rPr>
              <a:t>2</a:t>
            </a:r>
            <a:r>
              <a:rPr lang="ru-RU" sz="2800" b="1" dirty="0" smtClean="0">
                <a:solidFill>
                  <a:srgbClr val="004D99"/>
                </a:solidFill>
                <a:effectLst/>
                <a:latin typeface="Bahnschrift" panose="020B0502040204020203" pitchFamily="34" charset="0"/>
                <a:ea typeface="Bahnschrift" panose="020B0502040204020203" pitchFamily="34" charset="0"/>
                <a:cs typeface="Bahnschrift" panose="020B0502040204020203" pitchFamily="34" charset="0"/>
              </a:rPr>
              <a:t>. Расходы на оплату о</a:t>
            </a:r>
            <a:r>
              <a:rPr lang="ru-RU" sz="2800" b="1" dirty="0" smtClean="0">
                <a:solidFill>
                  <a:srgbClr val="004D99"/>
                </a:solidFill>
                <a:latin typeface="Bahnschrift" panose="020B0502040204020203" pitchFamily="34" charset="0"/>
                <a:ea typeface="Bahnschrift" panose="020B0502040204020203" pitchFamily="34" charset="0"/>
                <a:cs typeface="Bahnschrift" panose="020B0502040204020203" pitchFamily="34" charset="0"/>
              </a:rPr>
              <a:t>бучения</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 name="Прямоугольник 11"/>
          <p:cNvSpPr/>
          <p:nvPr/>
        </p:nvSpPr>
        <p:spPr>
          <a:xfrm>
            <a:off x="486336" y="1285615"/>
            <a:ext cx="9296401" cy="2031325"/>
          </a:xfrm>
          <a:prstGeom prst="rect">
            <a:avLst/>
          </a:prstGeom>
        </p:spPr>
        <p:txBody>
          <a:bodyPr wrap="square">
            <a:spAutoFit/>
          </a:bodyPr>
          <a:lstStyle/>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на свое обучение</a:t>
            </a:r>
            <a:r>
              <a:rPr lang="ru-RU" dirty="0" smtClean="0"/>
              <a:t>; </a:t>
            </a:r>
            <a:endParaRPr lang="ru-RU" dirty="0"/>
          </a:p>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детей в возрасте до 24 лет по очной форме обучения </a:t>
            </a:r>
            <a:r>
              <a:rPr lang="ru-RU" dirty="0" smtClean="0"/>
              <a:t>; </a:t>
            </a:r>
            <a:endParaRPr lang="ru-RU" dirty="0"/>
          </a:p>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брата </a:t>
            </a:r>
            <a:r>
              <a:rPr lang="ru-RU" dirty="0">
                <a:latin typeface="Arial" panose="020B0604020202020204" pitchFamily="34" charset="0"/>
                <a:cs typeface="Arial" panose="020B0604020202020204" pitchFamily="34" charset="0"/>
              </a:rPr>
              <a:t>(</a:t>
            </a:r>
            <a:r>
              <a:rPr lang="ru-RU" dirty="0" smtClean="0">
                <a:latin typeface="Arial" panose="020B0604020202020204" pitchFamily="34" charset="0"/>
                <a:cs typeface="Arial" panose="020B0604020202020204" pitchFamily="34" charset="0"/>
              </a:rPr>
              <a:t>сестры) </a:t>
            </a:r>
            <a:r>
              <a:rPr lang="ru-RU" dirty="0">
                <a:latin typeface="Arial" panose="020B0604020202020204" pitchFamily="34" charset="0"/>
                <a:cs typeface="Arial" panose="020B0604020202020204" pitchFamily="34" charset="0"/>
              </a:rPr>
              <a:t>обучающегося в случаях оплаты налогоплательщиком </a:t>
            </a:r>
            <a:r>
              <a:rPr lang="ru-RU" dirty="0" smtClean="0">
                <a:latin typeface="Arial" panose="020B0604020202020204" pitchFamily="34" charset="0"/>
                <a:cs typeface="Arial" panose="020B0604020202020204" pitchFamily="34" charset="0"/>
              </a:rPr>
              <a:t>обучения</a:t>
            </a:r>
          </a:p>
          <a:p>
            <a:pPr algn="just"/>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брата (сестры) в возрасте до 24 лет по очной форме обучения </a:t>
            </a:r>
            <a:endParaRPr lang="ru-RU" dirty="0" smtClean="0">
              <a:latin typeface="Arial" panose="020B0604020202020204" pitchFamily="34" charset="0"/>
              <a:cs typeface="Arial" panose="020B0604020202020204" pitchFamily="34" charset="0"/>
            </a:endParaRPr>
          </a:p>
          <a:p>
            <a:pPr algn="just"/>
            <a:r>
              <a:rPr lang="ru-RU" dirty="0" smtClean="0">
                <a:latin typeface="Arial" panose="020B0604020202020204" pitchFamily="34" charset="0"/>
                <a:cs typeface="Arial" panose="020B0604020202020204" pitchFamily="34" charset="0"/>
              </a:rPr>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супруга </a:t>
            </a:r>
            <a:r>
              <a:rPr lang="ru-RU" dirty="0">
                <a:latin typeface="Arial" panose="020B0604020202020204" pitchFamily="34" charset="0"/>
                <a:cs typeface="Arial" panose="020B0604020202020204" pitchFamily="34" charset="0"/>
              </a:rPr>
              <a:t>(супругу) обучающегося в случаях оплаты </a:t>
            </a:r>
            <a:r>
              <a:rPr lang="ru-RU" dirty="0" smtClean="0">
                <a:latin typeface="Arial" panose="020B0604020202020204" pitchFamily="34" charset="0"/>
                <a:cs typeface="Arial" panose="020B0604020202020204" pitchFamily="34" charset="0"/>
              </a:rPr>
              <a:t>налогоплательщиком</a:t>
            </a:r>
          </a:p>
          <a:p>
            <a:pPr algn="just"/>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обучения супруга </a:t>
            </a:r>
            <a:r>
              <a:rPr lang="ru-RU" dirty="0">
                <a:latin typeface="Arial" panose="020B0604020202020204" pitchFamily="34" charset="0"/>
                <a:cs typeface="Arial" panose="020B0604020202020204" pitchFamily="34" charset="0"/>
              </a:rPr>
              <a:t>(супруги) по очной форме </a:t>
            </a:r>
            <a:r>
              <a:rPr lang="ru-RU" dirty="0" smtClean="0">
                <a:latin typeface="Arial" panose="020B0604020202020204" pitchFamily="34" charset="0"/>
                <a:cs typeface="Arial" panose="020B0604020202020204" pitchFamily="34" charset="0"/>
              </a:rPr>
              <a:t>обучения</a:t>
            </a:r>
            <a:endParaRPr lang="ru-RU" dirty="0">
              <a:latin typeface="Arial" panose="020B0604020202020204" pitchFamily="34" charset="0"/>
              <a:cs typeface="Arial" panose="020B0604020202020204" pitchFamily="34" charset="0"/>
            </a:endParaRPr>
          </a:p>
          <a:p>
            <a:pPr algn="just"/>
            <a:endParaRPr lang="ru-RU" dirty="0" smtClean="0">
              <a:latin typeface="Arial" panose="020B0604020202020204" pitchFamily="34" charset="0"/>
              <a:cs typeface="Arial" panose="020B0604020202020204" pitchFamily="34" charset="0"/>
            </a:endParaRPr>
          </a:p>
        </p:txBody>
      </p:sp>
      <p:sp>
        <p:nvSpPr>
          <p:cNvPr id="16" name="Объект 1"/>
          <p:cNvSpPr txBox="1">
            <a:spLocks/>
          </p:cNvSpPr>
          <p:nvPr/>
        </p:nvSpPr>
        <p:spPr>
          <a:xfrm>
            <a:off x="377092" y="3666392"/>
            <a:ext cx="10991362" cy="2365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ru-RU" sz="1800" dirty="0" smtClean="0">
                <a:latin typeface="Arial" panose="020B0604020202020204" pitchFamily="34" charset="0"/>
                <a:cs typeface="Arial" panose="020B0604020202020204" pitchFamily="34" charset="0"/>
              </a:rPr>
              <a:t>Организация должна иметь </a:t>
            </a:r>
            <a:r>
              <a:rPr lang="ru-RU" sz="1800" dirty="0" smtClean="0">
                <a:solidFill>
                  <a:srgbClr val="C00000"/>
                </a:solidFill>
                <a:latin typeface="Arial" panose="020B0604020202020204" pitchFamily="34" charset="0"/>
                <a:cs typeface="Arial" panose="020B0604020202020204" pitchFamily="34" charset="0"/>
              </a:rPr>
              <a:t>лицензию </a:t>
            </a:r>
            <a:r>
              <a:rPr lang="ru-RU" sz="1800" dirty="0" smtClean="0">
                <a:latin typeface="Arial" panose="020B0604020202020204" pitchFamily="34" charset="0"/>
                <a:cs typeface="Arial" panose="020B0604020202020204" pitchFamily="34" charset="0"/>
              </a:rPr>
              <a:t>на осуществление образовательной деятельности</a:t>
            </a:r>
          </a:p>
          <a:p>
            <a:pPr algn="just"/>
            <a:r>
              <a:rPr lang="ru-RU" sz="1800" dirty="0" smtClean="0">
                <a:latin typeface="Arial" panose="020B0604020202020204" pitchFamily="34" charset="0"/>
                <a:cs typeface="Arial" panose="020B0604020202020204" pitchFamily="34" charset="0"/>
              </a:rPr>
              <a:t>Социальный налоговый вычет </a:t>
            </a:r>
            <a:r>
              <a:rPr lang="ru-RU" sz="1800" dirty="0" smtClean="0">
                <a:solidFill>
                  <a:srgbClr val="C00000"/>
                </a:solidFill>
                <a:latin typeface="Arial" panose="020B0604020202020204" pitchFamily="34" charset="0"/>
                <a:cs typeface="Arial" panose="020B0604020202020204" pitchFamily="34" charset="0"/>
              </a:rPr>
              <a:t>не применяется </a:t>
            </a:r>
            <a:r>
              <a:rPr lang="ru-RU" sz="1800" dirty="0" smtClean="0">
                <a:latin typeface="Arial" panose="020B0604020202020204" pitchFamily="34" charset="0"/>
                <a:cs typeface="Arial" panose="020B0604020202020204" pitchFamily="34" charset="0"/>
              </a:rPr>
              <a:t>в случае, если оплата расходов на обучение производится третьими лицами</a:t>
            </a:r>
          </a:p>
          <a:p>
            <a:pPr algn="just">
              <a:spcBef>
                <a:spcPts val="0"/>
              </a:spcBef>
            </a:pPr>
            <a:r>
              <a:rPr lang="ru-RU" sz="1800" dirty="0" smtClean="0">
                <a:latin typeface="Arial" panose="020B0604020202020204" pitchFamily="34" charset="0"/>
                <a:cs typeface="Arial" panose="020B0604020202020204" pitchFamily="34" charset="0"/>
              </a:rPr>
              <a:t>Социальный налоговый вычет </a:t>
            </a:r>
            <a:r>
              <a:rPr lang="ru-RU" sz="1800" dirty="0" smtClean="0">
                <a:solidFill>
                  <a:srgbClr val="C00000"/>
                </a:solidFill>
                <a:latin typeface="Arial" panose="020B0604020202020204" pitchFamily="34" charset="0"/>
                <a:cs typeface="Arial" panose="020B0604020202020204" pitchFamily="34" charset="0"/>
              </a:rPr>
              <a:t>не применяется </a:t>
            </a:r>
            <a:r>
              <a:rPr lang="ru-RU" sz="1800" dirty="0" smtClean="0">
                <a:latin typeface="Arial" panose="020B0604020202020204" pitchFamily="34" charset="0"/>
                <a:cs typeface="Arial" panose="020B0604020202020204" pitchFamily="34" charset="0"/>
              </a:rPr>
              <a:t>в случае, если оплата расходов на обучение производится за счет средств материнского (семейного) капитала, направляемых для </a:t>
            </a:r>
          </a:p>
          <a:p>
            <a:pPr marL="0" indent="0" algn="just">
              <a:spcBef>
                <a:spcPts val="0"/>
              </a:spcBef>
              <a:buNone/>
            </a:pP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   обеспечения реализации дополнительных мер государственной </a:t>
            </a:r>
          </a:p>
          <a:p>
            <a:pPr marL="0" indent="0" algn="just">
              <a:spcBef>
                <a:spcPts val="0"/>
              </a:spcBef>
              <a:buNone/>
            </a:pP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   поддержки семей, имеющих детей</a:t>
            </a:r>
          </a:p>
          <a:p>
            <a:endParaRPr lang="ru-RU" dirty="0"/>
          </a:p>
        </p:txBody>
      </p:sp>
      <p:sp>
        <p:nvSpPr>
          <p:cNvPr id="17" name="Заголовок 2"/>
          <p:cNvSpPr txBox="1">
            <a:spLocks/>
          </p:cNvSpPr>
          <p:nvPr/>
        </p:nvSpPr>
        <p:spPr>
          <a:xfrm>
            <a:off x="681527" y="3237619"/>
            <a:ext cx="7632699" cy="4287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Arial" panose="020B0604020202020204" pitchFamily="34" charset="0"/>
                <a:cs typeface="Arial" panose="020B0604020202020204" pitchFamily="34" charset="0"/>
              </a:rPr>
              <a:t>ВАЖНО</a:t>
            </a:r>
            <a:r>
              <a:rPr lang="ru-RU" sz="2000" b="1" dirty="0" smtClean="0">
                <a:solidFill>
                  <a:srgbClr val="C00000"/>
                </a:solidFill>
              </a:rPr>
              <a:t>!</a:t>
            </a:r>
            <a:endParaRPr lang="ru-RU" sz="2000" b="1" dirty="0">
              <a:solidFill>
                <a:srgbClr val="C00000"/>
              </a:solidFill>
            </a:endParaRPr>
          </a:p>
        </p:txBody>
      </p:sp>
      <p:sp>
        <p:nvSpPr>
          <p:cNvPr id="18" name="TextBox 17">
            <a:extLst>
              <a:ext uri="{FF2B5EF4-FFF2-40B4-BE49-F238E27FC236}">
                <a16:creationId xmlns:a16="http://schemas.microsoft.com/office/drawing/2014/main" xmlns="" id="{98F4DB8F-F1BD-8976-E6F9-23906F6E0EBD}"/>
              </a:ext>
            </a:extLst>
          </p:cNvPr>
          <p:cNvSpPr txBox="1"/>
          <p:nvPr/>
        </p:nvSpPr>
        <p:spPr>
          <a:xfrm>
            <a:off x="365314" y="167138"/>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pic>
        <p:nvPicPr>
          <p:cNvPr id="19" name="Рисунок 18"/>
          <p:cNvPicPr>
            <a:picLocks noChangeAspect="1"/>
          </p:cNvPicPr>
          <p:nvPr/>
        </p:nvPicPr>
        <p:blipFill>
          <a:blip r:embed="rId2"/>
          <a:stretch>
            <a:fillRect/>
          </a:stretch>
        </p:blipFill>
        <p:spPr>
          <a:xfrm>
            <a:off x="10026054" y="5076300"/>
            <a:ext cx="1684884" cy="1684884"/>
          </a:xfrm>
          <a:prstGeom prst="rect">
            <a:avLst/>
          </a:prstGeom>
        </p:spPr>
      </p:pic>
    </p:spTree>
    <p:extLst>
      <p:ext uri="{BB962C8B-B14F-4D97-AF65-F5344CB8AC3E}">
        <p14:creationId xmlns:p14="http://schemas.microsoft.com/office/powerpoint/2010/main" val="2966841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12</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18" name="Заголовок 2"/>
          <p:cNvSpPr txBox="1">
            <a:spLocks/>
          </p:cNvSpPr>
          <p:nvPr/>
        </p:nvSpPr>
        <p:spPr>
          <a:xfrm>
            <a:off x="681009" y="742127"/>
            <a:ext cx="9844273" cy="572789"/>
          </a:xfrm>
          <a:prstGeom prst="rect">
            <a:avLst/>
          </a:prstGeom>
        </p:spPr>
        <p:txBody>
          <a:bodyPr vert="horz" lIns="91440" tIns="45720" rIns="91440" bIns="45720" rtlCol="0" anchor="ctr">
            <a:noAutofit/>
          </a:bodyPr>
          <a:lstStyle>
            <a:lvl1pPr marL="0" marR="0" indent="0" algn="l" defTabSz="816296" rtl="0" eaLnBrk="1" fontAlgn="auto" latinLnBrk="0" hangingPunct="1">
              <a:lnSpc>
                <a:spcPct val="100000"/>
              </a:lnSpc>
              <a:spcBef>
                <a:spcPct val="0"/>
              </a:spcBef>
              <a:spcAft>
                <a:spcPts val="0"/>
              </a:spcAft>
              <a:buNone/>
              <a:tabLst/>
              <a:defRPr sz="4200" kern="1200">
                <a:solidFill>
                  <a:schemeClr val="tx1"/>
                </a:solidFill>
                <a:latin typeface="+mj-lt"/>
                <a:ea typeface="+mj-ea"/>
                <a:cs typeface="+mj-cs"/>
              </a:defRPr>
            </a:lvl1pPr>
          </a:lstStyle>
          <a:p>
            <a:pPr marL="0" marR="0" lvl="0" indent="0" algn="l" defTabSz="816296" rtl="0" eaLnBrk="1" fontAlgn="auto"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rgbClr val="C00000"/>
                </a:solidFill>
                <a:effectLst/>
                <a:uLnTx/>
                <a:uFillTx/>
                <a:latin typeface="Arial" panose="020B0604020202020204" pitchFamily="34" charset="0"/>
                <a:cs typeface="Arial" panose="020B0604020202020204" pitchFamily="34" charset="0"/>
              </a:rPr>
              <a:t>Документы, подтверждающие право на вычет по расходам на свое обучение</a:t>
            </a:r>
            <a:endParaRPr kumimoji="0" lang="ru-RU" sz="1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19" name="Объект 1"/>
          <p:cNvSpPr txBox="1">
            <a:spLocks/>
          </p:cNvSpPr>
          <p:nvPr/>
        </p:nvSpPr>
        <p:spPr>
          <a:xfrm>
            <a:off x="575501" y="1720403"/>
            <a:ext cx="10845705" cy="1916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ru-RU" sz="1600" dirty="0" smtClean="0">
                <a:latin typeface="Arial" panose="020B0604020202020204" pitchFamily="34" charset="0"/>
                <a:cs typeface="Arial" panose="020B0604020202020204" pitchFamily="34" charset="0"/>
              </a:rPr>
              <a:t>договор на обучение с приложениями и дополнительными соглашениями к нему (в случае заключения);</a:t>
            </a:r>
          </a:p>
          <a:p>
            <a:pPr algn="just"/>
            <a:r>
              <a:rPr lang="ru-RU" sz="1600" dirty="0" smtClean="0">
                <a:latin typeface="Arial" panose="020B0604020202020204" pitchFamily="34" charset="0"/>
                <a:cs typeface="Arial" panose="020B0604020202020204" pitchFamily="34" charset="0"/>
              </a:rPr>
              <a:t>платежные документы, подтверждающие фактические расходы налогоплательщика на обучение (чеки контрольно-кассовой техники, платежные поручения, </a:t>
            </a:r>
            <a:r>
              <a:rPr lang="ru-RU" sz="1600" dirty="0" err="1" smtClean="0">
                <a:latin typeface="Arial" panose="020B0604020202020204" pitchFamily="34" charset="0"/>
                <a:cs typeface="Arial" panose="020B0604020202020204" pitchFamily="34" charset="0"/>
              </a:rPr>
              <a:t>др</a:t>
            </a:r>
            <a:r>
              <a:rPr lang="ru-RU" sz="1600" dirty="0" smtClean="0">
                <a:latin typeface="Arial" panose="020B0604020202020204" pitchFamily="34" charset="0"/>
                <a:cs typeface="Arial" panose="020B0604020202020204" pitchFamily="34" charset="0"/>
              </a:rPr>
              <a:t>)</a:t>
            </a:r>
          </a:p>
          <a:p>
            <a:pPr algn="just"/>
            <a:r>
              <a:rPr lang="ru-RU" sz="1600" dirty="0" smtClean="0">
                <a:latin typeface="Arial" panose="020B0604020202020204" pitchFamily="34" charset="0"/>
                <a:cs typeface="Arial" panose="020B0604020202020204" pitchFamily="34" charset="0"/>
              </a:rPr>
              <a:t>справка, подтверждающая очную форму обучения в соответствующем году (если заявляются расходы на обучение ребенка/брата/сестру);</a:t>
            </a:r>
          </a:p>
          <a:p>
            <a:pPr algn="just"/>
            <a:r>
              <a:rPr lang="ru-RU" sz="1600" dirty="0" smtClean="0">
                <a:latin typeface="Arial" panose="020B0604020202020204" pitchFamily="34" charset="0"/>
                <a:cs typeface="Arial" panose="020B0604020202020204" pitchFamily="34" charset="0"/>
              </a:rPr>
              <a:t>документы, подтверждающие факт опекунства или попечительства</a:t>
            </a:r>
            <a:endParaRPr lang="ru-RU" sz="1600" dirty="0">
              <a:latin typeface="Arial" panose="020B0604020202020204" pitchFamily="34" charset="0"/>
              <a:cs typeface="Arial" panose="020B0604020202020204" pitchFamily="34" charset="0"/>
            </a:endParaRPr>
          </a:p>
        </p:txBody>
      </p:sp>
      <p:sp>
        <p:nvSpPr>
          <p:cNvPr id="20" name="Скругленный прямоугольник 19"/>
          <p:cNvSpPr/>
          <p:nvPr/>
        </p:nvSpPr>
        <p:spPr>
          <a:xfrm>
            <a:off x="681009" y="4164727"/>
            <a:ext cx="10872083" cy="1418388"/>
          </a:xfrm>
          <a:prstGeom prst="roundRect">
            <a:avLst/>
          </a:prstGeom>
          <a:solidFill>
            <a:schemeClr val="accent4">
              <a:lumMod val="20000"/>
              <a:lumOff val="80000"/>
            </a:schemeClr>
          </a:solidFill>
          <a:ln>
            <a:solidFill>
              <a:schemeClr val="tx1"/>
            </a:solidFill>
          </a:ln>
          <a:effectLst>
            <a:outerShdw blurRad="76200" dist="12700" dir="2700000" sy="-23000" kx="-8004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r>
              <a:rPr lang="ru-RU" sz="1800" b="1" dirty="0">
                <a:solidFill>
                  <a:srgbClr val="FF0000"/>
                </a:solidFill>
                <a:latin typeface="Times New Roman" panose="02020603050405020304" pitchFamily="18" charset="0"/>
                <a:cs typeface="Times New Roman" panose="02020603050405020304" pitchFamily="18" charset="0"/>
              </a:rPr>
              <a:t>!!!!</a:t>
            </a:r>
            <a:r>
              <a:rPr lang="ru-RU" sz="1800" b="1" dirty="0">
                <a:solidFill>
                  <a:schemeClr val="tx1"/>
                </a:solidFill>
                <a:latin typeface="Times New Roman" panose="02020603050405020304" pitchFamily="18" charset="0"/>
                <a:cs typeface="Times New Roman" panose="02020603050405020304" pitchFamily="18" charset="0"/>
              </a:rPr>
              <a:t> </a:t>
            </a:r>
            <a:r>
              <a:rPr lang="ru-RU" sz="1800" dirty="0">
                <a:solidFill>
                  <a:srgbClr val="FF0000"/>
                </a:solidFill>
                <a:latin typeface="Times New Roman" panose="02020603050405020304" pitchFamily="18" charset="0"/>
                <a:cs typeface="Times New Roman" panose="02020603050405020304" pitchFamily="18" charset="0"/>
              </a:rPr>
              <a:t>С 01.01.2024 </a:t>
            </a:r>
            <a:r>
              <a:rPr lang="ru-RU" sz="1800" dirty="0">
                <a:solidFill>
                  <a:schemeClr val="tx1"/>
                </a:solidFill>
                <a:latin typeface="Times New Roman" panose="02020603050405020304" pitchFamily="18" charset="0"/>
                <a:cs typeface="Times New Roman" panose="02020603050405020304" pitchFamily="18" charset="0"/>
              </a:rPr>
              <a:t>утверждена форма справки об оплате образовательных услуг для представления в налоговый орган (КНД 1151158) -  утверждена Приказом от 8 ноября 2023 г. N ЕА-7-11/824@ - </a:t>
            </a:r>
            <a:r>
              <a:rPr lang="ru-RU" sz="1800" dirty="0">
                <a:solidFill>
                  <a:srgbClr val="FF0000"/>
                </a:solidFill>
                <a:latin typeface="Times New Roman" panose="02020603050405020304" pitchFamily="18" charset="0"/>
                <a:cs typeface="Times New Roman" panose="02020603050405020304" pitchFamily="18" charset="0"/>
              </a:rPr>
              <a:t>иных документов предоставлять не требуется</a:t>
            </a:r>
          </a:p>
        </p:txBody>
      </p:sp>
    </p:spTree>
    <p:extLst>
      <p:ext uri="{BB962C8B-B14F-4D97-AF65-F5344CB8AC3E}">
        <p14:creationId xmlns:p14="http://schemas.microsoft.com/office/powerpoint/2010/main" val="330225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13</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7" name="Заголовок 2"/>
          <p:cNvSpPr txBox="1">
            <a:spLocks/>
          </p:cNvSpPr>
          <p:nvPr/>
        </p:nvSpPr>
        <p:spPr>
          <a:xfrm>
            <a:off x="2069228" y="1176587"/>
            <a:ext cx="7632699" cy="7705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rgbClr val="C00000"/>
                </a:solidFill>
              </a:rPr>
              <a:t>Размеры социальных налоговых вычетов</a:t>
            </a:r>
            <a:endParaRPr lang="ru-RU" sz="2800" b="1" dirty="0">
              <a:solidFill>
                <a:srgbClr val="C00000"/>
              </a:solidFill>
            </a:endParaRPr>
          </a:p>
        </p:txBody>
      </p:sp>
      <p:pic>
        <p:nvPicPr>
          <p:cNvPr id="11" name="Рисунок 10"/>
          <p:cNvPicPr>
            <a:picLocks noChangeAspect="1"/>
          </p:cNvPicPr>
          <p:nvPr/>
        </p:nvPicPr>
        <p:blipFill>
          <a:blip r:embed="rId2"/>
          <a:stretch>
            <a:fillRect/>
          </a:stretch>
        </p:blipFill>
        <p:spPr>
          <a:xfrm>
            <a:off x="1233530" y="982040"/>
            <a:ext cx="1347614" cy="1347614"/>
          </a:xfrm>
          <a:prstGeom prst="rect">
            <a:avLst/>
          </a:prstGeom>
        </p:spPr>
      </p:pic>
      <p:graphicFrame>
        <p:nvGraphicFramePr>
          <p:cNvPr id="8" name="Объект 4"/>
          <p:cNvGraphicFramePr>
            <a:graphicFrameLocks/>
          </p:cNvGraphicFramePr>
          <p:nvPr>
            <p:extLst>
              <p:ext uri="{D42A27DB-BD31-4B8C-83A1-F6EECF244321}">
                <p14:modId xmlns:p14="http://schemas.microsoft.com/office/powerpoint/2010/main" val="1112488517"/>
              </p:ext>
            </p:extLst>
          </p:nvPr>
        </p:nvGraphicFramePr>
        <p:xfrm>
          <a:off x="1116356" y="2524201"/>
          <a:ext cx="10168416" cy="3370990"/>
        </p:xfrm>
        <a:graphic>
          <a:graphicData uri="http://schemas.openxmlformats.org/drawingml/2006/table">
            <a:tbl>
              <a:tblPr firstRow="1" bandRow="1">
                <a:tableStyleId>{5C22544A-7EE6-4342-B048-85BDC9FD1C3A}</a:tableStyleId>
              </a:tblPr>
              <a:tblGrid>
                <a:gridCol w="5084208"/>
                <a:gridCol w="5084208"/>
              </a:tblGrid>
              <a:tr h="1366618">
                <a:tc>
                  <a:txBody>
                    <a:bodyPr/>
                    <a:lstStyle/>
                    <a:p>
                      <a:pPr algn="ctr"/>
                      <a:endParaRPr lang="ru-RU" dirty="0" smtClean="0"/>
                    </a:p>
                    <a:p>
                      <a:pPr algn="ctr"/>
                      <a:r>
                        <a:rPr lang="ru-RU" dirty="0" smtClean="0"/>
                        <a:t>Оплата</a:t>
                      </a:r>
                      <a:r>
                        <a:rPr lang="ru-RU" baseline="0" dirty="0" smtClean="0"/>
                        <a:t> своего обучения/обучения брата, сестры</a:t>
                      </a:r>
                      <a:endParaRPr lang="ru-RU" dirty="0" smtClean="0"/>
                    </a:p>
                    <a:p>
                      <a:pPr algn="ctr"/>
                      <a:endParaRPr lang="ru-RU" dirty="0"/>
                    </a:p>
                  </a:txBody>
                  <a:tcPr/>
                </a:tc>
                <a:tc>
                  <a:txBody>
                    <a:bodyPr/>
                    <a:lstStyle/>
                    <a:p>
                      <a:pPr marL="0" marR="0" lvl="0" indent="0" algn="ctr" defTabSz="816296" rtl="0" eaLnBrk="1" fontAlgn="auto" latinLnBrk="0" hangingPunct="1">
                        <a:lnSpc>
                          <a:spcPct val="100000"/>
                        </a:lnSpc>
                        <a:spcBef>
                          <a:spcPts val="0"/>
                        </a:spcBef>
                        <a:spcAft>
                          <a:spcPts val="0"/>
                        </a:spcAft>
                        <a:buClrTx/>
                        <a:buSzTx/>
                        <a:buFontTx/>
                        <a:buNone/>
                        <a:tabLst/>
                        <a:defRPr/>
                      </a:pPr>
                      <a:endParaRPr lang="ru-RU" dirty="0" smtClean="0"/>
                    </a:p>
                    <a:p>
                      <a:pPr marL="0" marR="0" lvl="0" indent="0" algn="ctr" defTabSz="816296" rtl="0" eaLnBrk="1" fontAlgn="auto" latinLnBrk="0" hangingPunct="1">
                        <a:lnSpc>
                          <a:spcPct val="100000"/>
                        </a:lnSpc>
                        <a:spcBef>
                          <a:spcPts val="0"/>
                        </a:spcBef>
                        <a:spcAft>
                          <a:spcPts val="0"/>
                        </a:spcAft>
                        <a:buClrTx/>
                        <a:buSzTx/>
                        <a:buFontTx/>
                        <a:buNone/>
                        <a:tabLst/>
                        <a:defRPr/>
                      </a:pPr>
                      <a:r>
                        <a:rPr lang="ru-RU" dirty="0" smtClean="0"/>
                        <a:t>Оплата обучения ребенка/</a:t>
                      </a:r>
                    </a:p>
                    <a:p>
                      <a:endParaRPr lang="ru-RU" dirty="0"/>
                    </a:p>
                  </a:txBody>
                  <a:tcPr/>
                </a:tc>
              </a:tr>
              <a:tr h="2004372">
                <a:tc>
                  <a:txBody>
                    <a:bodyPr/>
                    <a:lstStyle/>
                    <a:p>
                      <a:pPr lvl="0" fontAlgn="base"/>
                      <a:r>
                        <a:rPr lang="ru-RU" sz="2000" b="1" u="none" strike="noStrike" kern="1200" dirty="0" smtClean="0">
                          <a:solidFill>
                            <a:srgbClr val="F23648"/>
                          </a:solidFill>
                          <a:effectLst/>
                          <a:latin typeface="+mn-lt"/>
                          <a:ea typeface="+mn-ea"/>
                          <a:cs typeface="+mn-cs"/>
                        </a:rPr>
                        <a:t>не более 120 000 рублей </a:t>
                      </a:r>
                      <a:r>
                        <a:rPr lang="ru-RU" sz="2000" u="none" strike="noStrike" kern="1200" dirty="0" smtClean="0">
                          <a:solidFill>
                            <a:schemeClr val="dk1"/>
                          </a:solidFill>
                          <a:effectLst/>
                          <a:latin typeface="+mn-lt"/>
                          <a:ea typeface="+mn-ea"/>
                          <a:cs typeface="+mn-cs"/>
                        </a:rPr>
                        <a:t>в совокупности </a:t>
                      </a:r>
                    </a:p>
                    <a:p>
                      <a:r>
                        <a:rPr lang="ru-RU" sz="2000" kern="1200" dirty="0" smtClean="0">
                          <a:solidFill>
                            <a:schemeClr val="dk1"/>
                          </a:solidFill>
                          <a:effectLst/>
                          <a:latin typeface="+mn-lt"/>
                          <a:ea typeface="+mn-ea"/>
                          <a:cs typeface="+mn-cs"/>
                        </a:rPr>
                        <a:t>за налоговый период </a:t>
                      </a:r>
                    </a:p>
                    <a:p>
                      <a:pPr lvl="0" fontAlgn="base"/>
                      <a:r>
                        <a:rPr lang="ru-RU" sz="2000" b="1" u="none" strike="noStrike" kern="1200" dirty="0" smtClean="0">
                          <a:solidFill>
                            <a:srgbClr val="F23648"/>
                          </a:solidFill>
                          <a:effectLst/>
                          <a:latin typeface="+mn-lt"/>
                          <a:ea typeface="+mn-ea"/>
                          <a:cs typeface="+mn-cs"/>
                        </a:rPr>
                        <a:t>не более 150 000 рублей </a:t>
                      </a:r>
                      <a:r>
                        <a:rPr lang="ru-RU" sz="2000" u="none" strike="noStrike" kern="1200" dirty="0" smtClean="0">
                          <a:solidFill>
                            <a:schemeClr val="dk1"/>
                          </a:solidFill>
                          <a:effectLst/>
                          <a:latin typeface="+mn-lt"/>
                          <a:ea typeface="+mn-ea"/>
                          <a:cs typeface="+mn-cs"/>
                        </a:rPr>
                        <a:t>в совокупности </a:t>
                      </a:r>
                    </a:p>
                    <a:p>
                      <a:r>
                        <a:rPr lang="ru-RU" sz="2000" kern="1200" dirty="0" smtClean="0">
                          <a:solidFill>
                            <a:schemeClr val="dk1"/>
                          </a:solidFill>
                          <a:effectLst/>
                          <a:latin typeface="+mn-lt"/>
                          <a:ea typeface="+mn-ea"/>
                          <a:cs typeface="+mn-cs"/>
                        </a:rPr>
                        <a:t>за налоговый период (</a:t>
                      </a:r>
                      <a:r>
                        <a:rPr lang="ru-RU" sz="2000" kern="1200" dirty="0" smtClean="0">
                          <a:solidFill>
                            <a:srgbClr val="FF0000"/>
                          </a:solidFill>
                          <a:effectLst/>
                          <a:latin typeface="+mn-lt"/>
                          <a:ea typeface="+mn-ea"/>
                          <a:cs typeface="+mn-cs"/>
                        </a:rPr>
                        <a:t>с 01.01.2024</a:t>
                      </a:r>
                      <a:r>
                        <a:rPr lang="ru-RU" sz="2000" kern="1200" dirty="0" smtClean="0">
                          <a:solidFill>
                            <a:schemeClr val="dk1"/>
                          </a:solidFill>
                          <a:effectLst/>
                          <a:latin typeface="+mn-lt"/>
                          <a:ea typeface="+mn-ea"/>
                          <a:cs typeface="+mn-cs"/>
                        </a:rPr>
                        <a:t>)</a:t>
                      </a:r>
                    </a:p>
                    <a:p>
                      <a:endParaRPr lang="ru-RU" sz="2000" dirty="0"/>
                    </a:p>
                  </a:txBody>
                  <a:tcPr/>
                </a:tc>
                <a:tc>
                  <a:txBody>
                    <a:bodyPr/>
                    <a:lstStyle/>
                    <a:p>
                      <a:pPr lvl="0" fontAlgn="base"/>
                      <a:r>
                        <a:rPr lang="ru-RU" sz="2000" b="1" u="none" strike="noStrike" kern="1200" dirty="0" smtClean="0">
                          <a:solidFill>
                            <a:srgbClr val="F23648"/>
                          </a:solidFill>
                          <a:effectLst/>
                          <a:latin typeface="+mn-lt"/>
                          <a:ea typeface="+mn-ea"/>
                          <a:cs typeface="+mn-cs"/>
                        </a:rPr>
                        <a:t>не более 50 000 рублей </a:t>
                      </a:r>
                      <a:r>
                        <a:rPr lang="ru-RU" sz="2000" u="none" strike="noStrike" kern="1200" dirty="0" smtClean="0">
                          <a:solidFill>
                            <a:schemeClr val="dk1"/>
                          </a:solidFill>
                          <a:effectLst/>
                          <a:latin typeface="+mn-lt"/>
                          <a:ea typeface="+mn-ea"/>
                          <a:cs typeface="+mn-cs"/>
                        </a:rPr>
                        <a:t>на каждого ребенка в общей сумме на обоих родителей</a:t>
                      </a:r>
                    </a:p>
                    <a:p>
                      <a:pPr lvl="0" fontAlgn="base"/>
                      <a:r>
                        <a:rPr lang="ru-RU" sz="2000" b="1" u="none" strike="noStrike" kern="1200" dirty="0" smtClean="0">
                          <a:solidFill>
                            <a:srgbClr val="F23648"/>
                          </a:solidFill>
                          <a:effectLst/>
                          <a:latin typeface="+mn-lt"/>
                          <a:ea typeface="+mn-ea"/>
                          <a:cs typeface="+mn-cs"/>
                        </a:rPr>
                        <a:t>не более 110 000 рублей </a:t>
                      </a:r>
                      <a:r>
                        <a:rPr lang="ru-RU" sz="2000" u="none" strike="noStrike" kern="1200" dirty="0" smtClean="0">
                          <a:solidFill>
                            <a:schemeClr val="dk1"/>
                          </a:solidFill>
                          <a:effectLst/>
                          <a:latin typeface="+mn-lt"/>
                          <a:ea typeface="+mn-ea"/>
                          <a:cs typeface="+mn-cs"/>
                        </a:rPr>
                        <a:t>на каждого ребенка в общей сумме на обоих родителей </a:t>
                      </a:r>
                      <a:r>
                        <a:rPr lang="ru-RU" sz="2000" kern="1200" dirty="0" smtClean="0">
                          <a:solidFill>
                            <a:schemeClr val="dk1"/>
                          </a:solidFill>
                          <a:effectLst/>
                          <a:latin typeface="+mn-lt"/>
                          <a:ea typeface="+mn-ea"/>
                          <a:cs typeface="+mn-cs"/>
                        </a:rPr>
                        <a:t>(</a:t>
                      </a:r>
                      <a:r>
                        <a:rPr lang="ru-RU" sz="2000" kern="1200" dirty="0" smtClean="0">
                          <a:solidFill>
                            <a:srgbClr val="FF0000"/>
                          </a:solidFill>
                          <a:effectLst/>
                          <a:latin typeface="+mn-lt"/>
                          <a:ea typeface="+mn-ea"/>
                          <a:cs typeface="+mn-cs"/>
                        </a:rPr>
                        <a:t>с 01.01.2024</a:t>
                      </a:r>
                      <a:r>
                        <a:rPr lang="ru-RU" sz="2000" kern="1200" dirty="0" smtClean="0">
                          <a:solidFill>
                            <a:schemeClr val="dk1"/>
                          </a:solidFill>
                          <a:effectLst/>
                          <a:latin typeface="+mn-lt"/>
                          <a:ea typeface="+mn-ea"/>
                          <a:cs typeface="+mn-cs"/>
                        </a:rPr>
                        <a:t>)</a:t>
                      </a:r>
                    </a:p>
                    <a:p>
                      <a:endParaRPr lang="ru-RU" dirty="0"/>
                    </a:p>
                  </a:txBody>
                  <a:tcPr/>
                </a:tc>
              </a:tr>
            </a:tbl>
          </a:graphicData>
        </a:graphic>
      </p:graphicFrame>
    </p:spTree>
    <p:extLst>
      <p:ext uri="{BB962C8B-B14F-4D97-AF65-F5344CB8AC3E}">
        <p14:creationId xmlns:p14="http://schemas.microsoft.com/office/powerpoint/2010/main" val="1608720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98"/>
          <p:cNvSpPr/>
          <p:nvPr/>
        </p:nvSpPr>
        <p:spPr>
          <a:xfrm>
            <a:off x="486336" y="732034"/>
            <a:ext cx="10591972" cy="471805"/>
          </a:xfrm>
          <a:prstGeom prst="rect">
            <a:avLst/>
          </a:prstGeom>
          <a:ln>
            <a:noFill/>
          </a:ln>
        </p:spPr>
        <p:txBody>
          <a:bodyPr vert="horz" lIns="0" tIns="0" rIns="0" bIns="0" rtlCol="0">
            <a:noAutofit/>
          </a:bodyPr>
          <a:lstStyle/>
          <a:p>
            <a:pPr>
              <a:lnSpc>
                <a:spcPct val="107000"/>
              </a:lnSpc>
              <a:spcAft>
                <a:spcPts val="800"/>
              </a:spcAft>
            </a:pPr>
            <a:r>
              <a:rPr lang="ru-RU" sz="2800" b="1" dirty="0" smtClean="0">
                <a:solidFill>
                  <a:srgbClr val="004D99"/>
                </a:solidFill>
                <a:latin typeface="Bahnschrift" panose="020B0502040204020203" pitchFamily="34" charset="0"/>
                <a:ea typeface="Bahnschrift" panose="020B0502040204020203" pitchFamily="34" charset="0"/>
                <a:cs typeface="Bahnschrift" panose="020B0502040204020203" pitchFamily="34" charset="0"/>
              </a:rPr>
              <a:t>3</a:t>
            </a:r>
            <a:r>
              <a:rPr lang="ru-RU" sz="2800" b="1" dirty="0" smtClean="0">
                <a:solidFill>
                  <a:srgbClr val="004D99"/>
                </a:solidFill>
                <a:effectLst/>
                <a:latin typeface="Bahnschrift" panose="020B0502040204020203" pitchFamily="34" charset="0"/>
                <a:ea typeface="Bahnschrift" panose="020B0502040204020203" pitchFamily="34" charset="0"/>
                <a:cs typeface="Bahnschrift" panose="020B0502040204020203" pitchFamily="34" charset="0"/>
              </a:rPr>
              <a:t>. Расходы на физкультурно-оздоровительные услуги</a:t>
            </a:r>
            <a:endParaRPr lang="ru-RU" sz="1100" dirty="0">
              <a:solidFill>
                <a:srgbClr val="000000"/>
              </a:solidFill>
              <a:effectLst/>
              <a:latin typeface="Bahnschrift Light" panose="020B0502040204020203" pitchFamily="34" charset="0"/>
              <a:ea typeface="Calibri" panose="020F0502020204030204" pitchFamily="34" charset="0"/>
              <a:cs typeface="Arial" panose="020B0604020202020204" pitchFamily="34" charset="0"/>
            </a:endParaRPr>
          </a:p>
        </p:txBody>
      </p:sp>
      <p:pic>
        <p:nvPicPr>
          <p:cNvPr id="11" name="Picture 302"/>
          <p:cNvPicPr/>
          <p:nvPr/>
        </p:nvPicPr>
        <p:blipFill>
          <a:blip r:embed="rId2"/>
          <a:stretch>
            <a:fillRect/>
          </a:stretch>
        </p:blipFill>
        <p:spPr>
          <a:xfrm>
            <a:off x="7723991" y="3672400"/>
            <a:ext cx="4468009" cy="3185600"/>
          </a:xfrm>
          <a:prstGeom prst="rect">
            <a:avLst/>
          </a:prstGeom>
        </p:spPr>
      </p:pic>
      <p:sp>
        <p:nvSpPr>
          <p:cNvPr id="12" name="Прямоугольник 11"/>
          <p:cNvSpPr/>
          <p:nvPr/>
        </p:nvSpPr>
        <p:spPr>
          <a:xfrm>
            <a:off x="486336" y="1285615"/>
            <a:ext cx="9296401" cy="923330"/>
          </a:xfrm>
          <a:prstGeom prst="rect">
            <a:avLst/>
          </a:prstGeom>
        </p:spPr>
        <p:txBody>
          <a:bodyPr wrap="square">
            <a:spAutoFit/>
          </a:bodyPr>
          <a:lstStyle/>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на себя</a:t>
            </a:r>
            <a:r>
              <a:rPr lang="ru-RU" dirty="0" smtClean="0"/>
              <a:t>; </a:t>
            </a:r>
            <a:endParaRPr lang="ru-RU" dirty="0"/>
          </a:p>
          <a:p>
            <a:pPr lvl="0" defTabSz="815975" fontAlgn="base">
              <a:spcBef>
                <a:spcPct val="0"/>
              </a:spcBef>
              <a:spcAft>
                <a:spcPct val="0"/>
              </a:spcAft>
            </a:pPr>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latin typeface="Arial" panose="020B0604020202020204" pitchFamily="34" charset="0"/>
                <a:cs typeface="Arial" panose="020B0604020202020204" pitchFamily="34" charset="0"/>
              </a:rPr>
              <a:t>детей в возрасте до 18 лет (</a:t>
            </a:r>
            <a:r>
              <a:rPr lang="ru-RU" dirty="0">
                <a:solidFill>
                  <a:prstClr val="black"/>
                </a:solidFill>
              </a:rPr>
              <a:t>до 24 лет -обучающимися по очной форме </a:t>
            </a:r>
            <a:r>
              <a:rPr lang="ru-RU" dirty="0" smtClean="0">
                <a:solidFill>
                  <a:prstClr val="black"/>
                </a:solidFill>
              </a:rPr>
              <a:t>обучения)</a:t>
            </a:r>
            <a:r>
              <a:rPr lang="ru-RU" dirty="0" smtClean="0"/>
              <a:t> </a:t>
            </a:r>
            <a:endParaRPr lang="ru-RU" dirty="0"/>
          </a:p>
          <a:p>
            <a:pPr algn="just"/>
            <a:r>
              <a:rPr lang="ru-RU" dirty="0" smtClean="0"/>
              <a:t> </a:t>
            </a:r>
            <a:endParaRPr lang="ru-RU" dirty="0" smtClean="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xmlns="" id="{98F4DB8F-F1BD-8976-E6F9-23906F6E0EBD}"/>
              </a:ext>
            </a:extLst>
          </p:cNvPr>
          <p:cNvSpPr txBox="1"/>
          <p:nvPr/>
        </p:nvSpPr>
        <p:spPr>
          <a:xfrm>
            <a:off x="365314" y="167138"/>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8" name="Прямоугольник 7"/>
          <p:cNvSpPr/>
          <p:nvPr/>
        </p:nvSpPr>
        <p:spPr>
          <a:xfrm>
            <a:off x="562535" y="2344896"/>
            <a:ext cx="10636175" cy="369332"/>
          </a:xfrm>
          <a:prstGeom prst="rect">
            <a:avLst/>
          </a:prstGeom>
        </p:spPr>
        <p:txBody>
          <a:bodyPr wrap="square">
            <a:spAutoFit/>
          </a:bodyPr>
          <a:lstStyle/>
          <a:p>
            <a:r>
              <a:rPr lang="ru-RU" b="1" dirty="0" smtClean="0">
                <a:solidFill>
                  <a:srgbClr val="FF0000"/>
                </a:solidFill>
              </a:rPr>
              <a:t>!!!</a:t>
            </a:r>
            <a:r>
              <a:rPr lang="ru-RU" b="1" dirty="0" smtClean="0"/>
              <a:t> Применяется </a:t>
            </a:r>
            <a:r>
              <a:rPr lang="ru-RU" b="1" dirty="0"/>
              <a:t>к </a:t>
            </a:r>
            <a:r>
              <a:rPr lang="ru-RU" b="1" dirty="0" smtClean="0"/>
              <a:t>расходам, произведенным налогоплательщиками </a:t>
            </a:r>
            <a:r>
              <a:rPr lang="ru-RU" b="1" dirty="0"/>
              <a:t>начиная </a:t>
            </a:r>
            <a:r>
              <a:rPr lang="ru-RU" b="1" dirty="0">
                <a:solidFill>
                  <a:srgbClr val="FF0000"/>
                </a:solidFill>
              </a:rPr>
              <a:t>с 1 января 2022 года</a:t>
            </a:r>
            <a:r>
              <a:rPr lang="ru-RU" dirty="0"/>
              <a:t>. </a:t>
            </a:r>
          </a:p>
        </p:txBody>
      </p:sp>
      <p:sp>
        <p:nvSpPr>
          <p:cNvPr id="9" name="Заголовок 2"/>
          <p:cNvSpPr txBox="1">
            <a:spLocks/>
          </p:cNvSpPr>
          <p:nvPr/>
        </p:nvSpPr>
        <p:spPr>
          <a:xfrm>
            <a:off x="486336" y="3027603"/>
            <a:ext cx="7632699" cy="644797"/>
          </a:xfrm>
          <a:prstGeom prst="rect">
            <a:avLst/>
          </a:prstGeom>
        </p:spPr>
        <p:txBody>
          <a:bodyPr vert="horz" lIns="91440" tIns="45720" rIns="91440" bIns="45720" rtlCol="0" anchor="ctr">
            <a:noAutofit/>
          </a:bodyPr>
          <a:lstStyle>
            <a:lvl1pPr marL="0" marR="0" indent="0" algn="l" defTabSz="816296" rtl="0" eaLnBrk="1" fontAlgn="auto" latinLnBrk="0" hangingPunct="1">
              <a:lnSpc>
                <a:spcPct val="100000"/>
              </a:lnSpc>
              <a:spcBef>
                <a:spcPct val="0"/>
              </a:spcBef>
              <a:spcAft>
                <a:spcPts val="0"/>
              </a:spcAft>
              <a:buNone/>
              <a:tabLst/>
              <a:defRPr sz="4200" kern="1200">
                <a:solidFill>
                  <a:schemeClr val="tx1"/>
                </a:solidFill>
                <a:latin typeface="+mj-lt"/>
                <a:ea typeface="+mj-ea"/>
                <a:cs typeface="+mj-cs"/>
              </a:defRPr>
            </a:lvl1pPr>
          </a:lstStyle>
          <a:p>
            <a:pPr marL="0" marR="0" lvl="0" indent="0" defTabSz="816296" rtl="0" eaLnBrk="1" fontAlgn="auto" latinLnBrk="0" hangingPunct="1">
              <a:lnSpc>
                <a:spcPct val="100000"/>
              </a:lnSpc>
              <a:spcBef>
                <a:spcPct val="0"/>
              </a:spcBef>
              <a:spcAft>
                <a:spcPts val="0"/>
              </a:spcAft>
              <a:buClrTx/>
              <a:buSzTx/>
              <a:buFontTx/>
              <a:buNone/>
              <a:tabLst/>
              <a:defRPr/>
            </a:pPr>
            <a:r>
              <a:rPr kumimoji="0" lang="ru-RU" sz="2400" b="1" i="0" u="none" strike="noStrike" kern="1200" cap="none" spc="0" normalizeH="0" baseline="0" noProof="0" dirty="0" smtClean="0">
                <a:ln>
                  <a:noFill/>
                </a:ln>
                <a:solidFill>
                  <a:schemeClr val="accent2">
                    <a:lumMod val="75000"/>
                  </a:schemeClr>
                </a:solidFill>
                <a:effectLst/>
                <a:uLnTx/>
                <a:uFillTx/>
                <a:latin typeface="Arial" panose="020B0604020202020204" pitchFamily="34" charset="0"/>
                <a:cs typeface="Arial" panose="020B0604020202020204" pitchFamily="34" charset="0"/>
              </a:rPr>
              <a:t>Условия предоставления вычета:</a:t>
            </a:r>
            <a:r>
              <a:rPr kumimoji="0" lang="ru-RU" sz="1600" b="0" i="0" u="none" strike="noStrike" kern="1200" cap="none" spc="0" normalizeH="0" baseline="0" noProof="0" dirty="0" smtClean="0">
                <a:ln>
                  <a:noFill/>
                </a:ln>
                <a:solidFill>
                  <a:sysClr val="windowText" lastClr="000000"/>
                </a:solidFill>
                <a:effectLst/>
                <a:uLnTx/>
                <a:uFillTx/>
                <a:latin typeface="Calibri Light" panose="020F0302020204030204"/>
                <a:ea typeface="+mj-ea"/>
                <a:cs typeface="+mj-cs"/>
              </a:rPr>
              <a:t/>
            </a:r>
            <a:br>
              <a:rPr kumimoji="0" lang="ru-RU" sz="1600" b="0" i="0" u="none" strike="noStrike" kern="1200" cap="none" spc="0" normalizeH="0" baseline="0" noProof="0" dirty="0" smtClean="0">
                <a:ln>
                  <a:noFill/>
                </a:ln>
                <a:solidFill>
                  <a:sysClr val="windowText" lastClr="000000"/>
                </a:solidFill>
                <a:effectLst/>
                <a:uLnTx/>
                <a:uFillTx/>
                <a:latin typeface="Calibri Light" panose="020F0302020204030204"/>
                <a:ea typeface="+mj-ea"/>
                <a:cs typeface="+mj-cs"/>
              </a:rPr>
            </a:br>
            <a:endParaRPr kumimoji="0" lang="ru-RU" sz="16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13" name="Объект 1"/>
          <p:cNvSpPr txBox="1">
            <a:spLocks/>
          </p:cNvSpPr>
          <p:nvPr/>
        </p:nvSpPr>
        <p:spPr>
          <a:xfrm>
            <a:off x="562535" y="3672401"/>
            <a:ext cx="7699338" cy="2599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dirty="0" smtClean="0">
                <a:latin typeface="Arial" panose="020B0604020202020204" pitchFamily="34" charset="0"/>
                <a:cs typeface="Arial" panose="020B0604020202020204" pitchFamily="34" charset="0"/>
              </a:rPr>
              <a:t>включение физкультурно-оздоровительных услуг в перечень видов физкультурно-оздоровительных услуг, утверждаемый Правительством Российской Федерации;</a:t>
            </a:r>
          </a:p>
          <a:p>
            <a:r>
              <a:rPr lang="ru-RU" sz="1800" dirty="0" smtClean="0">
                <a:latin typeface="Arial" panose="020B0604020202020204" pitchFamily="34" charset="0"/>
                <a:cs typeface="Arial" panose="020B0604020202020204" pitchFamily="34" charset="0"/>
              </a:rPr>
              <a:t>включение физкультурно-спортивной организации (ИП) в перечень физкультурно-спортивных организаций (ИП), осуществляющих деятельность в области физической культуры и спорта в качестве основного вида деятельности.</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262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15</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7" name="Объект 1"/>
          <p:cNvSpPr txBox="1">
            <a:spLocks/>
          </p:cNvSpPr>
          <p:nvPr/>
        </p:nvSpPr>
        <p:spPr>
          <a:xfrm>
            <a:off x="611188" y="843559"/>
            <a:ext cx="11211466" cy="23944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400" dirty="0" smtClean="0">
                <a:latin typeface="Arial" panose="020B0604020202020204" pitchFamily="34" charset="0"/>
                <a:cs typeface="Arial" panose="020B0604020202020204" pitchFamily="34" charset="0"/>
              </a:rPr>
              <a:t>Перечень физкультурно-спортивных организаций, индивидуальных предпринимателей на очередной налоговый период формируется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физической культуры и спорта, а также по оказанию государственных услуг (включая предотвращение допинга в спорте и борьбу с ним) и управлению государственным имуществом в сфере физической культуры и спорта, на основании данных, представляемых органами исполнительной власти субъектов Российской Федерации в области физической культуры и спорта, и направляется в федеральный орган исполнительной власти, уполномоченный по контролю и надзору в области налогов и сборов, в срок не позднее 1 декабря года, предшествующего очередному налоговому периоду.</a:t>
            </a:r>
          </a:p>
          <a:p>
            <a:pPr marL="0" indent="0" algn="just">
              <a:buNone/>
            </a:pPr>
            <a:r>
              <a:rPr lang="ru-RU" sz="2000" dirty="0" smtClean="0">
                <a:solidFill>
                  <a:srgbClr val="0000FF"/>
                </a:solidFill>
                <a:latin typeface="Arial" panose="020B0604020202020204" pitchFamily="34" charset="0"/>
                <a:cs typeface="Arial" panose="020B0604020202020204" pitchFamily="34" charset="0"/>
              </a:rPr>
              <a:t>Перечень на 2022 и 2023 см. на сайте </a:t>
            </a:r>
            <a:r>
              <a:rPr lang="ru-RU" sz="2000" dirty="0" err="1" smtClean="0">
                <a:solidFill>
                  <a:srgbClr val="0000FF"/>
                </a:solidFill>
                <a:latin typeface="Arial" panose="020B0604020202020204" pitchFamily="34" charset="0"/>
                <a:cs typeface="Arial" panose="020B0604020202020204" pitchFamily="34" charset="0"/>
              </a:rPr>
              <a:t>Минспорта</a:t>
            </a:r>
            <a:r>
              <a:rPr lang="ru-RU" sz="2000" dirty="0" smtClean="0">
                <a:solidFill>
                  <a:srgbClr val="0000FF"/>
                </a:solidFill>
                <a:latin typeface="Arial" panose="020B0604020202020204" pitchFamily="34" charset="0"/>
                <a:cs typeface="Arial" panose="020B0604020202020204" pitchFamily="34" charset="0"/>
              </a:rPr>
              <a:t> России https://minsport.gov.ru/activities/o-nalogovom-vychete-za-zanyatiya-sportom</a:t>
            </a:r>
            <a:r>
              <a:rPr lang="ru-RU" sz="1400" dirty="0" smtClean="0">
                <a:solidFill>
                  <a:srgbClr val="0000FF"/>
                </a:solidFill>
                <a:latin typeface="Arial" panose="020B0604020202020204" pitchFamily="34" charset="0"/>
                <a:cs typeface="Arial" panose="020B0604020202020204" pitchFamily="34" charset="0"/>
              </a:rPr>
              <a:t>/</a:t>
            </a:r>
            <a:r>
              <a:rPr lang="ru-RU" sz="1400" dirty="0" smtClean="0">
                <a:solidFill>
                  <a:srgbClr val="FF0000"/>
                </a:solidFill>
                <a:latin typeface="Arial" panose="020B0604020202020204" pitchFamily="34" charset="0"/>
                <a:cs typeface="Arial" panose="020B0604020202020204" pitchFamily="34" charset="0"/>
              </a:rPr>
              <a:t>	</a:t>
            </a:r>
            <a:r>
              <a:rPr lang="ru-RU" sz="1400" dirty="0" smtClean="0"/>
              <a:t>	</a:t>
            </a:r>
            <a:br>
              <a:rPr lang="ru-RU" sz="1400" dirty="0" smtClean="0"/>
            </a:br>
            <a:endParaRPr lang="ru-RU" sz="1400" dirty="0" smtClean="0"/>
          </a:p>
          <a:p>
            <a:endParaRPr lang="ru-RU" sz="1000" dirty="0" smtClean="0">
              <a:hlinkClick r:id="rId2"/>
            </a:endParaRPr>
          </a:p>
          <a:p>
            <a:endParaRPr lang="ru-RU" sz="1000" dirty="0"/>
          </a:p>
        </p:txBody>
      </p:sp>
      <p:sp>
        <p:nvSpPr>
          <p:cNvPr id="8" name="Заголовок 2"/>
          <p:cNvSpPr txBox="1">
            <a:spLocks/>
          </p:cNvSpPr>
          <p:nvPr/>
        </p:nvSpPr>
        <p:spPr>
          <a:xfrm>
            <a:off x="241883" y="3382109"/>
            <a:ext cx="11950076" cy="572789"/>
          </a:xfrm>
          <a:prstGeom prst="rect">
            <a:avLst/>
          </a:prstGeom>
        </p:spPr>
        <p:txBody>
          <a:bodyPr vert="horz" lIns="91440" tIns="45720" rIns="91440" bIns="45720" rtlCol="0" anchor="ctr">
            <a:noAutofit/>
          </a:bodyPr>
          <a:lstStyle>
            <a:lvl1pPr marL="0" marR="0" indent="0" algn="l" defTabSz="816296" rtl="0" eaLnBrk="1" fontAlgn="auto" latinLnBrk="0" hangingPunct="1">
              <a:lnSpc>
                <a:spcPct val="100000"/>
              </a:lnSpc>
              <a:spcBef>
                <a:spcPct val="0"/>
              </a:spcBef>
              <a:spcAft>
                <a:spcPts val="0"/>
              </a:spcAft>
              <a:buNone/>
              <a:tabLst/>
              <a:defRPr sz="4200" kern="1200">
                <a:solidFill>
                  <a:schemeClr val="tx1"/>
                </a:solidFill>
                <a:latin typeface="+mj-lt"/>
                <a:ea typeface="+mj-ea"/>
                <a:cs typeface="+mj-cs"/>
              </a:defRPr>
            </a:lvl1pPr>
          </a:lstStyle>
          <a:p>
            <a:pPr marL="0" marR="0" lvl="0" indent="0" algn="ctr" defTabSz="816296" rtl="0" eaLnBrk="1" fontAlgn="auto" latinLnBrk="0" hangingPunct="1">
              <a:lnSpc>
                <a:spcPct val="100000"/>
              </a:lnSpc>
              <a:spcBef>
                <a:spcPct val="0"/>
              </a:spcBef>
              <a:spcAft>
                <a:spcPts val="0"/>
              </a:spcAft>
              <a:buClrTx/>
              <a:buSzTx/>
              <a:buFontTx/>
              <a:buNone/>
              <a:tabLst/>
              <a:defRPr/>
            </a:pPr>
            <a:r>
              <a:rPr kumimoji="0" lang="ru-RU" sz="2000" b="1" i="0" u="none" strike="noStrike" kern="1200" cap="none" spc="0" normalizeH="0" baseline="0" noProof="0" dirty="0" smtClean="0">
                <a:ln>
                  <a:noFill/>
                </a:ln>
                <a:solidFill>
                  <a:srgbClr val="C00000"/>
                </a:solidFill>
                <a:effectLst/>
                <a:uLnTx/>
                <a:uFillTx/>
                <a:latin typeface="Arial" panose="020B0604020202020204" pitchFamily="34" charset="0"/>
                <a:cs typeface="Arial" panose="020B0604020202020204" pitchFamily="34" charset="0"/>
              </a:rPr>
              <a:t>Документы, подтверждающие право на вычет по расходам на физкультурно-оздоровительные услу</a:t>
            </a:r>
            <a:r>
              <a:rPr kumimoji="0" lang="ru-RU" sz="2000" b="1" i="0" u="none" strike="noStrike" kern="1200" cap="none" spc="0" normalizeH="0" baseline="0" noProof="0" dirty="0" smtClean="0">
                <a:ln>
                  <a:noFill/>
                </a:ln>
                <a:solidFill>
                  <a:srgbClr val="C00000"/>
                </a:solidFill>
                <a:effectLst/>
                <a:uLnTx/>
                <a:uFillTx/>
                <a:latin typeface="Calibri Light" panose="020F0302020204030204"/>
                <a:ea typeface="+mj-ea"/>
                <a:cs typeface="+mj-cs"/>
              </a:rPr>
              <a:t>ги</a:t>
            </a:r>
            <a:endParaRPr kumimoji="0" lang="ru-RU" sz="2000" b="1"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9" name="Объект 1"/>
          <p:cNvSpPr txBox="1">
            <a:spLocks/>
          </p:cNvSpPr>
          <p:nvPr/>
        </p:nvSpPr>
        <p:spPr>
          <a:xfrm>
            <a:off x="428308" y="3793388"/>
            <a:ext cx="11286770" cy="1531647"/>
          </a:xfrm>
          <a:prstGeom prst="rect">
            <a:avLst/>
          </a:prstGeom>
        </p:spPr>
        <p:txBody>
          <a:bodyPr vert="horz" lIns="91440" tIns="45720" rIns="91440" bIns="45720" rtlCol="0">
            <a:noAutofit/>
          </a:bodyPr>
          <a:lstStyle>
            <a:lvl1pPr marL="284505" indent="0" algn="l" defTabSz="685800" rtl="0" eaLnBrk="1" latinLnBrk="0" hangingPunct="1">
              <a:lnSpc>
                <a:spcPct val="90000"/>
              </a:lnSpc>
              <a:spcBef>
                <a:spcPts val="750"/>
              </a:spcBef>
              <a:buFontTx/>
              <a:buNone/>
              <a:defRPr sz="2100" b="1" kern="1200">
                <a:solidFill>
                  <a:schemeClr val="tx1"/>
                </a:solidFill>
                <a:latin typeface="+mj-lt"/>
                <a:ea typeface="+mn-ea"/>
                <a:cs typeface="+mn-cs"/>
              </a:defRPr>
            </a:lvl1pPr>
            <a:lvl2pPr marL="282020" indent="248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j-lt"/>
                <a:ea typeface="+mn-ea"/>
                <a:cs typeface="+mn-cs"/>
              </a:defRPr>
            </a:lvl2pPr>
            <a:lvl3pPr marL="491981" indent="-203750" algn="l" defTabSz="685800" rtl="0" eaLnBrk="1" latinLnBrk="0" hangingPunct="1">
              <a:lnSpc>
                <a:spcPct val="90000"/>
              </a:lnSpc>
              <a:spcBef>
                <a:spcPts val="375"/>
              </a:spcBef>
              <a:buFont typeface="Arial" panose="020B0604020202020204" pitchFamily="34" charset="0"/>
              <a:buChar char="•"/>
              <a:tabLst/>
              <a:defRPr sz="1500" kern="1200">
                <a:solidFill>
                  <a:schemeClr val="tx1"/>
                </a:solidFill>
                <a:latin typeface="+mj-lt"/>
                <a:ea typeface="+mn-ea"/>
                <a:cs typeface="+mn-cs"/>
              </a:defRPr>
            </a:lvl3pPr>
            <a:lvl4pPr marL="0" indent="28202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4505" marR="0" lvl="0" indent="0" algn="l" defTabSz="685800" rtl="0" eaLnBrk="1" fontAlgn="auto" latinLnBrk="0" hangingPunct="1">
              <a:lnSpc>
                <a:spcPct val="90000"/>
              </a:lnSpc>
              <a:spcBef>
                <a:spcPts val="750"/>
              </a:spcBef>
              <a:spcAft>
                <a:spcPts val="0"/>
              </a:spcAft>
              <a:buClrTx/>
              <a:buSzTx/>
              <a:buFontTx/>
              <a:buNone/>
              <a:tabLst/>
              <a:defRPr/>
            </a:pPr>
            <a:endParaRPr kumimoji="0" lang="ru-RU" sz="1400" b="1" i="0" u="none" strike="noStrike" kern="1200" cap="none" spc="0" normalizeH="0" baseline="0" noProof="0" dirty="0" smtClean="0">
              <a:ln>
                <a:noFill/>
              </a:ln>
              <a:solidFill>
                <a:sysClr val="windowText" lastClr="000000"/>
              </a:solidFill>
              <a:effectLst/>
              <a:uLnTx/>
              <a:uFillTx/>
              <a:latin typeface="Calibri Light" panose="020F0302020204030204"/>
              <a:ea typeface="+mn-ea"/>
              <a:cs typeface="+mn-cs"/>
            </a:endParaRPr>
          </a:p>
          <a:p>
            <a:pPr marL="284505" marR="0" lvl="0" indent="0" algn="l" defTabSz="685800" rtl="0" eaLnBrk="1" fontAlgn="auto" latinLnBrk="0" hangingPunct="1">
              <a:lnSpc>
                <a:spcPct val="90000"/>
              </a:lnSpc>
              <a:spcBef>
                <a:spcPts val="750"/>
              </a:spcBef>
              <a:spcAft>
                <a:spcPts val="0"/>
              </a:spcAft>
              <a:buClrTx/>
              <a:buSzTx/>
              <a:buFontTx/>
              <a:buNone/>
              <a:tabLst/>
              <a:defRPr/>
            </a:pPr>
            <a:r>
              <a:rPr kumimoji="0" lang="ru-RU" sz="1600" b="1" i="0" u="none" strike="noStrike" kern="1200" cap="none" spc="0" normalizeH="0" baseline="0" noProof="0" dirty="0" smtClean="0">
                <a:ln>
                  <a:noFill/>
                </a:ln>
                <a:solidFill>
                  <a:sysClr val="windowText" lastClr="000000"/>
                </a:solidFill>
                <a:effectLst/>
                <a:uLnTx/>
                <a:uFillTx/>
                <a:latin typeface="Calibri Light" panose="020F0302020204030204"/>
                <a:ea typeface="+mn-ea"/>
                <a:cs typeface="+mn-cs"/>
              </a:rPr>
              <a:t>•	</a:t>
            </a:r>
            <a:r>
              <a:rPr kumimoji="0" lang="ru-RU" sz="16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копия договора на оказание физкультурно-оздоровительных услуг;</a:t>
            </a:r>
          </a:p>
          <a:p>
            <a:pPr marL="284505" marR="0" lvl="0" indent="0" algn="l" defTabSz="685800" rtl="0" eaLnBrk="1" fontAlgn="auto" latinLnBrk="0" hangingPunct="1">
              <a:lnSpc>
                <a:spcPct val="90000"/>
              </a:lnSpc>
              <a:spcBef>
                <a:spcPts val="750"/>
              </a:spcBef>
              <a:spcAft>
                <a:spcPts val="0"/>
              </a:spcAft>
              <a:buClrTx/>
              <a:buSzTx/>
              <a:buFontTx/>
              <a:buNone/>
              <a:tabLst/>
              <a:defRPr/>
            </a:pPr>
            <a:r>
              <a:rPr kumimoji="0" lang="ru-RU" sz="16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кассовый чек.</a:t>
            </a:r>
          </a:p>
          <a:p>
            <a:pPr marL="284505" marR="0" lvl="0" indent="0" algn="l" defTabSz="685800" rtl="0" eaLnBrk="1" fontAlgn="auto" latinLnBrk="0" hangingPunct="1">
              <a:lnSpc>
                <a:spcPct val="90000"/>
              </a:lnSpc>
              <a:spcBef>
                <a:spcPts val="750"/>
              </a:spcBef>
              <a:spcAft>
                <a:spcPts val="0"/>
              </a:spcAft>
              <a:buClrTx/>
              <a:buSzTx/>
              <a:buFontTx/>
              <a:buNone/>
              <a:tabLst/>
              <a:defRPr/>
            </a:pPr>
            <a:r>
              <a:rPr kumimoji="0" lang="ru-RU" sz="1600" b="1" i="0" u="none" strike="noStrike" kern="1200" cap="none" spc="0" normalizeH="0" baseline="0" noProof="0" dirty="0" smtClean="0">
                <a:ln>
                  <a:noFill/>
                </a:ln>
                <a:solidFill>
                  <a:sysClr val="windowText" lastClr="000000"/>
                </a:solidFill>
                <a:effectLst/>
                <a:uLnTx/>
                <a:uFillTx/>
                <a:latin typeface="Arial" panose="020B0604020202020204" pitchFamily="34" charset="0"/>
                <a:cs typeface="Arial" panose="020B0604020202020204" pitchFamily="34" charset="0"/>
              </a:rPr>
              <a:t>•	справка, подтверждающая очную форму обучения в соответствующем году (расходы на детей до 24 лет обучающимся по очной форме);</a:t>
            </a:r>
          </a:p>
          <a:p>
            <a:pPr marL="284505" marR="0" lvl="0" indent="0" algn="l" defTabSz="685800" rtl="0" eaLnBrk="1" fontAlgn="auto" latinLnBrk="0" hangingPunct="1">
              <a:lnSpc>
                <a:spcPct val="90000"/>
              </a:lnSpc>
              <a:spcBef>
                <a:spcPts val="750"/>
              </a:spcBef>
              <a:spcAft>
                <a:spcPts val="0"/>
              </a:spcAft>
              <a:buClrTx/>
              <a:buSzTx/>
              <a:buFontTx/>
              <a:buNone/>
              <a:tabLst/>
              <a:defRPr/>
            </a:pPr>
            <a:endParaRPr kumimoji="0" lang="ru-RU" sz="1600" b="1" i="0" u="none" strike="noStrike" kern="1200" cap="none" spc="0" normalizeH="0" baseline="0" noProof="0" dirty="0" smtClean="0">
              <a:ln>
                <a:noFill/>
              </a:ln>
              <a:solidFill>
                <a:sysClr val="windowText" lastClr="000000"/>
              </a:solidFill>
              <a:effectLst/>
              <a:uLnTx/>
              <a:uFillTx/>
              <a:latin typeface="Calibri Light" panose="020F0302020204030204"/>
              <a:ea typeface="+mn-ea"/>
              <a:cs typeface="+mn-cs"/>
            </a:endParaRPr>
          </a:p>
          <a:p>
            <a:pPr marL="284505" marR="0" lvl="0" indent="0" algn="l" defTabSz="685800" rtl="0" eaLnBrk="1" fontAlgn="auto" latinLnBrk="0" hangingPunct="1">
              <a:lnSpc>
                <a:spcPct val="90000"/>
              </a:lnSpc>
              <a:spcBef>
                <a:spcPts val="750"/>
              </a:spcBef>
              <a:spcAft>
                <a:spcPts val="0"/>
              </a:spcAft>
              <a:buClrTx/>
              <a:buSzTx/>
              <a:buFontTx/>
              <a:buNone/>
              <a:tabLst/>
              <a:defRPr/>
            </a:pPr>
            <a:endParaRPr kumimoji="0" lang="ru-RU" sz="1600" b="1" i="0" u="none" strike="noStrike" kern="1200" cap="none" spc="0" normalizeH="0" baseline="0" noProof="0" dirty="0">
              <a:ln>
                <a:noFill/>
              </a:ln>
              <a:solidFill>
                <a:sysClr val="windowText" lastClr="000000"/>
              </a:solidFill>
              <a:effectLst/>
              <a:uLnTx/>
              <a:uFillTx/>
              <a:latin typeface="Calibri Light" panose="020F0302020204030204"/>
              <a:ea typeface="+mn-ea"/>
              <a:cs typeface="+mn-cs"/>
            </a:endParaRPr>
          </a:p>
        </p:txBody>
      </p:sp>
      <p:sp>
        <p:nvSpPr>
          <p:cNvPr id="10" name="Скругленный прямоугольник 9"/>
          <p:cNvSpPr/>
          <p:nvPr/>
        </p:nvSpPr>
        <p:spPr>
          <a:xfrm>
            <a:off x="1116356" y="5325035"/>
            <a:ext cx="10043612" cy="1152128"/>
          </a:xfrm>
          <a:prstGeom prst="roundRect">
            <a:avLst/>
          </a:prstGeom>
          <a:solidFill>
            <a:schemeClr val="accent4">
              <a:lumMod val="20000"/>
              <a:lumOff val="80000"/>
            </a:schemeClr>
          </a:solidFill>
          <a:ln>
            <a:solidFill>
              <a:schemeClr val="tx1"/>
            </a:solidFill>
          </a:ln>
          <a:effectLst>
            <a:outerShdw blurRad="76200" dist="12700" dir="2700000" sy="-23000" kx="-8004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r>
              <a:rPr lang="ru-RU" sz="1800" b="1" dirty="0">
                <a:solidFill>
                  <a:srgbClr val="FF0000"/>
                </a:solidFill>
                <a:latin typeface="Arial" panose="020B0604020202020204" pitchFamily="34" charset="0"/>
                <a:cs typeface="Arial" panose="020B0604020202020204" pitchFamily="34" charset="0"/>
              </a:rPr>
              <a:t>!!!!</a:t>
            </a:r>
            <a:r>
              <a:rPr lang="ru-RU" sz="1800" b="1" dirty="0">
                <a:solidFill>
                  <a:schemeClr val="tx1"/>
                </a:solidFill>
                <a:latin typeface="Arial" panose="020B0604020202020204" pitchFamily="34" charset="0"/>
                <a:cs typeface="Arial" panose="020B0604020202020204" pitchFamily="34" charset="0"/>
              </a:rPr>
              <a:t> </a:t>
            </a:r>
            <a:r>
              <a:rPr lang="ru-RU" sz="1800" dirty="0">
                <a:solidFill>
                  <a:srgbClr val="FF0000"/>
                </a:solidFill>
                <a:latin typeface="Arial" panose="020B0604020202020204" pitchFamily="34" charset="0"/>
                <a:cs typeface="Arial" panose="020B0604020202020204" pitchFamily="34" charset="0"/>
              </a:rPr>
              <a:t>С 01.01.2024 </a:t>
            </a:r>
            <a:r>
              <a:rPr lang="ru-RU" sz="1800" dirty="0">
                <a:solidFill>
                  <a:schemeClr val="tx1"/>
                </a:solidFill>
                <a:latin typeface="Arial" panose="020B0604020202020204" pitchFamily="34" charset="0"/>
                <a:cs typeface="Arial" panose="020B0604020202020204" pitchFamily="34" charset="0"/>
              </a:rPr>
              <a:t>утверждена форма справки об оплате </a:t>
            </a:r>
            <a:r>
              <a:rPr lang="ru-RU" sz="1800" dirty="0" smtClean="0">
                <a:solidFill>
                  <a:schemeClr val="tx1"/>
                </a:solidFill>
                <a:latin typeface="Arial" panose="020B0604020202020204" pitchFamily="34" charset="0"/>
                <a:cs typeface="Arial" panose="020B0604020202020204" pitchFamily="34" charset="0"/>
              </a:rPr>
              <a:t>физкультурно-оздоровительных услуг </a:t>
            </a:r>
            <a:r>
              <a:rPr lang="ru-RU" sz="1800" dirty="0">
                <a:solidFill>
                  <a:schemeClr val="tx1"/>
                </a:solidFill>
                <a:latin typeface="Arial" panose="020B0604020202020204" pitchFamily="34" charset="0"/>
                <a:cs typeface="Arial" panose="020B0604020202020204" pitchFamily="34" charset="0"/>
              </a:rPr>
              <a:t>(КНД </a:t>
            </a:r>
            <a:r>
              <a:rPr lang="ru-RU" sz="1800" dirty="0" smtClean="0">
                <a:solidFill>
                  <a:schemeClr val="tx1"/>
                </a:solidFill>
                <a:latin typeface="Arial" panose="020B0604020202020204" pitchFamily="34" charset="0"/>
                <a:cs typeface="Arial" panose="020B0604020202020204" pitchFamily="34" charset="0"/>
              </a:rPr>
              <a:t>115160) </a:t>
            </a:r>
            <a:r>
              <a:rPr lang="ru-RU" sz="1800" dirty="0">
                <a:solidFill>
                  <a:schemeClr val="tx1"/>
                </a:solidFill>
                <a:latin typeface="Arial" panose="020B0604020202020204" pitchFamily="34" charset="0"/>
                <a:cs typeface="Arial" panose="020B0604020202020204" pitchFamily="34" charset="0"/>
              </a:rPr>
              <a:t>-  утверждена Приказом от </a:t>
            </a:r>
            <a:r>
              <a:rPr lang="ru-RU" sz="1800" dirty="0" smtClean="0">
                <a:solidFill>
                  <a:schemeClr val="tx1"/>
                </a:solidFill>
                <a:latin typeface="Arial" panose="020B0604020202020204" pitchFamily="34" charset="0"/>
                <a:cs typeface="Arial" panose="020B0604020202020204" pitchFamily="34" charset="0"/>
              </a:rPr>
              <a:t>18 </a:t>
            </a:r>
            <a:r>
              <a:rPr lang="ru-RU" sz="1800" dirty="0">
                <a:solidFill>
                  <a:schemeClr val="tx1"/>
                </a:solidFill>
                <a:latin typeface="Arial" panose="020B0604020202020204" pitchFamily="34" charset="0"/>
                <a:cs typeface="Arial" panose="020B0604020202020204" pitchFamily="34" charset="0"/>
              </a:rPr>
              <a:t>октября 2023 г. N ЕД-7-11/756@</a:t>
            </a:r>
            <a:r>
              <a:rPr lang="ru-RU" sz="1800" dirty="0">
                <a:latin typeface="Arial" panose="020B0604020202020204" pitchFamily="34" charset="0"/>
                <a:cs typeface="Arial" panose="020B0604020202020204" pitchFamily="34" charset="0"/>
              </a:rPr>
              <a:t> </a:t>
            </a:r>
            <a:r>
              <a:rPr lang="ru-RU" sz="1800" dirty="0" smtClean="0">
                <a:solidFill>
                  <a:schemeClr val="tx1"/>
                </a:solidFill>
                <a:latin typeface="Arial" panose="020B0604020202020204" pitchFamily="34" charset="0"/>
                <a:cs typeface="Arial" panose="020B0604020202020204" pitchFamily="34" charset="0"/>
              </a:rPr>
              <a:t> </a:t>
            </a:r>
            <a:r>
              <a:rPr lang="ru-RU" sz="1800" dirty="0">
                <a:solidFill>
                  <a:schemeClr val="tx1"/>
                </a:solidFill>
                <a:latin typeface="Arial" panose="020B0604020202020204" pitchFamily="34" charset="0"/>
                <a:cs typeface="Arial" panose="020B0604020202020204" pitchFamily="34" charset="0"/>
              </a:rPr>
              <a:t>- </a:t>
            </a:r>
            <a:r>
              <a:rPr lang="ru-RU" sz="1800" dirty="0">
                <a:solidFill>
                  <a:srgbClr val="FF0000"/>
                </a:solidFill>
                <a:latin typeface="Arial" panose="020B0604020202020204" pitchFamily="34" charset="0"/>
                <a:cs typeface="Arial" panose="020B0604020202020204" pitchFamily="34" charset="0"/>
              </a:rPr>
              <a:t>иных документов предоставлять не требуется</a:t>
            </a:r>
          </a:p>
        </p:txBody>
      </p:sp>
    </p:spTree>
    <p:extLst>
      <p:ext uri="{BB962C8B-B14F-4D97-AF65-F5344CB8AC3E}">
        <p14:creationId xmlns:p14="http://schemas.microsoft.com/office/powerpoint/2010/main" val="806542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16</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sp>
        <p:nvSpPr>
          <p:cNvPr id="7" name="Заголовок 2"/>
          <p:cNvSpPr txBox="1">
            <a:spLocks/>
          </p:cNvSpPr>
          <p:nvPr/>
        </p:nvSpPr>
        <p:spPr>
          <a:xfrm>
            <a:off x="2069228" y="1176587"/>
            <a:ext cx="7632699" cy="7705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rgbClr val="C00000"/>
                </a:solidFill>
              </a:rPr>
              <a:t>Размеры социальных налоговых вычетов</a:t>
            </a:r>
            <a:endParaRPr lang="ru-RU" sz="2800" b="1" dirty="0">
              <a:solidFill>
                <a:srgbClr val="C00000"/>
              </a:solidFill>
            </a:endParaRPr>
          </a:p>
        </p:txBody>
      </p:sp>
      <p:pic>
        <p:nvPicPr>
          <p:cNvPr id="11" name="Рисунок 10"/>
          <p:cNvPicPr>
            <a:picLocks noChangeAspect="1"/>
          </p:cNvPicPr>
          <p:nvPr/>
        </p:nvPicPr>
        <p:blipFill>
          <a:blip r:embed="rId2"/>
          <a:stretch>
            <a:fillRect/>
          </a:stretch>
        </p:blipFill>
        <p:spPr>
          <a:xfrm>
            <a:off x="8401722" y="4179520"/>
            <a:ext cx="2354454" cy="1897921"/>
          </a:xfrm>
          <a:prstGeom prst="rect">
            <a:avLst/>
          </a:prstGeom>
        </p:spPr>
      </p:pic>
      <p:sp>
        <p:nvSpPr>
          <p:cNvPr id="10" name="Прямоугольник 9"/>
          <p:cNvSpPr/>
          <p:nvPr/>
        </p:nvSpPr>
        <p:spPr>
          <a:xfrm>
            <a:off x="1341106" y="2247719"/>
            <a:ext cx="9926438" cy="1631216"/>
          </a:xfrm>
          <a:prstGeom prst="rect">
            <a:avLst/>
          </a:prstGeom>
        </p:spPr>
        <p:txBody>
          <a:bodyPr wrap="square">
            <a:spAutoFit/>
          </a:bodyPr>
          <a:lstStyle/>
          <a:p>
            <a:pPr defTabSz="815975" fontAlgn="base">
              <a:spcBef>
                <a:spcPct val="0"/>
              </a:spcBef>
              <a:spcAft>
                <a:spcPct val="0"/>
              </a:spcAft>
            </a:pPr>
            <a:r>
              <a:rPr lang="ru-RU" sz="2000" b="1" dirty="0">
                <a:solidFill>
                  <a:srgbClr val="F23648"/>
                </a:solidFill>
                <a:latin typeface="Arial" pitchFamily="34" charset="0"/>
                <a:cs typeface="Arial" pitchFamily="34" charset="0"/>
              </a:rPr>
              <a:t>не более 120 000 рублей </a:t>
            </a:r>
            <a:r>
              <a:rPr lang="ru-RU" sz="2000" dirty="0">
                <a:solidFill>
                  <a:prstClr val="black"/>
                </a:solidFill>
                <a:latin typeface="Arial" pitchFamily="34" charset="0"/>
                <a:cs typeface="Arial" pitchFamily="34" charset="0"/>
              </a:rPr>
              <a:t>в совокупности </a:t>
            </a:r>
          </a:p>
          <a:p>
            <a:pPr defTabSz="815975" fontAlgn="base">
              <a:spcBef>
                <a:spcPct val="0"/>
              </a:spcBef>
              <a:spcAft>
                <a:spcPct val="0"/>
              </a:spcAft>
            </a:pPr>
            <a:r>
              <a:rPr lang="ru-RU" sz="2000" dirty="0">
                <a:solidFill>
                  <a:prstClr val="black"/>
                </a:solidFill>
                <a:latin typeface="Arial" pitchFamily="34" charset="0"/>
                <a:cs typeface="Arial" pitchFamily="34" charset="0"/>
              </a:rPr>
              <a:t>за налоговый период </a:t>
            </a:r>
            <a:endParaRPr lang="ru-RU" sz="2000" dirty="0" smtClean="0">
              <a:solidFill>
                <a:prstClr val="black"/>
              </a:solidFill>
              <a:latin typeface="Arial" pitchFamily="34" charset="0"/>
              <a:cs typeface="Arial" pitchFamily="34" charset="0"/>
            </a:endParaRPr>
          </a:p>
          <a:p>
            <a:pPr defTabSz="815975" fontAlgn="base">
              <a:spcBef>
                <a:spcPct val="0"/>
              </a:spcBef>
              <a:spcAft>
                <a:spcPct val="0"/>
              </a:spcAft>
            </a:pPr>
            <a:endParaRPr lang="ru-RU" sz="2000" dirty="0">
              <a:solidFill>
                <a:prstClr val="black"/>
              </a:solidFill>
              <a:latin typeface="Arial" pitchFamily="34" charset="0"/>
              <a:cs typeface="Arial" pitchFamily="34" charset="0"/>
            </a:endParaRPr>
          </a:p>
          <a:p>
            <a:pPr defTabSz="815975" fontAlgn="base">
              <a:spcBef>
                <a:spcPct val="0"/>
              </a:spcBef>
              <a:spcAft>
                <a:spcPct val="0"/>
              </a:spcAft>
            </a:pPr>
            <a:r>
              <a:rPr lang="ru-RU" sz="2000" b="1" dirty="0">
                <a:solidFill>
                  <a:srgbClr val="F23648"/>
                </a:solidFill>
                <a:latin typeface="Arial" pitchFamily="34" charset="0"/>
                <a:cs typeface="Arial" pitchFamily="34" charset="0"/>
              </a:rPr>
              <a:t>не более 150 000 рублей </a:t>
            </a:r>
            <a:r>
              <a:rPr lang="ru-RU" sz="2000" dirty="0">
                <a:solidFill>
                  <a:prstClr val="black"/>
                </a:solidFill>
                <a:latin typeface="Arial" pitchFamily="34" charset="0"/>
                <a:cs typeface="Arial" pitchFamily="34" charset="0"/>
              </a:rPr>
              <a:t>в совокупности </a:t>
            </a:r>
          </a:p>
          <a:p>
            <a:pPr defTabSz="815975" fontAlgn="base">
              <a:spcBef>
                <a:spcPct val="0"/>
              </a:spcBef>
              <a:spcAft>
                <a:spcPct val="0"/>
              </a:spcAft>
            </a:pPr>
            <a:r>
              <a:rPr lang="ru-RU" sz="2000" dirty="0">
                <a:solidFill>
                  <a:prstClr val="black"/>
                </a:solidFill>
                <a:latin typeface="Arial" pitchFamily="34" charset="0"/>
                <a:cs typeface="Arial" pitchFamily="34" charset="0"/>
              </a:rPr>
              <a:t>за налоговый период (</a:t>
            </a:r>
            <a:r>
              <a:rPr lang="ru-RU" sz="2000" dirty="0">
                <a:solidFill>
                  <a:srgbClr val="FF0000"/>
                </a:solidFill>
                <a:latin typeface="Arial" pitchFamily="34" charset="0"/>
                <a:cs typeface="Arial" pitchFamily="34" charset="0"/>
              </a:rPr>
              <a:t>с 01.01.2024</a:t>
            </a:r>
            <a:r>
              <a:rPr lang="ru-RU" sz="2000" dirty="0">
                <a:solidFill>
                  <a:prstClr val="black"/>
                </a:solidFill>
                <a:latin typeface="Arial" pitchFamily="34" charset="0"/>
                <a:cs typeface="Arial" pitchFamily="34" charset="0"/>
              </a:rPr>
              <a:t>)</a:t>
            </a:r>
          </a:p>
        </p:txBody>
      </p:sp>
    </p:spTree>
    <p:extLst>
      <p:ext uri="{BB962C8B-B14F-4D97-AF65-F5344CB8AC3E}">
        <p14:creationId xmlns:p14="http://schemas.microsoft.com/office/powerpoint/2010/main" val="3334890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86687039"/>
              </p:ext>
            </p:extLst>
          </p:nvPr>
        </p:nvGraphicFramePr>
        <p:xfrm>
          <a:off x="900056" y="1352913"/>
          <a:ext cx="10040471" cy="4660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0" y="829693"/>
            <a:ext cx="7745506" cy="523220"/>
          </a:xfrm>
          <a:prstGeom prst="rect">
            <a:avLst/>
          </a:prstGeom>
        </p:spPr>
        <p:txBody>
          <a:bodyPr wrap="square">
            <a:spAutoFit/>
          </a:bodyPr>
          <a:lstStyle/>
          <a:p>
            <a:pPr algn="ctr"/>
            <a:r>
              <a:rPr lang="ru-RU" sz="2800" b="1" dirty="0" smtClean="0"/>
              <a:t>                </a:t>
            </a:r>
            <a:r>
              <a:rPr lang="ru-RU" sz="2800" b="1" dirty="0"/>
              <a:t>К</a:t>
            </a:r>
            <a:r>
              <a:rPr lang="ru-RU" sz="2800" b="1" dirty="0" smtClean="0"/>
              <a:t>ак получить вычет </a:t>
            </a:r>
            <a:endParaRPr lang="ru-RU" sz="2800" dirty="0"/>
          </a:p>
        </p:txBody>
      </p:sp>
      <p:sp>
        <p:nvSpPr>
          <p:cNvPr id="7" name="Shape 3240"/>
          <p:cNvSpPr/>
          <p:nvPr/>
        </p:nvSpPr>
        <p:spPr>
          <a:xfrm>
            <a:off x="813956" y="700759"/>
            <a:ext cx="2102485" cy="1097280"/>
          </a:xfrm>
          <a:custGeom>
            <a:avLst/>
            <a:gdLst/>
            <a:ahLst/>
            <a:cxnLst/>
            <a:rect l="0" t="0" r="0" b="0"/>
            <a:pathLst>
              <a:path w="2103120" h="1097280">
                <a:moveTo>
                  <a:pt x="0" y="0"/>
                </a:moveTo>
                <a:lnTo>
                  <a:pt x="2103120" y="0"/>
                </a:lnTo>
                <a:lnTo>
                  <a:pt x="2103120" y="1097280"/>
                </a:lnTo>
                <a:lnTo>
                  <a:pt x="0" y="1097280"/>
                </a:lnTo>
                <a:lnTo>
                  <a:pt x="0" y="0"/>
                </a:lnTo>
              </a:path>
            </a:pathLst>
          </a:custGeom>
          <a:ln w="0" cap="flat">
            <a:miter lim="127000"/>
          </a:ln>
        </p:spPr>
        <p:style>
          <a:lnRef idx="0">
            <a:srgbClr val="000000">
              <a:alpha val="0"/>
            </a:srgbClr>
          </a:lnRef>
          <a:fillRef idx="1">
            <a:srgbClr val="03A5D6"/>
          </a:fillRef>
          <a:effectRef idx="0">
            <a:scrgbClr r="0" g="0" b="0"/>
          </a:effectRef>
          <a:fontRef idx="none"/>
        </p:style>
        <p:txBody>
          <a:bodyPr/>
          <a:lstStyle/>
          <a:p>
            <a:endParaRPr lang="ru-RU"/>
          </a:p>
        </p:txBody>
      </p:sp>
      <p:pic>
        <p:nvPicPr>
          <p:cNvPr id="4" name="Picture 545"/>
          <p:cNvPicPr/>
          <p:nvPr/>
        </p:nvPicPr>
        <p:blipFill>
          <a:blip r:embed="rId7"/>
          <a:stretch>
            <a:fillRect/>
          </a:stretch>
        </p:blipFill>
        <p:spPr>
          <a:xfrm>
            <a:off x="5832882" y="792199"/>
            <a:ext cx="1277923" cy="1005840"/>
          </a:xfrm>
          <a:prstGeom prst="rect">
            <a:avLst/>
          </a:prstGeom>
        </p:spPr>
      </p:pic>
      <p:pic>
        <p:nvPicPr>
          <p:cNvPr id="8" name="Picture 545"/>
          <p:cNvPicPr/>
          <p:nvPr/>
        </p:nvPicPr>
        <p:blipFill>
          <a:blip r:embed="rId7"/>
          <a:stretch>
            <a:fillRect/>
          </a:stretch>
        </p:blipFill>
        <p:spPr>
          <a:xfrm>
            <a:off x="1226236" y="792199"/>
            <a:ext cx="1277923" cy="1005840"/>
          </a:xfrm>
          <a:prstGeom prst="rect">
            <a:avLst/>
          </a:prstGeom>
        </p:spPr>
      </p:pic>
    </p:spTree>
    <p:extLst>
      <p:ext uri="{BB962C8B-B14F-4D97-AF65-F5344CB8AC3E}">
        <p14:creationId xmlns:p14="http://schemas.microsoft.com/office/powerpoint/2010/main" val="118606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412201" y="1744776"/>
            <a:ext cx="10560599" cy="2103584"/>
          </a:xfrm>
          <a:prstGeom prst="rect">
            <a:avLst/>
          </a:prstGeom>
          <a:noFill/>
          <a:ln w="9525">
            <a:noFill/>
            <a:miter lim="800000"/>
            <a:headEnd/>
            <a:tailEnd/>
          </a:ln>
        </p:spPr>
        <p:txBody>
          <a:bodyPr wrap="square" lIns="71561" tIns="35780" rIns="71561" bIns="35780">
            <a:spAutoFit/>
          </a:bodyPr>
          <a:lstStyle/>
          <a:p>
            <a:pPr algn="ctr"/>
            <a:r>
              <a:rPr lang="ru-RU" sz="6600" b="1" dirty="0" smtClean="0">
                <a:solidFill>
                  <a:srgbClr val="0070C0"/>
                </a:solidFill>
                <a:latin typeface="Times New Roman" panose="02020603050405020304" pitchFamily="18" charset="0"/>
                <a:cs typeface="Times New Roman" panose="02020603050405020304" pitchFamily="18" charset="0"/>
              </a:rPr>
              <a:t>Инвестиционный налоговый вычет</a:t>
            </a:r>
            <a:endParaRPr lang="ru-RU" sz="6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213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19</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Инвестиционный налоговый вычет </a:t>
            </a:r>
            <a:r>
              <a:rPr lang="ru-RU" sz="2200" dirty="0">
                <a:solidFill>
                  <a:srgbClr val="010036"/>
                </a:solidFill>
                <a:latin typeface="MOSCOW2024" pitchFamily="82" charset="0"/>
              </a:rPr>
              <a:t>по НДФЛ</a:t>
            </a:r>
          </a:p>
        </p:txBody>
      </p:sp>
      <p:sp>
        <p:nvSpPr>
          <p:cNvPr id="4" name="Заголовок 2"/>
          <p:cNvSpPr txBox="1">
            <a:spLocks/>
          </p:cNvSpPr>
          <p:nvPr/>
        </p:nvSpPr>
        <p:spPr>
          <a:xfrm>
            <a:off x="3227294" y="558801"/>
            <a:ext cx="8035961" cy="9461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400" dirty="0" smtClean="0">
              <a:solidFill>
                <a:srgbClr val="0000FF"/>
              </a:solidFill>
              <a:latin typeface="Arial" panose="020B0604020202020204" pitchFamily="34" charset="0"/>
              <a:cs typeface="Arial" panose="020B0604020202020204" pitchFamily="34" charset="0"/>
            </a:endParaRPr>
          </a:p>
          <a:p>
            <a:pPr algn="ctr"/>
            <a:r>
              <a:rPr lang="ru-RU" sz="2400" dirty="0" smtClean="0">
                <a:solidFill>
                  <a:srgbClr val="0000FF"/>
                </a:solidFill>
                <a:latin typeface="Arial" panose="020B0604020202020204" pitchFamily="34" charset="0"/>
                <a:cs typeface="Arial" panose="020B0604020202020204" pitchFamily="34" charset="0"/>
              </a:rPr>
              <a:t>Категории налогоплательщиков имеющих право на инвестиционный налоговый вычет</a:t>
            </a:r>
            <a:endParaRPr lang="ru-RU" sz="2400" dirty="0">
              <a:solidFill>
                <a:srgbClr val="0000FF"/>
              </a:solidFill>
              <a:latin typeface="Arial" panose="020B0604020202020204" pitchFamily="34" charset="0"/>
              <a:cs typeface="Arial" panose="020B0604020202020204" pitchFamily="34" charset="0"/>
            </a:endParaRPr>
          </a:p>
        </p:txBody>
      </p:sp>
      <p:sp>
        <p:nvSpPr>
          <p:cNvPr id="5" name="Объект 1"/>
          <p:cNvSpPr txBox="1">
            <a:spLocks/>
          </p:cNvSpPr>
          <p:nvPr/>
        </p:nvSpPr>
        <p:spPr bwMode="auto">
          <a:xfrm>
            <a:off x="2969111" y="1773893"/>
            <a:ext cx="8294143" cy="3206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8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Налогоплательщики, осуществляющие операции с ценными бумагами, обращающимися на организованном рынке ценных бумаг, в результате которых получен доход</a:t>
            </a:r>
          </a:p>
          <a:p>
            <a:pPr marL="284505" marR="0" lvl="0" indent="0" algn="just" defTabSz="815975" rtl="0" eaLnBrk="0" fontAlgn="base" latinLnBrk="0" hangingPunct="0">
              <a:lnSpc>
                <a:spcPct val="100000"/>
              </a:lnSpc>
              <a:spcBef>
                <a:spcPct val="20000"/>
              </a:spcBef>
              <a:spcAft>
                <a:spcPct val="0"/>
              </a:spcAft>
              <a:buClrTx/>
              <a:buSzTx/>
              <a:buFontTx/>
              <a:buNone/>
              <a:tabLst/>
              <a:defRPr/>
            </a:pPr>
            <a:endParaRPr kumimoji="0" lang="ru-RU" sz="18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8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 налогоплательщики вносившие личные денежные средства на свой индивидуальный инвестиционный счет (ИИС)</a:t>
            </a:r>
          </a:p>
          <a:p>
            <a:pPr marL="284505" marR="0" lvl="0" indent="0" algn="just" defTabSz="815975" rtl="0" eaLnBrk="0" fontAlgn="base" latinLnBrk="0" hangingPunct="0">
              <a:lnSpc>
                <a:spcPct val="100000"/>
              </a:lnSpc>
              <a:spcBef>
                <a:spcPct val="20000"/>
              </a:spcBef>
              <a:spcAft>
                <a:spcPct val="0"/>
              </a:spcAft>
              <a:buClrTx/>
              <a:buSzTx/>
              <a:buFontTx/>
              <a:buNone/>
              <a:tabLst/>
              <a:defRPr/>
            </a:pPr>
            <a:endParaRPr kumimoji="0" lang="ru-RU" sz="18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8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Налогоплательщики, получившие доход по операциям, учитываемым на индивидуальном инвестиционном счете</a:t>
            </a:r>
            <a:endParaRPr kumimoji="0" lang="ru-RU" sz="18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0" y="0"/>
            <a:ext cx="2706625" cy="6858000"/>
          </a:xfrm>
          <a:prstGeom prst="rect">
            <a:avLst/>
          </a:prstGeom>
        </p:spPr>
      </p:pic>
    </p:spTree>
    <p:extLst>
      <p:ext uri="{BB962C8B-B14F-4D97-AF65-F5344CB8AC3E}">
        <p14:creationId xmlns:p14="http://schemas.microsoft.com/office/powerpoint/2010/main" val="2332461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schemeClr val="bg1"/>
                </a:solidFill>
                <a:latin typeface="MOSCOW2024" pitchFamily="82" charset="0"/>
              </a:rPr>
              <a:pPr algn="ctr">
                <a:buSzPts val="1100"/>
              </a:pPr>
              <a:t>2</a:t>
            </a:fld>
            <a:endParaRPr lang="ru-RU" sz="1400" dirty="0">
              <a:solidFill>
                <a:schemeClr val="bg1"/>
              </a:solidFill>
              <a:latin typeface="MOSCOW2024" pitchFamily="82" charset="0"/>
            </a:endParaRPr>
          </a:p>
        </p:txBody>
      </p:sp>
      <p:sp>
        <p:nvSpPr>
          <p:cNvPr id="10" name="TextBox 9">
            <a:extLst>
              <a:ext uri="{FF2B5EF4-FFF2-40B4-BE49-F238E27FC236}">
                <a16:creationId xmlns:a16="http://schemas.microsoft.com/office/drawing/2014/main" xmlns="" id="{21B0E08D-F1CA-6B0B-BC40-8804AA559450}"/>
              </a:ext>
            </a:extLst>
          </p:cNvPr>
          <p:cNvSpPr txBox="1"/>
          <p:nvPr/>
        </p:nvSpPr>
        <p:spPr>
          <a:xfrm>
            <a:off x="1409935" y="61433"/>
            <a:ext cx="6037150" cy="461665"/>
          </a:xfrm>
          <a:prstGeom prst="rect">
            <a:avLst/>
          </a:prstGeom>
          <a:noFill/>
        </p:spPr>
        <p:txBody>
          <a:bodyPr wrap="square" rtlCol="0">
            <a:spAutoFit/>
          </a:bodyPr>
          <a:lstStyle/>
          <a:p>
            <a:r>
              <a:rPr lang="ru-RU" sz="2400" dirty="0" smtClean="0">
                <a:gradFill>
                  <a:gsLst>
                    <a:gs pos="100000">
                      <a:srgbClr val="8E24FF"/>
                    </a:gs>
                    <a:gs pos="8000">
                      <a:srgbClr val="00CAF1"/>
                    </a:gs>
                  </a:gsLst>
                  <a:lin ang="2700000" scaled="1"/>
                </a:gradFill>
                <a:latin typeface="MOSCOW2024" pitchFamily="82" charset="0"/>
              </a:rPr>
              <a:t>Что такое налоговые вычеты</a:t>
            </a:r>
            <a:r>
              <a:rPr lang="en-US" sz="2400" dirty="0" smtClean="0">
                <a:gradFill>
                  <a:gsLst>
                    <a:gs pos="100000">
                      <a:srgbClr val="8E24FF"/>
                    </a:gs>
                    <a:gs pos="8000">
                      <a:srgbClr val="00CAF1"/>
                    </a:gs>
                  </a:gsLst>
                  <a:lin ang="2700000" scaled="1"/>
                </a:gradFill>
                <a:latin typeface="MOSCOW2024" pitchFamily="82" charset="0"/>
              </a:rPr>
              <a:t> </a:t>
            </a:r>
            <a:r>
              <a:rPr lang="ru-RU" sz="2400" dirty="0" smtClean="0">
                <a:gradFill>
                  <a:gsLst>
                    <a:gs pos="100000">
                      <a:srgbClr val="8E24FF"/>
                    </a:gs>
                    <a:gs pos="8000">
                      <a:srgbClr val="00CAF1"/>
                    </a:gs>
                  </a:gsLst>
                  <a:lin ang="2700000" scaled="1"/>
                </a:gradFill>
                <a:latin typeface="MOSCOW2024" pitchFamily="82" charset="0"/>
              </a:rPr>
              <a:t>и какими они бывают</a:t>
            </a:r>
            <a:endParaRPr lang="ru-RU" sz="2400" dirty="0">
              <a:gradFill>
                <a:gsLst>
                  <a:gs pos="100000">
                    <a:srgbClr val="8E24FF"/>
                  </a:gs>
                  <a:gs pos="8000">
                    <a:srgbClr val="00CAF1"/>
                  </a:gs>
                </a:gsLst>
                <a:lin ang="2700000" scaled="1"/>
              </a:gradFill>
              <a:latin typeface="MOSCOW2024" pitchFamily="82" charset="0"/>
            </a:endParaRPr>
          </a:p>
        </p:txBody>
      </p:sp>
      <p:sp>
        <p:nvSpPr>
          <p:cNvPr id="3" name="Прямоугольник 2"/>
          <p:cNvSpPr/>
          <p:nvPr/>
        </p:nvSpPr>
        <p:spPr>
          <a:xfrm>
            <a:off x="445397" y="1521069"/>
            <a:ext cx="8056765" cy="44752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2000" b="1" dirty="0" smtClean="0">
              <a:solidFill>
                <a:srgbClr val="0066CC"/>
              </a:solidFill>
            </a:endParaRPr>
          </a:p>
          <a:p>
            <a:pPr algn="just"/>
            <a:endParaRPr lang="ru-RU" sz="2000" b="1" dirty="0" smtClean="0">
              <a:solidFill>
                <a:srgbClr val="0066CC"/>
              </a:solidFill>
            </a:endParaRPr>
          </a:p>
          <a:p>
            <a:pPr algn="just"/>
            <a:r>
              <a:rPr lang="ru-RU" sz="2400" b="1" dirty="0" smtClean="0">
                <a:solidFill>
                  <a:srgbClr val="0066CC"/>
                </a:solidFill>
                <a:latin typeface="Arial" panose="020B0604020202020204" pitchFamily="34" charset="0"/>
                <a:cs typeface="Arial" panose="020B0604020202020204" pitchFamily="34" charset="0"/>
              </a:rPr>
              <a:t>Налоговый вычет </a:t>
            </a:r>
            <a:r>
              <a:rPr lang="ru-RU" sz="2400" dirty="0" smtClean="0">
                <a:solidFill>
                  <a:schemeClr val="tx1"/>
                </a:solidFill>
                <a:latin typeface="Arial" panose="020B0604020202020204" pitchFamily="34" charset="0"/>
                <a:cs typeface="Arial" panose="020B0604020202020204" pitchFamily="34" charset="0"/>
              </a:rPr>
              <a:t>– это сумма, на которую уменьшается налогооблагаемая база (доход с которого уплачивается налог </a:t>
            </a:r>
          </a:p>
          <a:p>
            <a:pPr algn="just"/>
            <a:endParaRPr lang="ru-RU" sz="2000" dirty="0">
              <a:solidFill>
                <a:schemeClr val="tx1"/>
              </a:solidFill>
            </a:endParaRPr>
          </a:p>
          <a:p>
            <a:pPr algn="just"/>
            <a:endParaRPr lang="ru-RU" sz="2000" b="1" dirty="0" smtClean="0">
              <a:solidFill>
                <a:srgbClr val="0066CC"/>
              </a:solidFill>
            </a:endParaRPr>
          </a:p>
          <a:p>
            <a:pPr algn="just"/>
            <a:r>
              <a:rPr lang="ru-RU" sz="2400" b="1" dirty="0" smtClean="0">
                <a:solidFill>
                  <a:srgbClr val="0066CC"/>
                </a:solidFill>
                <a:latin typeface="Arial" panose="020B0604020202020204" pitchFamily="34" charset="0"/>
                <a:cs typeface="Arial" panose="020B0604020202020204" pitchFamily="34" charset="0"/>
              </a:rPr>
              <a:t>Виды вычетов:</a:t>
            </a:r>
          </a:p>
          <a:p>
            <a:pPr algn="just"/>
            <a:r>
              <a:rPr lang="ru-RU" sz="2000" dirty="0" smtClean="0">
                <a:solidFill>
                  <a:schemeClr val="tx1"/>
                </a:solidFill>
                <a:latin typeface="Arial" panose="020B0604020202020204" pitchFamily="34" charset="0"/>
                <a:cs typeface="Arial" panose="020B0604020202020204" pitchFamily="34" charset="0"/>
              </a:rPr>
              <a:t>    </a:t>
            </a:r>
          </a:p>
          <a:p>
            <a:pPr algn="just"/>
            <a:r>
              <a:rPr lang="ru-RU" sz="2000" dirty="0" smtClean="0">
                <a:solidFill>
                  <a:schemeClr val="tx1"/>
                </a:solidFill>
                <a:latin typeface="Arial" panose="020B0604020202020204" pitchFamily="34" charset="0"/>
                <a:cs typeface="Arial" panose="020B0604020202020204" pitchFamily="34" charset="0"/>
              </a:rPr>
              <a:t>     Стандартный налоговый вычет</a:t>
            </a:r>
          </a:p>
          <a:p>
            <a:pPr algn="just"/>
            <a:r>
              <a:rPr lang="ru-RU" sz="2000" dirty="0" smtClean="0">
                <a:solidFill>
                  <a:schemeClr val="tx1"/>
                </a:solidFill>
                <a:latin typeface="Arial" panose="020B0604020202020204" pitchFamily="34" charset="0"/>
                <a:cs typeface="Arial" panose="020B0604020202020204" pitchFamily="34" charset="0"/>
              </a:rPr>
              <a:t>     Социальный налоговый вычет</a:t>
            </a:r>
            <a:endParaRPr lang="ru-RU" sz="2000" dirty="0">
              <a:solidFill>
                <a:schemeClr val="tx1"/>
              </a:solidFill>
              <a:latin typeface="Arial" panose="020B0604020202020204" pitchFamily="34" charset="0"/>
              <a:cs typeface="Arial" panose="020B0604020202020204" pitchFamily="34" charset="0"/>
            </a:endParaRPr>
          </a:p>
          <a:p>
            <a:pPr algn="just"/>
            <a:r>
              <a:rPr lang="ru-RU" sz="2000" dirty="0" smtClean="0">
                <a:solidFill>
                  <a:schemeClr val="tx1"/>
                </a:solidFill>
                <a:latin typeface="Arial" panose="020B0604020202020204" pitchFamily="34" charset="0"/>
                <a:cs typeface="Arial" panose="020B0604020202020204" pitchFamily="34" charset="0"/>
              </a:rPr>
              <a:t>     Имущественный налоговый вычет</a:t>
            </a:r>
          </a:p>
          <a:p>
            <a:pPr algn="just"/>
            <a:r>
              <a:rPr lang="ru-RU" sz="2000" dirty="0" smtClean="0">
                <a:solidFill>
                  <a:schemeClr val="tx1"/>
                </a:solidFill>
                <a:latin typeface="Arial" panose="020B0604020202020204" pitchFamily="34" charset="0"/>
                <a:cs typeface="Arial" panose="020B0604020202020204" pitchFamily="34" charset="0"/>
              </a:rPr>
              <a:t>     Инвестиционный налоговый вычет</a:t>
            </a:r>
          </a:p>
          <a:p>
            <a:pPr algn="just"/>
            <a:r>
              <a:rPr lang="ru-RU" sz="2000" dirty="0" smtClean="0">
                <a:solidFill>
                  <a:schemeClr val="tx1"/>
                </a:solidFill>
                <a:latin typeface="Arial" panose="020B0604020202020204" pitchFamily="34" charset="0"/>
                <a:cs typeface="Arial" panose="020B0604020202020204" pitchFamily="34" charset="0"/>
              </a:rPr>
              <a:t>     Профессиональный </a:t>
            </a:r>
            <a:r>
              <a:rPr lang="ru-RU" sz="2000" dirty="0">
                <a:solidFill>
                  <a:schemeClr val="tx1"/>
                </a:solidFill>
                <a:latin typeface="Arial" panose="020B0604020202020204" pitchFamily="34" charset="0"/>
                <a:cs typeface="Arial" panose="020B0604020202020204" pitchFamily="34" charset="0"/>
              </a:rPr>
              <a:t>налоговый вычет</a:t>
            </a:r>
          </a:p>
          <a:p>
            <a:pPr algn="just"/>
            <a:r>
              <a:rPr lang="ru-RU" sz="2000" dirty="0" smtClean="0">
                <a:solidFill>
                  <a:schemeClr val="tx1"/>
                </a:solidFill>
                <a:latin typeface="Arial" panose="020B0604020202020204" pitchFamily="34" charset="0"/>
                <a:cs typeface="Arial" panose="020B0604020202020204" pitchFamily="34" charset="0"/>
              </a:rPr>
              <a:t>     Налоговые </a:t>
            </a:r>
            <a:r>
              <a:rPr lang="ru-RU" sz="2000" dirty="0">
                <a:solidFill>
                  <a:schemeClr val="tx1"/>
                </a:solidFill>
                <a:latin typeface="Arial" panose="020B0604020202020204" pitchFamily="34" charset="0"/>
                <a:cs typeface="Arial" panose="020B0604020202020204" pitchFamily="34" charset="0"/>
              </a:rPr>
              <a:t>вычеты на долгосрочные сбережения </a:t>
            </a:r>
            <a:r>
              <a:rPr lang="ru-RU" sz="2000" dirty="0" smtClean="0">
                <a:solidFill>
                  <a:schemeClr val="tx1"/>
                </a:solidFill>
                <a:latin typeface="Arial" panose="020B0604020202020204" pitchFamily="34" charset="0"/>
                <a:cs typeface="Arial" panose="020B0604020202020204" pitchFamily="34" charset="0"/>
              </a:rPr>
              <a:t>граждан (с 01.01.2024 года)</a:t>
            </a:r>
            <a:endParaRPr lang="ru-RU" sz="2000" dirty="0">
              <a:solidFill>
                <a:schemeClr val="tx1"/>
              </a:solidFill>
              <a:latin typeface="Arial" panose="020B0604020202020204" pitchFamily="34" charset="0"/>
              <a:cs typeface="Arial" panose="020B0604020202020204" pitchFamily="34" charset="0"/>
            </a:endParaRPr>
          </a:p>
          <a:p>
            <a:pPr algn="just"/>
            <a:endParaRPr lang="ru-RU" sz="2000" dirty="0" smtClean="0">
              <a:solidFill>
                <a:schemeClr val="tx1"/>
              </a:solidFill>
            </a:endParaRPr>
          </a:p>
          <a:p>
            <a:pPr algn="just"/>
            <a:endParaRPr lang="ru-RU" sz="2000" dirty="0" smtClean="0">
              <a:solidFill>
                <a:schemeClr val="tx1"/>
              </a:solidFill>
            </a:endParaRPr>
          </a:p>
          <a:p>
            <a:pPr algn="just"/>
            <a:endParaRPr lang="ru-RU" sz="2000" dirty="0">
              <a:solidFill>
                <a:schemeClr val="tx1"/>
              </a:solidFill>
            </a:endParaRPr>
          </a:p>
          <a:p>
            <a:pPr algn="just"/>
            <a:endParaRPr lang="ru-RU" sz="2000" dirty="0" smtClean="0">
              <a:solidFill>
                <a:schemeClr val="tx1"/>
              </a:solidFill>
            </a:endParaRPr>
          </a:p>
          <a:p>
            <a:pPr algn="just"/>
            <a:endParaRPr lang="ru-RU" sz="2000" dirty="0">
              <a:solidFill>
                <a:schemeClr val="tx1"/>
              </a:solidFill>
            </a:endParaRPr>
          </a:p>
          <a:p>
            <a:pPr algn="just"/>
            <a:endParaRPr lang="ru-RU" sz="2000" dirty="0" smtClean="0">
              <a:solidFill>
                <a:schemeClr val="tx1"/>
              </a:solidFill>
            </a:endParaRPr>
          </a:p>
          <a:p>
            <a:pPr algn="just"/>
            <a:endParaRPr lang="ru-RU" sz="2000" dirty="0">
              <a:solidFill>
                <a:schemeClr val="tx1"/>
              </a:solidFill>
            </a:endParaRPr>
          </a:p>
          <a:p>
            <a:pPr algn="just"/>
            <a:endParaRPr lang="ru-RU" sz="2000" dirty="0">
              <a:solidFill>
                <a:schemeClr val="tx1"/>
              </a:solidFill>
            </a:endParaRPr>
          </a:p>
        </p:txBody>
      </p:sp>
      <p:pic>
        <p:nvPicPr>
          <p:cNvPr id="11" name="Picture 37"/>
          <p:cNvPicPr/>
          <p:nvPr/>
        </p:nvPicPr>
        <p:blipFill>
          <a:blip r:embed="rId2"/>
          <a:stretch>
            <a:fillRect/>
          </a:stretch>
        </p:blipFill>
        <p:spPr>
          <a:xfrm>
            <a:off x="445397" y="4214923"/>
            <a:ext cx="240170" cy="206242"/>
          </a:xfrm>
          <a:prstGeom prst="rect">
            <a:avLst/>
          </a:prstGeom>
        </p:spPr>
      </p:pic>
      <p:pic>
        <p:nvPicPr>
          <p:cNvPr id="12" name="Picture 37"/>
          <p:cNvPicPr/>
          <p:nvPr/>
        </p:nvPicPr>
        <p:blipFill>
          <a:blip r:embed="rId2"/>
          <a:stretch>
            <a:fillRect/>
          </a:stretch>
        </p:blipFill>
        <p:spPr>
          <a:xfrm>
            <a:off x="445397" y="3619157"/>
            <a:ext cx="240170" cy="206242"/>
          </a:xfrm>
          <a:prstGeom prst="rect">
            <a:avLst/>
          </a:prstGeom>
        </p:spPr>
      </p:pic>
      <p:pic>
        <p:nvPicPr>
          <p:cNvPr id="13" name="Picture 37"/>
          <p:cNvPicPr/>
          <p:nvPr/>
        </p:nvPicPr>
        <p:blipFill>
          <a:blip r:embed="rId2"/>
          <a:stretch>
            <a:fillRect/>
          </a:stretch>
        </p:blipFill>
        <p:spPr>
          <a:xfrm>
            <a:off x="445397" y="4534919"/>
            <a:ext cx="240170" cy="206242"/>
          </a:xfrm>
          <a:prstGeom prst="rect">
            <a:avLst/>
          </a:prstGeom>
        </p:spPr>
      </p:pic>
      <p:pic>
        <p:nvPicPr>
          <p:cNvPr id="14" name="Picture 37"/>
          <p:cNvPicPr/>
          <p:nvPr/>
        </p:nvPicPr>
        <p:blipFill>
          <a:blip r:embed="rId2"/>
          <a:stretch>
            <a:fillRect/>
          </a:stretch>
        </p:blipFill>
        <p:spPr>
          <a:xfrm>
            <a:off x="445397" y="3022327"/>
            <a:ext cx="240170" cy="206242"/>
          </a:xfrm>
          <a:prstGeom prst="rect">
            <a:avLst/>
          </a:prstGeom>
        </p:spPr>
      </p:pic>
      <p:pic>
        <p:nvPicPr>
          <p:cNvPr id="15" name="Picture 37"/>
          <p:cNvPicPr/>
          <p:nvPr/>
        </p:nvPicPr>
        <p:blipFill>
          <a:blip r:embed="rId2"/>
          <a:stretch>
            <a:fillRect/>
          </a:stretch>
        </p:blipFill>
        <p:spPr>
          <a:xfrm>
            <a:off x="445397" y="3330706"/>
            <a:ext cx="240170" cy="206242"/>
          </a:xfrm>
          <a:prstGeom prst="rect">
            <a:avLst/>
          </a:prstGeom>
        </p:spPr>
      </p:pic>
      <p:pic>
        <p:nvPicPr>
          <p:cNvPr id="16" name="Picture 37"/>
          <p:cNvPicPr/>
          <p:nvPr/>
        </p:nvPicPr>
        <p:blipFill>
          <a:blip r:embed="rId2"/>
          <a:stretch>
            <a:fillRect/>
          </a:stretch>
        </p:blipFill>
        <p:spPr>
          <a:xfrm>
            <a:off x="445397" y="3931820"/>
            <a:ext cx="240170" cy="176682"/>
          </a:xfrm>
          <a:prstGeom prst="rect">
            <a:avLst/>
          </a:prstGeom>
        </p:spPr>
      </p:pic>
      <p:pic>
        <p:nvPicPr>
          <p:cNvPr id="19" name="Picture 3196"/>
          <p:cNvPicPr/>
          <p:nvPr/>
        </p:nvPicPr>
        <p:blipFill>
          <a:blip r:embed="rId3"/>
          <a:stretch>
            <a:fillRect/>
          </a:stretch>
        </p:blipFill>
        <p:spPr>
          <a:xfrm>
            <a:off x="8662669" y="30862"/>
            <a:ext cx="3529330" cy="6805930"/>
          </a:xfrm>
          <a:prstGeom prst="rect">
            <a:avLst/>
          </a:prstGeom>
        </p:spPr>
      </p:pic>
    </p:spTree>
    <p:extLst>
      <p:ext uri="{BB962C8B-B14F-4D97-AF65-F5344CB8AC3E}">
        <p14:creationId xmlns:p14="http://schemas.microsoft.com/office/powerpoint/2010/main" val="661284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20</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Инвестиционный налоговый вычет </a:t>
            </a:r>
            <a:r>
              <a:rPr lang="ru-RU" sz="2200" dirty="0">
                <a:solidFill>
                  <a:srgbClr val="010036"/>
                </a:solidFill>
                <a:latin typeface="MOSCOW2024" pitchFamily="82" charset="0"/>
              </a:rPr>
              <a:t>по НДФЛ</a:t>
            </a:r>
          </a:p>
        </p:txBody>
      </p:sp>
      <p:grpSp>
        <p:nvGrpSpPr>
          <p:cNvPr id="4" name="Группа 3"/>
          <p:cNvGrpSpPr/>
          <p:nvPr/>
        </p:nvGrpSpPr>
        <p:grpSpPr>
          <a:xfrm>
            <a:off x="627426" y="955980"/>
            <a:ext cx="10377647" cy="556920"/>
            <a:chOff x="0" y="81580"/>
            <a:chExt cx="8075613" cy="556920"/>
          </a:xfrm>
        </p:grpSpPr>
        <p:sp>
          <p:nvSpPr>
            <p:cNvPr id="5" name="Скругленный прямоугольник 4"/>
            <p:cNvSpPr/>
            <p:nvPr/>
          </p:nvSpPr>
          <p:spPr>
            <a:xfrm>
              <a:off x="0" y="81580"/>
              <a:ext cx="8075613" cy="5569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7" name="Скругленный прямоугольник 4"/>
            <p:cNvSpPr/>
            <p:nvPr/>
          </p:nvSpPr>
          <p:spPr>
            <a:xfrm>
              <a:off x="27187" y="108767"/>
              <a:ext cx="8021239" cy="502546"/>
            </a:xfrm>
            <a:prstGeom prst="rect">
              <a:avLst/>
            </a:prstGeom>
            <a:noFill/>
            <a:ln>
              <a:noFill/>
            </a:ln>
            <a:effectLst/>
          </p:spPr>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ru-RU" sz="1400" b="1" i="0" u="none" strike="noStrike" kern="1200" cap="none" spc="0" normalizeH="0" baseline="0" noProof="0" dirty="0" smtClean="0">
                  <a:ln>
                    <a:noFill/>
                  </a:ln>
                  <a:solidFill>
                    <a:sysClr val="window" lastClr="FFFFFF"/>
                  </a:solidFill>
                  <a:effectLst/>
                  <a:uLnTx/>
                  <a:uFillTx/>
                  <a:latin typeface="Calibri"/>
                  <a:ea typeface="+mn-ea"/>
                  <a:cs typeface="+mn-cs"/>
                </a:rPr>
                <a:t>Инвестиционный вычет в сумме денежных средств, внесенных на ИИС (пп.2 п.1 ст. 219.1 НК РФ )</a:t>
              </a:r>
              <a:br>
                <a:rPr kumimoji="0" lang="ru-RU" sz="1400" b="1" i="0" u="none" strike="noStrike" kern="1200" cap="none" spc="0" normalizeH="0" baseline="0" noProof="0" dirty="0" smtClean="0">
                  <a:ln>
                    <a:noFill/>
                  </a:ln>
                  <a:solidFill>
                    <a:sysClr val="window" lastClr="FFFFFF"/>
                  </a:solidFill>
                  <a:effectLst/>
                  <a:uLnTx/>
                  <a:uFillTx/>
                  <a:latin typeface="Calibri"/>
                  <a:ea typeface="+mn-ea"/>
                  <a:cs typeface="+mn-cs"/>
                </a:rPr>
              </a:br>
              <a:endParaRPr kumimoji="0" lang="ru-RU" sz="14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8" name="Объект 2"/>
          <p:cNvSpPr txBox="1">
            <a:spLocks/>
          </p:cNvSpPr>
          <p:nvPr/>
        </p:nvSpPr>
        <p:spPr>
          <a:xfrm>
            <a:off x="804826" y="1883754"/>
            <a:ext cx="4014600" cy="46673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ru-RU" sz="1600" dirty="0" smtClean="0"/>
              <a:t>Предоставляется в сумме денежных средств, внесенных в налоговом периоде на индивидуальный инвестиционный счет, но не более </a:t>
            </a:r>
            <a:r>
              <a:rPr lang="ru-RU" sz="1600" b="1" dirty="0" smtClean="0">
                <a:solidFill>
                  <a:srgbClr val="FF0000"/>
                </a:solidFill>
              </a:rPr>
              <a:t>400 000 рублей</a:t>
            </a:r>
          </a:p>
          <a:p>
            <a:pPr algn="just"/>
            <a:r>
              <a:rPr lang="ru-RU" sz="1600" dirty="0" smtClean="0"/>
              <a:t>предоставляется налогоплательщику при условии, что в течение срока действия договора на ведение индивидуального инвестиционного счета налогоплательщик </a:t>
            </a:r>
            <a:r>
              <a:rPr lang="ru-RU" sz="1600" b="1" dirty="0" smtClean="0">
                <a:solidFill>
                  <a:srgbClr val="FF0000"/>
                </a:solidFill>
              </a:rPr>
              <a:t>не имел других договоров </a:t>
            </a:r>
            <a:r>
              <a:rPr lang="ru-RU" sz="1600" dirty="0" smtClean="0"/>
              <a:t>на ведение индивидуального инвестиционного счета, </a:t>
            </a:r>
            <a:r>
              <a:rPr lang="ru-RU" sz="1600" b="1" dirty="0" smtClean="0">
                <a:solidFill>
                  <a:srgbClr val="FF0000"/>
                </a:solidFill>
              </a:rPr>
              <a:t>за исключением</a:t>
            </a:r>
            <a:r>
              <a:rPr lang="ru-RU" sz="1600" dirty="0" smtClean="0"/>
              <a:t> </a:t>
            </a:r>
            <a:r>
              <a:rPr lang="ru-RU" sz="1600" dirty="0" smtClean="0">
                <a:hlinkClick r:id="rId2"/>
              </a:rPr>
              <a:t>случаев прекращения договора с переводом всех активов, учитываемых на индивидуальном инвестиционном счете, на другой индивидуальный инвестиционный счет, открытый тому же физическому лицу</a:t>
            </a:r>
          </a:p>
          <a:p>
            <a:pPr marL="0" indent="0">
              <a:buNone/>
            </a:pPr>
            <a:endParaRPr lang="ru-RU" sz="1100" dirty="0" smtClean="0">
              <a:hlinkClick r:id="rId3"/>
            </a:endParaRPr>
          </a:p>
          <a:p>
            <a:endParaRPr lang="ru-RU" sz="1200" dirty="0" smtClean="0">
              <a:hlinkClick r:id="rId2"/>
            </a:endParaRPr>
          </a:p>
          <a:p>
            <a:endParaRPr lang="ru-RU" sz="1600" b="1" dirty="0" smtClean="0"/>
          </a:p>
          <a:p>
            <a:endParaRPr lang="ru-RU" sz="1200" dirty="0" smtClean="0"/>
          </a:p>
          <a:p>
            <a:endParaRPr lang="ru-RU" sz="1200" dirty="0"/>
          </a:p>
        </p:txBody>
      </p:sp>
      <p:sp>
        <p:nvSpPr>
          <p:cNvPr id="9" name="Объект 3"/>
          <p:cNvSpPr txBox="1">
            <a:spLocks/>
          </p:cNvSpPr>
          <p:nvPr/>
        </p:nvSpPr>
        <p:spPr>
          <a:xfrm>
            <a:off x="6056008" y="1855702"/>
            <a:ext cx="5103959" cy="2296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800" dirty="0" smtClean="0"/>
              <a:t>Документы, подтверждающие право на вычет:</a:t>
            </a:r>
          </a:p>
          <a:p>
            <a:endParaRPr lang="ru-RU" sz="1800" dirty="0" smtClean="0"/>
          </a:p>
          <a:p>
            <a:r>
              <a:rPr lang="ru-RU" sz="1800" dirty="0" smtClean="0"/>
              <a:t>Заявление на открытие ИИС</a:t>
            </a:r>
          </a:p>
          <a:p>
            <a:r>
              <a:rPr lang="ru-RU" sz="1800" dirty="0" smtClean="0"/>
              <a:t>Договор на брокерское обслуживание</a:t>
            </a:r>
          </a:p>
          <a:p>
            <a:r>
              <a:rPr lang="ru-RU" sz="1800" dirty="0" smtClean="0"/>
              <a:t>Отчеты брокера, подтверждающие факт зачисления денежных средств</a:t>
            </a:r>
          </a:p>
          <a:p>
            <a:r>
              <a:rPr lang="ru-RU" sz="1800" dirty="0" smtClean="0"/>
              <a:t>Платежные документы, подтверждающие перечисление денежных средств на ИИС</a:t>
            </a:r>
          </a:p>
          <a:p>
            <a:endParaRPr lang="ru-RU" dirty="0">
              <a:solidFill>
                <a:srgbClr val="FF0000"/>
              </a:solidFill>
            </a:endParaRPr>
          </a:p>
        </p:txBody>
      </p:sp>
      <p:cxnSp>
        <p:nvCxnSpPr>
          <p:cNvPr id="3" name="Прямая соединительная линия 2"/>
          <p:cNvCxnSpPr/>
          <p:nvPr/>
        </p:nvCxnSpPr>
        <p:spPr>
          <a:xfrm flipH="1">
            <a:off x="5314278" y="1645920"/>
            <a:ext cx="32273" cy="490519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348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21</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Инвестиционный налоговый вычет </a:t>
            </a:r>
            <a:r>
              <a:rPr lang="ru-RU" sz="2200" dirty="0">
                <a:solidFill>
                  <a:srgbClr val="010036"/>
                </a:solidFill>
                <a:latin typeface="MOSCOW2024" pitchFamily="82" charset="0"/>
              </a:rPr>
              <a:t>по НДФЛ</a:t>
            </a:r>
          </a:p>
        </p:txBody>
      </p:sp>
      <p:sp>
        <p:nvSpPr>
          <p:cNvPr id="4" name="Заголовок 2"/>
          <p:cNvSpPr txBox="1">
            <a:spLocks/>
          </p:cNvSpPr>
          <p:nvPr/>
        </p:nvSpPr>
        <p:spPr>
          <a:xfrm>
            <a:off x="611189" y="558801"/>
            <a:ext cx="7548638" cy="9461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smtClean="0">
                <a:solidFill>
                  <a:srgbClr val="FF0000"/>
                </a:solidFill>
              </a:rPr>
              <a:t>Важно</a:t>
            </a:r>
            <a:r>
              <a:rPr lang="ru-RU" dirty="0" smtClean="0"/>
              <a:t>!</a:t>
            </a:r>
            <a:endParaRPr lang="ru-RU" dirty="0"/>
          </a:p>
        </p:txBody>
      </p:sp>
      <p:sp>
        <p:nvSpPr>
          <p:cNvPr id="5" name="Объект 1"/>
          <p:cNvSpPr txBox="1">
            <a:spLocks/>
          </p:cNvSpPr>
          <p:nvPr/>
        </p:nvSpPr>
        <p:spPr bwMode="auto">
          <a:xfrm>
            <a:off x="611187" y="1504952"/>
            <a:ext cx="10888737" cy="3206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84505" marR="0" lvl="0" indent="0" algn="just" defTabSz="815975" rtl="0" eaLnBrk="0" fontAlgn="base" latinLnBrk="0" hangingPunct="0">
              <a:lnSpc>
                <a:spcPct val="100000"/>
              </a:lnSpc>
              <a:spcBef>
                <a:spcPct val="20000"/>
              </a:spcBef>
              <a:spcAft>
                <a:spcPct val="0"/>
              </a:spcAft>
              <a:buClrTx/>
              <a:buSzTx/>
              <a:buFontTx/>
              <a:buNone/>
              <a:tabLst/>
              <a:defRPr/>
            </a:pPr>
            <a:r>
              <a:rPr kumimoji="0" lang="ru-RU" b="1" i="0" u="none" strike="noStrike" kern="1200" cap="none" spc="0" normalizeH="0" baseline="0" noProof="0" dirty="0" smtClean="0">
                <a:ln>
                  <a:noFill/>
                </a:ln>
                <a:solidFill>
                  <a:srgbClr val="005AA9"/>
                </a:solidFill>
                <a:effectLst/>
                <a:uLnTx/>
                <a:uFillTx/>
                <a:latin typeface="Calibri"/>
              </a:rPr>
              <a:t>В случае прекращения договора на ведение индивидуального инвестиционного счета до истечения 3-х лет с момента открытия (за исключением случая расторжения договора по причинам, не зависящим от воли сторон), без перевода всех активов, учитываемых на этом индивидуальном инвестиционном счете, на другой индивидуальный инвестиционный счет, открытый тому же физическому лицу, сумма налога, не уплаченная налогоплательщиком в бюджет в связи с получением налогового вычета подлежит восстановлению и уплате в бюджет в установленном порядке с взысканием с налогоплательщика соответствующих сумм </a:t>
            </a:r>
            <a:r>
              <a:rPr kumimoji="0" lang="ru-RU" b="1" i="0" u="none" strike="noStrike" kern="1200" cap="none" spc="0" normalizeH="0" baseline="0" noProof="0" dirty="0" smtClean="0">
                <a:ln>
                  <a:noFill/>
                </a:ln>
                <a:solidFill>
                  <a:srgbClr val="005AA9"/>
                </a:solidFill>
                <a:effectLst/>
                <a:uLnTx/>
                <a:uFillTx/>
                <a:latin typeface="Calibri"/>
                <a:hlinkClick r:id="rId2"/>
              </a:rPr>
              <a:t>пеней</a:t>
            </a:r>
            <a:endParaRPr lang="ru-RU" dirty="0">
              <a:latin typeface="Calibri"/>
            </a:endParaRPr>
          </a:p>
          <a:p>
            <a:pPr marL="284505" marR="0" lvl="0" indent="0" algn="just" defTabSz="815975" rtl="0" eaLnBrk="0" fontAlgn="base" latinLnBrk="0" hangingPunct="0">
              <a:lnSpc>
                <a:spcPct val="100000"/>
              </a:lnSpc>
              <a:spcBef>
                <a:spcPct val="20000"/>
              </a:spcBef>
              <a:spcAft>
                <a:spcPct val="0"/>
              </a:spcAft>
              <a:buClrTx/>
              <a:buSzTx/>
              <a:buFontTx/>
              <a:buNone/>
              <a:tabLst/>
              <a:defRPr/>
            </a:pPr>
            <a:endParaRPr kumimoji="0" lang="ru-RU" b="1" i="0" u="none" strike="noStrike" kern="1200" cap="none" spc="0" normalizeH="0" baseline="0" noProof="0" dirty="0">
              <a:ln>
                <a:noFill/>
              </a:ln>
              <a:solidFill>
                <a:srgbClr val="005AA9"/>
              </a:solidFill>
              <a:effectLst/>
              <a:uLnTx/>
              <a:uFillTx/>
              <a:latin typeface="Calibri"/>
            </a:endParaRPr>
          </a:p>
        </p:txBody>
      </p:sp>
    </p:spTree>
    <p:extLst>
      <p:ext uri="{BB962C8B-B14F-4D97-AF65-F5344CB8AC3E}">
        <p14:creationId xmlns:p14="http://schemas.microsoft.com/office/powerpoint/2010/main" val="2739541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132172240"/>
              </p:ext>
            </p:extLst>
          </p:nvPr>
        </p:nvGraphicFramePr>
        <p:xfrm>
          <a:off x="900056" y="1352913"/>
          <a:ext cx="10040471" cy="4660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0" y="829693"/>
            <a:ext cx="7745506" cy="523220"/>
          </a:xfrm>
          <a:prstGeom prst="rect">
            <a:avLst/>
          </a:prstGeom>
        </p:spPr>
        <p:txBody>
          <a:bodyPr wrap="square">
            <a:spAutoFit/>
          </a:bodyPr>
          <a:lstStyle/>
          <a:p>
            <a:pPr algn="ctr"/>
            <a:r>
              <a:rPr lang="ru-RU" sz="2800" b="1" dirty="0" smtClean="0">
                <a:solidFill>
                  <a:prstClr val="black"/>
                </a:solidFill>
              </a:rPr>
              <a:t>                </a:t>
            </a:r>
            <a:r>
              <a:rPr lang="ru-RU" sz="2800" b="1" dirty="0">
                <a:solidFill>
                  <a:prstClr val="black"/>
                </a:solidFill>
              </a:rPr>
              <a:t>К</a:t>
            </a:r>
            <a:r>
              <a:rPr lang="ru-RU" sz="2800" b="1" dirty="0" smtClean="0">
                <a:solidFill>
                  <a:prstClr val="black"/>
                </a:solidFill>
              </a:rPr>
              <a:t>ак получить вычет </a:t>
            </a:r>
            <a:endParaRPr lang="ru-RU" sz="2800" dirty="0">
              <a:solidFill>
                <a:prstClr val="black"/>
              </a:solidFill>
            </a:endParaRPr>
          </a:p>
        </p:txBody>
      </p:sp>
      <p:sp>
        <p:nvSpPr>
          <p:cNvPr id="7" name="Shape 3240"/>
          <p:cNvSpPr/>
          <p:nvPr/>
        </p:nvSpPr>
        <p:spPr>
          <a:xfrm>
            <a:off x="813956" y="700759"/>
            <a:ext cx="2102485" cy="826827"/>
          </a:xfrm>
          <a:custGeom>
            <a:avLst/>
            <a:gdLst/>
            <a:ahLst/>
            <a:cxnLst/>
            <a:rect l="0" t="0" r="0" b="0"/>
            <a:pathLst>
              <a:path w="2103120" h="1097280">
                <a:moveTo>
                  <a:pt x="0" y="0"/>
                </a:moveTo>
                <a:lnTo>
                  <a:pt x="2103120" y="0"/>
                </a:lnTo>
                <a:lnTo>
                  <a:pt x="2103120" y="1097280"/>
                </a:lnTo>
                <a:lnTo>
                  <a:pt x="0" y="1097280"/>
                </a:lnTo>
                <a:lnTo>
                  <a:pt x="0" y="0"/>
                </a:lnTo>
              </a:path>
            </a:pathLst>
          </a:custGeom>
          <a:ln w="0" cap="flat">
            <a:miter lim="127000"/>
          </a:ln>
        </p:spPr>
        <p:style>
          <a:lnRef idx="0">
            <a:srgbClr val="000000">
              <a:alpha val="0"/>
            </a:srgbClr>
          </a:lnRef>
          <a:fillRef idx="1">
            <a:srgbClr val="03A5D6"/>
          </a:fillRef>
          <a:effectRef idx="0">
            <a:scrgbClr r="0" g="0" b="0"/>
          </a:effectRef>
          <a:fontRef idx="none"/>
        </p:style>
        <p:txBody>
          <a:bodyPr/>
          <a:lstStyle/>
          <a:p>
            <a:endParaRPr lang="ru-RU">
              <a:solidFill>
                <a:prstClr val="black"/>
              </a:solidFill>
            </a:endParaRPr>
          </a:p>
        </p:txBody>
      </p:sp>
      <p:pic>
        <p:nvPicPr>
          <p:cNvPr id="4" name="Picture 545"/>
          <p:cNvPicPr/>
          <p:nvPr/>
        </p:nvPicPr>
        <p:blipFill>
          <a:blip r:embed="rId7"/>
          <a:stretch>
            <a:fillRect/>
          </a:stretch>
        </p:blipFill>
        <p:spPr>
          <a:xfrm>
            <a:off x="5832882" y="792199"/>
            <a:ext cx="1277923" cy="1005840"/>
          </a:xfrm>
          <a:prstGeom prst="rect">
            <a:avLst/>
          </a:prstGeom>
        </p:spPr>
      </p:pic>
      <p:pic>
        <p:nvPicPr>
          <p:cNvPr id="8" name="Picture 545"/>
          <p:cNvPicPr/>
          <p:nvPr/>
        </p:nvPicPr>
        <p:blipFill>
          <a:blip r:embed="rId7"/>
          <a:stretch>
            <a:fillRect/>
          </a:stretch>
        </p:blipFill>
        <p:spPr>
          <a:xfrm>
            <a:off x="1226236" y="792199"/>
            <a:ext cx="1277923" cy="1005840"/>
          </a:xfrm>
          <a:prstGeom prst="rect">
            <a:avLst/>
          </a:prstGeom>
        </p:spPr>
      </p:pic>
    </p:spTree>
    <p:extLst>
      <p:ext uri="{BB962C8B-B14F-4D97-AF65-F5344CB8AC3E}">
        <p14:creationId xmlns:p14="http://schemas.microsoft.com/office/powerpoint/2010/main" val="365351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250836" y="1486592"/>
            <a:ext cx="10625145" cy="2103584"/>
          </a:xfrm>
          <a:prstGeom prst="rect">
            <a:avLst/>
          </a:prstGeom>
          <a:noFill/>
          <a:ln w="9525">
            <a:noFill/>
            <a:miter lim="800000"/>
            <a:headEnd/>
            <a:tailEnd/>
          </a:ln>
        </p:spPr>
        <p:txBody>
          <a:bodyPr wrap="square" lIns="71561" tIns="35780" rIns="71561" bIns="35780">
            <a:spAutoFit/>
          </a:bodyPr>
          <a:lstStyle/>
          <a:p>
            <a:pPr algn="ctr"/>
            <a:r>
              <a:rPr lang="ru-RU" sz="6600" b="1" dirty="0" smtClean="0">
                <a:solidFill>
                  <a:srgbClr val="0070C0"/>
                </a:solidFill>
                <a:latin typeface="Times New Roman" panose="02020603050405020304" pitchFamily="18" charset="0"/>
                <a:cs typeface="Times New Roman" panose="02020603050405020304" pitchFamily="18" charset="0"/>
              </a:rPr>
              <a:t>Имущественные налоговые </a:t>
            </a:r>
            <a:r>
              <a:rPr lang="ru-RU" sz="6600" b="1" dirty="0" smtClean="0">
                <a:solidFill>
                  <a:srgbClr val="0070C0"/>
                </a:solidFill>
                <a:latin typeface="Times New Roman" panose="02020603050405020304" pitchFamily="18" charset="0"/>
                <a:cs typeface="Times New Roman" panose="02020603050405020304" pitchFamily="18" charset="0"/>
              </a:rPr>
              <a:t>вычеты</a:t>
            </a:r>
            <a:endParaRPr lang="ru-RU" sz="6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327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1869195" y="976743"/>
            <a:ext cx="7416824" cy="504056"/>
          </a:xfrm>
          <a:prstGeom prst="roundRect">
            <a:avLst/>
          </a:prstGeom>
          <a:solidFill>
            <a:srgbClr val="5B9BD5">
              <a:lumMod val="40000"/>
              <a:lumOff val="60000"/>
            </a:srgbClr>
          </a:solidFill>
          <a:ln w="12700" cap="flat" cmpd="sng" algn="ctr">
            <a:solidFill>
              <a:sysClr val="windowText" lastClr="000000"/>
            </a:solidFill>
            <a:prstDash val="solid"/>
            <a:miter lim="800000"/>
          </a:ln>
          <a:effectLst>
            <a:outerShdw blurRad="76200" dist="12700" dir="2700000" sy="-23000" kx="-8004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815975" fontAlgn="base">
              <a:spcBef>
                <a:spcPct val="0"/>
              </a:spcBef>
              <a:spcAft>
                <a:spcPct val="0"/>
              </a:spcAft>
            </a:pPr>
            <a:r>
              <a:rPr lang="ru-RU" sz="2000" kern="0" dirty="0" smtClean="0">
                <a:ln w="0"/>
                <a:solidFill>
                  <a:prstClr val="black"/>
                </a:solidFill>
                <a:effectLst>
                  <a:outerShdw blurRad="38100" dist="19050" dir="2700000" algn="tl" rotWithShape="0">
                    <a:prstClr val="black">
                      <a:alpha val="40000"/>
                    </a:prstClr>
                  </a:outerShdw>
                </a:effectLst>
              </a:rPr>
              <a:t>Какие </a:t>
            </a:r>
            <a:r>
              <a:rPr lang="ru-RU" sz="2000" kern="0" dirty="0" smtClean="0">
                <a:ln w="0"/>
                <a:solidFill>
                  <a:prstClr val="black"/>
                </a:solidFill>
                <a:effectLst>
                  <a:outerShdw blurRad="38100" dist="19050" dir="2700000" algn="tl" rotWithShape="0">
                    <a:prstClr val="black">
                      <a:alpha val="40000"/>
                    </a:prstClr>
                  </a:outerShdw>
                </a:effectLst>
              </a:rPr>
              <a:t>бывают имущественные вычету </a:t>
            </a:r>
            <a:endParaRPr lang="ru-RU" sz="2000" kern="0" dirty="0" smtClean="0">
              <a:ln w="0"/>
              <a:solidFill>
                <a:prstClr val="black"/>
              </a:solidFill>
              <a:effectLst>
                <a:outerShdw blurRad="38100" dist="19050" dir="2700000" algn="tl" rotWithShape="0">
                  <a:prstClr val="black">
                    <a:alpha val="40000"/>
                  </a:prstClr>
                </a:outerShdw>
              </a:effectLst>
            </a:endParaRPr>
          </a:p>
        </p:txBody>
      </p:sp>
      <p:sp>
        <p:nvSpPr>
          <p:cNvPr id="12" name="Скругленный прямоугольник 11"/>
          <p:cNvSpPr/>
          <p:nvPr/>
        </p:nvSpPr>
        <p:spPr>
          <a:xfrm>
            <a:off x="748566" y="2190595"/>
            <a:ext cx="3305155" cy="1680175"/>
          </a:xfrm>
          <a:prstGeom prst="roundRect">
            <a:avLst/>
          </a:prstGeom>
          <a:noFill/>
          <a:ln w="38100" cap="flat" cmpd="sng" algn="ctr">
            <a:solidFill>
              <a:srgbClr val="5B9BD5">
                <a:shade val="50000"/>
              </a:srgbClr>
            </a:solidFill>
            <a:prstDash val="solid"/>
            <a:miter lim="800000"/>
          </a:ln>
          <a:effectLst/>
        </p:spPr>
        <p:txBody>
          <a:bodyPr rtlCol="0" anchor="ctr"/>
          <a:lstStyle/>
          <a:p>
            <a:pPr algn="ctr" defTabSz="815975" fontAlgn="base">
              <a:spcBef>
                <a:spcPct val="0"/>
              </a:spcBef>
              <a:spcAft>
                <a:spcPct val="0"/>
              </a:spcAft>
            </a:pPr>
            <a:r>
              <a:rPr lang="ru-RU" sz="2000" b="1" kern="0" dirty="0" smtClean="0">
                <a:solidFill>
                  <a:prstClr val="black"/>
                </a:solidFill>
              </a:rPr>
              <a:t>При продаже имущества</a:t>
            </a:r>
            <a:endParaRPr lang="ru-RU" sz="2000" b="1" kern="0" dirty="0" smtClean="0">
              <a:solidFill>
                <a:prstClr val="black"/>
              </a:solidFill>
            </a:endParaRPr>
          </a:p>
        </p:txBody>
      </p:sp>
      <p:sp>
        <p:nvSpPr>
          <p:cNvPr id="13" name="Скругленный прямоугольник 12"/>
          <p:cNvSpPr/>
          <p:nvPr/>
        </p:nvSpPr>
        <p:spPr>
          <a:xfrm>
            <a:off x="1312433" y="4234531"/>
            <a:ext cx="3372779" cy="1703690"/>
          </a:xfrm>
          <a:prstGeom prst="roundRect">
            <a:avLst/>
          </a:prstGeom>
          <a:noFill/>
          <a:ln w="38100" cap="flat" cmpd="sng" algn="ctr">
            <a:solidFill>
              <a:srgbClr val="5B9BD5">
                <a:shade val="50000"/>
              </a:srgbClr>
            </a:solidFill>
            <a:prstDash val="solid"/>
            <a:miter lim="800000"/>
          </a:ln>
          <a:effectLst/>
        </p:spPr>
        <p:txBody>
          <a:bodyPr rtlCol="0" anchor="ctr"/>
          <a:lstStyle/>
          <a:p>
            <a:pPr algn="ctr" defTabSz="815975" fontAlgn="base">
              <a:spcBef>
                <a:spcPct val="0"/>
              </a:spcBef>
              <a:spcAft>
                <a:spcPct val="0"/>
              </a:spcAft>
            </a:pPr>
            <a:r>
              <a:rPr lang="ru-RU" sz="2000" b="1" kern="0" dirty="0" smtClean="0">
                <a:solidFill>
                  <a:prstClr val="black"/>
                </a:solidFill>
              </a:rPr>
              <a:t>Покупка имущества</a:t>
            </a:r>
            <a:endParaRPr lang="ru-RU" sz="2000" b="1" kern="0" dirty="0" smtClean="0">
              <a:solidFill>
                <a:prstClr val="black"/>
              </a:solidFill>
            </a:endParaRPr>
          </a:p>
        </p:txBody>
      </p:sp>
      <p:sp>
        <p:nvSpPr>
          <p:cNvPr id="14" name="Скругленный прямоугольник 13"/>
          <p:cNvSpPr/>
          <p:nvPr/>
        </p:nvSpPr>
        <p:spPr>
          <a:xfrm>
            <a:off x="5891678" y="2203335"/>
            <a:ext cx="4424906" cy="1600548"/>
          </a:xfrm>
          <a:prstGeom prst="roundRect">
            <a:avLst/>
          </a:prstGeom>
          <a:noFill/>
          <a:ln w="38100" cap="flat" cmpd="sng" algn="ctr">
            <a:solidFill>
              <a:srgbClr val="5B9BD5">
                <a:shade val="50000"/>
              </a:srgbClr>
            </a:solidFill>
            <a:prstDash val="solid"/>
            <a:miter lim="800000"/>
          </a:ln>
          <a:effectLst/>
        </p:spPr>
        <p:txBody>
          <a:bodyPr rtlCol="0" anchor="ctr"/>
          <a:lstStyle/>
          <a:p>
            <a:pPr algn="just"/>
            <a:r>
              <a:rPr lang="ru-RU" b="1" dirty="0" smtClean="0">
                <a:latin typeface="Bahnschrift" panose="020B0502040204020203" pitchFamily="34" charset="0"/>
              </a:rPr>
              <a:t>изъятие имущества </a:t>
            </a:r>
            <a:r>
              <a:rPr lang="ru-RU" b="1" dirty="0">
                <a:latin typeface="Bahnschrift" panose="020B0502040204020203" pitchFamily="34" charset="0"/>
              </a:rPr>
              <a:t>для государственных или муниципальных нужд</a:t>
            </a:r>
          </a:p>
          <a:p>
            <a:pPr algn="ctr" defTabSz="815975" fontAlgn="base">
              <a:spcBef>
                <a:spcPct val="0"/>
              </a:spcBef>
              <a:spcAft>
                <a:spcPct val="0"/>
              </a:spcAft>
            </a:pPr>
            <a:endParaRPr lang="ru-RU" sz="2000" b="1" kern="0" dirty="0" smtClean="0">
              <a:solidFill>
                <a:prstClr val="black"/>
              </a:solidFill>
            </a:endParaRPr>
          </a:p>
        </p:txBody>
      </p:sp>
      <p:sp>
        <p:nvSpPr>
          <p:cNvPr id="15" name="Скругленный прямоугольник 14"/>
          <p:cNvSpPr/>
          <p:nvPr/>
        </p:nvSpPr>
        <p:spPr>
          <a:xfrm>
            <a:off x="5525918" y="4234531"/>
            <a:ext cx="3760101" cy="1703690"/>
          </a:xfrm>
          <a:prstGeom prst="roundRect">
            <a:avLst/>
          </a:prstGeom>
          <a:noFill/>
          <a:ln w="38100" cap="flat" cmpd="sng" algn="ctr">
            <a:solidFill>
              <a:srgbClr val="5B9BD5">
                <a:shade val="50000"/>
              </a:srgbClr>
            </a:solidFill>
            <a:prstDash val="solid"/>
            <a:miter lim="800000"/>
          </a:ln>
          <a:effectLst/>
        </p:spPr>
        <p:txBody>
          <a:bodyPr rtlCol="0" anchor="ctr"/>
          <a:lstStyle/>
          <a:p>
            <a:pPr algn="ctr" defTabSz="815975" fontAlgn="base">
              <a:spcBef>
                <a:spcPct val="0"/>
              </a:spcBef>
              <a:spcAft>
                <a:spcPct val="0"/>
              </a:spcAft>
            </a:pPr>
            <a:r>
              <a:rPr lang="ru-RU" sz="2000" b="1" kern="0" dirty="0" smtClean="0">
                <a:solidFill>
                  <a:prstClr val="black"/>
                </a:solidFill>
              </a:rPr>
              <a:t>Расходы на погашение процентов по кредитам полученным на покупку имущества</a:t>
            </a:r>
            <a:endParaRPr lang="ru-RU" sz="2000" b="1" kern="0" dirty="0" smtClean="0">
              <a:solidFill>
                <a:prstClr val="black"/>
              </a:solidFill>
            </a:endParaRPr>
          </a:p>
        </p:txBody>
      </p:sp>
      <p:cxnSp>
        <p:nvCxnSpPr>
          <p:cNvPr id="17" name="Прямая со стрелкой 16"/>
          <p:cNvCxnSpPr/>
          <p:nvPr/>
        </p:nvCxnSpPr>
        <p:spPr>
          <a:xfrm>
            <a:off x="5698040" y="1674234"/>
            <a:ext cx="0" cy="2414344"/>
          </a:xfrm>
          <a:prstGeom prst="straightConnector1">
            <a:avLst/>
          </a:prstGeom>
          <a:noFill/>
          <a:ln w="6350" cap="flat" cmpd="sng" algn="ctr">
            <a:solidFill>
              <a:sysClr val="windowText" lastClr="000000"/>
            </a:solidFill>
            <a:prstDash val="solid"/>
            <a:miter lim="800000"/>
            <a:tailEnd type="triangle"/>
          </a:ln>
          <a:effectLst/>
        </p:spPr>
      </p:cxnSp>
      <p:cxnSp>
        <p:nvCxnSpPr>
          <p:cNvPr id="18" name="Прямая со стрелкой 17"/>
          <p:cNvCxnSpPr/>
          <p:nvPr/>
        </p:nvCxnSpPr>
        <p:spPr>
          <a:xfrm>
            <a:off x="2478759" y="1641146"/>
            <a:ext cx="0" cy="401842"/>
          </a:xfrm>
          <a:prstGeom prst="straightConnector1">
            <a:avLst/>
          </a:prstGeom>
          <a:noFill/>
          <a:ln w="6350" cap="flat" cmpd="sng" algn="ctr">
            <a:solidFill>
              <a:sysClr val="windowText" lastClr="000000"/>
            </a:solidFill>
            <a:prstDash val="solid"/>
            <a:miter lim="800000"/>
            <a:tailEnd type="triangle"/>
          </a:ln>
          <a:effectLst/>
        </p:spPr>
      </p:cxnSp>
      <p:cxnSp>
        <p:nvCxnSpPr>
          <p:cNvPr id="19" name="Прямая со стрелкой 18"/>
          <p:cNvCxnSpPr/>
          <p:nvPr/>
        </p:nvCxnSpPr>
        <p:spPr>
          <a:xfrm>
            <a:off x="8538953" y="1641146"/>
            <a:ext cx="0" cy="401842"/>
          </a:xfrm>
          <a:prstGeom prst="straightConnector1">
            <a:avLst/>
          </a:prstGeom>
          <a:noFill/>
          <a:ln w="6350" cap="flat" cmpd="sng" algn="ctr">
            <a:solidFill>
              <a:sysClr val="windowText" lastClr="000000"/>
            </a:solidFill>
            <a:prstDash val="solid"/>
            <a:miter lim="800000"/>
            <a:tailEnd type="triangle"/>
          </a:ln>
          <a:effectLst/>
        </p:spPr>
      </p:cxnSp>
      <p:cxnSp>
        <p:nvCxnSpPr>
          <p:cNvPr id="20" name="Прямая со стрелкой 19"/>
          <p:cNvCxnSpPr/>
          <p:nvPr/>
        </p:nvCxnSpPr>
        <p:spPr>
          <a:xfrm flipH="1">
            <a:off x="4431917" y="1624396"/>
            <a:ext cx="19032" cy="2514020"/>
          </a:xfrm>
          <a:prstGeom prst="straightConnector1">
            <a:avLst/>
          </a:prstGeom>
          <a:noFill/>
          <a:ln w="6350" cap="flat" cmpd="sng" algn="ctr">
            <a:solidFill>
              <a:sysClr val="windowText" lastClr="000000"/>
            </a:solidFill>
            <a:prstDash val="solid"/>
            <a:miter lim="800000"/>
            <a:tailEnd type="triangle"/>
          </a:ln>
          <a:effectLst/>
        </p:spPr>
      </p:cxnSp>
      <p:pic>
        <p:nvPicPr>
          <p:cNvPr id="22" name="ИКОНКИ_Тесты.png" descr="ИКОНКИ_Тесты.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9381392" y="4055490"/>
            <a:ext cx="2214404" cy="2214404"/>
          </a:xfrm>
          <a:prstGeom prst="rect">
            <a:avLst/>
          </a:prstGeom>
          <a:ln w="12700" cap="flat">
            <a:noFill/>
            <a:miter lim="400000"/>
          </a:ln>
          <a:effectLst/>
        </p:spPr>
      </p:pic>
      <p:sp>
        <p:nvSpPr>
          <p:cNvPr id="23" name="TextBox 22">
            <a:extLst>
              <a:ext uri="{FF2B5EF4-FFF2-40B4-BE49-F238E27FC236}">
                <a16:creationId xmlns:a16="http://schemas.microsoft.com/office/drawing/2014/main" xmlns="" id="{98F4DB8F-F1BD-8976-E6F9-23906F6E0EBD}"/>
              </a:ext>
            </a:extLst>
          </p:cNvPr>
          <p:cNvSpPr txBox="1"/>
          <p:nvPr/>
        </p:nvSpPr>
        <p:spPr>
          <a:xfrm>
            <a:off x="400655" y="100159"/>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spTree>
    <p:extLst>
      <p:ext uri="{BB962C8B-B14F-4D97-AF65-F5344CB8AC3E}">
        <p14:creationId xmlns:p14="http://schemas.microsoft.com/office/powerpoint/2010/main" val="3834254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25</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4" name="Схема 3"/>
          <p:cNvGraphicFramePr/>
          <p:nvPr>
            <p:extLst>
              <p:ext uri="{D42A27DB-BD31-4B8C-83A1-F6EECF244321}">
                <p14:modId xmlns:p14="http://schemas.microsoft.com/office/powerpoint/2010/main" val="2077210142"/>
              </p:ext>
            </p:extLst>
          </p:nvPr>
        </p:nvGraphicFramePr>
        <p:xfrm>
          <a:off x="611188" y="558801"/>
          <a:ext cx="10964039" cy="946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817540" y="2894534"/>
            <a:ext cx="4327804" cy="266432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endParaRPr>
          </a:p>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В размере расходов на новое строительство или приобретение на территории РФ:</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квартир, комнат, долей в них</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жилых домов</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 земельных участков, предоставленных для индивидуального жилищного строительства</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земельных участков на которых расположены жилые дома</a:t>
            </a:r>
          </a:p>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 </a:t>
            </a:r>
          </a:p>
        </p:txBody>
      </p:sp>
      <p:graphicFrame>
        <p:nvGraphicFramePr>
          <p:cNvPr id="7" name="Схема 6"/>
          <p:cNvGraphicFramePr/>
          <p:nvPr>
            <p:extLst>
              <p:ext uri="{D42A27DB-BD31-4B8C-83A1-F6EECF244321}">
                <p14:modId xmlns:p14="http://schemas.microsoft.com/office/powerpoint/2010/main" val="1864907253"/>
              </p:ext>
            </p:extLst>
          </p:nvPr>
        </p:nvGraphicFramePr>
        <p:xfrm>
          <a:off x="1475656" y="1635645"/>
          <a:ext cx="3203920" cy="9024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892019936"/>
              </p:ext>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Стрелка вниз 8"/>
          <p:cNvSpPr/>
          <p:nvPr/>
        </p:nvSpPr>
        <p:spPr>
          <a:xfrm>
            <a:off x="2981442" y="2555995"/>
            <a:ext cx="192347" cy="320640"/>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graphicFrame>
        <p:nvGraphicFramePr>
          <p:cNvPr id="11" name="Схема 10"/>
          <p:cNvGraphicFramePr/>
          <p:nvPr>
            <p:extLst>
              <p:ext uri="{D42A27DB-BD31-4B8C-83A1-F6EECF244321}">
                <p14:modId xmlns:p14="http://schemas.microsoft.com/office/powerpoint/2010/main" val="3734449465"/>
              </p:ext>
            </p:extLst>
          </p:nvPr>
        </p:nvGraphicFramePr>
        <p:xfrm>
          <a:off x="7424351" y="1635645"/>
          <a:ext cx="3268749" cy="899939"/>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2" name="Прямоугольник 11"/>
          <p:cNvSpPr/>
          <p:nvPr/>
        </p:nvSpPr>
        <p:spPr>
          <a:xfrm>
            <a:off x="6492293" y="2876634"/>
            <a:ext cx="4904347" cy="2682219"/>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endParaRPr>
          </a:p>
          <a:p>
            <a:pPr marL="0" marR="0" lvl="0" indent="0" algn="just" defTabSz="815975" eaLnBrk="1" fontAlgn="base" latinLnBrk="0" hangingPunct="1">
              <a:lnSpc>
                <a:spcPct val="100000"/>
              </a:lnSpc>
              <a:spcBef>
                <a:spcPct val="0"/>
              </a:spcBef>
              <a:spcAft>
                <a:spcPct val="0"/>
              </a:spcAft>
              <a:buClrTx/>
              <a:buSzTx/>
              <a:buFontTx/>
              <a:buNone/>
              <a:tabLst/>
              <a:defRPr/>
            </a:pPr>
            <a:r>
              <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В сумме расходов на погашение процентов по целевым займам (кредитам), фактически израсходованным на новое строительство или  приобретение на территории РФ:</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квартир, комнат, долей в них</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жилых домов</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земельных участков, предоставленных для индивидуального жилищного строительства, земельных участков на которых расположены жилые дома</a:t>
            </a:r>
          </a:p>
          <a:p>
            <a:pPr marL="171450" marR="0" lvl="0" indent="-171450" defTabSz="815975"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u-RU" sz="12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В сумме расходов на погашение процентов по целевым займам(кредитам), полученным в целях рефинансирования ранее взятых целевых обязательств</a:t>
            </a:r>
          </a:p>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1200" b="0" i="0" u="none" strike="noStrike" kern="0" cap="none" spc="0" normalizeH="0" baseline="0" noProof="0" dirty="0" smtClean="0">
              <a:ln>
                <a:noFill/>
              </a:ln>
              <a:solidFill>
                <a:prstClr val="white"/>
              </a:solidFill>
              <a:effectLst/>
              <a:uLnTx/>
              <a:uFillTx/>
              <a:latin typeface="Calibri"/>
              <a:ea typeface="+mn-ea"/>
              <a:cs typeface="+mn-cs"/>
            </a:endParaRPr>
          </a:p>
        </p:txBody>
      </p:sp>
      <p:graphicFrame>
        <p:nvGraphicFramePr>
          <p:cNvPr id="13" name="Схема 12"/>
          <p:cNvGraphicFramePr/>
          <p:nvPr>
            <p:extLst>
              <p:ext uri="{D42A27DB-BD31-4B8C-83A1-F6EECF244321}">
                <p14:modId xmlns:p14="http://schemas.microsoft.com/office/powerpoint/2010/main" val="3584699988"/>
              </p:ext>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4" name="Стрелка вниз 13"/>
          <p:cNvSpPr/>
          <p:nvPr/>
        </p:nvSpPr>
        <p:spPr>
          <a:xfrm>
            <a:off x="8978044" y="2535585"/>
            <a:ext cx="176714" cy="275617"/>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 name="Стрелка вниз 14"/>
          <p:cNvSpPr/>
          <p:nvPr/>
        </p:nvSpPr>
        <p:spPr>
          <a:xfrm>
            <a:off x="8784244" y="5593549"/>
            <a:ext cx="96173" cy="144016"/>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sp>
        <p:nvSpPr>
          <p:cNvPr id="16" name="Стрелка вниз 15"/>
          <p:cNvSpPr/>
          <p:nvPr/>
        </p:nvSpPr>
        <p:spPr>
          <a:xfrm>
            <a:off x="3010853" y="5611870"/>
            <a:ext cx="61062" cy="144016"/>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30189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26</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4" name="Схема 3"/>
          <p:cNvGraphicFramePr/>
          <p:nvPr>
            <p:extLst/>
          </p:nvPr>
        </p:nvGraphicFramePr>
        <p:xfrm>
          <a:off x="611188" y="558801"/>
          <a:ext cx="10964039" cy="946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7" name="Группа 6"/>
          <p:cNvGrpSpPr/>
          <p:nvPr/>
        </p:nvGrpSpPr>
        <p:grpSpPr>
          <a:xfrm>
            <a:off x="554600" y="599830"/>
            <a:ext cx="10605368" cy="432046"/>
            <a:chOff x="0" y="0"/>
            <a:chExt cx="7548638" cy="432046"/>
          </a:xfrm>
        </p:grpSpPr>
        <p:sp>
          <p:nvSpPr>
            <p:cNvPr id="9" name="Скругленный прямоугольник 8"/>
            <p:cNvSpPr/>
            <p:nvPr/>
          </p:nvSpPr>
          <p:spPr>
            <a:xfrm>
              <a:off x="0" y="0"/>
              <a:ext cx="7548638" cy="4320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Скругленный прямоугольник 4"/>
            <p:cNvSpPr/>
            <p:nvPr/>
          </p:nvSpPr>
          <p:spPr>
            <a:xfrm>
              <a:off x="21091" y="21091"/>
              <a:ext cx="7506456" cy="3898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b="1" kern="1200" dirty="0" smtClean="0"/>
                <a:t>Особенности предоставления имущественных налоговых вычетов (пп.3, пп.4 п.1 ст. 220 НК РФ)</a:t>
              </a:r>
              <a:endParaRPr lang="ru-RU" sz="1200" kern="1200" dirty="0"/>
            </a:p>
          </p:txBody>
        </p:sp>
      </p:grpSp>
      <p:sp>
        <p:nvSpPr>
          <p:cNvPr id="11" name="Объект 5"/>
          <p:cNvSpPr txBox="1">
            <a:spLocks/>
          </p:cNvSpPr>
          <p:nvPr/>
        </p:nvSpPr>
        <p:spPr>
          <a:xfrm>
            <a:off x="619948" y="1380624"/>
            <a:ext cx="11191948" cy="4957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200" dirty="0" smtClean="0">
                <a:latin typeface="Arial" panose="020B0604020202020204" pitchFamily="34" charset="0"/>
                <a:cs typeface="Arial" panose="020B0604020202020204" pitchFamily="34" charset="0"/>
              </a:rPr>
              <a:t>Предоставление имущественных налоговых вычетов супругам</a:t>
            </a:r>
          </a:p>
          <a:p>
            <a:pPr marL="0" indent="0" algn="just">
              <a:spcBef>
                <a:spcPts val="0"/>
              </a:spcBef>
              <a:buNone/>
            </a:pPr>
            <a:endParaRPr lang="ru-RU" sz="1200" dirty="0" smtClean="0">
              <a:latin typeface="Arial" panose="020B0604020202020204" pitchFamily="34" charset="0"/>
              <a:cs typeface="Arial" panose="020B0604020202020204" pitchFamily="34" charset="0"/>
            </a:endParaRPr>
          </a:p>
          <a:p>
            <a:pPr marL="0" indent="0" algn="just">
              <a:spcBef>
                <a:spcPts val="0"/>
              </a:spcBef>
              <a:buNone/>
            </a:pPr>
            <a:r>
              <a:rPr lang="ru-RU" sz="1200" dirty="0" smtClean="0">
                <a:latin typeface="Arial" panose="020B0604020202020204" pitchFamily="34" charset="0"/>
                <a:cs typeface="Arial" panose="020B0604020202020204" pitchFamily="34" charset="0"/>
              </a:rPr>
              <a:t>Законным режимом имущества супругов является режим их совместной собственности (</a:t>
            </a:r>
            <a:r>
              <a:rPr lang="ru-RU" sz="1200" dirty="0" smtClean="0">
                <a:latin typeface="Arial" panose="020B0604020202020204" pitchFamily="34" charset="0"/>
                <a:cs typeface="Arial" panose="020B0604020202020204" pitchFamily="34" charset="0"/>
                <a:hlinkClick r:id="rId17"/>
              </a:rPr>
              <a:t>п. 1 ст. 256 ГК РФ)</a:t>
            </a:r>
          </a:p>
          <a:p>
            <a:pPr marL="0" indent="0" algn="just">
              <a:spcBef>
                <a:spcPts val="0"/>
              </a:spcBef>
              <a:buNone/>
            </a:pPr>
            <a:endParaRPr lang="ru-RU" sz="1200" dirty="0" smtClean="0">
              <a:latin typeface="Arial" panose="020B0604020202020204" pitchFamily="34" charset="0"/>
              <a:cs typeface="Arial" panose="020B0604020202020204" pitchFamily="34" charset="0"/>
            </a:endParaRPr>
          </a:p>
          <a:p>
            <a:pPr marL="0" indent="0" algn="just">
              <a:spcBef>
                <a:spcPts val="0"/>
              </a:spcBef>
              <a:buNone/>
            </a:pPr>
            <a:r>
              <a:rPr lang="ru-RU" sz="1200" dirty="0" smtClean="0">
                <a:latin typeface="Arial" panose="020B0604020202020204" pitchFamily="34" charset="0"/>
                <a:cs typeface="Arial" panose="020B0604020202020204" pitchFamily="34" charset="0"/>
              </a:rPr>
              <a:t>В случае приобретения жилья в совместную собственность:</a:t>
            </a:r>
          </a:p>
          <a:p>
            <a:pPr marL="455955" indent="-171450" algn="just"/>
            <a:r>
              <a:rPr lang="ru-RU" sz="1200" dirty="0" smtClean="0">
                <a:latin typeface="Arial" panose="020B0604020202020204" pitchFamily="34" charset="0"/>
                <a:cs typeface="Arial" panose="020B0604020202020204" pitchFamily="34" charset="0"/>
              </a:rPr>
              <a:t>каждый из супругов имеет право на вычет на покупку жилья в размере понесенных расходов независимо от того, на имя кого из супругов оформлено право собственности на данную недвижимость и платежные документы. Максимальный размер вычета на покупку жилья, который может быть предоставлен каждому из супругов, - 2 млн руб.</a:t>
            </a:r>
          </a:p>
          <a:p>
            <a:pPr marL="455955" indent="-171450" algn="just"/>
            <a:r>
              <a:rPr lang="ru-RU" sz="1200" dirty="0" smtClean="0">
                <a:latin typeface="Arial" panose="020B0604020202020204" pitchFamily="34" charset="0"/>
                <a:cs typeface="Arial" panose="020B0604020202020204" pitchFamily="34" charset="0"/>
              </a:rPr>
              <a:t>Каждый из супругов имеет право на вычет в сумме погашения процентов по займу (кредиту). Максимальный размер такого вычета для каждого из супругов в отношении одного объекта недвижимости - 3 млн руб., если кредит получен в период с 01.01.2014. По займам (кредитам), полученным до 2014 г., а также по кредитам, предоставленным в целях </a:t>
            </a:r>
            <a:r>
              <a:rPr lang="ru-RU" sz="1200" dirty="0" err="1" smtClean="0">
                <a:latin typeface="Arial" panose="020B0604020202020204" pitchFamily="34" charset="0"/>
                <a:cs typeface="Arial" panose="020B0604020202020204" pitchFamily="34" charset="0"/>
              </a:rPr>
              <a:t>перекредитования</a:t>
            </a:r>
            <a:r>
              <a:rPr lang="ru-RU" sz="1200" dirty="0" smtClean="0">
                <a:latin typeface="Arial" panose="020B0604020202020204" pitchFamily="34" charset="0"/>
                <a:cs typeface="Arial" panose="020B0604020202020204" pitchFamily="34" charset="0"/>
              </a:rPr>
              <a:t> кредитов, полученных до 2014 г., имущественный вычет предоставляется без ограничения </a:t>
            </a:r>
          </a:p>
          <a:p>
            <a:pPr marL="455955" indent="-171450" algn="just"/>
            <a:r>
              <a:rPr lang="ru-RU" sz="1200" dirty="0" smtClean="0">
                <a:latin typeface="Arial" panose="020B0604020202020204" pitchFamily="34" charset="0"/>
                <a:cs typeface="Arial" panose="020B0604020202020204" pitchFamily="34" charset="0"/>
              </a:rPr>
              <a:t>Размер имущественного вычета каждому из супругов определяется на основании платежных документов, подтверждающих расходы супругов на покупку жилья, уплату процентов по займу (кредиту), и заявления о распределении указанных расходов, в котором супругам необходимо указать согласованную сумму расходов (их долю в процентном выражении) для получения вычета каждым из них. Расходы на уплату процентов по займу (кредиту) могут быть распределены между супругами на основании заявления в любой пропорции независимо от порядка распределения расходов на покупку жилья</a:t>
            </a:r>
          </a:p>
          <a:p>
            <a:pPr marL="455955" indent="-171450" algn="just"/>
            <a:endParaRPr lang="ru-RU" sz="1200" dirty="0" smtClean="0">
              <a:latin typeface="Arial" panose="020B0604020202020204" pitchFamily="34" charset="0"/>
              <a:cs typeface="Arial" panose="020B0604020202020204" pitchFamily="34" charset="0"/>
            </a:endParaRPr>
          </a:p>
          <a:p>
            <a:pPr marL="455955" indent="-171450" algn="just"/>
            <a:r>
              <a:rPr lang="ru-RU" sz="1200" dirty="0" smtClean="0">
                <a:latin typeface="Arial" panose="020B0604020202020204" pitchFamily="34" charset="0"/>
                <a:cs typeface="Arial" panose="020B0604020202020204" pitchFamily="34" charset="0"/>
              </a:rPr>
              <a:t>При приобретении жилья одним из супругов до вступления в брак имущественные вычеты другому супругу, в том числе вычет на погашение процентов по займу (кредиту), израсходованному на его приобретение, не предоставляется</a:t>
            </a:r>
          </a:p>
          <a:p>
            <a:pPr marL="455955" indent="-171450" algn="just"/>
            <a:r>
              <a:rPr lang="ru-RU" sz="1200" dirty="0" smtClean="0">
                <a:latin typeface="Arial" panose="020B0604020202020204" pitchFamily="34" charset="0"/>
                <a:cs typeface="Arial" panose="020B0604020202020204" pitchFamily="34" charset="0"/>
              </a:rPr>
              <a:t>Если жилье приобретено после 01.01.2014 в долевую собственность, размер имущественного вычета распределяется между супругами в соответствии с их долями в размере фактически понесенных расходов по приобретению недвижимости, или на основании заявления о распределении общей суммы расходов на покупку недвижимости, но не более предельного размера вычета</a:t>
            </a:r>
          </a:p>
          <a:p>
            <a:pPr marL="455955" indent="-171450" algn="just"/>
            <a:endParaRPr lang="ru-RU" sz="1050" dirty="0" smtClean="0"/>
          </a:p>
          <a:p>
            <a:endParaRPr lang="ru-RU" sz="1050" dirty="0"/>
          </a:p>
        </p:txBody>
      </p:sp>
      <p:sp>
        <p:nvSpPr>
          <p:cNvPr id="12" name="Овал 11"/>
          <p:cNvSpPr/>
          <p:nvPr/>
        </p:nvSpPr>
        <p:spPr>
          <a:xfrm>
            <a:off x="1216797" y="4557707"/>
            <a:ext cx="10207823" cy="438981"/>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latin typeface="Calibri"/>
                <a:ea typeface="+mn-ea"/>
                <a:cs typeface="+mn-cs"/>
              </a:rPr>
              <a:t>стоимость квартиры 3 млн руб.: распределение 1,8 млн. одному супругу и 1,2 другому</a:t>
            </a:r>
          </a:p>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8491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27</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4" name="Схема 3"/>
          <p:cNvGraphicFramePr/>
          <p:nvPr>
            <p:extLst/>
          </p:nvPr>
        </p:nvGraphicFramePr>
        <p:xfrm>
          <a:off x="611188" y="558801"/>
          <a:ext cx="10964039" cy="946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Объект 3"/>
          <p:cNvGraphicFramePr>
            <a:graphicFrameLocks/>
          </p:cNvGraphicFramePr>
          <p:nvPr>
            <p:extLst>
              <p:ext uri="{D42A27DB-BD31-4B8C-83A1-F6EECF244321}">
                <p14:modId xmlns:p14="http://schemas.microsoft.com/office/powerpoint/2010/main" val="1282822707"/>
              </p:ext>
            </p:extLst>
          </p:nvPr>
        </p:nvGraphicFramePr>
        <p:xfrm>
          <a:off x="611188" y="1312432"/>
          <a:ext cx="10673584" cy="502527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9" name="Заголовок 2"/>
          <p:cNvSpPr txBox="1">
            <a:spLocks/>
          </p:cNvSpPr>
          <p:nvPr/>
        </p:nvSpPr>
        <p:spPr>
          <a:xfrm>
            <a:off x="611189" y="558801"/>
            <a:ext cx="10556032" cy="66254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1400" dirty="0" smtClean="0"/>
          </a:p>
          <a:p>
            <a:pPr algn="ctr"/>
            <a:r>
              <a:rPr lang="ru-RU" sz="1600" b="1" dirty="0" smtClean="0"/>
              <a:t>Предоставление имущественных вычетов при приобретении жилья в собственность ребенка (п.6 ст. 220 НК РФ)</a:t>
            </a:r>
            <a:br>
              <a:rPr lang="ru-RU" sz="1600" b="1" dirty="0" smtClean="0"/>
            </a:br>
            <a:endParaRPr lang="ru-RU" sz="1600" b="1" dirty="0"/>
          </a:p>
        </p:txBody>
      </p:sp>
    </p:spTree>
    <p:extLst>
      <p:ext uri="{BB962C8B-B14F-4D97-AF65-F5344CB8AC3E}">
        <p14:creationId xmlns:p14="http://schemas.microsoft.com/office/powerpoint/2010/main" val="481528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28</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Объект 1"/>
          <p:cNvSpPr txBox="1">
            <a:spLocks/>
          </p:cNvSpPr>
          <p:nvPr/>
        </p:nvSpPr>
        <p:spPr bwMode="auto">
          <a:xfrm>
            <a:off x="611188" y="1347614"/>
            <a:ext cx="10845706"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R="0" lvl="0" algn="just" defTabSz="815975" rtl="0" eaLnBrk="0" fontAlgn="base" latinLnBrk="0" hangingPunct="0">
              <a:lnSpc>
                <a:spcPct val="100000"/>
              </a:lnSpc>
              <a:spcBef>
                <a:spcPct val="20000"/>
              </a:spcBef>
              <a:spcAft>
                <a:spcPct val="0"/>
              </a:spcAft>
              <a:buClrTx/>
              <a:buSzTx/>
              <a:tabLst/>
              <a:defRPr/>
            </a:pPr>
            <a:r>
              <a:rPr kumimoji="0" lang="ru-RU" sz="1600" b="0"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Пенсионер вправе получить имущественные вычеты в размере произведенных расходов на приобретение (строительство) на территории РФ жилого дома, квартиры, комнаты, доли (долей) в них, на приобретение земельного участка, предоставленного для индивидуального жилищного строительства, земельного участка, на котором расположен приобретаемый жилой дом, или доли (долей) в них и на уплату процентов по соответствующим целевым займам (кредитам) за три налоговых периода, предшествующие периоду, в котором образовался переносимый остаток имущественных вычетов</a:t>
            </a:r>
          </a:p>
          <a:p>
            <a:pPr marL="284505" marR="0" lvl="0" indent="0" algn="l" defTabSz="815975" rtl="0" eaLnBrk="0" fontAlgn="base" latinLnBrk="0" hangingPunct="0">
              <a:lnSpc>
                <a:spcPct val="100000"/>
              </a:lnSpc>
              <a:spcBef>
                <a:spcPts val="0"/>
              </a:spcBef>
              <a:spcAft>
                <a:spcPct val="0"/>
              </a:spcAft>
              <a:buClrTx/>
              <a:buSzTx/>
              <a:buFontTx/>
              <a:buNone/>
              <a:tabLst/>
              <a:defRPr/>
            </a:pPr>
            <a:endParaRPr kumimoji="0" lang="ru-RU" sz="1200" b="0" i="0" u="none" strike="noStrike" kern="1200" cap="none" spc="0" normalizeH="0" baseline="0" noProof="0" dirty="0" smtClean="0">
              <a:ln>
                <a:noFill/>
              </a:ln>
              <a:solidFill>
                <a:srgbClr val="005AA9"/>
              </a:solidFill>
              <a:effectLst/>
              <a:uLnTx/>
              <a:uFillTx/>
              <a:latin typeface="Calibri"/>
              <a:ea typeface="+mn-ea"/>
              <a:cs typeface="+mn-cs"/>
            </a:endParaRPr>
          </a:p>
          <a:p>
            <a:pPr marL="284505" marR="0" lvl="0" indent="0" algn="l" defTabSz="815975" rtl="0" eaLnBrk="0" fontAlgn="base" latinLnBrk="0" hangingPunct="0">
              <a:lnSpc>
                <a:spcPct val="100000"/>
              </a:lnSpc>
              <a:spcBef>
                <a:spcPts val="0"/>
              </a:spcBef>
              <a:spcAft>
                <a:spcPct val="0"/>
              </a:spcAft>
              <a:buClrTx/>
              <a:buSzTx/>
              <a:buFontTx/>
              <a:buNone/>
              <a:tabLst/>
              <a:defRPr/>
            </a:pPr>
            <a:endParaRPr lang="ru-RU" sz="1200" b="0" dirty="0">
              <a:latin typeface="Calibri"/>
            </a:endParaRPr>
          </a:p>
          <a:p>
            <a:pPr marL="284505" marR="0" lvl="0" indent="0" algn="l" defTabSz="815975" rtl="0" eaLnBrk="0" fontAlgn="base" latinLnBrk="0" hangingPunct="0">
              <a:lnSpc>
                <a:spcPct val="100000"/>
              </a:lnSpc>
              <a:spcBef>
                <a:spcPts val="0"/>
              </a:spcBef>
              <a:spcAft>
                <a:spcPct val="0"/>
              </a:spcAft>
              <a:buClrTx/>
              <a:buSzTx/>
              <a:buFontTx/>
              <a:buNone/>
              <a:tabLst/>
              <a:defRPr/>
            </a:pPr>
            <a:r>
              <a:rPr kumimoji="0" lang="ru-RU" sz="1200" b="0" i="0" u="none" strike="noStrike" kern="1200" cap="none" spc="0" normalizeH="0" baseline="0" noProof="0" dirty="0" smtClean="0">
                <a:ln>
                  <a:noFill/>
                </a:ln>
                <a:solidFill>
                  <a:srgbClr val="005AA9"/>
                </a:solidFill>
                <a:effectLst/>
                <a:uLnTx/>
                <a:uFillTx/>
                <a:latin typeface="Calibri"/>
                <a:ea typeface="+mn-ea"/>
                <a:cs typeface="+mn-cs"/>
              </a:rPr>
              <a:t>        В 2023 купил                                          перенос остатка  на 2022                                   на 2021                                           на 2020</a:t>
            </a:r>
          </a:p>
          <a:p>
            <a:pPr marL="284505" marR="0" lvl="0" indent="0" algn="l" defTabSz="815975" rtl="0" eaLnBrk="0" fontAlgn="base" latinLnBrk="0" hangingPunct="0">
              <a:lnSpc>
                <a:spcPct val="100000"/>
              </a:lnSpc>
              <a:spcBef>
                <a:spcPts val="0"/>
              </a:spcBef>
              <a:spcAft>
                <a:spcPct val="0"/>
              </a:spcAft>
              <a:buClrTx/>
              <a:buSzTx/>
              <a:buFontTx/>
              <a:buNone/>
              <a:tabLst/>
              <a:defRPr/>
            </a:pPr>
            <a:r>
              <a:rPr kumimoji="0" lang="ru-RU" sz="1200" b="0" i="0" u="none" strike="noStrike" kern="1200" cap="none" spc="0" normalizeH="0" baseline="0" noProof="0" dirty="0" smtClean="0">
                <a:ln>
                  <a:noFill/>
                </a:ln>
                <a:solidFill>
                  <a:srgbClr val="005AA9"/>
                </a:solidFill>
                <a:effectLst/>
                <a:uLnTx/>
                <a:uFillTx/>
                <a:latin typeface="Calibri"/>
                <a:ea typeface="+mn-ea"/>
                <a:cs typeface="+mn-cs"/>
              </a:rPr>
              <a:t>и зарегистрировал право</a:t>
            </a:r>
            <a:endParaRPr kumimoji="0" lang="ru-RU" sz="1200" b="0" i="0" u="none" strike="noStrike" kern="1200" cap="none" spc="0" normalizeH="0" baseline="0" noProof="0" dirty="0">
              <a:ln>
                <a:noFill/>
              </a:ln>
              <a:solidFill>
                <a:srgbClr val="005AA9"/>
              </a:solidFill>
              <a:effectLst/>
              <a:uLnTx/>
              <a:uFillTx/>
              <a:latin typeface="Calibri"/>
              <a:ea typeface="+mn-ea"/>
              <a:cs typeface="+mn-cs"/>
            </a:endParaRPr>
          </a:p>
        </p:txBody>
      </p:sp>
      <p:sp>
        <p:nvSpPr>
          <p:cNvPr id="11" name="Прямоугольник 10"/>
          <p:cNvSpPr/>
          <p:nvPr/>
        </p:nvSpPr>
        <p:spPr>
          <a:xfrm>
            <a:off x="611187" y="4292301"/>
            <a:ext cx="10684341" cy="1762683"/>
          </a:xfrm>
          <a:prstGeom prst="rect">
            <a:avLst/>
          </a:prstGeom>
          <a:solidFill>
            <a:schemeClr val="accent1">
              <a:lumMod val="60000"/>
              <a:lumOff val="40000"/>
            </a:schemeClr>
          </a:solidFill>
          <a:ln w="25400" cap="flat" cmpd="sng" algn="ctr">
            <a:solidFill>
              <a:srgbClr val="4F81BD">
                <a:shade val="50000"/>
              </a:srgbClr>
            </a:solidFill>
            <a:prstDash val="solid"/>
          </a:ln>
          <a:effectLst/>
        </p:spPr>
        <p:txBody>
          <a:bodyPr rtlCol="0" anchor="ctr"/>
          <a:lstStyle/>
          <a:p>
            <a:pPr marL="0" marR="0" lvl="0" indent="0" defTabSz="815975" eaLnBrk="1" fontAlgn="base" latinLnBrk="0" hangingPunct="1">
              <a:lnSpc>
                <a:spcPct val="100000"/>
              </a:lnSpc>
              <a:spcBef>
                <a:spcPct val="0"/>
              </a:spcBef>
              <a:spcAft>
                <a:spcPct val="0"/>
              </a:spcAft>
              <a:buClrTx/>
              <a:buSzTx/>
              <a:buFontTx/>
              <a:buNone/>
              <a:tabLst/>
              <a:defRPr/>
            </a:pPr>
            <a:r>
              <a:rPr kumimoji="0" lang="ru-RU" sz="800" b="0" i="0" u="none" strike="noStrike" kern="0" cap="none" spc="0" normalizeH="0" baseline="0" noProof="0" dirty="0" smtClean="0">
                <a:ln>
                  <a:noFill/>
                </a:ln>
                <a:solidFill>
                  <a:prstClr val="white"/>
                </a:solidFill>
                <a:effectLst/>
                <a:uLnTx/>
                <a:uFillTx/>
                <a:latin typeface="Calibri"/>
                <a:ea typeface="+mn-ea"/>
                <a:cs typeface="+mn-cs"/>
              </a:rPr>
              <a:t> </a:t>
            </a: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800" b="0" i="0" u="none" strike="noStrike" kern="0" cap="none" spc="0" normalizeH="0" baseline="0" noProof="0" dirty="0" smtClean="0">
              <a:ln>
                <a:noFill/>
              </a:ln>
              <a:solidFill>
                <a:prstClr val="white"/>
              </a:solidFill>
              <a:effectLst/>
              <a:uLnTx/>
              <a:uFillTx/>
              <a:latin typeface="Calibri"/>
              <a:ea typeface="+mn-ea"/>
              <a:cs typeface="+mn-cs"/>
            </a:endParaRP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800" b="0" i="0" u="none" strike="noStrike" kern="0" cap="none" spc="0" normalizeH="0" baseline="0" noProof="0" dirty="0" smtClean="0">
              <a:ln>
                <a:noFill/>
              </a:ln>
              <a:solidFill>
                <a:prstClr val="white"/>
              </a:solidFill>
              <a:effectLst/>
              <a:uLnTx/>
              <a:uFillTx/>
              <a:latin typeface="Calibri"/>
              <a:ea typeface="+mn-ea"/>
              <a:cs typeface="+mn-cs"/>
            </a:endParaRP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endParaRPr>
          </a:p>
          <a:p>
            <a:pPr marL="0" marR="0" lvl="0" indent="0" defTabSz="815975" eaLnBrk="1" fontAlgn="base" latinLnBrk="0" hangingPunct="1">
              <a:lnSpc>
                <a:spcPct val="100000"/>
              </a:lnSpc>
              <a:spcBef>
                <a:spcPct val="0"/>
              </a:spcBef>
              <a:spcAft>
                <a:spcPct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Arial" panose="020B0604020202020204" pitchFamily="34" charset="0"/>
                <a:cs typeface="Arial" panose="020B0604020202020204" pitchFamily="34" charset="0"/>
              </a:rPr>
              <a:t>Доход пенсионера составил в 2020 г. 300 000 руб., в 2021 г. - 320 000 руб., в 2022 г. - 410 000 руб., в 2023 г. - 508 000 руб. Пенсионер в 2023 г. вправе получить вычет за 2023 г., а остаток перенести на 2022, 2021, 2020гг. в полной сумме имевшихся доходов. Остатком вычета в размере 462 000 руб. (2 000 000 руб. - 508 000 руб. - 410 000 руб. - 320 000 руб. - 300 000 руб.) пенсионер сможет воспользоваться в дальнейшем при наличии у него дохода, облагаемого НДФЛ и учитываемого при определении налоговых баз в установленном порядке. К возврату сумма 199 940 руб. или соответственно за указанные годы: 39 000 руб. (300 000 руб. x 13%), 41 600 руб. (320 000 руб. x 13%), 53 300 руб. (410 000 руб. x 13%), 66 040 руб. (508 000 руб. x 13%)</a:t>
            </a: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800" b="0" i="0" u="none" strike="noStrike" kern="0" cap="none" spc="0" normalizeH="0" baseline="0" noProof="0" dirty="0" smtClean="0">
              <a:ln>
                <a:noFill/>
              </a:ln>
              <a:solidFill>
                <a:prstClr val="white"/>
              </a:solidFill>
              <a:effectLst/>
              <a:uLnTx/>
              <a:uFillTx/>
              <a:latin typeface="Calibri"/>
              <a:ea typeface="+mn-ea"/>
              <a:cs typeface="+mn-cs"/>
            </a:endParaRP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1100" b="0" i="0" u="none" strike="noStrike" kern="0" cap="none" spc="0" normalizeH="0" baseline="0" noProof="0" dirty="0" smtClean="0">
              <a:ln>
                <a:noFill/>
              </a:ln>
              <a:solidFill>
                <a:prstClr val="white"/>
              </a:solidFill>
              <a:effectLst/>
              <a:uLnTx/>
              <a:uFillTx/>
              <a:latin typeface="Calibri"/>
              <a:ea typeface="+mn-ea"/>
              <a:cs typeface="+mn-cs"/>
            </a:endParaRP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1100" b="0" i="0" u="none" strike="noStrike" kern="0" cap="none" spc="0" normalizeH="0" baseline="0" noProof="0" dirty="0" smtClean="0">
              <a:ln>
                <a:noFill/>
              </a:ln>
              <a:solidFill>
                <a:prstClr val="white"/>
              </a:solidFill>
              <a:effectLst/>
              <a:uLnTx/>
              <a:uFillTx/>
              <a:latin typeface="Calibri"/>
              <a:ea typeface="+mn-ea"/>
              <a:cs typeface="+mn-cs"/>
            </a:endParaRPr>
          </a:p>
          <a:p>
            <a:pPr marL="0" marR="0" lvl="0" indent="0" defTabSz="815975" eaLnBrk="1" fontAlgn="base" latinLnBrk="0" hangingPunct="1">
              <a:lnSpc>
                <a:spcPct val="100000"/>
              </a:lnSpc>
              <a:spcBef>
                <a:spcPct val="0"/>
              </a:spcBef>
              <a:spcAft>
                <a:spcPct val="0"/>
              </a:spcAft>
              <a:buClrTx/>
              <a:buSzTx/>
              <a:buFontTx/>
              <a:buNone/>
              <a:tabLst/>
              <a:defRPr/>
            </a:pPr>
            <a:endParaRPr kumimoji="0" lang="ru-RU" sz="1100" b="0" i="0" u="none" strike="noStrike" kern="0" cap="none" spc="0" normalizeH="0" baseline="0" noProof="0" dirty="0" smtClean="0">
              <a:ln>
                <a:noFill/>
              </a:ln>
              <a:solidFill>
                <a:prstClr val="white"/>
              </a:solidFill>
              <a:effectLst/>
              <a:uLnTx/>
              <a:uFillTx/>
              <a:latin typeface="Calibri"/>
              <a:ea typeface="+mn-ea"/>
              <a:cs typeface="+mn-cs"/>
            </a:endParaRPr>
          </a:p>
        </p:txBody>
      </p:sp>
      <p:cxnSp>
        <p:nvCxnSpPr>
          <p:cNvPr id="12" name="Прямая со стрелкой 11"/>
          <p:cNvCxnSpPr/>
          <p:nvPr/>
        </p:nvCxnSpPr>
        <p:spPr>
          <a:xfrm>
            <a:off x="1103862" y="3896383"/>
            <a:ext cx="9563432" cy="13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1443021" y="3788245"/>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4040637" y="3824375"/>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6422229" y="3816837"/>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8422375" y="3830974"/>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Заголовок 2"/>
          <p:cNvSpPr txBox="1">
            <a:spLocks/>
          </p:cNvSpPr>
          <p:nvPr/>
        </p:nvSpPr>
        <p:spPr bwMode="auto">
          <a:xfrm>
            <a:off x="611188" y="558801"/>
            <a:ext cx="10845705" cy="2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ctr" anchorCtr="0" compatLnSpc="1">
            <a:prstTxWarp prst="textNoShape">
              <a:avLst/>
            </a:prstTxWarp>
          </a:bodyPr>
          <a:lstStyle>
            <a:lvl1pPr marL="0" marR="0" indent="0" algn="l" defTabSz="816296" rtl="0" eaLnBrk="1" fontAlgn="auto" latinLnBrk="0" hangingPunct="1">
              <a:lnSpc>
                <a:spcPct val="100000"/>
              </a:lnSpc>
              <a:spcBef>
                <a:spcPct val="0"/>
              </a:spcBef>
              <a:spcAft>
                <a:spcPts val="0"/>
              </a:spcAft>
              <a:tabLst/>
              <a:defRPr sz="4200" b="1" kern="1200">
                <a:solidFill>
                  <a:srgbClr val="005AA9"/>
                </a:solidFill>
                <a:latin typeface="+mj-lt"/>
                <a:ea typeface="+mj-ea"/>
                <a:cs typeface="+mj-cs"/>
              </a:defRPr>
            </a:lvl1pPr>
            <a:lvl2pPr algn="l" defTabSz="815975" rtl="0" eaLnBrk="0" fontAlgn="base" hangingPunct="0">
              <a:spcBef>
                <a:spcPct val="0"/>
              </a:spcBef>
              <a:spcAft>
                <a:spcPct val="0"/>
              </a:spcAft>
              <a:defRPr sz="3800" b="1">
                <a:solidFill>
                  <a:srgbClr val="005AA9"/>
                </a:solidFill>
                <a:latin typeface="Calibri" pitchFamily="34" charset="0"/>
              </a:defRPr>
            </a:lvl2pPr>
            <a:lvl3pPr algn="l" defTabSz="815975" rtl="0" eaLnBrk="0" fontAlgn="base" hangingPunct="0">
              <a:spcBef>
                <a:spcPct val="0"/>
              </a:spcBef>
              <a:spcAft>
                <a:spcPct val="0"/>
              </a:spcAft>
              <a:defRPr sz="3800" b="1">
                <a:solidFill>
                  <a:srgbClr val="005AA9"/>
                </a:solidFill>
                <a:latin typeface="Calibri" pitchFamily="34" charset="0"/>
              </a:defRPr>
            </a:lvl3pPr>
            <a:lvl4pPr algn="l" defTabSz="815975" rtl="0" eaLnBrk="0" fontAlgn="base" hangingPunct="0">
              <a:spcBef>
                <a:spcPct val="0"/>
              </a:spcBef>
              <a:spcAft>
                <a:spcPct val="0"/>
              </a:spcAft>
              <a:defRPr sz="3800" b="1">
                <a:solidFill>
                  <a:srgbClr val="005AA9"/>
                </a:solidFill>
                <a:latin typeface="Calibri" pitchFamily="34" charset="0"/>
              </a:defRPr>
            </a:lvl4pPr>
            <a:lvl5pPr algn="l" defTabSz="815975" rtl="0" eaLnBrk="0" fontAlgn="base" hangingPunct="0">
              <a:spcBef>
                <a:spcPct val="0"/>
              </a:spcBef>
              <a:spcAft>
                <a:spcPct val="0"/>
              </a:spcAft>
              <a:defRPr sz="3800" b="1">
                <a:solidFill>
                  <a:srgbClr val="005AA9"/>
                </a:solidFill>
                <a:latin typeface="Calibri" pitchFamily="34" charset="0"/>
              </a:defRPr>
            </a:lvl5pPr>
            <a:lvl6pPr marL="457200" algn="l" defTabSz="815975" rtl="0" fontAlgn="base">
              <a:spcBef>
                <a:spcPct val="0"/>
              </a:spcBef>
              <a:spcAft>
                <a:spcPct val="0"/>
              </a:spcAft>
              <a:defRPr sz="3800" b="1">
                <a:solidFill>
                  <a:srgbClr val="005AA9"/>
                </a:solidFill>
                <a:latin typeface="Calibri" pitchFamily="34" charset="0"/>
              </a:defRPr>
            </a:lvl6pPr>
            <a:lvl7pPr marL="914400" algn="l" defTabSz="815975" rtl="0" fontAlgn="base">
              <a:spcBef>
                <a:spcPct val="0"/>
              </a:spcBef>
              <a:spcAft>
                <a:spcPct val="0"/>
              </a:spcAft>
              <a:defRPr sz="3800" b="1">
                <a:solidFill>
                  <a:srgbClr val="005AA9"/>
                </a:solidFill>
                <a:latin typeface="Calibri" pitchFamily="34" charset="0"/>
              </a:defRPr>
            </a:lvl7pPr>
            <a:lvl8pPr marL="1371600" algn="l" defTabSz="815975" rtl="0" fontAlgn="base">
              <a:spcBef>
                <a:spcPct val="0"/>
              </a:spcBef>
              <a:spcAft>
                <a:spcPct val="0"/>
              </a:spcAft>
              <a:defRPr sz="3800" b="1">
                <a:solidFill>
                  <a:srgbClr val="005AA9"/>
                </a:solidFill>
                <a:latin typeface="Calibri" pitchFamily="34" charset="0"/>
              </a:defRPr>
            </a:lvl8pPr>
            <a:lvl9pPr marL="1828800" algn="l" defTabSz="815975" rtl="0" fontAlgn="base">
              <a:spcBef>
                <a:spcPct val="0"/>
              </a:spcBef>
              <a:spcAft>
                <a:spcPct val="0"/>
              </a:spcAft>
              <a:defRPr sz="3800" b="1">
                <a:solidFill>
                  <a:srgbClr val="005AA9"/>
                </a:solidFill>
                <a:latin typeface="Calibri" pitchFamily="34" charset="0"/>
              </a:defRPr>
            </a:lvl9pPr>
          </a:lstStyle>
          <a:p>
            <a:pPr marL="0" marR="0" lvl="0" indent="0" algn="ctr" defTabSz="816296"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j-ea"/>
                <a:cs typeface="+mj-cs"/>
              </a:rPr>
              <a:t/>
            </a:r>
            <a:br>
              <a:rPr kumimoji="0" lang="ru-RU" sz="1400" b="1" i="0" u="none" strike="noStrike" kern="1200" cap="none" spc="0" normalizeH="0" baseline="0" noProof="0" dirty="0" smtClean="0">
                <a:ln>
                  <a:noFill/>
                </a:ln>
                <a:solidFill>
                  <a:srgbClr val="005AA9"/>
                </a:solidFill>
                <a:effectLst/>
                <a:uLnTx/>
                <a:uFillTx/>
                <a:latin typeface="Calibri"/>
                <a:ea typeface="+mj-ea"/>
                <a:cs typeface="+mj-cs"/>
              </a:rPr>
            </a:br>
            <a:r>
              <a:rPr kumimoji="0" lang="ru-RU" sz="1400" b="1" i="0" u="none" strike="noStrike" kern="1200" cap="none" spc="0" normalizeH="0" baseline="0" noProof="0" dirty="0" smtClean="0">
                <a:ln>
                  <a:noFill/>
                </a:ln>
                <a:solidFill>
                  <a:srgbClr val="005AA9"/>
                </a:solidFill>
                <a:effectLst/>
                <a:uLnTx/>
                <a:uFillTx/>
                <a:latin typeface="Calibri"/>
                <a:ea typeface="+mj-ea"/>
                <a:cs typeface="+mj-cs"/>
              </a:rPr>
              <a:t/>
            </a:r>
            <a:br>
              <a:rPr kumimoji="0" lang="ru-RU" sz="1400" b="1" i="0" u="none" strike="noStrike" kern="1200" cap="none" spc="0" normalizeH="0" baseline="0" noProof="0" dirty="0" smtClean="0">
                <a:ln>
                  <a:noFill/>
                </a:ln>
                <a:solidFill>
                  <a:srgbClr val="005AA9"/>
                </a:solidFill>
                <a:effectLst/>
                <a:uLnTx/>
                <a:uFillTx/>
                <a:latin typeface="Calibri"/>
                <a:ea typeface="+mj-ea"/>
                <a:cs typeface="+mj-cs"/>
              </a:rPr>
            </a:br>
            <a:r>
              <a:rPr kumimoji="0" lang="ru-RU" sz="1400" b="1" i="0" u="none" strike="noStrike" kern="1200" cap="none" spc="0" normalizeH="0" baseline="0" noProof="0" dirty="0" smtClean="0">
                <a:ln>
                  <a:noFill/>
                </a:ln>
                <a:solidFill>
                  <a:srgbClr val="005AA9"/>
                </a:solidFill>
                <a:effectLst/>
                <a:uLnTx/>
                <a:uFillTx/>
                <a:latin typeface="Calibri"/>
                <a:ea typeface="+mj-ea"/>
                <a:cs typeface="+mj-cs"/>
              </a:rPr>
              <a:t/>
            </a:r>
            <a:br>
              <a:rPr kumimoji="0" lang="ru-RU" sz="1400" b="1" i="0" u="none" strike="noStrike" kern="1200" cap="none" spc="0" normalizeH="0" baseline="0" noProof="0" dirty="0" smtClean="0">
                <a:ln>
                  <a:noFill/>
                </a:ln>
                <a:solidFill>
                  <a:srgbClr val="005AA9"/>
                </a:solidFill>
                <a:effectLst/>
                <a:uLnTx/>
                <a:uFillTx/>
                <a:latin typeface="Calibri"/>
                <a:ea typeface="+mj-ea"/>
                <a:cs typeface="+mj-cs"/>
              </a:rPr>
            </a:br>
            <a:r>
              <a:rPr kumimoji="0" lang="ru-RU" sz="1400" b="1" i="0" u="none" strike="noStrike" kern="1200" cap="none" spc="0" normalizeH="0" baseline="0" noProof="0" dirty="0" smtClean="0">
                <a:ln>
                  <a:noFill/>
                </a:ln>
                <a:solidFill>
                  <a:srgbClr val="005AA9"/>
                </a:solidFill>
                <a:effectLst/>
                <a:uLnTx/>
                <a:uFillTx/>
                <a:latin typeface="Calibri"/>
                <a:ea typeface="+mj-ea"/>
                <a:cs typeface="+mj-cs"/>
              </a:rPr>
              <a:t>Предоставление имущественных вычетов при приобретении жилья в собственность налогоплательщиками, получающими пенсии в соответствии с законодательством Российской Федерации</a:t>
            </a:r>
            <a:br>
              <a:rPr kumimoji="0" lang="ru-RU" sz="1400" b="1" i="0" u="none" strike="noStrike" kern="1200" cap="none" spc="0" normalizeH="0" baseline="0" noProof="0" dirty="0" smtClean="0">
                <a:ln>
                  <a:noFill/>
                </a:ln>
                <a:solidFill>
                  <a:srgbClr val="005AA9"/>
                </a:solidFill>
                <a:effectLst/>
                <a:uLnTx/>
                <a:uFillTx/>
                <a:latin typeface="Calibri"/>
                <a:ea typeface="+mj-ea"/>
                <a:cs typeface="+mj-cs"/>
              </a:rPr>
            </a:br>
            <a:r>
              <a:rPr kumimoji="0" lang="ru-RU" sz="1400" b="1" i="0" u="none" strike="noStrike" kern="1200" cap="none" spc="0" normalizeH="0" baseline="0" noProof="0" dirty="0" smtClean="0">
                <a:ln>
                  <a:noFill/>
                </a:ln>
                <a:solidFill>
                  <a:srgbClr val="005AA9"/>
                </a:solidFill>
                <a:effectLst/>
                <a:uLnTx/>
                <a:uFillTx/>
                <a:latin typeface="Calibri"/>
                <a:ea typeface="+mj-ea"/>
                <a:cs typeface="+mj-cs"/>
              </a:rPr>
              <a:t> (п.10 ст. 220 НК РФ)</a:t>
            </a:r>
            <a:br>
              <a:rPr kumimoji="0" lang="ru-RU" sz="1400" b="1" i="0" u="none" strike="noStrike" kern="1200" cap="none" spc="0" normalizeH="0" baseline="0" noProof="0" dirty="0" smtClean="0">
                <a:ln>
                  <a:noFill/>
                </a:ln>
                <a:solidFill>
                  <a:srgbClr val="005AA9"/>
                </a:solidFill>
                <a:effectLst/>
                <a:uLnTx/>
                <a:uFillTx/>
                <a:latin typeface="Calibri"/>
                <a:ea typeface="+mj-ea"/>
                <a:cs typeface="+mj-cs"/>
              </a:rPr>
            </a:br>
            <a:endParaRPr kumimoji="0" lang="ru-RU" sz="1400" b="1" i="0" u="none" strike="noStrike" kern="1200" cap="none" spc="0" normalizeH="0" baseline="0" noProof="0" dirty="0">
              <a:ln>
                <a:noFill/>
              </a:ln>
              <a:solidFill>
                <a:srgbClr val="005AA9"/>
              </a:solidFill>
              <a:effectLst/>
              <a:uLnTx/>
              <a:uFillTx/>
              <a:latin typeface="Calibri"/>
              <a:ea typeface="+mj-ea"/>
              <a:cs typeface="+mj-cs"/>
            </a:endParaRPr>
          </a:p>
        </p:txBody>
      </p:sp>
    </p:spTree>
    <p:extLst>
      <p:ext uri="{BB962C8B-B14F-4D97-AF65-F5344CB8AC3E}">
        <p14:creationId xmlns:p14="http://schemas.microsoft.com/office/powerpoint/2010/main" val="1023732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29</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8" name="Схема 7"/>
          <p:cNvGraphicFramePr/>
          <p:nvPr>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7" name="Объект 1"/>
          <p:cNvSpPr txBox="1">
            <a:spLocks/>
          </p:cNvSpPr>
          <p:nvPr/>
        </p:nvSpPr>
        <p:spPr bwMode="auto">
          <a:xfrm>
            <a:off x="387275" y="4719107"/>
            <a:ext cx="11446137" cy="140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84505" marR="0" lvl="0" indent="0" algn="l" defTabSz="815975" rtl="0" eaLnBrk="0" fontAlgn="base" latinLnBrk="0" hangingPunct="0">
              <a:lnSpc>
                <a:spcPct val="100000"/>
              </a:lnSpc>
              <a:spcBef>
                <a:spcPct val="20000"/>
              </a:spcBef>
              <a:spcAft>
                <a:spcPct val="0"/>
              </a:spcAft>
              <a:buClrTx/>
              <a:buSzTx/>
              <a:buFontTx/>
              <a:buNone/>
              <a:tabLst/>
              <a:defRPr/>
            </a:pPr>
            <a:endParaRPr kumimoji="0" lang="ru-RU" sz="2400" b="1" i="0" u="none" strike="noStrike" kern="1200" cap="none" spc="0" normalizeH="0" baseline="0" noProof="0" dirty="0" smtClean="0">
              <a:ln>
                <a:noFill/>
              </a:ln>
              <a:solidFill>
                <a:srgbClr val="005AA9"/>
              </a:solidFill>
              <a:effectLst/>
              <a:uLnTx/>
              <a:uFillTx/>
              <a:latin typeface="Calibri"/>
              <a:ea typeface="+mn-ea"/>
              <a:cs typeface="+mn-cs"/>
            </a:endParaRPr>
          </a:p>
          <a:p>
            <a:pPr marL="284505" marR="0" lvl="0" indent="0" algn="just"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Внимание</a:t>
            </a:r>
            <a:r>
              <a:rPr kumimoji="0" lang="ru-RU" sz="1400" b="1" i="0" u="none" strike="noStrike" kern="1200" cap="none" spc="0" normalizeH="0" baseline="0" noProof="0" dirty="0" smtClean="0">
                <a:ln>
                  <a:noFill/>
                </a:ln>
                <a:solidFill>
                  <a:srgbClr val="005AA9"/>
                </a:solidFill>
                <a:effectLst/>
                <a:uLnTx/>
                <a:uFillTx/>
                <a:latin typeface="Arial" panose="020B0604020202020204" pitchFamily="34" charset="0"/>
                <a:cs typeface="Arial" panose="020B0604020202020204" pitchFamily="34" charset="0"/>
              </a:rPr>
              <a:t>! </a:t>
            </a:r>
            <a:r>
              <a:rPr kumimoji="0" lang="ru-RU" sz="1400" b="1" i="0"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Принятие к вычету расходов на достройку и отделку приобретенного жилого дома или доли (долей) в них либо отделку приобретенной квартиры, комнаты или доли (долей) в них возможно в том случае, если договор, на основании которого осуществлено такое приобретение, предусматривает приобретение не завершенных строительством жилого дома, квартиры, комнаты (прав на квартиру, комнату) без отделки или доли (долей) в них</a:t>
            </a:r>
          </a:p>
          <a:p>
            <a:pPr marL="284505" marR="0" lvl="0" indent="0" algn="l" defTabSz="815975" rtl="0" eaLnBrk="0" fontAlgn="base" latinLnBrk="0" hangingPunct="0">
              <a:lnSpc>
                <a:spcPct val="100000"/>
              </a:lnSpc>
              <a:spcBef>
                <a:spcPct val="20000"/>
              </a:spcBef>
              <a:spcAft>
                <a:spcPct val="0"/>
              </a:spcAft>
              <a:buClrTx/>
              <a:buSzTx/>
              <a:buFontTx/>
              <a:buNone/>
              <a:tabLst/>
              <a:defRPr/>
            </a:pPr>
            <a:endParaRPr kumimoji="0" lang="ru-RU" sz="1200" b="1" i="0" u="none" strike="noStrike" kern="1200" cap="none" spc="0" normalizeH="0" baseline="0" noProof="0" dirty="0">
              <a:ln>
                <a:noFill/>
              </a:ln>
              <a:solidFill>
                <a:srgbClr val="005AA9"/>
              </a:solidFill>
              <a:effectLst/>
              <a:uLnTx/>
              <a:uFillTx/>
              <a:latin typeface="Calibri"/>
              <a:ea typeface="+mn-ea"/>
              <a:cs typeface="+mn-cs"/>
            </a:endParaRPr>
          </a:p>
        </p:txBody>
      </p:sp>
      <p:graphicFrame>
        <p:nvGraphicFramePr>
          <p:cNvPr id="18" name="Схема 17"/>
          <p:cNvGraphicFramePr/>
          <p:nvPr>
            <p:extLst>
              <p:ext uri="{D42A27DB-BD31-4B8C-83A1-F6EECF244321}">
                <p14:modId xmlns:p14="http://schemas.microsoft.com/office/powerpoint/2010/main" val="2577151301"/>
              </p:ext>
            </p:extLst>
          </p:nvPr>
        </p:nvGraphicFramePr>
        <p:xfrm>
          <a:off x="759498" y="542996"/>
          <a:ext cx="10826488" cy="5760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9" name="Схема 18"/>
          <p:cNvGraphicFramePr/>
          <p:nvPr>
            <p:extLst>
              <p:ext uri="{D42A27DB-BD31-4B8C-83A1-F6EECF244321}">
                <p14:modId xmlns:p14="http://schemas.microsoft.com/office/powerpoint/2010/main" val="536426432"/>
              </p:ext>
            </p:extLst>
          </p:nvPr>
        </p:nvGraphicFramePr>
        <p:xfrm>
          <a:off x="1634667" y="1314709"/>
          <a:ext cx="3097439" cy="57606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0" name="Схема 19"/>
          <p:cNvGraphicFramePr/>
          <p:nvPr>
            <p:extLst>
              <p:ext uri="{D42A27DB-BD31-4B8C-83A1-F6EECF244321}">
                <p14:modId xmlns:p14="http://schemas.microsoft.com/office/powerpoint/2010/main" val="1456438682"/>
              </p:ext>
            </p:extLst>
          </p:nvPr>
        </p:nvGraphicFramePr>
        <p:xfrm>
          <a:off x="7187254" y="1287989"/>
          <a:ext cx="2593858" cy="57606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1" name="Схема 20"/>
          <p:cNvGraphicFramePr/>
          <p:nvPr>
            <p:extLst>
              <p:ext uri="{D42A27DB-BD31-4B8C-83A1-F6EECF244321}">
                <p14:modId xmlns:p14="http://schemas.microsoft.com/office/powerpoint/2010/main" val="451712784"/>
              </p:ext>
            </p:extLst>
          </p:nvPr>
        </p:nvGraphicFramePr>
        <p:xfrm>
          <a:off x="1060591" y="2011822"/>
          <a:ext cx="4576416" cy="3177389"/>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2" name="Схема 21"/>
          <p:cNvGraphicFramePr/>
          <p:nvPr>
            <p:extLst>
              <p:ext uri="{D42A27DB-BD31-4B8C-83A1-F6EECF244321}">
                <p14:modId xmlns:p14="http://schemas.microsoft.com/office/powerpoint/2010/main" val="1334386369"/>
              </p:ext>
            </p:extLst>
          </p:nvPr>
        </p:nvGraphicFramePr>
        <p:xfrm>
          <a:off x="6314740" y="2097221"/>
          <a:ext cx="5034578" cy="2903854"/>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sp>
        <p:nvSpPr>
          <p:cNvPr id="23" name="Стрелка вниз 22"/>
          <p:cNvSpPr/>
          <p:nvPr/>
        </p:nvSpPr>
        <p:spPr>
          <a:xfrm>
            <a:off x="8437129" y="1967677"/>
            <a:ext cx="47054"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sp>
        <p:nvSpPr>
          <p:cNvPr id="24" name="Стрелка вниз 23"/>
          <p:cNvSpPr/>
          <p:nvPr/>
        </p:nvSpPr>
        <p:spPr>
          <a:xfrm>
            <a:off x="3136332" y="1832279"/>
            <a:ext cx="47054" cy="194320"/>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endParaRPr kumimoji="0" lang="ru-RU" sz="20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5438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089933" y="1723260"/>
            <a:ext cx="9538621" cy="2103584"/>
          </a:xfrm>
          <a:prstGeom prst="rect">
            <a:avLst/>
          </a:prstGeom>
          <a:noFill/>
          <a:ln w="9525">
            <a:noFill/>
            <a:miter lim="800000"/>
            <a:headEnd/>
            <a:tailEnd/>
          </a:ln>
        </p:spPr>
        <p:txBody>
          <a:bodyPr wrap="square" lIns="71561" tIns="35780" rIns="71561" bIns="35780">
            <a:spAutoFit/>
          </a:bodyPr>
          <a:lstStyle/>
          <a:p>
            <a:pPr algn="ctr"/>
            <a:r>
              <a:rPr lang="ru-RU" sz="6600" b="1" dirty="0" smtClean="0">
                <a:solidFill>
                  <a:srgbClr val="0070C0"/>
                </a:solidFill>
                <a:latin typeface="Times New Roman" panose="02020603050405020304" pitchFamily="18" charset="0"/>
                <a:cs typeface="Times New Roman" panose="02020603050405020304" pitchFamily="18" charset="0"/>
              </a:rPr>
              <a:t>Стандартные налоговые вычеты</a:t>
            </a:r>
            <a:endParaRPr lang="ru-RU" sz="6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7023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30</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4" name="Схема 3"/>
          <p:cNvGraphicFramePr/>
          <p:nvPr>
            <p:extLst/>
          </p:nvPr>
        </p:nvGraphicFramePr>
        <p:xfrm>
          <a:off x="611188" y="558801"/>
          <a:ext cx="10964039" cy="946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7" name="Группа 16"/>
          <p:cNvGrpSpPr/>
          <p:nvPr/>
        </p:nvGrpSpPr>
        <p:grpSpPr>
          <a:xfrm>
            <a:off x="449850" y="624131"/>
            <a:ext cx="7548638" cy="407745"/>
            <a:chOff x="0" y="12150"/>
            <a:chExt cx="7548638" cy="407745"/>
          </a:xfrm>
        </p:grpSpPr>
        <p:sp>
          <p:nvSpPr>
            <p:cNvPr id="18" name="Скругленный прямоугольник 17"/>
            <p:cNvSpPr/>
            <p:nvPr/>
          </p:nvSpPr>
          <p:spPr>
            <a:xfrm>
              <a:off x="0" y="12150"/>
              <a:ext cx="7548638" cy="40774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Скругленный прямоугольник 4"/>
            <p:cNvSpPr/>
            <p:nvPr/>
          </p:nvSpPr>
          <p:spPr>
            <a:xfrm>
              <a:off x="19904" y="32054"/>
              <a:ext cx="7508830" cy="3679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5650">
                <a:lnSpc>
                  <a:spcPct val="90000"/>
                </a:lnSpc>
                <a:spcBef>
                  <a:spcPct val="0"/>
                </a:spcBef>
                <a:spcAft>
                  <a:spcPct val="35000"/>
                </a:spcAft>
              </a:pPr>
              <a:r>
                <a:rPr lang="ru-RU" sz="1700" b="1" dirty="0" smtClean="0">
                  <a:solidFill>
                    <a:prstClr val="white"/>
                  </a:solidFill>
                </a:rPr>
                <a:t>Документы, подтверждающие право на имущественный налоговый вычет</a:t>
              </a:r>
              <a:endParaRPr lang="ru-RU" sz="1700" dirty="0">
                <a:solidFill>
                  <a:prstClr val="white"/>
                </a:solidFill>
              </a:endParaRPr>
            </a:p>
          </p:txBody>
        </p:sp>
      </p:grpSp>
      <p:graphicFrame>
        <p:nvGraphicFramePr>
          <p:cNvPr id="20" name="Объект 2"/>
          <p:cNvGraphicFramePr>
            <a:graphicFrameLocks/>
          </p:cNvGraphicFramePr>
          <p:nvPr>
            <p:extLst>
              <p:ext uri="{D42A27DB-BD31-4B8C-83A1-F6EECF244321}">
                <p14:modId xmlns:p14="http://schemas.microsoft.com/office/powerpoint/2010/main" val="592367923"/>
              </p:ext>
            </p:extLst>
          </p:nvPr>
        </p:nvGraphicFramePr>
        <p:xfrm>
          <a:off x="611187" y="1097206"/>
          <a:ext cx="10748888" cy="52405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2391968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31</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Имущественные налоговые </a:t>
            </a:r>
            <a:r>
              <a:rPr lang="ru-RU" sz="2200" dirty="0">
                <a:solidFill>
                  <a:srgbClr val="010036"/>
                </a:solidFill>
                <a:latin typeface="MOSCOW2024" pitchFamily="82" charset="0"/>
              </a:rPr>
              <a:t>вычеты по НДФЛ</a:t>
            </a:r>
          </a:p>
        </p:txBody>
      </p:sp>
      <p:graphicFrame>
        <p:nvGraphicFramePr>
          <p:cNvPr id="8" name="Схема 7"/>
          <p:cNvGraphicFramePr/>
          <p:nvPr>
            <p:extLst/>
          </p:nvPr>
        </p:nvGraphicFramePr>
        <p:xfrm>
          <a:off x="1347543" y="5611870"/>
          <a:ext cx="2981376" cy="634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Схема 12"/>
          <p:cNvGraphicFramePr/>
          <p:nvPr>
            <p:extLst/>
          </p:nvPr>
        </p:nvGraphicFramePr>
        <p:xfrm>
          <a:off x="7187254" y="5772262"/>
          <a:ext cx="3204633" cy="5654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Объект 1"/>
          <p:cNvSpPr txBox="1">
            <a:spLocks/>
          </p:cNvSpPr>
          <p:nvPr/>
        </p:nvSpPr>
        <p:spPr bwMode="auto">
          <a:xfrm>
            <a:off x="238607" y="1141148"/>
            <a:ext cx="11007071" cy="510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Не допускается повторное предоставление налоговых вычетов, предусмотренных </a:t>
            </a: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rId12"/>
              </a:rPr>
              <a:t>подпунктами 3 и </a:t>
            </a: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rId13"/>
              </a:rPr>
              <a:t>4 пункта 1 статьи 220 НК РФ (п.11 ст. 220 НК РФ)</a:t>
            </a: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rId13"/>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Имущественный налоговый вычет по расходам </a:t>
            </a:r>
            <a:r>
              <a:rPr kumimoji="0" lang="ru-RU" sz="1400" b="1"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на погашение процентов по целевым займам (кредитам) (пп.4 п.1 ст. 220 НК РФ) </a:t>
            </a: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может быть предоставлен в отношении только одного объекта недвижимого имущества (п.4 ст. 220 НК РФ)</a:t>
            </a: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При приобретении прав на квартиру, комнату или долю (доли) в них в строящемся доме право на имущественный налоговый вычет возникает с даты передачи объекта долевого строительства застройщиком и принятия его участником долевого строительства по подписанному ими передаточному акту или иному документу о передаче объекта долевого строительства. При этом налогоплательщик вправе обратиться за получением такого вычета </a:t>
            </a:r>
            <a:r>
              <a:rPr kumimoji="0" lang="ru-RU" sz="1400" b="1"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после государственной регистрации права собственности налогоплательщика на данные квартиру, комнату или долю (доли) в них </a:t>
            </a: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(в отношении объекта долевого строительства или доли (долей) в нем, переданных застройщиком и принятых участником долевого строительства с 01.01.2022) (пп.2.1 п.3 ст. 220 НК РФ)</a:t>
            </a: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При приобретении объекта недвижимого имущества или доли (долей) в нем право на имущественный налоговый вычет возникает с даты государственной регистрации права собственности налогоплательщика на такой объект недвижимого имущества или долю (доли) в нем (пп.2 п.3 ст. 220 НК РФ)</a:t>
            </a: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rId14"/>
            </a:endParaRPr>
          </a:p>
          <a:p>
            <a:pPr marL="570255" marR="0" lvl="0" indent="-285750" algn="just"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rId14"/>
              </a:rPr>
              <a:t>При приобретении земельных участков или доли (долей) в них, предоставленных для индивидуального жилищного строительства, право на имущественный налоговый вычет возникает с даты государственной регистрации права собственности налогоплательщика на расположенные на таком земельном участке жилой дом или долю (доли) в нем </a:t>
            </a:r>
            <a:r>
              <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(пп.2 п.3 ст. 220 НК РФ)</a:t>
            </a:r>
            <a:endParaRPr kumimoji="0" lang="ru-RU" sz="1400" b="0"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hlinkClick r:id=""/>
            </a:endParaRPr>
          </a:p>
          <a:p>
            <a:pPr marR="0" lvl="0" algn="l" defTabSz="815975" rtl="0" eaLnBrk="0" fontAlgn="base" latinLnBrk="0" hangingPunct="0">
              <a:lnSpc>
                <a:spcPct val="100000"/>
              </a:lnSpc>
              <a:spcBef>
                <a:spcPct val="20000"/>
              </a:spcBef>
              <a:spcAft>
                <a:spcPct val="0"/>
              </a:spcAft>
              <a:buClrTx/>
              <a:buSzTx/>
              <a:tabLst/>
              <a:defRPr/>
            </a:pPr>
            <a:endParaRPr kumimoji="0" lang="ru-RU" sz="1100" b="0" i="0" u="none" strike="noStrike" kern="1200" cap="none" spc="0" normalizeH="0" baseline="0" noProof="0" dirty="0" smtClean="0">
              <a:ln>
                <a:noFill/>
              </a:ln>
              <a:solidFill>
                <a:srgbClr val="005AA9"/>
              </a:solidFill>
              <a:effectLst/>
              <a:uLnTx/>
              <a:uFillTx/>
              <a:latin typeface="Calibri"/>
              <a:ea typeface="+mn-ea"/>
              <a:cs typeface="+mn-cs"/>
              <a:hlinkClick r:id=""/>
            </a:endParaRP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200" b="0" i="0" u="none" strike="noStrike" kern="1200" cap="none" spc="0" normalizeH="0" baseline="0" noProof="0" dirty="0" smtClean="0">
                <a:ln>
                  <a:noFill/>
                </a:ln>
                <a:solidFill>
                  <a:srgbClr val="005AA9"/>
                </a:solidFill>
                <a:effectLst/>
                <a:uLnTx/>
                <a:uFillTx/>
                <a:latin typeface="Calibri"/>
                <a:ea typeface="+mn-ea"/>
                <a:cs typeface="+mn-cs"/>
              </a:rPr>
              <a:t>	</a:t>
            </a:r>
          </a:p>
          <a:p>
            <a:pPr marL="284505" marR="0" lvl="0" indent="0" algn="l" defTabSz="815975" rtl="0" eaLnBrk="0" fontAlgn="base" latinLnBrk="0" hangingPunct="0">
              <a:lnSpc>
                <a:spcPct val="100000"/>
              </a:lnSpc>
              <a:spcBef>
                <a:spcPct val="20000"/>
              </a:spcBef>
              <a:spcAft>
                <a:spcPct val="0"/>
              </a:spcAft>
              <a:buClrTx/>
              <a:buSzTx/>
              <a:buFontTx/>
              <a:buNone/>
              <a:tabLst/>
              <a:defRPr/>
            </a:pPr>
            <a:endParaRPr kumimoji="0" lang="ru-RU" sz="1200" b="1" i="0" u="none" strike="noStrike" kern="1200" cap="none" spc="0" normalizeH="0" baseline="0" noProof="0" dirty="0" smtClean="0">
              <a:ln>
                <a:noFill/>
              </a:ln>
              <a:solidFill>
                <a:srgbClr val="005AA9"/>
              </a:solidFill>
              <a:effectLst/>
              <a:uLnTx/>
              <a:uFillTx/>
              <a:latin typeface="Calibri"/>
              <a:ea typeface="+mn-ea"/>
              <a:cs typeface="+mn-cs"/>
            </a:endParaRPr>
          </a:p>
          <a:p>
            <a:pPr marL="570255" marR="0" lvl="0" indent="-285750" algn="l"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800" b="0" i="0" u="none" strike="noStrike" kern="1200" cap="none" spc="0" normalizeH="0" baseline="0" noProof="0" dirty="0" smtClean="0">
              <a:ln>
                <a:noFill/>
              </a:ln>
              <a:solidFill>
                <a:srgbClr val="005AA9"/>
              </a:solidFill>
              <a:effectLst/>
              <a:uLnTx/>
              <a:uFillTx/>
              <a:latin typeface="Calibri"/>
              <a:ea typeface="+mn-ea"/>
              <a:cs typeface="+mn-cs"/>
            </a:endParaRPr>
          </a:p>
          <a:p>
            <a:pPr marL="570255" marR="0" lvl="0" indent="-285750" algn="l"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800" b="0" i="0" u="none" strike="noStrike" kern="1200" cap="none" spc="0" normalizeH="0" baseline="0" noProof="0" dirty="0" smtClean="0">
              <a:ln>
                <a:noFill/>
              </a:ln>
              <a:solidFill>
                <a:srgbClr val="005AA9"/>
              </a:solidFill>
              <a:effectLst/>
              <a:uLnTx/>
              <a:uFillTx/>
              <a:latin typeface="Calibri"/>
              <a:ea typeface="+mn-ea"/>
              <a:cs typeface="+mn-cs"/>
            </a:endParaRPr>
          </a:p>
          <a:p>
            <a:pPr marL="570255" marR="0" lvl="0" indent="-285750" algn="l" defTabSz="815975"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ru-RU" sz="1800" b="0" i="0" u="none" strike="noStrike" kern="1200" cap="none" spc="0" normalizeH="0" baseline="0" noProof="0" dirty="0" smtClean="0">
              <a:ln>
                <a:noFill/>
              </a:ln>
              <a:solidFill>
                <a:srgbClr val="005AA9"/>
              </a:solidFill>
              <a:effectLst/>
              <a:uLnTx/>
              <a:uFillTx/>
              <a:latin typeface="Calibri"/>
              <a:ea typeface="+mn-ea"/>
              <a:cs typeface="+mn-cs"/>
              <a:hlinkClick r:id=""/>
            </a:endParaRP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800" b="0" i="0" u="none" strike="noStrike" kern="1200" cap="none" spc="0" normalizeH="0" baseline="0" noProof="0" dirty="0" smtClean="0">
                <a:ln>
                  <a:noFill/>
                </a:ln>
                <a:solidFill>
                  <a:srgbClr val="005AA9"/>
                </a:solidFill>
                <a:effectLst/>
                <a:uLnTx/>
                <a:uFillTx/>
                <a:latin typeface="Calibri"/>
                <a:ea typeface="+mn-ea"/>
                <a:cs typeface="+mn-cs"/>
                <a:hlinkClick r:id=""/>
              </a:rPr>
              <a:t> </a:t>
            </a:r>
          </a:p>
          <a:p>
            <a:pPr marL="284505" marR="0" lvl="0" indent="0" algn="l" defTabSz="815975" rtl="0" eaLnBrk="0" fontAlgn="base" latinLnBrk="0" hangingPunct="0">
              <a:lnSpc>
                <a:spcPct val="100000"/>
              </a:lnSpc>
              <a:spcBef>
                <a:spcPct val="20000"/>
              </a:spcBef>
              <a:spcAft>
                <a:spcPct val="0"/>
              </a:spcAft>
              <a:buClrTx/>
              <a:buSzTx/>
              <a:buFontTx/>
              <a:buNone/>
              <a:tabLst/>
              <a:defRPr/>
            </a:pPr>
            <a:endParaRPr kumimoji="0" lang="ru-RU" sz="1800" b="1" i="0" u="none" strike="noStrike" kern="1200" cap="none" spc="0" normalizeH="0" baseline="0" noProof="0" dirty="0">
              <a:ln>
                <a:noFill/>
              </a:ln>
              <a:solidFill>
                <a:srgbClr val="005AA9"/>
              </a:solidFill>
              <a:effectLst/>
              <a:uLnTx/>
              <a:uFillTx/>
              <a:latin typeface="Calibri"/>
              <a:ea typeface="+mn-ea"/>
              <a:cs typeface="+mn-cs"/>
            </a:endParaRPr>
          </a:p>
        </p:txBody>
      </p:sp>
      <p:sp>
        <p:nvSpPr>
          <p:cNvPr id="11" name="Заголовок 2"/>
          <p:cNvSpPr txBox="1">
            <a:spLocks/>
          </p:cNvSpPr>
          <p:nvPr/>
        </p:nvSpPr>
        <p:spPr bwMode="auto">
          <a:xfrm>
            <a:off x="668912" y="632380"/>
            <a:ext cx="7548638" cy="288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ctr" anchorCtr="0" compatLnSpc="1">
            <a:prstTxWarp prst="textNoShape">
              <a:avLst/>
            </a:prstTxWarp>
          </a:bodyPr>
          <a:lstStyle>
            <a:lvl1pPr marL="0" marR="0" indent="0" algn="l" defTabSz="816296" rtl="0" eaLnBrk="1" fontAlgn="auto" latinLnBrk="0" hangingPunct="1">
              <a:lnSpc>
                <a:spcPct val="100000"/>
              </a:lnSpc>
              <a:spcBef>
                <a:spcPct val="0"/>
              </a:spcBef>
              <a:spcAft>
                <a:spcPts val="0"/>
              </a:spcAft>
              <a:tabLst/>
              <a:defRPr sz="4200" b="1" kern="1200">
                <a:solidFill>
                  <a:srgbClr val="005AA9"/>
                </a:solidFill>
                <a:latin typeface="+mj-lt"/>
                <a:ea typeface="+mj-ea"/>
                <a:cs typeface="+mj-cs"/>
              </a:defRPr>
            </a:lvl1pPr>
            <a:lvl2pPr algn="l" defTabSz="815975" rtl="0" eaLnBrk="0" fontAlgn="base" hangingPunct="0">
              <a:spcBef>
                <a:spcPct val="0"/>
              </a:spcBef>
              <a:spcAft>
                <a:spcPct val="0"/>
              </a:spcAft>
              <a:defRPr sz="3800" b="1">
                <a:solidFill>
                  <a:srgbClr val="005AA9"/>
                </a:solidFill>
                <a:latin typeface="Calibri" pitchFamily="34" charset="0"/>
              </a:defRPr>
            </a:lvl2pPr>
            <a:lvl3pPr algn="l" defTabSz="815975" rtl="0" eaLnBrk="0" fontAlgn="base" hangingPunct="0">
              <a:spcBef>
                <a:spcPct val="0"/>
              </a:spcBef>
              <a:spcAft>
                <a:spcPct val="0"/>
              </a:spcAft>
              <a:defRPr sz="3800" b="1">
                <a:solidFill>
                  <a:srgbClr val="005AA9"/>
                </a:solidFill>
                <a:latin typeface="Calibri" pitchFamily="34" charset="0"/>
              </a:defRPr>
            </a:lvl3pPr>
            <a:lvl4pPr algn="l" defTabSz="815975" rtl="0" eaLnBrk="0" fontAlgn="base" hangingPunct="0">
              <a:spcBef>
                <a:spcPct val="0"/>
              </a:spcBef>
              <a:spcAft>
                <a:spcPct val="0"/>
              </a:spcAft>
              <a:defRPr sz="3800" b="1">
                <a:solidFill>
                  <a:srgbClr val="005AA9"/>
                </a:solidFill>
                <a:latin typeface="Calibri" pitchFamily="34" charset="0"/>
              </a:defRPr>
            </a:lvl4pPr>
            <a:lvl5pPr algn="l" defTabSz="815975" rtl="0" eaLnBrk="0" fontAlgn="base" hangingPunct="0">
              <a:spcBef>
                <a:spcPct val="0"/>
              </a:spcBef>
              <a:spcAft>
                <a:spcPct val="0"/>
              </a:spcAft>
              <a:defRPr sz="3800" b="1">
                <a:solidFill>
                  <a:srgbClr val="005AA9"/>
                </a:solidFill>
                <a:latin typeface="Calibri" pitchFamily="34" charset="0"/>
              </a:defRPr>
            </a:lvl5pPr>
            <a:lvl6pPr marL="457200" algn="l" defTabSz="815975" rtl="0" fontAlgn="base">
              <a:spcBef>
                <a:spcPct val="0"/>
              </a:spcBef>
              <a:spcAft>
                <a:spcPct val="0"/>
              </a:spcAft>
              <a:defRPr sz="3800" b="1">
                <a:solidFill>
                  <a:srgbClr val="005AA9"/>
                </a:solidFill>
                <a:latin typeface="Calibri" pitchFamily="34" charset="0"/>
              </a:defRPr>
            </a:lvl6pPr>
            <a:lvl7pPr marL="914400" algn="l" defTabSz="815975" rtl="0" fontAlgn="base">
              <a:spcBef>
                <a:spcPct val="0"/>
              </a:spcBef>
              <a:spcAft>
                <a:spcPct val="0"/>
              </a:spcAft>
              <a:defRPr sz="3800" b="1">
                <a:solidFill>
                  <a:srgbClr val="005AA9"/>
                </a:solidFill>
                <a:latin typeface="Calibri" pitchFamily="34" charset="0"/>
              </a:defRPr>
            </a:lvl7pPr>
            <a:lvl8pPr marL="1371600" algn="l" defTabSz="815975" rtl="0" fontAlgn="base">
              <a:spcBef>
                <a:spcPct val="0"/>
              </a:spcBef>
              <a:spcAft>
                <a:spcPct val="0"/>
              </a:spcAft>
              <a:defRPr sz="3800" b="1">
                <a:solidFill>
                  <a:srgbClr val="005AA9"/>
                </a:solidFill>
                <a:latin typeface="Calibri" pitchFamily="34" charset="0"/>
              </a:defRPr>
            </a:lvl8pPr>
            <a:lvl9pPr marL="1828800" algn="l" defTabSz="815975" rtl="0" fontAlgn="base">
              <a:spcBef>
                <a:spcPct val="0"/>
              </a:spcBef>
              <a:spcAft>
                <a:spcPct val="0"/>
              </a:spcAft>
              <a:defRPr sz="3800" b="1">
                <a:solidFill>
                  <a:srgbClr val="005AA9"/>
                </a:solidFill>
                <a:latin typeface="Calibri" pitchFamily="34" charset="0"/>
              </a:defRPr>
            </a:lvl9pPr>
          </a:lstStyle>
          <a:p>
            <a:pPr marL="0" marR="0" lvl="0" indent="0" algn="l" defTabSz="816296" rtl="0" eaLnBrk="1" fontAlgn="auto" latinLnBrk="0" hangingPunct="1">
              <a:lnSpc>
                <a:spcPct val="100000"/>
              </a:lnSpc>
              <a:spcBef>
                <a:spcPct val="0"/>
              </a:spcBef>
              <a:spcAft>
                <a:spcPts val="0"/>
              </a:spcAft>
              <a:buClrTx/>
              <a:buSzTx/>
              <a:buFontTx/>
              <a:buNone/>
              <a:tabLst/>
              <a:defRPr/>
            </a:pPr>
            <a:r>
              <a:rPr kumimoji="0" lang="ru-RU" sz="2400" b="1" i="0" u="none" strike="noStrike" kern="1200" cap="none" spc="0" normalizeH="0" baseline="0" noProof="0" dirty="0" smtClean="0">
                <a:ln>
                  <a:noFill/>
                </a:ln>
                <a:solidFill>
                  <a:srgbClr val="FF0000"/>
                </a:solidFill>
                <a:effectLst/>
                <a:uLnTx/>
                <a:uFillTx/>
                <a:latin typeface="Calibri"/>
                <a:ea typeface="+mj-ea"/>
                <a:cs typeface="+mj-cs"/>
              </a:rPr>
              <a:t>Особенности</a:t>
            </a:r>
            <a:r>
              <a:rPr kumimoji="0" lang="ru-RU" sz="2400" b="1" i="0" u="none" strike="noStrike" kern="1200" cap="none" spc="0" normalizeH="0" baseline="0" noProof="0" dirty="0" smtClean="0">
                <a:ln>
                  <a:noFill/>
                </a:ln>
                <a:solidFill>
                  <a:srgbClr val="005AA9"/>
                </a:solidFill>
                <a:effectLst/>
                <a:uLnTx/>
                <a:uFillTx/>
                <a:latin typeface="Calibri"/>
                <a:ea typeface="+mj-ea"/>
                <a:cs typeface="+mj-cs"/>
              </a:rPr>
              <a:t> </a:t>
            </a:r>
            <a:endParaRPr kumimoji="0" lang="ru-RU" sz="2400" b="1" i="0" u="none" strike="noStrike" kern="1200" cap="none" spc="0" normalizeH="0" baseline="0" noProof="0" dirty="0">
              <a:ln>
                <a:noFill/>
              </a:ln>
              <a:solidFill>
                <a:srgbClr val="005AA9"/>
              </a:solidFill>
              <a:effectLst/>
              <a:uLnTx/>
              <a:uFillTx/>
              <a:latin typeface="Calibri"/>
              <a:ea typeface="+mj-ea"/>
              <a:cs typeface="+mj-cs"/>
            </a:endParaRPr>
          </a:p>
        </p:txBody>
      </p:sp>
    </p:spTree>
    <p:extLst>
      <p:ext uri="{BB962C8B-B14F-4D97-AF65-F5344CB8AC3E}">
        <p14:creationId xmlns:p14="http://schemas.microsoft.com/office/powerpoint/2010/main" val="2919868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37871269"/>
              </p:ext>
            </p:extLst>
          </p:nvPr>
        </p:nvGraphicFramePr>
        <p:xfrm>
          <a:off x="900056" y="1352913"/>
          <a:ext cx="10040471" cy="4660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0" y="829693"/>
            <a:ext cx="7745506" cy="523220"/>
          </a:xfrm>
          <a:prstGeom prst="rect">
            <a:avLst/>
          </a:prstGeom>
        </p:spPr>
        <p:txBody>
          <a:bodyPr wrap="square">
            <a:spAutoFit/>
          </a:bodyPr>
          <a:lstStyle/>
          <a:p>
            <a:pPr algn="ctr"/>
            <a:r>
              <a:rPr lang="ru-RU" sz="2800" b="1" dirty="0" smtClean="0">
                <a:solidFill>
                  <a:prstClr val="black"/>
                </a:solidFill>
              </a:rPr>
              <a:t>                </a:t>
            </a:r>
            <a:r>
              <a:rPr lang="ru-RU" sz="2800" b="1" dirty="0">
                <a:solidFill>
                  <a:prstClr val="black"/>
                </a:solidFill>
              </a:rPr>
              <a:t>К</a:t>
            </a:r>
            <a:r>
              <a:rPr lang="ru-RU" sz="2800" b="1" dirty="0" smtClean="0">
                <a:solidFill>
                  <a:prstClr val="black"/>
                </a:solidFill>
              </a:rPr>
              <a:t>ак получить вычет </a:t>
            </a:r>
            <a:endParaRPr lang="ru-RU" sz="2800" dirty="0">
              <a:solidFill>
                <a:prstClr val="black"/>
              </a:solidFill>
            </a:endParaRPr>
          </a:p>
        </p:txBody>
      </p:sp>
      <p:sp>
        <p:nvSpPr>
          <p:cNvPr id="7" name="Shape 3240"/>
          <p:cNvSpPr/>
          <p:nvPr/>
        </p:nvSpPr>
        <p:spPr>
          <a:xfrm>
            <a:off x="813956" y="700759"/>
            <a:ext cx="2102485" cy="1097280"/>
          </a:xfrm>
          <a:custGeom>
            <a:avLst/>
            <a:gdLst/>
            <a:ahLst/>
            <a:cxnLst/>
            <a:rect l="0" t="0" r="0" b="0"/>
            <a:pathLst>
              <a:path w="2103120" h="1097280">
                <a:moveTo>
                  <a:pt x="0" y="0"/>
                </a:moveTo>
                <a:lnTo>
                  <a:pt x="2103120" y="0"/>
                </a:lnTo>
                <a:lnTo>
                  <a:pt x="2103120" y="1097280"/>
                </a:lnTo>
                <a:lnTo>
                  <a:pt x="0" y="1097280"/>
                </a:lnTo>
                <a:lnTo>
                  <a:pt x="0" y="0"/>
                </a:lnTo>
              </a:path>
            </a:pathLst>
          </a:custGeom>
          <a:ln w="0" cap="flat">
            <a:miter lim="127000"/>
          </a:ln>
        </p:spPr>
        <p:style>
          <a:lnRef idx="0">
            <a:srgbClr val="000000">
              <a:alpha val="0"/>
            </a:srgbClr>
          </a:lnRef>
          <a:fillRef idx="1">
            <a:srgbClr val="03A5D6"/>
          </a:fillRef>
          <a:effectRef idx="0">
            <a:scrgbClr r="0" g="0" b="0"/>
          </a:effectRef>
          <a:fontRef idx="none"/>
        </p:style>
        <p:txBody>
          <a:bodyPr/>
          <a:lstStyle/>
          <a:p>
            <a:endParaRPr lang="ru-RU">
              <a:solidFill>
                <a:prstClr val="black"/>
              </a:solidFill>
            </a:endParaRPr>
          </a:p>
        </p:txBody>
      </p:sp>
      <p:pic>
        <p:nvPicPr>
          <p:cNvPr id="4" name="Picture 545"/>
          <p:cNvPicPr/>
          <p:nvPr/>
        </p:nvPicPr>
        <p:blipFill>
          <a:blip r:embed="rId7"/>
          <a:stretch>
            <a:fillRect/>
          </a:stretch>
        </p:blipFill>
        <p:spPr>
          <a:xfrm>
            <a:off x="5832882" y="792199"/>
            <a:ext cx="1277923" cy="1005840"/>
          </a:xfrm>
          <a:prstGeom prst="rect">
            <a:avLst/>
          </a:prstGeom>
        </p:spPr>
      </p:pic>
      <p:pic>
        <p:nvPicPr>
          <p:cNvPr id="8" name="Picture 545"/>
          <p:cNvPicPr/>
          <p:nvPr/>
        </p:nvPicPr>
        <p:blipFill>
          <a:blip r:embed="rId7"/>
          <a:stretch>
            <a:fillRect/>
          </a:stretch>
        </p:blipFill>
        <p:spPr>
          <a:xfrm>
            <a:off x="1226236" y="792199"/>
            <a:ext cx="1277923" cy="1005840"/>
          </a:xfrm>
          <a:prstGeom prst="rect">
            <a:avLst/>
          </a:prstGeom>
        </p:spPr>
      </p:pic>
    </p:spTree>
    <p:extLst>
      <p:ext uri="{BB962C8B-B14F-4D97-AF65-F5344CB8AC3E}">
        <p14:creationId xmlns:p14="http://schemas.microsoft.com/office/powerpoint/2010/main" val="176094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15"/>
          <p:cNvSpPr/>
          <p:nvPr/>
        </p:nvSpPr>
        <p:spPr>
          <a:xfrm>
            <a:off x="5075648" y="3016511"/>
            <a:ext cx="6924675" cy="674370"/>
          </a:xfrm>
          <a:prstGeom prst="rect">
            <a:avLst/>
          </a:prstGeom>
          <a:ln>
            <a:noFill/>
          </a:ln>
        </p:spPr>
        <p:txBody>
          <a:bodyPr vert="horz" lIns="0" tIns="0" rIns="0" bIns="0" rtlCol="0">
            <a:noAutofit/>
          </a:bodyPr>
          <a:lstStyle/>
          <a:p>
            <a:pPr>
              <a:lnSpc>
                <a:spcPct val="107000"/>
              </a:lnSpc>
              <a:spcAft>
                <a:spcPts val="800"/>
              </a:spcAft>
            </a:pPr>
            <a:r>
              <a:rPr lang="ru-RU" sz="4000" b="1" dirty="0">
                <a:effectLst/>
                <a:latin typeface="Bahnschrift" panose="020B0502040204020203" pitchFamily="34" charset="0"/>
                <a:ea typeface="Bahnschrift" panose="020B0502040204020203" pitchFamily="34" charset="0"/>
                <a:cs typeface="Bahnschrift" panose="020B0502040204020203" pitchFamily="34" charset="0"/>
              </a:rPr>
              <a:t>Спасибо за внимание!</a:t>
            </a:r>
            <a:endParaRPr lang="ru-RU" sz="1100" dirty="0">
              <a:effectLst/>
              <a:latin typeface="Calibri" panose="020F0502020204030204" pitchFamily="34" charset="0"/>
              <a:ea typeface="Calibri" panose="020F0502020204030204" pitchFamily="34" charset="0"/>
            </a:endParaRPr>
          </a:p>
        </p:txBody>
      </p:sp>
      <p:pic>
        <p:nvPicPr>
          <p:cNvPr id="3" name="Picture 3203"/>
          <p:cNvPicPr/>
          <p:nvPr/>
        </p:nvPicPr>
        <p:blipFill>
          <a:blip r:embed="rId2"/>
          <a:stretch>
            <a:fillRect/>
          </a:stretch>
        </p:blipFill>
        <p:spPr>
          <a:xfrm>
            <a:off x="0" y="0"/>
            <a:ext cx="4236720" cy="6858000"/>
          </a:xfrm>
          <a:prstGeom prst="rect">
            <a:avLst/>
          </a:prstGeom>
        </p:spPr>
      </p:pic>
    </p:spTree>
    <p:extLst>
      <p:ext uri="{BB962C8B-B14F-4D97-AF65-F5344CB8AC3E}">
        <p14:creationId xmlns:p14="http://schemas.microsoft.com/office/powerpoint/2010/main" val="1707584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0;p5">
            <a:extLst>
              <a:ext uri="{FF2B5EF4-FFF2-40B4-BE49-F238E27FC236}">
                <a16:creationId xmlns:a16="http://schemas.microsoft.com/office/drawing/2014/main" xmlns="" id="{D3E17C89-2C9A-2212-11AF-8F992D1EAAB6}"/>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schemeClr val="bg1"/>
                </a:solidFill>
                <a:latin typeface="Unbounded Medium" pitchFamily="2" charset="0"/>
              </a:rPr>
              <a:pPr algn="ctr">
                <a:buSzPts val="1100"/>
              </a:pPr>
              <a:t>4</a:t>
            </a:fld>
            <a:endParaRPr lang="ru-RU" sz="1400" dirty="0">
              <a:solidFill>
                <a:schemeClr val="bg1"/>
              </a:solidFill>
              <a:latin typeface="Unbounded Medium" pitchFamily="2" charset="0"/>
            </a:endParaRPr>
          </a:p>
        </p:txBody>
      </p:sp>
      <p:sp>
        <p:nvSpPr>
          <p:cNvPr id="4" name="TextBox 3">
            <a:extLst>
              <a:ext uri="{FF2B5EF4-FFF2-40B4-BE49-F238E27FC236}">
                <a16:creationId xmlns:a16="http://schemas.microsoft.com/office/drawing/2014/main" xmlns="" id="{98F4DB8F-F1BD-8976-E6F9-23906F6E0EBD}"/>
              </a:ext>
            </a:extLst>
          </p:cNvPr>
          <p:cNvSpPr txBox="1"/>
          <p:nvPr/>
        </p:nvSpPr>
        <p:spPr>
          <a:xfrm>
            <a:off x="400655" y="100159"/>
            <a:ext cx="4769222" cy="430887"/>
          </a:xfrm>
          <a:prstGeom prst="rect">
            <a:avLst/>
          </a:prstGeom>
          <a:noFill/>
        </p:spPr>
        <p:txBody>
          <a:bodyPr wrap="square" rtlCol="0">
            <a:spAutoFit/>
          </a:bodyPr>
          <a:lstStyle/>
          <a:p>
            <a:r>
              <a:rPr lang="ru-RU" sz="2200" dirty="0">
                <a:solidFill>
                  <a:srgbClr val="010036"/>
                </a:solidFill>
                <a:latin typeface="MOSCOW2024" pitchFamily="82" charset="0"/>
              </a:rPr>
              <a:t>Стандартные налоговые вычеты по НДФЛ</a:t>
            </a:r>
            <a:endParaRPr lang="ru-RU" sz="2200" dirty="0">
              <a:solidFill>
                <a:srgbClr val="010036"/>
              </a:solidFill>
              <a:latin typeface="MOSCOW2024" pitchFamily="82" charset="0"/>
            </a:endParaRPr>
          </a:p>
        </p:txBody>
      </p:sp>
      <p:sp>
        <p:nvSpPr>
          <p:cNvPr id="7" name="Скругленный прямоугольник 6"/>
          <p:cNvSpPr/>
          <p:nvPr/>
        </p:nvSpPr>
        <p:spPr>
          <a:xfrm>
            <a:off x="4367082" y="1603907"/>
            <a:ext cx="1463876"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1400 руб.</a:t>
            </a:r>
            <a:endParaRPr lang="ru-RU" sz="1200" dirty="0">
              <a:solidFill>
                <a:schemeClr val="tx1"/>
              </a:solidFill>
            </a:endParaRPr>
          </a:p>
        </p:txBody>
      </p:sp>
      <p:sp>
        <p:nvSpPr>
          <p:cNvPr id="9" name="Прямоугольник 8"/>
          <p:cNvSpPr/>
          <p:nvPr/>
        </p:nvSpPr>
        <p:spPr>
          <a:xfrm>
            <a:off x="653948" y="699542"/>
            <a:ext cx="10354021" cy="743610"/>
          </a:xfrm>
          <a:prstGeom prst="rect">
            <a:avLst/>
          </a:prstGeom>
          <a:solidFill>
            <a:srgbClr val="CC99FF"/>
          </a:solidFill>
        </p:spPr>
        <p:style>
          <a:lnRef idx="1">
            <a:schemeClr val="dk1"/>
          </a:lnRef>
          <a:fillRef idx="2">
            <a:schemeClr val="dk1"/>
          </a:fillRef>
          <a:effectRef idx="1">
            <a:schemeClr val="dk1"/>
          </a:effectRef>
          <a:fontRef idx="minor">
            <a:schemeClr val="dk1"/>
          </a:fontRef>
        </p:style>
        <p:txBody>
          <a:bodyPr rtlCol="0" anchor="ctr"/>
          <a:lstStyle/>
          <a:p>
            <a:r>
              <a:rPr lang="ru-RU" sz="1400" dirty="0">
                <a:latin typeface="Arial" panose="020B0604020202020204" pitchFamily="34" charset="0"/>
                <a:cs typeface="Arial" panose="020B0604020202020204" pitchFamily="34" charset="0"/>
              </a:rPr>
              <a:t>налоговый вычет за каждый месяц налогового периода распространяется на родителя, супруга (супругу) родителя, усыновителя, на обеспечении которых находится ребенок, в следующих размерах:</a:t>
            </a:r>
          </a:p>
        </p:txBody>
      </p:sp>
      <p:sp>
        <p:nvSpPr>
          <p:cNvPr id="11" name="Скругленный прямоугольник 10"/>
          <p:cNvSpPr/>
          <p:nvPr/>
        </p:nvSpPr>
        <p:spPr>
          <a:xfrm>
            <a:off x="7886467" y="3700181"/>
            <a:ext cx="1500323" cy="2375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a:t>на третьего и каждого последующего ребенка</a:t>
            </a:r>
          </a:p>
        </p:txBody>
      </p:sp>
      <p:sp>
        <p:nvSpPr>
          <p:cNvPr id="12" name="Скругленный прямоугольник 11"/>
          <p:cNvSpPr/>
          <p:nvPr/>
        </p:nvSpPr>
        <p:spPr>
          <a:xfrm>
            <a:off x="6127215" y="3700181"/>
            <a:ext cx="1463874" cy="2375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a:t>на </a:t>
            </a:r>
            <a:r>
              <a:rPr lang="ru-RU" sz="1100" dirty="0" smtClean="0"/>
              <a:t>второго ребенка</a:t>
            </a:r>
            <a:endParaRPr lang="ru-RU" sz="1100" dirty="0"/>
          </a:p>
        </p:txBody>
      </p:sp>
      <p:sp>
        <p:nvSpPr>
          <p:cNvPr id="13" name="Скругленный прямоугольник 12"/>
          <p:cNvSpPr/>
          <p:nvPr/>
        </p:nvSpPr>
        <p:spPr>
          <a:xfrm>
            <a:off x="9617151" y="3700181"/>
            <a:ext cx="1463876" cy="24456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ru-RU" sz="800" dirty="0">
                <a:latin typeface="Comic Sans MS" panose="030F0702030302020204" pitchFamily="66" charset="0"/>
              </a:rPr>
              <a:t>на каждого ребенка в случае, если ребенок в возрасте до 18 лет является ребенком-инвалидом, или учащегося очной формы обучения, аспиранта, ординатора, интерна, студента в возрасте до 24 лет, если он является инвалидом I или II группы;</a:t>
            </a:r>
          </a:p>
        </p:txBody>
      </p:sp>
      <p:cxnSp>
        <p:nvCxnSpPr>
          <p:cNvPr id="17" name="Прямая со стрелкой 16"/>
          <p:cNvCxnSpPr/>
          <p:nvPr/>
        </p:nvCxnSpPr>
        <p:spPr>
          <a:xfrm>
            <a:off x="10349089" y="3251162"/>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Скругленный прямоугольник 21"/>
          <p:cNvSpPr/>
          <p:nvPr/>
        </p:nvSpPr>
        <p:spPr>
          <a:xfrm>
            <a:off x="4360329" y="3700181"/>
            <a:ext cx="1470629" cy="2375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a:t>на </a:t>
            </a:r>
            <a:r>
              <a:rPr lang="ru-RU" sz="1100" dirty="0" smtClean="0"/>
              <a:t>первого ребенка</a:t>
            </a:r>
            <a:endParaRPr lang="ru-RU" sz="1100" dirty="0"/>
          </a:p>
        </p:txBody>
      </p:sp>
      <p:sp>
        <p:nvSpPr>
          <p:cNvPr id="25" name="Скругленный прямоугольник 24"/>
          <p:cNvSpPr/>
          <p:nvPr/>
        </p:nvSpPr>
        <p:spPr>
          <a:xfrm>
            <a:off x="7886467" y="1591305"/>
            <a:ext cx="1500323"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3000 </a:t>
            </a:r>
            <a:r>
              <a:rPr lang="ru-RU" sz="1200" dirty="0" smtClean="0">
                <a:solidFill>
                  <a:schemeClr val="tx1"/>
                </a:solidFill>
              </a:rPr>
              <a:t>руб.</a:t>
            </a:r>
            <a:endParaRPr lang="ru-RU" sz="1200" dirty="0">
              <a:solidFill>
                <a:schemeClr val="tx1"/>
              </a:solidFill>
            </a:endParaRPr>
          </a:p>
        </p:txBody>
      </p:sp>
      <p:sp>
        <p:nvSpPr>
          <p:cNvPr id="29" name="Скругленный прямоугольник 28"/>
          <p:cNvSpPr/>
          <p:nvPr/>
        </p:nvSpPr>
        <p:spPr>
          <a:xfrm>
            <a:off x="653948" y="1681287"/>
            <a:ext cx="1463876"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3000 </a:t>
            </a:r>
            <a:r>
              <a:rPr lang="ru-RU" sz="1200" dirty="0" smtClean="0">
                <a:solidFill>
                  <a:schemeClr val="tx1"/>
                </a:solidFill>
              </a:rPr>
              <a:t>руб</a:t>
            </a:r>
            <a:r>
              <a:rPr lang="ru-RU" sz="1200" dirty="0" smtClean="0">
                <a:solidFill>
                  <a:schemeClr val="tx1"/>
                </a:solidFill>
              </a:rPr>
              <a:t>.</a:t>
            </a:r>
            <a:endParaRPr lang="ru-RU" sz="1200" dirty="0">
              <a:solidFill>
                <a:schemeClr val="tx1"/>
              </a:solidFill>
            </a:endParaRPr>
          </a:p>
        </p:txBody>
      </p:sp>
      <p:sp>
        <p:nvSpPr>
          <p:cNvPr id="30" name="Скругленный прямоугольник 29"/>
          <p:cNvSpPr/>
          <p:nvPr/>
        </p:nvSpPr>
        <p:spPr>
          <a:xfrm>
            <a:off x="2264519" y="1681287"/>
            <a:ext cx="1463876"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500руб</a:t>
            </a:r>
            <a:r>
              <a:rPr lang="ru-RU" sz="1200" dirty="0" smtClean="0">
                <a:solidFill>
                  <a:schemeClr val="tx1"/>
                </a:solidFill>
              </a:rPr>
              <a:t>.</a:t>
            </a:r>
            <a:endParaRPr lang="ru-RU" sz="1200" dirty="0">
              <a:solidFill>
                <a:schemeClr val="tx1"/>
              </a:solidFill>
            </a:endParaRPr>
          </a:p>
        </p:txBody>
      </p:sp>
      <p:sp>
        <p:nvSpPr>
          <p:cNvPr id="31" name="Скругленный прямоугольник 30"/>
          <p:cNvSpPr/>
          <p:nvPr/>
        </p:nvSpPr>
        <p:spPr>
          <a:xfrm>
            <a:off x="6126774" y="1591305"/>
            <a:ext cx="1463876"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1400 руб.</a:t>
            </a:r>
            <a:endParaRPr lang="ru-RU" sz="1200" dirty="0">
              <a:solidFill>
                <a:schemeClr val="tx1"/>
              </a:solidFill>
            </a:endParaRPr>
          </a:p>
        </p:txBody>
      </p:sp>
      <p:sp>
        <p:nvSpPr>
          <p:cNvPr id="32" name="Скругленный прямоугольник 31"/>
          <p:cNvSpPr/>
          <p:nvPr/>
        </p:nvSpPr>
        <p:spPr>
          <a:xfrm>
            <a:off x="9617151" y="1611648"/>
            <a:ext cx="1463876" cy="1569875"/>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dirty="0" smtClean="0">
                <a:solidFill>
                  <a:schemeClr val="tx1"/>
                </a:solidFill>
              </a:rPr>
              <a:t>12 0</a:t>
            </a:r>
            <a:r>
              <a:rPr lang="ru-RU" sz="1200" dirty="0" smtClean="0">
                <a:solidFill>
                  <a:schemeClr val="tx1"/>
                </a:solidFill>
              </a:rPr>
              <a:t>00 </a:t>
            </a:r>
            <a:r>
              <a:rPr lang="ru-RU" sz="1200" dirty="0" smtClean="0">
                <a:solidFill>
                  <a:schemeClr val="tx1"/>
                </a:solidFill>
              </a:rPr>
              <a:t>руб.</a:t>
            </a:r>
            <a:endParaRPr lang="ru-RU" sz="1200" dirty="0">
              <a:solidFill>
                <a:schemeClr val="tx1"/>
              </a:solidFill>
            </a:endParaRPr>
          </a:p>
        </p:txBody>
      </p:sp>
      <p:sp>
        <p:nvSpPr>
          <p:cNvPr id="33" name="Скругленный прямоугольник 32"/>
          <p:cNvSpPr/>
          <p:nvPr/>
        </p:nvSpPr>
        <p:spPr>
          <a:xfrm>
            <a:off x="635037" y="3770519"/>
            <a:ext cx="1470629" cy="2375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smtClean="0"/>
              <a:t>-получивших </a:t>
            </a:r>
            <a:r>
              <a:rPr lang="ru-RU" sz="1100" dirty="0"/>
              <a:t>или перенесших лучевую </a:t>
            </a:r>
            <a:r>
              <a:rPr lang="ru-RU" sz="1100" dirty="0" smtClean="0"/>
              <a:t>болезнь, получившие инвалидность в результате ЧАЭС</a:t>
            </a:r>
          </a:p>
          <a:p>
            <a:pPr algn="ctr"/>
            <a:r>
              <a:rPr lang="ru-RU" sz="1100" dirty="0" smtClean="0"/>
              <a:t>-инвалиды </a:t>
            </a:r>
            <a:r>
              <a:rPr lang="ru-RU" sz="1100" dirty="0"/>
              <a:t>Великой Отечественной войны;</a:t>
            </a:r>
          </a:p>
          <a:p>
            <a:pPr algn="ctr"/>
            <a:r>
              <a:rPr lang="ru-RU" sz="1100" dirty="0" smtClean="0"/>
              <a:t> </a:t>
            </a:r>
            <a:endParaRPr lang="ru-RU" sz="1100" dirty="0"/>
          </a:p>
        </p:txBody>
      </p:sp>
      <p:sp>
        <p:nvSpPr>
          <p:cNvPr id="34" name="Скругленный прямоугольник 33"/>
          <p:cNvSpPr/>
          <p:nvPr/>
        </p:nvSpPr>
        <p:spPr>
          <a:xfrm>
            <a:off x="2261142" y="3770519"/>
            <a:ext cx="1470629" cy="2375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smtClean="0"/>
              <a:t>Герои </a:t>
            </a:r>
            <a:r>
              <a:rPr lang="ru-RU" sz="1100" dirty="0"/>
              <a:t>Советского Союза и </a:t>
            </a:r>
            <a:r>
              <a:rPr lang="ru-RU" sz="1100" dirty="0" smtClean="0"/>
              <a:t>Герои </a:t>
            </a:r>
            <a:r>
              <a:rPr lang="ru-RU" sz="1100" dirty="0"/>
              <a:t>Российской </a:t>
            </a:r>
            <a:r>
              <a:rPr lang="ru-RU" sz="1100" dirty="0" smtClean="0"/>
              <a:t>Федерации</a:t>
            </a:r>
          </a:p>
          <a:p>
            <a:pPr algn="ctr"/>
            <a:r>
              <a:rPr lang="ru-RU" sz="1100" dirty="0" smtClean="0"/>
              <a:t>-</a:t>
            </a:r>
            <a:r>
              <a:rPr lang="ru-RU" sz="1100" dirty="0"/>
              <a:t>инвалидов с детства, а также инвалидов I и II групп;</a:t>
            </a:r>
          </a:p>
          <a:p>
            <a:pPr algn="ctr"/>
            <a:endParaRPr lang="ru-RU" sz="1100" dirty="0"/>
          </a:p>
        </p:txBody>
      </p:sp>
      <p:cxnSp>
        <p:nvCxnSpPr>
          <p:cNvPr id="36" name="Прямая со стрелкой 35"/>
          <p:cNvCxnSpPr/>
          <p:nvPr/>
        </p:nvCxnSpPr>
        <p:spPr>
          <a:xfrm>
            <a:off x="6897355" y="3241979"/>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8636628" y="3251162"/>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5076383" y="3251162"/>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2996456" y="3319213"/>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1356952" y="3302504"/>
            <a:ext cx="0" cy="370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450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schemeClr val="bg1"/>
                </a:solidFill>
                <a:latin typeface="MOSCOW2024" pitchFamily="82" charset="0"/>
              </a:rPr>
              <a:pPr algn="ctr">
                <a:buSzPts val="1100"/>
              </a:pPr>
              <a:t>5</a:t>
            </a:fld>
            <a:endParaRPr lang="ru-RU" sz="1400" dirty="0">
              <a:solidFill>
                <a:schemeClr val="bg1"/>
              </a:solidFill>
              <a:latin typeface="MOSCOW2024" pitchFamily="82" charset="0"/>
            </a:endParaRPr>
          </a:p>
        </p:txBody>
      </p:sp>
      <p:sp>
        <p:nvSpPr>
          <p:cNvPr id="17" name="Заголовок 13"/>
          <p:cNvSpPr txBox="1">
            <a:spLocks/>
          </p:cNvSpPr>
          <p:nvPr/>
        </p:nvSpPr>
        <p:spPr>
          <a:xfrm>
            <a:off x="1130252" y="607523"/>
            <a:ext cx="10620416" cy="904754"/>
          </a:xfrm>
          <a:prstGeom prst="rect">
            <a:avLst/>
          </a:prstGeom>
          <a:noFill/>
          <a:ln>
            <a:noFill/>
          </a:ln>
        </p:spPr>
        <p:style>
          <a:lnRef idx="1">
            <a:schemeClr val="accent1"/>
          </a:lnRef>
          <a:fillRef idx="1001">
            <a:schemeClr val="lt2"/>
          </a:fillRef>
          <a:effectRef idx="1">
            <a:schemeClr val="accent1"/>
          </a:effectRef>
          <a:fontRef idx="minor">
            <a:schemeClr val="dk1"/>
          </a:fontRef>
        </p:style>
        <p:txBody>
          <a:bodyPr>
            <a:normAutofit fontScale="97500"/>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600" b="0" dirty="0"/>
              <a:t>Налоговый вычет производится на каждого ребенка в возрасте до 18 лет, а также на каждого учащегося очной формы обучения, аспиранта, ординатора, интерна, студента, курсанта в возрасте до 24 лет. Налоговый вычет производится на каждого ребенка или подопечного, признанных судом недееспособными, вне зависимости от их возраста.</a:t>
            </a:r>
            <a:endParaRPr lang="ru-RU" sz="1600" b="0" dirty="0"/>
          </a:p>
        </p:txBody>
      </p:sp>
      <p:sp>
        <p:nvSpPr>
          <p:cNvPr id="18" name="Заголовок 13"/>
          <p:cNvSpPr txBox="1">
            <a:spLocks/>
          </p:cNvSpPr>
          <p:nvPr/>
        </p:nvSpPr>
        <p:spPr>
          <a:xfrm>
            <a:off x="1170076" y="1644204"/>
            <a:ext cx="10620416" cy="800057"/>
          </a:xfrm>
          <a:prstGeom prst="rect">
            <a:avLst/>
          </a:prstGeom>
          <a:noFill/>
          <a:ln>
            <a:noFill/>
          </a:ln>
        </p:spPr>
        <p:style>
          <a:lnRef idx="1">
            <a:schemeClr val="accent1"/>
          </a:lnRef>
          <a:fillRef idx="1001">
            <a:schemeClr val="lt2"/>
          </a:fillRef>
          <a:effectRef idx="1">
            <a:schemeClr val="accent1"/>
          </a:effectRef>
          <a:fontRef idx="minor">
            <a:schemeClr val="dk1"/>
          </a:fontRef>
        </p:style>
        <p:txBody>
          <a:bodyPr>
            <a:normAutofit fontScale="97500" lnSpcReduction="10000"/>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600" b="0" dirty="0"/>
              <a:t>Налоговый вычет предоставляется в двойном размере единственному родителю (приемному родителю), усыновителю, опекуну, попечителю. Предоставление указанного налогового вычета единственному родителю прекращается с месяца, следующего за месяцем вступления его в брак.</a:t>
            </a:r>
            <a:endParaRPr lang="ru-RU" sz="1600" b="0" dirty="0"/>
          </a:p>
        </p:txBody>
      </p:sp>
      <p:sp>
        <p:nvSpPr>
          <p:cNvPr id="19" name="Заголовок 13"/>
          <p:cNvSpPr txBox="1">
            <a:spLocks/>
          </p:cNvSpPr>
          <p:nvPr/>
        </p:nvSpPr>
        <p:spPr>
          <a:xfrm>
            <a:off x="1209900" y="4497665"/>
            <a:ext cx="10548408" cy="778139"/>
          </a:xfrm>
          <a:prstGeom prst="rect">
            <a:avLst/>
          </a:prstGeom>
          <a:noFill/>
          <a:ln>
            <a:noFill/>
          </a:ln>
        </p:spPr>
        <p:style>
          <a:lnRef idx="1">
            <a:schemeClr val="accent1"/>
          </a:lnRef>
          <a:fillRef idx="1001">
            <a:schemeClr val="lt2"/>
          </a:fillRef>
          <a:effectRef idx="1">
            <a:schemeClr val="accent1"/>
          </a:effectRef>
          <a:fontRef idx="minor">
            <a:schemeClr val="dk1"/>
          </a:fontRef>
        </p:style>
        <p:txBody>
          <a:bodyPr>
            <a:noAutofit/>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400" b="0" dirty="0"/>
              <a:t>Налоговый вычет </a:t>
            </a:r>
            <a:r>
              <a:rPr lang="ru-RU" sz="1400" b="0" dirty="0" smtClean="0"/>
              <a:t>на детей действует </a:t>
            </a:r>
            <a:r>
              <a:rPr lang="ru-RU" sz="1400" b="0" dirty="0"/>
              <a:t>до месяца, в котором доход налогоплательщика исчисленный нарастающим итогом с начала налогового периода налоговым агентом, предоставляющим данный стандартный налоговый вычет, превысил 350 000 рублей</a:t>
            </a:r>
            <a:r>
              <a:rPr lang="ru-RU" sz="1400" b="0" dirty="0" smtClean="0"/>
              <a:t>. </a:t>
            </a:r>
            <a:r>
              <a:rPr lang="ru-RU" sz="1400" b="0" dirty="0" smtClean="0"/>
              <a:t>Начиная </a:t>
            </a:r>
            <a:r>
              <a:rPr lang="ru-RU" sz="1400" b="0" dirty="0"/>
              <a:t>с месяца, в котором указанный доход превысил 350 000 рублей, налоговый вычет, предусмотренный настоящим подпунктом, не применяется.</a:t>
            </a:r>
          </a:p>
        </p:txBody>
      </p:sp>
      <p:sp>
        <p:nvSpPr>
          <p:cNvPr id="20" name="Заголовок 13"/>
          <p:cNvSpPr txBox="1">
            <a:spLocks/>
          </p:cNvSpPr>
          <p:nvPr/>
        </p:nvSpPr>
        <p:spPr>
          <a:xfrm>
            <a:off x="1209900" y="3482174"/>
            <a:ext cx="10549017" cy="755718"/>
          </a:xfrm>
          <a:prstGeom prst="rect">
            <a:avLst/>
          </a:prstGeom>
          <a:noFill/>
          <a:ln>
            <a:noFill/>
          </a:ln>
        </p:spPr>
        <p:style>
          <a:lnRef idx="1">
            <a:schemeClr val="accent1"/>
          </a:lnRef>
          <a:fillRef idx="1001">
            <a:schemeClr val="lt2"/>
          </a:fillRef>
          <a:effectRef idx="1">
            <a:schemeClr val="accent1"/>
          </a:effectRef>
          <a:fontRef idx="minor">
            <a:schemeClr val="dk1"/>
          </a:fontRef>
        </p:style>
        <p:txBody>
          <a:bodyPr>
            <a:normAutofit fontScale="97500" lnSpcReduction="10000"/>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600" b="0" dirty="0"/>
              <a:t>Установленные настоящей статьей стандартные налоговые вычеты предоставляются налогоплательщику одним из налоговых агентов, являющихся источником выплаты дохода, по выбору налогоплательщика на основании его письменного заявления и документов, подтверждающих право на такие налоговые вычеты.</a:t>
            </a:r>
          </a:p>
        </p:txBody>
      </p:sp>
      <p:sp>
        <p:nvSpPr>
          <p:cNvPr id="22" name="Заголовок 13"/>
          <p:cNvSpPr txBox="1">
            <a:spLocks/>
          </p:cNvSpPr>
          <p:nvPr/>
        </p:nvSpPr>
        <p:spPr>
          <a:xfrm>
            <a:off x="562708" y="5476261"/>
            <a:ext cx="11187960" cy="730141"/>
          </a:xfrm>
          <a:prstGeom prst="rect">
            <a:avLst/>
          </a:prstGeom>
        </p:spPr>
        <p:style>
          <a:lnRef idx="1">
            <a:schemeClr val="accent1"/>
          </a:lnRef>
          <a:fillRef idx="1001">
            <a:schemeClr val="lt2"/>
          </a:fillRef>
          <a:effectRef idx="1">
            <a:schemeClr val="accent1"/>
          </a:effectRef>
          <a:fontRef idx="minor">
            <a:schemeClr val="dk1"/>
          </a:fontRef>
        </p:style>
        <p:txBody>
          <a:bodyPr>
            <a:normAutofit fontScale="75000" lnSpcReduction="20000"/>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700" b="0" dirty="0" smtClean="0"/>
              <a:t>В случае, если в течение налогового периода стандартные налоговые вычеты налогоплательщику не предоставлялись или были предоставлены в меньшем размере, чем предусмотрено, то по окончании налогового периода на основании налоговой декларации и документов, подтверждающих право на такие вычеты, налоговым органом производится перерасчет налоговой базы с учетом предоставления стандартных налоговых вычетов в размерах, предусмотренных настоящей статьей</a:t>
            </a:r>
            <a:r>
              <a:rPr lang="ru-RU" sz="1200" b="0" dirty="0" smtClean="0"/>
              <a:t>.</a:t>
            </a:r>
            <a:endParaRPr lang="ru-RU" sz="1200" b="0" dirty="0"/>
          </a:p>
        </p:txBody>
      </p:sp>
      <p:pic>
        <p:nvPicPr>
          <p:cNvPr id="24" name="Рисунок 23"/>
          <p:cNvPicPr>
            <a:picLocks noChangeAspect="1"/>
          </p:cNvPicPr>
          <p:nvPr/>
        </p:nvPicPr>
        <p:blipFill>
          <a:blip r:embed="rId2"/>
          <a:stretch>
            <a:fillRect/>
          </a:stretch>
        </p:blipFill>
        <p:spPr>
          <a:xfrm>
            <a:off x="423055" y="587688"/>
            <a:ext cx="707197" cy="707197"/>
          </a:xfrm>
          <a:prstGeom prst="rect">
            <a:avLst/>
          </a:prstGeom>
        </p:spPr>
      </p:pic>
      <p:pic>
        <p:nvPicPr>
          <p:cNvPr id="25" name="Рисунок 24"/>
          <p:cNvPicPr>
            <a:picLocks noChangeAspect="1"/>
          </p:cNvPicPr>
          <p:nvPr/>
        </p:nvPicPr>
        <p:blipFill>
          <a:blip r:embed="rId2"/>
          <a:stretch>
            <a:fillRect/>
          </a:stretch>
        </p:blipFill>
        <p:spPr>
          <a:xfrm>
            <a:off x="423055" y="1551497"/>
            <a:ext cx="707197" cy="707197"/>
          </a:xfrm>
          <a:prstGeom prst="rect">
            <a:avLst/>
          </a:prstGeom>
        </p:spPr>
      </p:pic>
      <p:sp>
        <p:nvSpPr>
          <p:cNvPr id="26" name="Заголовок 13"/>
          <p:cNvSpPr txBox="1">
            <a:spLocks/>
          </p:cNvSpPr>
          <p:nvPr/>
        </p:nvSpPr>
        <p:spPr>
          <a:xfrm>
            <a:off x="1170076" y="2562829"/>
            <a:ext cx="10540768" cy="730141"/>
          </a:xfrm>
          <a:prstGeom prst="rect">
            <a:avLst/>
          </a:prstGeom>
          <a:noFill/>
          <a:ln>
            <a:noFill/>
          </a:ln>
        </p:spPr>
        <p:style>
          <a:lnRef idx="1">
            <a:schemeClr val="accent1"/>
          </a:lnRef>
          <a:fillRef idx="1001">
            <a:schemeClr val="lt2"/>
          </a:fillRef>
          <a:effectRef idx="1">
            <a:schemeClr val="accent1"/>
          </a:effectRef>
          <a:fontRef idx="minor">
            <a:schemeClr val="dk1"/>
          </a:fontRef>
        </p:style>
        <p:txBody>
          <a:bodyPr>
            <a:noAutofit/>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600" b="0" dirty="0"/>
              <a:t>Налоговый вычет </a:t>
            </a:r>
            <a:r>
              <a:rPr lang="ru-RU" sz="1600" b="0" dirty="0" smtClean="0"/>
              <a:t>на детей может </a:t>
            </a:r>
            <a:r>
              <a:rPr lang="ru-RU" sz="1600" b="0" dirty="0"/>
              <a:t>предоставляться в двойном размере одному из родителей (приемных родителей) по их выбору на основании заявления об отказе одного из родителей (приемных родителей) от получения налогового вычета.</a:t>
            </a:r>
          </a:p>
        </p:txBody>
      </p:sp>
      <p:pic>
        <p:nvPicPr>
          <p:cNvPr id="27" name="Рисунок 26"/>
          <p:cNvPicPr>
            <a:picLocks noChangeAspect="1"/>
          </p:cNvPicPr>
          <p:nvPr/>
        </p:nvPicPr>
        <p:blipFill>
          <a:blip r:embed="rId2"/>
          <a:stretch>
            <a:fillRect/>
          </a:stretch>
        </p:blipFill>
        <p:spPr>
          <a:xfrm>
            <a:off x="423055" y="2521668"/>
            <a:ext cx="707197" cy="707197"/>
          </a:xfrm>
          <a:prstGeom prst="rect">
            <a:avLst/>
          </a:prstGeom>
        </p:spPr>
      </p:pic>
      <p:pic>
        <p:nvPicPr>
          <p:cNvPr id="28" name="Рисунок 27"/>
          <p:cNvPicPr>
            <a:picLocks noChangeAspect="1"/>
          </p:cNvPicPr>
          <p:nvPr/>
        </p:nvPicPr>
        <p:blipFill>
          <a:blip r:embed="rId2"/>
          <a:stretch>
            <a:fillRect/>
          </a:stretch>
        </p:blipFill>
        <p:spPr>
          <a:xfrm>
            <a:off x="423053" y="4492136"/>
            <a:ext cx="707197" cy="707197"/>
          </a:xfrm>
          <a:prstGeom prst="rect">
            <a:avLst/>
          </a:prstGeom>
        </p:spPr>
      </p:pic>
      <p:pic>
        <p:nvPicPr>
          <p:cNvPr id="29" name="Рисунок 28"/>
          <p:cNvPicPr>
            <a:picLocks noChangeAspect="1"/>
          </p:cNvPicPr>
          <p:nvPr/>
        </p:nvPicPr>
        <p:blipFill>
          <a:blip r:embed="rId2"/>
          <a:stretch>
            <a:fillRect/>
          </a:stretch>
        </p:blipFill>
        <p:spPr>
          <a:xfrm>
            <a:off x="423054" y="3482174"/>
            <a:ext cx="707197" cy="707197"/>
          </a:xfrm>
          <a:prstGeom prst="rect">
            <a:avLst/>
          </a:prstGeom>
        </p:spPr>
      </p:pic>
      <p:sp>
        <p:nvSpPr>
          <p:cNvPr id="30" name="TextBox 29">
            <a:extLst>
              <a:ext uri="{FF2B5EF4-FFF2-40B4-BE49-F238E27FC236}">
                <a16:creationId xmlns:a16="http://schemas.microsoft.com/office/drawing/2014/main" xmlns="" id="{98F4DB8F-F1BD-8976-E6F9-23906F6E0EBD}"/>
              </a:ext>
            </a:extLst>
          </p:cNvPr>
          <p:cNvSpPr txBox="1"/>
          <p:nvPr/>
        </p:nvSpPr>
        <p:spPr>
          <a:xfrm>
            <a:off x="1387466" y="132306"/>
            <a:ext cx="4769222" cy="430887"/>
          </a:xfrm>
          <a:prstGeom prst="rect">
            <a:avLst/>
          </a:prstGeom>
          <a:noFill/>
        </p:spPr>
        <p:txBody>
          <a:bodyPr wrap="square" rtlCol="0">
            <a:spAutoFit/>
          </a:bodyPr>
          <a:lstStyle/>
          <a:p>
            <a:r>
              <a:rPr lang="ru-RU" sz="2200" dirty="0">
                <a:solidFill>
                  <a:srgbClr val="010036"/>
                </a:solidFill>
                <a:latin typeface="MOSCOW2024" pitchFamily="82" charset="0"/>
              </a:rPr>
              <a:t>Стандартные налоговые вычеты по НДФЛ</a:t>
            </a:r>
            <a:endParaRPr lang="ru-RU" sz="2200" dirty="0">
              <a:solidFill>
                <a:srgbClr val="010036"/>
              </a:solidFill>
              <a:latin typeface="MOSCOW2024" pitchFamily="82" charset="0"/>
            </a:endParaRPr>
          </a:p>
        </p:txBody>
      </p:sp>
    </p:spTree>
    <p:extLst>
      <p:ext uri="{BB962C8B-B14F-4D97-AF65-F5344CB8AC3E}">
        <p14:creationId xmlns:p14="http://schemas.microsoft.com/office/powerpoint/2010/main" val="4239381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1869195" y="976743"/>
            <a:ext cx="7416824" cy="504056"/>
          </a:xfrm>
          <a:prstGeom prst="roundRect">
            <a:avLst/>
          </a:prstGeom>
          <a:solidFill>
            <a:srgbClr val="5B9BD5">
              <a:lumMod val="40000"/>
              <a:lumOff val="60000"/>
            </a:srgbClr>
          </a:solidFill>
          <a:ln w="12700" cap="flat" cmpd="sng" algn="ctr">
            <a:solidFill>
              <a:sysClr val="windowText" lastClr="000000"/>
            </a:solidFill>
            <a:prstDash val="solid"/>
            <a:miter lim="800000"/>
          </a:ln>
          <a:effectLst>
            <a:outerShdw blurRad="76200" dist="12700" dir="2700000" sy="-23000" kx="-8004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2000" b="0" i="0" u="none" strike="noStrike" kern="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Какие расходы можно заявить в качестве социального вычета</a:t>
            </a:r>
          </a:p>
        </p:txBody>
      </p:sp>
      <p:sp>
        <p:nvSpPr>
          <p:cNvPr id="12" name="Скругленный прямоугольник 11"/>
          <p:cNvSpPr/>
          <p:nvPr/>
        </p:nvSpPr>
        <p:spPr>
          <a:xfrm>
            <a:off x="846783" y="2090050"/>
            <a:ext cx="2448272" cy="1330157"/>
          </a:xfrm>
          <a:prstGeom prst="roundRect">
            <a:avLst/>
          </a:prstGeom>
          <a:noFill/>
          <a:ln w="38100" cap="flat" cmpd="sng" algn="ctr">
            <a:solidFill>
              <a:srgbClr val="5B9BD5">
                <a:shade val="50000"/>
              </a:srgbClr>
            </a:solidFill>
            <a:prstDash val="solid"/>
            <a:miter lim="800000"/>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1800" b="1" i="0" u="none" strike="noStrike" kern="0" cap="none" spc="0" normalizeH="0" baseline="0" noProof="0" dirty="0" smtClean="0">
                <a:ln>
                  <a:noFill/>
                </a:ln>
                <a:solidFill>
                  <a:prstClr val="black"/>
                </a:solidFill>
                <a:effectLst/>
                <a:uLnTx/>
                <a:uFillTx/>
                <a:latin typeface="Calibri" panose="020F0502020204030204"/>
                <a:ea typeface="+mn-ea"/>
                <a:cs typeface="+mn-cs"/>
              </a:rPr>
              <a:t>Благотворительность</a:t>
            </a:r>
          </a:p>
        </p:txBody>
      </p:sp>
      <p:sp>
        <p:nvSpPr>
          <p:cNvPr id="13" name="Скругленный прямоугольник 12"/>
          <p:cNvSpPr/>
          <p:nvPr/>
        </p:nvSpPr>
        <p:spPr>
          <a:xfrm>
            <a:off x="7861651" y="2090051"/>
            <a:ext cx="2447593" cy="1330156"/>
          </a:xfrm>
          <a:prstGeom prst="roundRect">
            <a:avLst/>
          </a:prstGeom>
          <a:noFill/>
          <a:ln w="12700" cap="flat" cmpd="sng" algn="ctr">
            <a:solidFill>
              <a:srgbClr val="5B9BD5">
                <a:shade val="50000"/>
              </a:srgbClr>
            </a:solidFill>
            <a:prstDash val="solid"/>
            <a:miter lim="800000"/>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2000" b="1" i="0" u="none" strike="noStrike" kern="0" cap="none" spc="0" normalizeH="0" baseline="0" noProof="0" dirty="0" smtClean="0">
                <a:ln>
                  <a:noFill/>
                </a:ln>
                <a:solidFill>
                  <a:prstClr val="black"/>
                </a:solidFill>
                <a:effectLst/>
                <a:uLnTx/>
                <a:uFillTx/>
                <a:latin typeface="Calibri" panose="020F0502020204030204"/>
                <a:ea typeface="+mn-ea"/>
                <a:cs typeface="+mn-cs"/>
              </a:rPr>
              <a:t>Медицинские услуги</a:t>
            </a:r>
          </a:p>
        </p:txBody>
      </p:sp>
      <p:sp>
        <p:nvSpPr>
          <p:cNvPr id="14" name="Скругленный прямоугольник 13"/>
          <p:cNvSpPr/>
          <p:nvPr/>
        </p:nvSpPr>
        <p:spPr>
          <a:xfrm>
            <a:off x="4317467" y="2090051"/>
            <a:ext cx="2449353" cy="1330156"/>
          </a:xfrm>
          <a:prstGeom prst="roundRect">
            <a:avLst/>
          </a:prstGeom>
          <a:noFill/>
          <a:ln w="38100" cap="flat" cmpd="sng" algn="ctr">
            <a:solidFill>
              <a:srgbClr val="5B9BD5">
                <a:shade val="50000"/>
              </a:srgbClr>
            </a:solidFill>
            <a:prstDash val="solid"/>
            <a:miter lim="800000"/>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2000" b="1" i="0" u="none" strike="noStrike" kern="0" cap="none" spc="0" normalizeH="0" baseline="0" noProof="0" dirty="0" smtClean="0">
                <a:ln>
                  <a:noFill/>
                </a:ln>
                <a:solidFill>
                  <a:prstClr val="black"/>
                </a:solidFill>
                <a:effectLst/>
                <a:uLnTx/>
                <a:uFillTx/>
                <a:latin typeface="Calibri" panose="020F0502020204030204"/>
                <a:ea typeface="+mn-ea"/>
                <a:cs typeface="+mn-cs"/>
              </a:rPr>
              <a:t>Обучение </a:t>
            </a:r>
          </a:p>
        </p:txBody>
      </p:sp>
      <p:sp>
        <p:nvSpPr>
          <p:cNvPr id="15" name="Скругленный прямоугольник 14"/>
          <p:cNvSpPr/>
          <p:nvPr/>
        </p:nvSpPr>
        <p:spPr>
          <a:xfrm>
            <a:off x="2478759" y="4090645"/>
            <a:ext cx="2448272" cy="1290245"/>
          </a:xfrm>
          <a:prstGeom prst="roundRect">
            <a:avLst/>
          </a:prstGeom>
          <a:noFill/>
          <a:ln w="38100" cap="flat" cmpd="sng" algn="ctr">
            <a:solidFill>
              <a:srgbClr val="5B9BD5">
                <a:shade val="50000"/>
              </a:srgbClr>
            </a:solidFill>
            <a:prstDash val="solid"/>
            <a:miter lim="800000"/>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2000" b="1" i="0" u="none" strike="noStrike" kern="0" cap="none" spc="0" normalizeH="0" baseline="0" noProof="0" dirty="0" smtClean="0">
                <a:ln>
                  <a:noFill/>
                </a:ln>
                <a:solidFill>
                  <a:prstClr val="black"/>
                </a:solidFill>
                <a:effectLst/>
                <a:uLnTx/>
                <a:uFillTx/>
                <a:latin typeface="Calibri" panose="020F0502020204030204"/>
                <a:ea typeface="+mn-ea"/>
                <a:cs typeface="+mn-cs"/>
              </a:rPr>
              <a:t>Страхование жизни</a:t>
            </a:r>
          </a:p>
        </p:txBody>
      </p:sp>
      <p:sp>
        <p:nvSpPr>
          <p:cNvPr id="16" name="Скругленный прямоугольник 15"/>
          <p:cNvSpPr/>
          <p:nvPr/>
        </p:nvSpPr>
        <p:spPr>
          <a:xfrm>
            <a:off x="6267971" y="4090646"/>
            <a:ext cx="2376264" cy="1290245"/>
          </a:xfrm>
          <a:prstGeom prst="roundRect">
            <a:avLst/>
          </a:prstGeom>
          <a:noFill/>
          <a:ln w="38100" cap="flat" cmpd="sng" algn="ctr">
            <a:solidFill>
              <a:srgbClr val="5B9BD5">
                <a:shade val="50000"/>
              </a:srgbClr>
            </a:solidFill>
            <a:prstDash val="solid"/>
            <a:miter lim="800000"/>
          </a:ln>
          <a:effectLst/>
        </p:spPr>
        <p:txBody>
          <a:bodyPr rtlCol="0" anchor="ctr"/>
          <a:lstStyle/>
          <a:p>
            <a:pPr marL="0" marR="0" lvl="0" indent="0" algn="ctr" defTabSz="815975" eaLnBrk="1" fontAlgn="base" latinLnBrk="0" hangingPunct="1">
              <a:lnSpc>
                <a:spcPct val="100000"/>
              </a:lnSpc>
              <a:spcBef>
                <a:spcPct val="0"/>
              </a:spcBef>
              <a:spcAft>
                <a:spcPct val="0"/>
              </a:spcAft>
              <a:buClrTx/>
              <a:buSzTx/>
              <a:buFontTx/>
              <a:buNone/>
              <a:tabLst/>
              <a:defRPr/>
            </a:pPr>
            <a:r>
              <a:rPr kumimoji="0" lang="ru-RU" sz="2000" b="1" i="0" u="none" strike="noStrike" kern="0" cap="none" spc="0" normalizeH="0" baseline="0" noProof="0" dirty="0" smtClean="0">
                <a:ln>
                  <a:noFill/>
                </a:ln>
                <a:solidFill>
                  <a:prstClr val="black"/>
                </a:solidFill>
                <a:effectLst/>
                <a:uLnTx/>
                <a:uFillTx/>
                <a:latin typeface="Calibri" panose="020F0502020204030204"/>
                <a:ea typeface="+mn-ea"/>
                <a:cs typeface="+mn-cs"/>
              </a:rPr>
              <a:t>Фитнес </a:t>
            </a:r>
          </a:p>
        </p:txBody>
      </p:sp>
      <p:cxnSp>
        <p:nvCxnSpPr>
          <p:cNvPr id="17" name="Прямая со стрелкой 16"/>
          <p:cNvCxnSpPr/>
          <p:nvPr/>
        </p:nvCxnSpPr>
        <p:spPr>
          <a:xfrm>
            <a:off x="5525918" y="1641146"/>
            <a:ext cx="0" cy="401842"/>
          </a:xfrm>
          <a:prstGeom prst="straightConnector1">
            <a:avLst/>
          </a:prstGeom>
          <a:noFill/>
          <a:ln w="6350" cap="flat" cmpd="sng" algn="ctr">
            <a:solidFill>
              <a:sysClr val="windowText" lastClr="000000"/>
            </a:solidFill>
            <a:prstDash val="solid"/>
            <a:miter lim="800000"/>
            <a:tailEnd type="triangle"/>
          </a:ln>
          <a:effectLst/>
        </p:spPr>
      </p:cxnSp>
      <p:cxnSp>
        <p:nvCxnSpPr>
          <p:cNvPr id="18" name="Прямая со стрелкой 17"/>
          <p:cNvCxnSpPr/>
          <p:nvPr/>
        </p:nvCxnSpPr>
        <p:spPr>
          <a:xfrm>
            <a:off x="2478759" y="1641146"/>
            <a:ext cx="0" cy="401842"/>
          </a:xfrm>
          <a:prstGeom prst="straightConnector1">
            <a:avLst/>
          </a:prstGeom>
          <a:noFill/>
          <a:ln w="6350" cap="flat" cmpd="sng" algn="ctr">
            <a:solidFill>
              <a:sysClr val="windowText" lastClr="000000"/>
            </a:solidFill>
            <a:prstDash val="solid"/>
            <a:miter lim="800000"/>
            <a:tailEnd type="triangle"/>
          </a:ln>
          <a:effectLst/>
        </p:spPr>
      </p:cxnSp>
      <p:cxnSp>
        <p:nvCxnSpPr>
          <p:cNvPr id="19" name="Прямая со стрелкой 18"/>
          <p:cNvCxnSpPr/>
          <p:nvPr/>
        </p:nvCxnSpPr>
        <p:spPr>
          <a:xfrm>
            <a:off x="8538953" y="1641146"/>
            <a:ext cx="0" cy="401842"/>
          </a:xfrm>
          <a:prstGeom prst="straightConnector1">
            <a:avLst/>
          </a:prstGeom>
          <a:noFill/>
          <a:ln w="6350" cap="flat" cmpd="sng" algn="ctr">
            <a:solidFill>
              <a:sysClr val="windowText" lastClr="000000"/>
            </a:solidFill>
            <a:prstDash val="solid"/>
            <a:miter lim="800000"/>
            <a:tailEnd type="triangle"/>
          </a:ln>
          <a:effectLst/>
        </p:spPr>
      </p:cxnSp>
      <p:cxnSp>
        <p:nvCxnSpPr>
          <p:cNvPr id="20" name="Прямая со стрелкой 19"/>
          <p:cNvCxnSpPr/>
          <p:nvPr/>
        </p:nvCxnSpPr>
        <p:spPr>
          <a:xfrm>
            <a:off x="3767660" y="1641146"/>
            <a:ext cx="0" cy="2341769"/>
          </a:xfrm>
          <a:prstGeom prst="straightConnector1">
            <a:avLst/>
          </a:prstGeom>
          <a:noFill/>
          <a:ln w="6350" cap="flat" cmpd="sng" algn="ctr">
            <a:solidFill>
              <a:sysClr val="windowText" lastClr="000000"/>
            </a:solidFill>
            <a:prstDash val="solid"/>
            <a:miter lim="800000"/>
            <a:tailEnd type="triangle"/>
          </a:ln>
          <a:effectLst/>
        </p:spPr>
      </p:cxnSp>
      <p:cxnSp>
        <p:nvCxnSpPr>
          <p:cNvPr id="21" name="Прямая со стрелкой 20"/>
          <p:cNvCxnSpPr/>
          <p:nvPr/>
        </p:nvCxnSpPr>
        <p:spPr>
          <a:xfrm>
            <a:off x="7316626" y="1641146"/>
            <a:ext cx="0" cy="2341769"/>
          </a:xfrm>
          <a:prstGeom prst="straightConnector1">
            <a:avLst/>
          </a:prstGeom>
          <a:noFill/>
          <a:ln w="6350" cap="flat" cmpd="sng" algn="ctr">
            <a:solidFill>
              <a:sysClr val="windowText" lastClr="000000"/>
            </a:solidFill>
            <a:prstDash val="solid"/>
            <a:miter lim="800000"/>
            <a:tailEnd type="triangle"/>
          </a:ln>
          <a:effectLst/>
        </p:spPr>
      </p:cxnSp>
      <p:pic>
        <p:nvPicPr>
          <p:cNvPr id="22" name="ИКОНКИ_Тесты.png" descr="ИКОНКИ_Тесты.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9381392" y="4055490"/>
            <a:ext cx="2214404" cy="2214404"/>
          </a:xfrm>
          <a:prstGeom prst="rect">
            <a:avLst/>
          </a:prstGeom>
          <a:ln w="12700" cap="flat">
            <a:noFill/>
            <a:miter lim="400000"/>
          </a:ln>
          <a:effectLst/>
        </p:spPr>
      </p:pic>
      <p:sp>
        <p:nvSpPr>
          <p:cNvPr id="23" name="TextBox 22">
            <a:extLst>
              <a:ext uri="{FF2B5EF4-FFF2-40B4-BE49-F238E27FC236}">
                <a16:creationId xmlns:a16="http://schemas.microsoft.com/office/drawing/2014/main" xmlns="" id="{98F4DB8F-F1BD-8976-E6F9-23906F6E0EBD}"/>
              </a:ext>
            </a:extLst>
          </p:cNvPr>
          <p:cNvSpPr txBox="1"/>
          <p:nvPr/>
        </p:nvSpPr>
        <p:spPr>
          <a:xfrm>
            <a:off x="400655" y="100159"/>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endParaRPr lang="ru-RU" sz="2200" dirty="0">
              <a:solidFill>
                <a:srgbClr val="010036"/>
              </a:solidFill>
              <a:latin typeface="MOSCOW2024" pitchFamily="82" charset="0"/>
            </a:endParaRPr>
          </a:p>
        </p:txBody>
      </p:sp>
    </p:spTree>
    <p:extLst>
      <p:ext uri="{BB962C8B-B14F-4D97-AF65-F5344CB8AC3E}">
        <p14:creationId xmlns:p14="http://schemas.microsoft.com/office/powerpoint/2010/main" val="3428684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8F4DB8F-F1BD-8976-E6F9-23906F6E0EBD}"/>
              </a:ext>
            </a:extLst>
          </p:cNvPr>
          <p:cNvSpPr txBox="1"/>
          <p:nvPr/>
        </p:nvSpPr>
        <p:spPr>
          <a:xfrm>
            <a:off x="400655" y="100159"/>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endParaRPr lang="ru-RU" sz="2200" dirty="0">
              <a:solidFill>
                <a:srgbClr val="010036"/>
              </a:solidFill>
              <a:latin typeface="MOSCOW2024" pitchFamily="82" charset="0"/>
            </a:endParaRPr>
          </a:p>
        </p:txBody>
      </p:sp>
      <p:sp>
        <p:nvSpPr>
          <p:cNvPr id="16" name="Rectangle 498"/>
          <p:cNvSpPr/>
          <p:nvPr/>
        </p:nvSpPr>
        <p:spPr>
          <a:xfrm>
            <a:off x="486336" y="732034"/>
            <a:ext cx="10591972" cy="471805"/>
          </a:xfrm>
          <a:prstGeom prst="rect">
            <a:avLst/>
          </a:prstGeom>
          <a:ln>
            <a:noFill/>
          </a:ln>
        </p:spPr>
        <p:txBody>
          <a:bodyPr vert="horz" lIns="0" tIns="0" rIns="0" bIns="0" rtlCol="0">
            <a:noAutofit/>
          </a:bodyPr>
          <a:lstStyle/>
          <a:p>
            <a:pPr>
              <a:lnSpc>
                <a:spcPct val="107000"/>
              </a:lnSpc>
              <a:spcAft>
                <a:spcPts val="800"/>
              </a:spcAft>
            </a:pPr>
            <a:r>
              <a:rPr lang="ru-RU" sz="2800" b="1" dirty="0" smtClean="0">
                <a:solidFill>
                  <a:srgbClr val="004D99"/>
                </a:solidFill>
                <a:effectLst/>
                <a:latin typeface="Bahnschrift" panose="020B0502040204020203" pitchFamily="34" charset="0"/>
                <a:ea typeface="Bahnschrift" panose="020B0502040204020203" pitchFamily="34" charset="0"/>
                <a:cs typeface="Bahnschrift" panose="020B0502040204020203" pitchFamily="34" charset="0"/>
              </a:rPr>
              <a:t>1. Расходы на </a:t>
            </a:r>
            <a:r>
              <a:rPr lang="ru-RU" sz="2800" b="1" dirty="0">
                <a:solidFill>
                  <a:srgbClr val="004D99"/>
                </a:solidFill>
                <a:latin typeface="Bahnschrift" panose="020B0502040204020203" pitchFamily="34" charset="0"/>
                <a:ea typeface="Bahnschrift" panose="020B0502040204020203" pitchFamily="34" charset="0"/>
                <a:cs typeface="Bahnschrift" panose="020B0502040204020203" pitchFamily="34" charset="0"/>
              </a:rPr>
              <a:t>м</a:t>
            </a:r>
            <a:r>
              <a:rPr lang="ru-RU" sz="2800" b="1" dirty="0" smtClean="0">
                <a:solidFill>
                  <a:srgbClr val="004D99"/>
                </a:solidFill>
                <a:effectLst/>
                <a:latin typeface="Bahnschrift" panose="020B0502040204020203" pitchFamily="34" charset="0"/>
                <a:ea typeface="Bahnschrift" panose="020B0502040204020203" pitchFamily="34" charset="0"/>
                <a:cs typeface="Bahnschrift" panose="020B0502040204020203" pitchFamily="34" charset="0"/>
              </a:rPr>
              <a:t>едицинские </a:t>
            </a:r>
            <a:r>
              <a:rPr lang="ru-RU" sz="2800" b="1" dirty="0" smtClean="0">
                <a:solidFill>
                  <a:srgbClr val="004D99"/>
                </a:solidFill>
                <a:latin typeface="Bahnschrift" panose="020B0502040204020203" pitchFamily="34" charset="0"/>
                <a:ea typeface="Bahnschrift" panose="020B0502040204020203" pitchFamily="34" charset="0"/>
                <a:cs typeface="Bahnschrift" panose="020B0502040204020203" pitchFamily="34" charset="0"/>
              </a:rPr>
              <a:t>у</a:t>
            </a:r>
            <a:r>
              <a:rPr lang="ru-RU" sz="2800" b="1" dirty="0" smtClean="0">
                <a:solidFill>
                  <a:srgbClr val="004D99"/>
                </a:solidFill>
                <a:effectLst/>
                <a:latin typeface="Bahnschrift" panose="020B0502040204020203" pitchFamily="34" charset="0"/>
                <a:ea typeface="Bahnschrift" panose="020B0502040204020203" pitchFamily="34" charset="0"/>
                <a:cs typeface="Bahnschrift" panose="020B0502040204020203" pitchFamily="34" charset="0"/>
              </a:rPr>
              <a:t>слуги и лекарственные препараты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7" name="Прямоугольник 16"/>
          <p:cNvSpPr/>
          <p:nvPr/>
        </p:nvSpPr>
        <p:spPr>
          <a:xfrm>
            <a:off x="612530" y="1492322"/>
            <a:ext cx="9296401" cy="1754326"/>
          </a:xfrm>
          <a:prstGeom prst="rect">
            <a:avLst/>
          </a:prstGeom>
        </p:spPr>
        <p:txBody>
          <a:bodyPr wrap="square">
            <a:spAutoFit/>
          </a:bodyPr>
          <a:lstStyle/>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t>налогоплательщику</a:t>
            </a:r>
            <a:r>
              <a:rPr lang="ru-RU" dirty="0"/>
              <a:t>; </a:t>
            </a:r>
          </a:p>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t>супругу </a:t>
            </a:r>
            <a:r>
              <a:rPr lang="ru-RU" dirty="0"/>
              <a:t>(супруге) налогоплательщика; </a:t>
            </a:r>
          </a:p>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t>родителям налогоплательщика;</a:t>
            </a:r>
          </a:p>
          <a:p>
            <a:pPr algn="just"/>
            <a:r>
              <a:rPr lang="ru-RU" dirty="0" smtClean="0"/>
              <a:t> </a:t>
            </a:r>
            <a:r>
              <a:rPr lang="ru-RU" dirty="0" smtClean="0">
                <a:solidFill>
                  <a:srgbClr val="205C97"/>
                </a:solidFill>
                <a:latin typeface="Wingdings" panose="05000000000000000000" pitchFamily="2" charset="2"/>
                <a:ea typeface="Wingdings" panose="05000000000000000000" pitchFamily="2" charset="2"/>
                <a:cs typeface="Wingdings" panose="05000000000000000000" pitchFamily="2" charset="2"/>
              </a:rPr>
              <a:t>Ø </a:t>
            </a:r>
            <a:r>
              <a:rPr lang="ru-RU" dirty="0" smtClean="0"/>
              <a:t>детям </a:t>
            </a:r>
            <a:r>
              <a:rPr lang="ru-RU" dirty="0"/>
              <a:t>налогоплательщика (до 18 лет (до 24 лет, </a:t>
            </a:r>
            <a:r>
              <a:rPr lang="ru-RU" dirty="0" smtClean="0"/>
              <a:t>если дети </a:t>
            </a:r>
            <a:r>
              <a:rPr lang="ru-RU" dirty="0"/>
              <a:t>(в том числе усыновленные) </a:t>
            </a:r>
            <a:r>
              <a:rPr lang="ru-RU" dirty="0" smtClean="0"/>
              <a:t>являются</a:t>
            </a:r>
          </a:p>
          <a:p>
            <a:pPr lvl="0" algn="just"/>
            <a:r>
              <a:rPr lang="ru-RU" dirty="0"/>
              <a:t> </a:t>
            </a:r>
            <a:r>
              <a:rPr lang="ru-RU" dirty="0" smtClean="0"/>
              <a:t>       обучающимися </a:t>
            </a:r>
            <a:r>
              <a:rPr lang="ru-RU" dirty="0"/>
              <a:t>по очной форме обучения); </a:t>
            </a:r>
            <a:endParaRPr lang="ru-RU" dirty="0" smtClean="0"/>
          </a:p>
        </p:txBody>
      </p:sp>
      <p:sp>
        <p:nvSpPr>
          <p:cNvPr id="18" name="Rectangle 482"/>
          <p:cNvSpPr/>
          <p:nvPr/>
        </p:nvSpPr>
        <p:spPr>
          <a:xfrm>
            <a:off x="5975350" y="3258133"/>
            <a:ext cx="390281" cy="320336"/>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9" name="Заголовок 13"/>
          <p:cNvSpPr txBox="1">
            <a:spLocks/>
          </p:cNvSpPr>
          <p:nvPr/>
        </p:nvSpPr>
        <p:spPr>
          <a:xfrm>
            <a:off x="486336" y="3267948"/>
            <a:ext cx="11187960" cy="379416"/>
          </a:xfrm>
          <a:prstGeom prst="rect">
            <a:avLst/>
          </a:prstGeom>
        </p:spPr>
        <p:style>
          <a:lnRef idx="1">
            <a:schemeClr val="accent1"/>
          </a:lnRef>
          <a:fillRef idx="1001">
            <a:schemeClr val="lt2"/>
          </a:fillRef>
          <a:effectRef idx="1">
            <a:schemeClr val="accent1"/>
          </a:effectRef>
          <a:fontRef idx="minor">
            <a:schemeClr val="dk1"/>
          </a:fontRef>
        </p:style>
        <p:txBody>
          <a:bodyPr>
            <a:normAutofit fontScale="97500"/>
          </a:bodyPr>
          <a:lstStyle>
            <a:lvl1pPr algn="l" defTabSz="815975" rtl="0" eaLnBrk="0" fontAlgn="base" hangingPunct="0">
              <a:spcBef>
                <a:spcPct val="0"/>
              </a:spcBef>
              <a:spcAft>
                <a:spcPct val="0"/>
              </a:spcAft>
              <a:defRPr sz="3800" b="1" kern="1200">
                <a:solidFill>
                  <a:schemeClr val="dk1"/>
                </a:solidFill>
                <a:latin typeface="+mn-lt"/>
                <a:ea typeface="+mn-ea"/>
                <a:cs typeface="+mn-cs"/>
              </a:defRPr>
            </a:lvl1pPr>
            <a:lvl2pPr algn="l" defTabSz="815975" rtl="0" eaLnBrk="0" fontAlgn="base" hangingPunct="0">
              <a:spcBef>
                <a:spcPct val="0"/>
              </a:spcBef>
              <a:spcAft>
                <a:spcPct val="0"/>
              </a:spcAft>
              <a:defRPr sz="3800" b="1">
                <a:solidFill>
                  <a:schemeClr val="dk1"/>
                </a:solidFill>
                <a:latin typeface="+mn-lt"/>
                <a:ea typeface="+mn-ea"/>
                <a:cs typeface="+mn-cs"/>
              </a:defRPr>
            </a:lvl2pPr>
            <a:lvl3pPr algn="l" defTabSz="815975" rtl="0" eaLnBrk="0" fontAlgn="base" hangingPunct="0">
              <a:spcBef>
                <a:spcPct val="0"/>
              </a:spcBef>
              <a:spcAft>
                <a:spcPct val="0"/>
              </a:spcAft>
              <a:defRPr sz="3800" b="1">
                <a:solidFill>
                  <a:schemeClr val="dk1"/>
                </a:solidFill>
                <a:latin typeface="+mn-lt"/>
                <a:ea typeface="+mn-ea"/>
                <a:cs typeface="+mn-cs"/>
              </a:defRPr>
            </a:lvl3pPr>
            <a:lvl4pPr algn="l" defTabSz="815975" rtl="0" eaLnBrk="0" fontAlgn="base" hangingPunct="0">
              <a:spcBef>
                <a:spcPct val="0"/>
              </a:spcBef>
              <a:spcAft>
                <a:spcPct val="0"/>
              </a:spcAft>
              <a:defRPr sz="3800" b="1">
                <a:solidFill>
                  <a:schemeClr val="dk1"/>
                </a:solidFill>
                <a:latin typeface="+mn-lt"/>
                <a:ea typeface="+mn-ea"/>
                <a:cs typeface="+mn-cs"/>
              </a:defRPr>
            </a:lvl4pPr>
            <a:lvl5pPr algn="l" defTabSz="815975" rtl="0" eaLnBrk="0" fontAlgn="base" hangingPunct="0">
              <a:spcBef>
                <a:spcPct val="0"/>
              </a:spcBef>
              <a:spcAft>
                <a:spcPct val="0"/>
              </a:spcAft>
              <a:defRPr sz="3800" b="1">
                <a:solidFill>
                  <a:schemeClr val="dk1"/>
                </a:solidFill>
                <a:latin typeface="+mn-lt"/>
                <a:ea typeface="+mn-ea"/>
                <a:cs typeface="+mn-cs"/>
              </a:defRPr>
            </a:lvl5pPr>
            <a:lvl6pPr marL="457200" algn="l" defTabSz="815975" rtl="0" fontAlgn="base">
              <a:spcBef>
                <a:spcPct val="0"/>
              </a:spcBef>
              <a:spcAft>
                <a:spcPct val="0"/>
              </a:spcAft>
              <a:defRPr sz="3800" b="1">
                <a:solidFill>
                  <a:schemeClr val="dk1"/>
                </a:solidFill>
                <a:latin typeface="+mn-lt"/>
                <a:ea typeface="+mn-ea"/>
                <a:cs typeface="+mn-cs"/>
              </a:defRPr>
            </a:lvl6pPr>
            <a:lvl7pPr marL="914400" algn="l" defTabSz="815975" rtl="0" fontAlgn="base">
              <a:spcBef>
                <a:spcPct val="0"/>
              </a:spcBef>
              <a:spcAft>
                <a:spcPct val="0"/>
              </a:spcAft>
              <a:defRPr sz="3800" b="1">
                <a:solidFill>
                  <a:schemeClr val="dk1"/>
                </a:solidFill>
                <a:latin typeface="+mn-lt"/>
                <a:ea typeface="+mn-ea"/>
                <a:cs typeface="+mn-cs"/>
              </a:defRPr>
            </a:lvl7pPr>
            <a:lvl8pPr marL="1371600" algn="l" defTabSz="815975" rtl="0" fontAlgn="base">
              <a:spcBef>
                <a:spcPct val="0"/>
              </a:spcBef>
              <a:spcAft>
                <a:spcPct val="0"/>
              </a:spcAft>
              <a:defRPr sz="3800" b="1">
                <a:solidFill>
                  <a:schemeClr val="dk1"/>
                </a:solidFill>
                <a:latin typeface="+mn-lt"/>
                <a:ea typeface="+mn-ea"/>
                <a:cs typeface="+mn-cs"/>
              </a:defRPr>
            </a:lvl8pPr>
            <a:lvl9pPr marL="1828800" algn="l" defTabSz="815975" rtl="0" fontAlgn="base">
              <a:spcBef>
                <a:spcPct val="0"/>
              </a:spcBef>
              <a:spcAft>
                <a:spcPct val="0"/>
              </a:spcAft>
              <a:defRPr sz="3800" b="1">
                <a:solidFill>
                  <a:schemeClr val="dk1"/>
                </a:solidFill>
                <a:latin typeface="+mn-lt"/>
                <a:ea typeface="+mn-ea"/>
                <a:cs typeface="+mn-cs"/>
              </a:defRPr>
            </a:lvl9pPr>
          </a:lstStyle>
          <a:p>
            <a:pPr algn="just"/>
            <a:r>
              <a:rPr lang="ru-RU" sz="1700" b="0" dirty="0" smtClean="0"/>
              <a:t>В расходы на медицинские услуги включаются расходы на оплату медицинский страховки у страховой компании</a:t>
            </a:r>
            <a:endParaRPr lang="ru-RU" sz="1200" b="0" dirty="0"/>
          </a:p>
        </p:txBody>
      </p:sp>
      <p:sp>
        <p:nvSpPr>
          <p:cNvPr id="22" name="Заголовок 2">
            <a:extLst>
              <a:ext uri="{FF2B5EF4-FFF2-40B4-BE49-F238E27FC236}">
                <a16:creationId xmlns:a16="http://schemas.microsoft.com/office/drawing/2014/main" xmlns="" id="{63800CEC-4CD1-3D64-7078-980A057F307A}"/>
              </a:ext>
            </a:extLst>
          </p:cNvPr>
          <p:cNvSpPr txBox="1">
            <a:spLocks/>
          </p:cNvSpPr>
          <p:nvPr/>
        </p:nvSpPr>
        <p:spPr>
          <a:xfrm>
            <a:off x="2299794" y="3775762"/>
            <a:ext cx="6965056" cy="473875"/>
          </a:xfrm>
          <a:prstGeom prst="rect">
            <a:avLst/>
          </a:prstGeom>
          <a:solidFill>
            <a:srgbClr val="8064A2">
              <a:lumMod val="40000"/>
              <a:lumOff val="6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91440" tIns="45720" rIns="91440" bIns="45720" rtlCol="0" anchor="ctr">
            <a:normAutofit/>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ru-RU" sz="16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Услуги</a:t>
            </a:r>
            <a:r>
              <a:rPr kumimoji="0" lang="ru-RU" sz="16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по лечению разделяются на</a:t>
            </a:r>
            <a:r>
              <a:rPr kumimoji="0" lang="ru-RU" sz="1400" b="0" i="0" u="none" strike="noStrike" kern="1200" cap="none" spc="0" normalizeH="0" noProof="0" dirty="0" smtClean="0">
                <a:ln>
                  <a:noFill/>
                </a:ln>
                <a:solidFill>
                  <a:prstClr val="black"/>
                </a:solidFill>
                <a:effectLst/>
                <a:uLnTx/>
                <a:uFillTx/>
                <a:latin typeface="Calibri"/>
                <a:ea typeface="+mn-ea"/>
                <a:cs typeface="+mn-cs"/>
              </a:rPr>
              <a:t>:</a:t>
            </a:r>
            <a:endParaRPr kumimoji="0" lang="ru-RU"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sp>
        <p:nvSpPr>
          <p:cNvPr id="26" name="Выноска: стрелка вниз 8">
            <a:extLst>
              <a:ext uri="{FF2B5EF4-FFF2-40B4-BE49-F238E27FC236}">
                <a16:creationId xmlns:a16="http://schemas.microsoft.com/office/drawing/2014/main" xmlns="" id="{EA55E266-4ABE-8419-E56D-EE080A0BC8E9}"/>
              </a:ext>
            </a:extLst>
          </p:cNvPr>
          <p:cNvSpPr/>
          <p:nvPr/>
        </p:nvSpPr>
        <p:spPr>
          <a:xfrm>
            <a:off x="1956317" y="4378035"/>
            <a:ext cx="3108052" cy="1024926"/>
          </a:xfrm>
          <a:prstGeom prst="downArrowCallout">
            <a:avLst/>
          </a:prstGeom>
          <a:solidFill>
            <a:srgbClr val="C7DEAC"/>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816008" eaLnBrk="1" fontAlgn="auto" latinLnBrk="0" hangingPunct="1">
              <a:lnSpc>
                <a:spcPct val="100000"/>
              </a:lnSpc>
              <a:spcBef>
                <a:spcPts val="0"/>
              </a:spcBef>
              <a:spcAft>
                <a:spcPts val="0"/>
              </a:spcAft>
              <a:buClrTx/>
              <a:buSzTx/>
              <a:buFontTx/>
              <a:buNone/>
              <a:tabLst/>
              <a:defRPr/>
            </a:pPr>
            <a:r>
              <a:rPr lang="ru-RU" sz="1400" kern="0" noProof="0" dirty="0" smtClean="0">
                <a:solidFill>
                  <a:prstClr val="black"/>
                </a:solidFill>
                <a:latin typeface="Arial" panose="020B0604020202020204" pitchFamily="34" charset="0"/>
                <a:cs typeface="Arial" panose="020B0604020202020204" pitchFamily="34" charset="0"/>
              </a:rPr>
              <a:t>Лечение за исключение дорогостоящего</a:t>
            </a:r>
            <a:endParaRPr kumimoji="0" lang="ru-RU" sz="14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27" name="Выноска: стрелка вниз 8">
            <a:extLst>
              <a:ext uri="{FF2B5EF4-FFF2-40B4-BE49-F238E27FC236}">
                <a16:creationId xmlns:a16="http://schemas.microsoft.com/office/drawing/2014/main" xmlns="" id="{EA55E266-4ABE-8419-E56D-EE080A0BC8E9}"/>
              </a:ext>
            </a:extLst>
          </p:cNvPr>
          <p:cNvSpPr/>
          <p:nvPr/>
        </p:nvSpPr>
        <p:spPr>
          <a:xfrm>
            <a:off x="6365631" y="4378035"/>
            <a:ext cx="3108052" cy="1024926"/>
          </a:xfrm>
          <a:prstGeom prst="downArrowCallout">
            <a:avLst/>
          </a:prstGeom>
          <a:solidFill>
            <a:srgbClr val="C7DEAC"/>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816008"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Дорогостоящее лечение</a:t>
            </a:r>
          </a:p>
        </p:txBody>
      </p:sp>
      <p:sp>
        <p:nvSpPr>
          <p:cNvPr id="28" name="Скругленный прямоугольник 27"/>
          <p:cNvSpPr/>
          <p:nvPr/>
        </p:nvSpPr>
        <p:spPr>
          <a:xfrm>
            <a:off x="2778405" y="5450593"/>
            <a:ext cx="1463876" cy="908743"/>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600" dirty="0" smtClean="0">
                <a:solidFill>
                  <a:schemeClr val="tx1"/>
                </a:solidFill>
                <a:latin typeface="Arial" panose="020B0604020202020204" pitchFamily="34" charset="0"/>
                <a:cs typeface="Arial" panose="020B0604020202020204" pitchFamily="34" charset="0"/>
              </a:rPr>
              <a:t>Код услуги 1</a:t>
            </a:r>
            <a:endParaRPr lang="ru-RU" sz="1600" dirty="0">
              <a:solidFill>
                <a:schemeClr val="tx1"/>
              </a:solidFill>
              <a:latin typeface="Arial" panose="020B0604020202020204" pitchFamily="34" charset="0"/>
              <a:cs typeface="Arial" panose="020B0604020202020204" pitchFamily="34" charset="0"/>
            </a:endParaRPr>
          </a:p>
        </p:txBody>
      </p:sp>
      <p:sp>
        <p:nvSpPr>
          <p:cNvPr id="29" name="Скругленный прямоугольник 28"/>
          <p:cNvSpPr/>
          <p:nvPr/>
        </p:nvSpPr>
        <p:spPr>
          <a:xfrm>
            <a:off x="7113767" y="5450593"/>
            <a:ext cx="1463876" cy="908743"/>
          </a:xfrm>
          <a:prstGeom prst="roundRect">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600" dirty="0" smtClean="0">
                <a:solidFill>
                  <a:schemeClr val="tx1"/>
                </a:solidFill>
                <a:latin typeface="Arial" panose="020B0604020202020204" pitchFamily="34" charset="0"/>
                <a:cs typeface="Arial" panose="020B0604020202020204" pitchFamily="34" charset="0"/>
              </a:rPr>
              <a:t>Код услуги 2</a:t>
            </a:r>
            <a:endParaRPr lang="ru-RU" sz="1600" dirty="0">
              <a:solidFill>
                <a:schemeClr val="tx1"/>
              </a:solidFill>
              <a:latin typeface="Arial" panose="020B0604020202020204" pitchFamily="34" charset="0"/>
              <a:cs typeface="Arial" panose="020B0604020202020204" pitchFamily="34" charset="0"/>
            </a:endParaRPr>
          </a:p>
        </p:txBody>
      </p:sp>
      <p:pic>
        <p:nvPicPr>
          <p:cNvPr id="31" name="Рисунок 30"/>
          <p:cNvPicPr>
            <a:picLocks noChangeAspect="1"/>
          </p:cNvPicPr>
          <p:nvPr/>
        </p:nvPicPr>
        <p:blipFill>
          <a:blip r:embed="rId2"/>
          <a:stretch>
            <a:fillRect/>
          </a:stretch>
        </p:blipFill>
        <p:spPr>
          <a:xfrm>
            <a:off x="10051950" y="1203839"/>
            <a:ext cx="1889218" cy="1518783"/>
          </a:xfrm>
          <a:prstGeom prst="rect">
            <a:avLst/>
          </a:prstGeom>
        </p:spPr>
      </p:pic>
    </p:spTree>
    <p:extLst>
      <p:ext uri="{BB962C8B-B14F-4D97-AF65-F5344CB8AC3E}">
        <p14:creationId xmlns:p14="http://schemas.microsoft.com/office/powerpoint/2010/main" val="346002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schemeClr val="bg1"/>
                </a:solidFill>
                <a:latin typeface="MOSCOW2024" pitchFamily="82" charset="0"/>
              </a:rPr>
              <a:pPr algn="ctr">
                <a:buSzPts val="1100"/>
              </a:pPr>
              <a:t>8</a:t>
            </a:fld>
            <a:endParaRPr lang="ru-RU" sz="1400" dirty="0">
              <a:solidFill>
                <a:schemeClr val="bg1"/>
              </a:solidFill>
              <a:latin typeface="MOSCOW2024" pitchFamily="82" charset="0"/>
            </a:endParaRPr>
          </a:p>
        </p:txBody>
      </p:sp>
      <p:sp>
        <p:nvSpPr>
          <p:cNvPr id="32" name="Объект 1"/>
          <p:cNvSpPr txBox="1">
            <a:spLocks/>
          </p:cNvSpPr>
          <p:nvPr/>
        </p:nvSpPr>
        <p:spPr bwMode="auto">
          <a:xfrm>
            <a:off x="2162908" y="1131590"/>
            <a:ext cx="8997060" cy="231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600" b="1" i="0" u="none" strike="noStrike" kern="1200" cap="none" spc="0" normalizeH="0" baseline="0" noProof="0" dirty="0" smtClean="0">
                <a:ln>
                  <a:noFill/>
                </a:ln>
                <a:solidFill>
                  <a:srgbClr val="005AA9"/>
                </a:solidFill>
                <a:effectLst/>
                <a:uLnTx/>
                <a:uFillTx/>
                <a:latin typeface="Calibri"/>
                <a:ea typeface="+mn-ea"/>
                <a:cs typeface="+mn-cs"/>
              </a:rPr>
              <a:t>•	</a:t>
            </a: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договор с медицинским учреждением на оказание медицинских услуг;</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	«Справка об оплате медицинских услуг для представления в налоговые органы Российской Федерации» - выдается медицинским учреждением, оказавшим услугу:</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с кодом 1 – услуги по недорогостоящему лечению;</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с кодом 2 – услуги по дорогостоящему лечению;</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	при оплате лечения за членов своей семьи - документы, подтверждающие родство, опеку или попечительство, заключение брака (например, свидетельство о рождении, свидетельство о браке).</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400" b="1" i="0" u="none" strike="noStrike" kern="1200" cap="none" spc="0" normalizeH="0" baseline="0" noProof="0" dirty="0" smtClean="0">
                <a:ln>
                  <a:noFill/>
                </a:ln>
                <a:solidFill>
                  <a:srgbClr val="005AA9"/>
                </a:solidFill>
                <a:effectLst/>
                <a:uLnTx/>
                <a:uFillTx/>
                <a:latin typeface="Calibri"/>
                <a:ea typeface="+mn-ea"/>
                <a:cs typeface="+mn-cs"/>
              </a:rPr>
              <a:t>•	при приобретении медикаментов для подопечного ребенка документы, подтверждающие опеку или попечительство.</a:t>
            </a:r>
          </a:p>
          <a:p>
            <a:pPr marL="284505" marR="0" lvl="0" indent="0" algn="l" defTabSz="815975" rtl="0" eaLnBrk="0" fontAlgn="base" latinLnBrk="0" hangingPunct="0">
              <a:lnSpc>
                <a:spcPct val="100000"/>
              </a:lnSpc>
              <a:spcBef>
                <a:spcPct val="20000"/>
              </a:spcBef>
              <a:spcAft>
                <a:spcPct val="0"/>
              </a:spcAft>
              <a:buClrTx/>
              <a:buSzTx/>
              <a:buFontTx/>
              <a:buNone/>
              <a:tabLst/>
              <a:defRPr/>
            </a:pPr>
            <a:endParaRPr kumimoji="0" lang="ru-RU" sz="1600" b="1" i="0" u="none" strike="noStrike" kern="1200" cap="none" spc="0" normalizeH="0" baseline="0" noProof="0" dirty="0">
              <a:ln>
                <a:noFill/>
              </a:ln>
              <a:solidFill>
                <a:srgbClr val="005AA9"/>
              </a:solidFill>
              <a:effectLst/>
              <a:uLnTx/>
              <a:uFillTx/>
              <a:latin typeface="Calibri"/>
              <a:ea typeface="+mn-ea"/>
              <a:cs typeface="+mn-cs"/>
            </a:endParaRPr>
          </a:p>
        </p:txBody>
      </p:sp>
      <p:sp>
        <p:nvSpPr>
          <p:cNvPr id="33" name="Заголовок 2"/>
          <p:cNvSpPr txBox="1">
            <a:spLocks/>
          </p:cNvSpPr>
          <p:nvPr/>
        </p:nvSpPr>
        <p:spPr bwMode="auto">
          <a:xfrm>
            <a:off x="2162907" y="558801"/>
            <a:ext cx="8678007" cy="35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ctr" anchorCtr="0" compatLnSpc="1">
            <a:prstTxWarp prst="textNoShape">
              <a:avLst/>
            </a:prstTxWarp>
            <a:noAutofit/>
          </a:bodyPr>
          <a:lstStyle>
            <a:lvl1pPr marL="0" marR="0" indent="0" algn="l" defTabSz="816296" rtl="0" eaLnBrk="1" fontAlgn="auto" latinLnBrk="0" hangingPunct="1">
              <a:lnSpc>
                <a:spcPct val="100000"/>
              </a:lnSpc>
              <a:spcBef>
                <a:spcPct val="0"/>
              </a:spcBef>
              <a:spcAft>
                <a:spcPts val="0"/>
              </a:spcAft>
              <a:tabLst/>
              <a:defRPr sz="4200" b="1" kern="1200">
                <a:solidFill>
                  <a:srgbClr val="005AA9"/>
                </a:solidFill>
                <a:latin typeface="+mj-lt"/>
                <a:ea typeface="+mj-ea"/>
                <a:cs typeface="+mj-cs"/>
              </a:defRPr>
            </a:lvl1pPr>
            <a:lvl2pPr algn="l" defTabSz="815975" rtl="0" eaLnBrk="0" fontAlgn="base" hangingPunct="0">
              <a:spcBef>
                <a:spcPct val="0"/>
              </a:spcBef>
              <a:spcAft>
                <a:spcPct val="0"/>
              </a:spcAft>
              <a:defRPr sz="3800" b="1">
                <a:solidFill>
                  <a:srgbClr val="005AA9"/>
                </a:solidFill>
                <a:latin typeface="Calibri" pitchFamily="34" charset="0"/>
              </a:defRPr>
            </a:lvl2pPr>
            <a:lvl3pPr algn="l" defTabSz="815975" rtl="0" eaLnBrk="0" fontAlgn="base" hangingPunct="0">
              <a:spcBef>
                <a:spcPct val="0"/>
              </a:spcBef>
              <a:spcAft>
                <a:spcPct val="0"/>
              </a:spcAft>
              <a:defRPr sz="3800" b="1">
                <a:solidFill>
                  <a:srgbClr val="005AA9"/>
                </a:solidFill>
                <a:latin typeface="Calibri" pitchFamily="34" charset="0"/>
              </a:defRPr>
            </a:lvl3pPr>
            <a:lvl4pPr algn="l" defTabSz="815975" rtl="0" eaLnBrk="0" fontAlgn="base" hangingPunct="0">
              <a:spcBef>
                <a:spcPct val="0"/>
              </a:spcBef>
              <a:spcAft>
                <a:spcPct val="0"/>
              </a:spcAft>
              <a:defRPr sz="3800" b="1">
                <a:solidFill>
                  <a:srgbClr val="005AA9"/>
                </a:solidFill>
                <a:latin typeface="Calibri" pitchFamily="34" charset="0"/>
              </a:defRPr>
            </a:lvl4pPr>
            <a:lvl5pPr algn="l" defTabSz="815975" rtl="0" eaLnBrk="0" fontAlgn="base" hangingPunct="0">
              <a:spcBef>
                <a:spcPct val="0"/>
              </a:spcBef>
              <a:spcAft>
                <a:spcPct val="0"/>
              </a:spcAft>
              <a:defRPr sz="3800" b="1">
                <a:solidFill>
                  <a:srgbClr val="005AA9"/>
                </a:solidFill>
                <a:latin typeface="Calibri" pitchFamily="34" charset="0"/>
              </a:defRPr>
            </a:lvl5pPr>
            <a:lvl6pPr marL="457200" algn="l" defTabSz="815975" rtl="0" fontAlgn="base">
              <a:spcBef>
                <a:spcPct val="0"/>
              </a:spcBef>
              <a:spcAft>
                <a:spcPct val="0"/>
              </a:spcAft>
              <a:defRPr sz="3800" b="1">
                <a:solidFill>
                  <a:srgbClr val="005AA9"/>
                </a:solidFill>
                <a:latin typeface="Calibri" pitchFamily="34" charset="0"/>
              </a:defRPr>
            </a:lvl6pPr>
            <a:lvl7pPr marL="914400" algn="l" defTabSz="815975" rtl="0" fontAlgn="base">
              <a:spcBef>
                <a:spcPct val="0"/>
              </a:spcBef>
              <a:spcAft>
                <a:spcPct val="0"/>
              </a:spcAft>
              <a:defRPr sz="3800" b="1">
                <a:solidFill>
                  <a:srgbClr val="005AA9"/>
                </a:solidFill>
                <a:latin typeface="Calibri" pitchFamily="34" charset="0"/>
              </a:defRPr>
            </a:lvl7pPr>
            <a:lvl8pPr marL="1371600" algn="l" defTabSz="815975" rtl="0" fontAlgn="base">
              <a:spcBef>
                <a:spcPct val="0"/>
              </a:spcBef>
              <a:spcAft>
                <a:spcPct val="0"/>
              </a:spcAft>
              <a:defRPr sz="3800" b="1">
                <a:solidFill>
                  <a:srgbClr val="005AA9"/>
                </a:solidFill>
                <a:latin typeface="Calibri" pitchFamily="34" charset="0"/>
              </a:defRPr>
            </a:lvl8pPr>
            <a:lvl9pPr marL="1828800" algn="l" defTabSz="815975" rtl="0" fontAlgn="base">
              <a:spcBef>
                <a:spcPct val="0"/>
              </a:spcBef>
              <a:spcAft>
                <a:spcPct val="0"/>
              </a:spcAft>
              <a:defRPr sz="3800" b="1">
                <a:solidFill>
                  <a:srgbClr val="005AA9"/>
                </a:solidFill>
                <a:latin typeface="Calibri" pitchFamily="34" charset="0"/>
              </a:defRPr>
            </a:lvl9pPr>
          </a:lstStyle>
          <a:p>
            <a:pPr marL="0" marR="0" lvl="0" indent="0" algn="l" defTabSz="816296" rtl="0" eaLnBrk="1" fontAlgn="auto"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rgbClr val="F23648"/>
                </a:solidFill>
                <a:effectLst/>
                <a:uLnTx/>
                <a:uFillTx/>
                <a:latin typeface="Calibri"/>
                <a:ea typeface="+mj-ea"/>
                <a:cs typeface="+mj-cs"/>
              </a:rPr>
              <a:t>Документы, подтверждающие право на вычет по расходам на медицинские услуги:</a:t>
            </a:r>
            <a:endParaRPr kumimoji="0" lang="ru-RU" sz="1800" b="1" i="0" u="none" strike="noStrike" kern="1200" cap="none" spc="0" normalizeH="0" baseline="0" noProof="0" dirty="0">
              <a:ln>
                <a:noFill/>
              </a:ln>
              <a:solidFill>
                <a:srgbClr val="F23648"/>
              </a:solidFill>
              <a:effectLst/>
              <a:uLnTx/>
              <a:uFillTx/>
              <a:latin typeface="Calibri"/>
              <a:ea typeface="+mj-ea"/>
              <a:cs typeface="+mj-cs"/>
            </a:endParaRPr>
          </a:p>
        </p:txBody>
      </p:sp>
      <p:sp>
        <p:nvSpPr>
          <p:cNvPr id="35" name="Заголовок 2"/>
          <p:cNvSpPr txBox="1">
            <a:spLocks/>
          </p:cNvSpPr>
          <p:nvPr/>
        </p:nvSpPr>
        <p:spPr bwMode="auto">
          <a:xfrm>
            <a:off x="2417885" y="3270706"/>
            <a:ext cx="8291146" cy="57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ctr" anchorCtr="0" compatLnSpc="1">
            <a:prstTxWarp prst="textNoShape">
              <a:avLst/>
            </a:prstTxWarp>
            <a:noAutofit/>
          </a:bodyPr>
          <a:lstStyle>
            <a:lvl1pPr marL="0" marR="0" indent="0" algn="l" defTabSz="816296" rtl="0" eaLnBrk="1" fontAlgn="auto" latinLnBrk="0" hangingPunct="1">
              <a:lnSpc>
                <a:spcPct val="100000"/>
              </a:lnSpc>
              <a:spcBef>
                <a:spcPct val="0"/>
              </a:spcBef>
              <a:spcAft>
                <a:spcPts val="0"/>
              </a:spcAft>
              <a:tabLst/>
              <a:defRPr sz="4200" b="1" kern="1200">
                <a:solidFill>
                  <a:srgbClr val="005AA9"/>
                </a:solidFill>
                <a:latin typeface="+mj-lt"/>
                <a:ea typeface="+mj-ea"/>
                <a:cs typeface="+mj-cs"/>
              </a:defRPr>
            </a:lvl1pPr>
            <a:lvl2pPr algn="l" defTabSz="815975" rtl="0" eaLnBrk="0" fontAlgn="base" hangingPunct="0">
              <a:spcBef>
                <a:spcPct val="0"/>
              </a:spcBef>
              <a:spcAft>
                <a:spcPct val="0"/>
              </a:spcAft>
              <a:defRPr sz="3800" b="1">
                <a:solidFill>
                  <a:srgbClr val="005AA9"/>
                </a:solidFill>
                <a:latin typeface="Calibri" pitchFamily="34" charset="0"/>
              </a:defRPr>
            </a:lvl2pPr>
            <a:lvl3pPr algn="l" defTabSz="815975" rtl="0" eaLnBrk="0" fontAlgn="base" hangingPunct="0">
              <a:spcBef>
                <a:spcPct val="0"/>
              </a:spcBef>
              <a:spcAft>
                <a:spcPct val="0"/>
              </a:spcAft>
              <a:defRPr sz="3800" b="1">
                <a:solidFill>
                  <a:srgbClr val="005AA9"/>
                </a:solidFill>
                <a:latin typeface="Calibri" pitchFamily="34" charset="0"/>
              </a:defRPr>
            </a:lvl3pPr>
            <a:lvl4pPr algn="l" defTabSz="815975" rtl="0" eaLnBrk="0" fontAlgn="base" hangingPunct="0">
              <a:spcBef>
                <a:spcPct val="0"/>
              </a:spcBef>
              <a:spcAft>
                <a:spcPct val="0"/>
              </a:spcAft>
              <a:defRPr sz="3800" b="1">
                <a:solidFill>
                  <a:srgbClr val="005AA9"/>
                </a:solidFill>
                <a:latin typeface="Calibri" pitchFamily="34" charset="0"/>
              </a:defRPr>
            </a:lvl4pPr>
            <a:lvl5pPr algn="l" defTabSz="815975" rtl="0" eaLnBrk="0" fontAlgn="base" hangingPunct="0">
              <a:spcBef>
                <a:spcPct val="0"/>
              </a:spcBef>
              <a:spcAft>
                <a:spcPct val="0"/>
              </a:spcAft>
              <a:defRPr sz="3800" b="1">
                <a:solidFill>
                  <a:srgbClr val="005AA9"/>
                </a:solidFill>
                <a:latin typeface="Calibri" pitchFamily="34" charset="0"/>
              </a:defRPr>
            </a:lvl5pPr>
            <a:lvl6pPr marL="457200" algn="l" defTabSz="815975" rtl="0" fontAlgn="base">
              <a:spcBef>
                <a:spcPct val="0"/>
              </a:spcBef>
              <a:spcAft>
                <a:spcPct val="0"/>
              </a:spcAft>
              <a:defRPr sz="3800" b="1">
                <a:solidFill>
                  <a:srgbClr val="005AA9"/>
                </a:solidFill>
                <a:latin typeface="Calibri" pitchFamily="34" charset="0"/>
              </a:defRPr>
            </a:lvl6pPr>
            <a:lvl7pPr marL="914400" algn="l" defTabSz="815975" rtl="0" fontAlgn="base">
              <a:spcBef>
                <a:spcPct val="0"/>
              </a:spcBef>
              <a:spcAft>
                <a:spcPct val="0"/>
              </a:spcAft>
              <a:defRPr sz="3800" b="1">
                <a:solidFill>
                  <a:srgbClr val="005AA9"/>
                </a:solidFill>
                <a:latin typeface="Calibri" pitchFamily="34" charset="0"/>
              </a:defRPr>
            </a:lvl7pPr>
            <a:lvl8pPr marL="1371600" algn="l" defTabSz="815975" rtl="0" fontAlgn="base">
              <a:spcBef>
                <a:spcPct val="0"/>
              </a:spcBef>
              <a:spcAft>
                <a:spcPct val="0"/>
              </a:spcAft>
              <a:defRPr sz="3800" b="1">
                <a:solidFill>
                  <a:srgbClr val="005AA9"/>
                </a:solidFill>
                <a:latin typeface="Calibri" pitchFamily="34" charset="0"/>
              </a:defRPr>
            </a:lvl8pPr>
            <a:lvl9pPr marL="1828800" algn="l" defTabSz="815975" rtl="0" fontAlgn="base">
              <a:spcBef>
                <a:spcPct val="0"/>
              </a:spcBef>
              <a:spcAft>
                <a:spcPct val="0"/>
              </a:spcAft>
              <a:defRPr sz="3800" b="1">
                <a:solidFill>
                  <a:srgbClr val="005AA9"/>
                </a:solidFill>
                <a:latin typeface="Calibri" pitchFamily="34" charset="0"/>
              </a:defRPr>
            </a:lvl9pPr>
          </a:lstStyle>
          <a:p>
            <a:pPr marL="0" marR="0" lvl="0" indent="0" algn="ctr" defTabSz="816296"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23648"/>
                </a:solidFill>
                <a:effectLst/>
                <a:uLnTx/>
                <a:uFillTx/>
                <a:latin typeface="Calibri"/>
                <a:ea typeface="+mj-ea"/>
                <a:cs typeface="+mj-cs"/>
              </a:rPr>
              <a:t>Документы, подтверждающие право на вычет по расходам на приобретение лекарственных препаратов </a:t>
            </a:r>
            <a:endParaRPr kumimoji="0" lang="ru-RU" sz="1600" b="1" i="0" u="none" strike="noStrike" kern="1200" cap="none" spc="0" normalizeH="0" baseline="0" noProof="0" dirty="0">
              <a:ln>
                <a:noFill/>
              </a:ln>
              <a:solidFill>
                <a:srgbClr val="005AA9"/>
              </a:solidFill>
              <a:effectLst/>
              <a:uLnTx/>
              <a:uFillTx/>
              <a:latin typeface="Calibri"/>
              <a:ea typeface="+mj-ea"/>
              <a:cs typeface="+mj-cs"/>
            </a:endParaRPr>
          </a:p>
        </p:txBody>
      </p:sp>
      <p:sp>
        <p:nvSpPr>
          <p:cNvPr id="36" name="Объект 1"/>
          <p:cNvSpPr txBox="1">
            <a:spLocks/>
          </p:cNvSpPr>
          <p:nvPr/>
        </p:nvSpPr>
        <p:spPr bwMode="auto">
          <a:xfrm>
            <a:off x="2162907" y="3949003"/>
            <a:ext cx="8871440" cy="26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1630" tIns="40815" rIns="81630" bIns="40815" numCol="1" anchor="t" anchorCtr="0" compatLnSpc="1">
            <a:prstTxWarp prst="textNoShape">
              <a:avLst/>
            </a:prstTxWarp>
            <a:noAutofit/>
          </a:bodyPr>
          <a:lstStyle>
            <a:lvl1pPr marL="284505" indent="0" algn="l" defTabSz="815975" rtl="0" eaLnBrk="0" fontAlgn="base" hangingPunct="0">
              <a:spcBef>
                <a:spcPct val="20000"/>
              </a:spcBef>
              <a:spcAft>
                <a:spcPct val="0"/>
              </a:spcAft>
              <a:buFontTx/>
              <a:buNone/>
              <a:defRPr sz="2400" b="1" kern="1200">
                <a:solidFill>
                  <a:srgbClr val="005AA9"/>
                </a:solidFill>
                <a:latin typeface="+mj-lt"/>
                <a:ea typeface="+mn-ea"/>
                <a:cs typeface="+mn-cs"/>
              </a:defRPr>
            </a:lvl1pPr>
            <a:lvl2pPr marL="282020" indent="2485" algn="l" defTabSz="815975" rtl="0" eaLnBrk="0" fontAlgn="base" hangingPunct="0">
              <a:spcBef>
                <a:spcPct val="20000"/>
              </a:spcBef>
              <a:spcAft>
                <a:spcPct val="0"/>
              </a:spcAft>
              <a:buFont typeface="Arial" pitchFamily="34" charset="0"/>
              <a:defRPr sz="2000" kern="1200">
                <a:solidFill>
                  <a:srgbClr val="504F53"/>
                </a:solidFill>
                <a:latin typeface="+mj-lt"/>
                <a:ea typeface="+mn-ea"/>
                <a:cs typeface="+mn-cs"/>
              </a:defRPr>
            </a:lvl2pPr>
            <a:lvl3pPr marL="491981" indent="-203750" algn="l" defTabSz="815975" rtl="0" eaLnBrk="0" fontAlgn="base" hangingPunct="0">
              <a:spcBef>
                <a:spcPct val="20000"/>
              </a:spcBef>
              <a:spcAft>
                <a:spcPct val="0"/>
              </a:spcAft>
              <a:buFont typeface="Arial" pitchFamily="34" charset="0"/>
              <a:buChar char="•"/>
              <a:tabLst/>
              <a:defRPr sz="2000" kern="1200">
                <a:solidFill>
                  <a:srgbClr val="504F53"/>
                </a:solidFill>
                <a:latin typeface="+mj-lt"/>
                <a:ea typeface="+mn-ea"/>
                <a:cs typeface="+mn-cs"/>
              </a:defRPr>
            </a:lvl3pPr>
            <a:lvl4pPr marL="0" indent="282020" algn="just" defTabSz="815975" rtl="0" eaLnBrk="0" fontAlgn="base" hangingPunct="0">
              <a:lnSpc>
                <a:spcPts val="1900"/>
              </a:lnSpc>
              <a:spcBef>
                <a:spcPts val="400"/>
              </a:spcBef>
              <a:spcAft>
                <a:spcPct val="0"/>
              </a:spcAft>
              <a:buFont typeface="Arial" pitchFamily="34" charset="0"/>
              <a:defRPr sz="1600" kern="1200">
                <a:solidFill>
                  <a:srgbClr val="504F53"/>
                </a:solidFill>
                <a:latin typeface="+mj-lt"/>
                <a:ea typeface="+mn-ea"/>
                <a:cs typeface="+mn-cs"/>
              </a:defRPr>
            </a:lvl4pPr>
            <a:lvl5pPr marL="1122363" indent="706438" algn="l" defTabSz="815975" rtl="0" eaLnBrk="0" fontAlgn="base" hangingPunct="0">
              <a:lnSpc>
                <a:spcPts val="1800"/>
              </a:lnSpc>
              <a:spcBef>
                <a:spcPts val="400"/>
              </a:spcBef>
              <a:spcAft>
                <a:spcPct val="0"/>
              </a:spcAft>
              <a:buFont typeface="Arial" pitchFamily="34" charset="0"/>
              <a:buNone/>
              <a:defRPr sz="1400" kern="1200">
                <a:solidFill>
                  <a:srgbClr val="8D8C90"/>
                </a:solidFill>
                <a:latin typeface="+mj-lt"/>
                <a:ea typeface="+mn-ea"/>
                <a:cs typeface="+mn-cs"/>
              </a:defRPr>
            </a:lvl5pPr>
            <a:lvl6pPr marL="2244813"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61"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109"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256" indent="-204074" algn="l" defTabSz="81629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600" b="1" i="0" u="none" strike="noStrike" kern="1200" cap="none" spc="0" normalizeH="0" baseline="0" noProof="0" dirty="0" smtClean="0">
                <a:ln>
                  <a:noFill/>
                </a:ln>
                <a:solidFill>
                  <a:srgbClr val="005AA9"/>
                </a:solidFill>
                <a:effectLst/>
                <a:uLnTx/>
                <a:uFillTx/>
                <a:latin typeface="Calibri"/>
                <a:ea typeface="+mn-ea"/>
                <a:cs typeface="+mn-cs"/>
              </a:rPr>
              <a:t>•	назначение лечащего врача (рецептурный бланк по установленной форме, выписка из истории болезни, выписной эпикриз);</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600" b="1" i="0" u="none" strike="noStrike" kern="1200" cap="none" spc="0" normalizeH="0" baseline="0" noProof="0" dirty="0" smtClean="0">
                <a:ln>
                  <a:noFill/>
                </a:ln>
                <a:solidFill>
                  <a:srgbClr val="005AA9"/>
                </a:solidFill>
                <a:effectLst/>
                <a:uLnTx/>
                <a:uFillTx/>
                <a:latin typeface="Calibri"/>
                <a:ea typeface="+mn-ea"/>
                <a:cs typeface="+mn-cs"/>
              </a:rPr>
              <a:t>•	платёжные документы, подтверждающие фактические расходы на покупку медикаментов (чеки контрольно-кассовой техники, приходно-кассовые ордера, платёжные поручения и т.п.);</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600" b="1" i="0" u="none" strike="noStrike" kern="1200" cap="none" spc="0" normalizeH="0" baseline="0" noProof="0" dirty="0" smtClean="0">
                <a:ln>
                  <a:noFill/>
                </a:ln>
                <a:solidFill>
                  <a:srgbClr val="005AA9"/>
                </a:solidFill>
                <a:effectLst/>
                <a:uLnTx/>
                <a:uFillTx/>
                <a:latin typeface="Calibri"/>
                <a:ea typeface="+mn-ea"/>
                <a:cs typeface="+mn-cs"/>
              </a:rPr>
              <a:t>•	при оплате лечения за членов своей семьи - документы, подтверждающие родство, опеку или попечительство, заключение брака (например, свидетельство о рождении, свидетельство о браке).</a:t>
            </a:r>
          </a:p>
          <a:p>
            <a:pPr marL="284505" marR="0" lvl="0" indent="0" algn="l" defTabSz="815975" rtl="0" eaLnBrk="0" fontAlgn="base" latinLnBrk="0" hangingPunct="0">
              <a:lnSpc>
                <a:spcPct val="100000"/>
              </a:lnSpc>
              <a:spcBef>
                <a:spcPct val="20000"/>
              </a:spcBef>
              <a:spcAft>
                <a:spcPct val="0"/>
              </a:spcAft>
              <a:buClrTx/>
              <a:buSzTx/>
              <a:buFontTx/>
              <a:buNone/>
              <a:tabLst/>
              <a:defRPr/>
            </a:pPr>
            <a:r>
              <a:rPr kumimoji="0" lang="ru-RU" sz="1600" b="1" i="0" u="none" strike="noStrike" kern="1200" cap="none" spc="0" normalizeH="0" baseline="0" noProof="0" dirty="0" smtClean="0">
                <a:ln>
                  <a:noFill/>
                </a:ln>
                <a:solidFill>
                  <a:srgbClr val="005AA9"/>
                </a:solidFill>
                <a:effectLst/>
                <a:uLnTx/>
                <a:uFillTx/>
                <a:latin typeface="Calibri"/>
                <a:ea typeface="+mn-ea"/>
                <a:cs typeface="+mn-cs"/>
              </a:rPr>
              <a:t>•	при приобретении медикаментов для подопечного ребенка документы, подтверждающие опеку или попечительство.</a:t>
            </a:r>
            <a:endParaRPr kumimoji="0" lang="ru-RU" sz="1600" b="1" i="0" u="none" strike="noStrike" kern="1200" cap="none" spc="0" normalizeH="0" baseline="0" noProof="0" dirty="0">
              <a:ln>
                <a:noFill/>
              </a:ln>
              <a:solidFill>
                <a:srgbClr val="005AA9"/>
              </a:solidFill>
              <a:effectLst/>
              <a:uLnTx/>
              <a:uFillTx/>
              <a:latin typeface="Calibri"/>
              <a:ea typeface="+mn-ea"/>
              <a:cs typeface="+mn-cs"/>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endParaRPr lang="ru-RU" sz="2200" dirty="0">
              <a:solidFill>
                <a:srgbClr val="010036"/>
              </a:solidFill>
              <a:latin typeface="MOSCOW2024" pitchFamily="82" charset="0"/>
            </a:endParaRPr>
          </a:p>
        </p:txBody>
      </p:sp>
      <p:pic>
        <p:nvPicPr>
          <p:cNvPr id="38" name="Picture 3196"/>
          <p:cNvPicPr/>
          <p:nvPr/>
        </p:nvPicPr>
        <p:blipFill>
          <a:blip r:embed="rId2"/>
          <a:stretch>
            <a:fillRect/>
          </a:stretch>
        </p:blipFill>
        <p:spPr>
          <a:xfrm>
            <a:off x="0" y="373762"/>
            <a:ext cx="2162908" cy="6484238"/>
          </a:xfrm>
          <a:prstGeom prst="rect">
            <a:avLst/>
          </a:prstGeom>
        </p:spPr>
      </p:pic>
    </p:spTree>
    <p:extLst>
      <p:ext uri="{BB962C8B-B14F-4D97-AF65-F5344CB8AC3E}">
        <p14:creationId xmlns:p14="http://schemas.microsoft.com/office/powerpoint/2010/main" val="4042520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0;p5">
            <a:extLst>
              <a:ext uri="{FF2B5EF4-FFF2-40B4-BE49-F238E27FC236}">
                <a16:creationId xmlns:a16="http://schemas.microsoft.com/office/drawing/2014/main" xmlns="" id="{B79BFC73-F990-2951-51EF-E71CD3614CCD}"/>
              </a:ext>
            </a:extLst>
          </p:cNvPr>
          <p:cNvSpPr txBox="1">
            <a:spLocks/>
          </p:cNvSpPr>
          <p:nvPr/>
        </p:nvSpPr>
        <p:spPr>
          <a:xfrm>
            <a:off x="11159968" y="6551116"/>
            <a:ext cx="1032031" cy="279428"/>
          </a:xfrm>
          <a:prstGeom prst="rect">
            <a:avLst/>
          </a:prstGeom>
          <a:noFill/>
          <a:ln>
            <a:noFill/>
          </a:ln>
        </p:spPr>
        <p:txBody>
          <a:bodyPr spcFirstLastPara="1" wrap="square" lIns="31683" tIns="31683" rIns="31683" bIns="31683"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95" b="0" i="0" u="none" strike="noStrike" cap="none">
                <a:solidFill>
                  <a:srgbClr val="000000"/>
                </a:solidFill>
                <a:latin typeface="Arial"/>
                <a:ea typeface="Arial"/>
                <a:cs typeface="Arial"/>
                <a:sym typeface="Arial"/>
              </a:defRPr>
            </a:lvl9pPr>
          </a:lstStyle>
          <a:p>
            <a:pPr algn="ctr">
              <a:buSzPts val="1100"/>
            </a:pPr>
            <a:fld id="{00000000-1234-1234-1234-123412341234}" type="slidenum">
              <a:rPr lang="ru-RU" sz="1400" smtClean="0">
                <a:solidFill>
                  <a:prstClr val="white"/>
                </a:solidFill>
                <a:latin typeface="MOSCOW2024" pitchFamily="82" charset="0"/>
              </a:rPr>
              <a:pPr algn="ctr">
                <a:buSzPts val="1100"/>
              </a:pPr>
              <a:t>9</a:t>
            </a:fld>
            <a:endParaRPr lang="ru-RU" sz="1400" dirty="0">
              <a:solidFill>
                <a:prstClr val="white"/>
              </a:solidFill>
              <a:latin typeface="MOSCOW2024" pitchFamily="82" charset="0"/>
            </a:endParaRPr>
          </a:p>
        </p:txBody>
      </p:sp>
      <p:sp>
        <p:nvSpPr>
          <p:cNvPr id="37" name="TextBox 36">
            <a:extLst>
              <a:ext uri="{FF2B5EF4-FFF2-40B4-BE49-F238E27FC236}">
                <a16:creationId xmlns:a16="http://schemas.microsoft.com/office/drawing/2014/main" xmlns="" id="{98F4DB8F-F1BD-8976-E6F9-23906F6E0EBD}"/>
              </a:ext>
            </a:extLst>
          </p:cNvPr>
          <p:cNvSpPr txBox="1"/>
          <p:nvPr/>
        </p:nvSpPr>
        <p:spPr>
          <a:xfrm>
            <a:off x="1116356" y="19902"/>
            <a:ext cx="4769222" cy="430887"/>
          </a:xfrm>
          <a:prstGeom prst="rect">
            <a:avLst/>
          </a:prstGeom>
          <a:noFill/>
        </p:spPr>
        <p:txBody>
          <a:bodyPr wrap="square" rtlCol="0">
            <a:spAutoFit/>
          </a:bodyPr>
          <a:lstStyle/>
          <a:p>
            <a:r>
              <a:rPr lang="ru-RU" sz="2200" dirty="0" smtClean="0">
                <a:solidFill>
                  <a:srgbClr val="010036"/>
                </a:solidFill>
                <a:latin typeface="MOSCOW2024" pitchFamily="82" charset="0"/>
              </a:rPr>
              <a:t>Социальные </a:t>
            </a:r>
            <a:r>
              <a:rPr lang="ru-RU" sz="2200" dirty="0">
                <a:solidFill>
                  <a:srgbClr val="010036"/>
                </a:solidFill>
                <a:latin typeface="MOSCOW2024" pitchFamily="82" charset="0"/>
              </a:rPr>
              <a:t>налоговые вычеты по НДФЛ</a:t>
            </a:r>
          </a:p>
        </p:txBody>
      </p:sp>
      <p:pic>
        <p:nvPicPr>
          <p:cNvPr id="9" name="Объект 5"/>
          <p:cNvPicPr>
            <a:picLocks noChangeAspect="1"/>
          </p:cNvPicPr>
          <p:nvPr/>
        </p:nvPicPr>
        <p:blipFill>
          <a:blip r:embed="rId2"/>
          <a:stretch>
            <a:fillRect/>
          </a:stretch>
        </p:blipFill>
        <p:spPr>
          <a:xfrm>
            <a:off x="1784978" y="1166924"/>
            <a:ext cx="7675926" cy="3847730"/>
          </a:xfrm>
          <a:prstGeom prst="rect">
            <a:avLst/>
          </a:prstGeom>
        </p:spPr>
      </p:pic>
      <p:sp>
        <p:nvSpPr>
          <p:cNvPr id="10" name="Заголовок 2"/>
          <p:cNvSpPr txBox="1">
            <a:spLocks/>
          </p:cNvSpPr>
          <p:nvPr/>
        </p:nvSpPr>
        <p:spPr>
          <a:xfrm>
            <a:off x="1139158" y="594590"/>
            <a:ext cx="9882855" cy="8681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800" b="1" dirty="0" smtClean="0">
                <a:solidFill>
                  <a:srgbClr val="C00000"/>
                </a:solidFill>
                <a:latin typeface="Arial" panose="020B0604020202020204" pitchFamily="34" charset="0"/>
                <a:cs typeface="Arial" panose="020B0604020202020204" pitchFamily="34" charset="0"/>
              </a:rPr>
              <a:t>Справка об оплате медицинских услуг для представления в налоговые органы Российской Федерации (по расходам до 01.01.2024)</a:t>
            </a:r>
            <a:endParaRPr lang="ru-RU" sz="1800" b="1" dirty="0">
              <a:solidFill>
                <a:srgbClr val="C00000"/>
              </a:solidFill>
              <a:latin typeface="Arial" panose="020B0604020202020204" pitchFamily="34" charset="0"/>
              <a:cs typeface="Arial" panose="020B0604020202020204" pitchFamily="34" charset="0"/>
            </a:endParaRPr>
          </a:p>
        </p:txBody>
      </p:sp>
      <p:sp>
        <p:nvSpPr>
          <p:cNvPr id="11" name="Овал 10"/>
          <p:cNvSpPr/>
          <p:nvPr/>
        </p:nvSpPr>
        <p:spPr>
          <a:xfrm>
            <a:off x="5953529" y="2410506"/>
            <a:ext cx="59197" cy="615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4050029" y="2207311"/>
            <a:ext cx="2890325" cy="412397"/>
          </a:xfrm>
          <a:prstGeom prst="roundRect">
            <a:avLst/>
          </a:prstGeom>
          <a:noFill/>
          <a:ln>
            <a:solidFill>
              <a:srgbClr val="D15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кругленный прямоугольник 12"/>
          <p:cNvSpPr/>
          <p:nvPr/>
        </p:nvSpPr>
        <p:spPr>
          <a:xfrm>
            <a:off x="6253237" y="2619708"/>
            <a:ext cx="915290" cy="334664"/>
          </a:xfrm>
          <a:prstGeom prst="roundRect">
            <a:avLst/>
          </a:prstGeom>
          <a:noFill/>
          <a:ln>
            <a:solidFill>
              <a:srgbClr val="D15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кругленный прямоугольник 13"/>
          <p:cNvSpPr/>
          <p:nvPr/>
        </p:nvSpPr>
        <p:spPr>
          <a:xfrm>
            <a:off x="5360817" y="3000853"/>
            <a:ext cx="1784839" cy="340863"/>
          </a:xfrm>
          <a:prstGeom prst="roundRect">
            <a:avLst/>
          </a:prstGeom>
          <a:noFill/>
          <a:ln>
            <a:solidFill>
              <a:srgbClr val="D15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кругленный прямоугольник 14"/>
          <p:cNvSpPr/>
          <p:nvPr/>
        </p:nvSpPr>
        <p:spPr>
          <a:xfrm>
            <a:off x="3370751" y="3240539"/>
            <a:ext cx="1667241" cy="286167"/>
          </a:xfrm>
          <a:prstGeom prst="roundRect">
            <a:avLst/>
          </a:prstGeom>
          <a:noFill/>
          <a:ln>
            <a:solidFill>
              <a:srgbClr val="D15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кругленный прямоугольник 15"/>
          <p:cNvSpPr/>
          <p:nvPr/>
        </p:nvSpPr>
        <p:spPr>
          <a:xfrm>
            <a:off x="3370751" y="3651797"/>
            <a:ext cx="2004845" cy="262253"/>
          </a:xfrm>
          <a:prstGeom prst="roundRect">
            <a:avLst/>
          </a:prstGeom>
          <a:noFill/>
          <a:ln>
            <a:solidFill>
              <a:srgbClr val="D15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кругленный прямоугольник 16"/>
          <p:cNvSpPr/>
          <p:nvPr/>
        </p:nvSpPr>
        <p:spPr>
          <a:xfrm>
            <a:off x="605647" y="5395799"/>
            <a:ext cx="10695763" cy="1036170"/>
          </a:xfrm>
          <a:prstGeom prst="roundRect">
            <a:avLst/>
          </a:prstGeom>
          <a:solidFill>
            <a:schemeClr val="accent4">
              <a:lumMod val="20000"/>
              <a:lumOff val="80000"/>
            </a:schemeClr>
          </a:solidFill>
          <a:ln>
            <a:solidFill>
              <a:schemeClr val="tx1"/>
            </a:solidFill>
          </a:ln>
          <a:effectLst>
            <a:outerShdw blurRad="76200" dist="12700" dir="2700000" sy="-23000" kx="-800400" algn="bl" rotWithShape="0">
              <a:prstClr val="black">
                <a:alpha val="2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r>
              <a:rPr lang="ru-RU" sz="1800" b="1" dirty="0">
                <a:solidFill>
                  <a:srgbClr val="FF0000"/>
                </a:solidFill>
                <a:latin typeface="Arial" panose="020B0604020202020204" pitchFamily="34" charset="0"/>
                <a:cs typeface="Arial" panose="020B0604020202020204" pitchFamily="34" charset="0"/>
              </a:rPr>
              <a:t>!!!!</a:t>
            </a:r>
            <a:r>
              <a:rPr lang="ru-RU" sz="1800" b="1" dirty="0">
                <a:solidFill>
                  <a:schemeClr val="tx1"/>
                </a:solidFill>
                <a:latin typeface="Arial" panose="020B0604020202020204" pitchFamily="34" charset="0"/>
                <a:cs typeface="Arial" panose="020B0604020202020204" pitchFamily="34" charset="0"/>
              </a:rPr>
              <a:t> </a:t>
            </a:r>
            <a:r>
              <a:rPr lang="ru-RU" sz="1800" dirty="0">
                <a:solidFill>
                  <a:srgbClr val="FF0000"/>
                </a:solidFill>
                <a:latin typeface="Arial" panose="020B0604020202020204" pitchFamily="34" charset="0"/>
                <a:cs typeface="Arial" panose="020B0604020202020204" pitchFamily="34" charset="0"/>
              </a:rPr>
              <a:t>С 01.01.2024 </a:t>
            </a:r>
            <a:r>
              <a:rPr lang="ru-RU" sz="1800" dirty="0">
                <a:solidFill>
                  <a:schemeClr val="tx1"/>
                </a:solidFill>
                <a:latin typeface="Arial" panose="020B0604020202020204" pitchFamily="34" charset="0"/>
                <a:cs typeface="Arial" panose="020B0604020202020204" pitchFamily="34" charset="0"/>
              </a:rPr>
              <a:t>утверждена форма справки об оплате медицинских услуг для представления в налоговые органы РФ (КНД 1151156) -  утверждена Приказом от 8 ноября 2023 г. N ЕА-7-11/824@</a:t>
            </a:r>
          </a:p>
          <a:p>
            <a:pPr algn="just"/>
            <a:r>
              <a:rPr lang="ru-RU" sz="1800" dirty="0" smtClean="0">
                <a:solidFill>
                  <a:schemeClr val="tx1"/>
                </a:solidFill>
                <a:latin typeface="Times New Roman" panose="02020603050405020304" pitchFamily="18" charset="0"/>
                <a:cs typeface="Times New Roman" panose="02020603050405020304" pitchFamily="18" charset="0"/>
              </a:rPr>
              <a:t> </a:t>
            </a:r>
            <a:endParaRPr lang="ru-RU" sz="1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56040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1821</TotalTime>
  <Words>3809</Words>
  <Application>Microsoft Office PowerPoint</Application>
  <PresentationFormat>Широкоэкранный</PresentationFormat>
  <Paragraphs>345</Paragraphs>
  <Slides>33</Slides>
  <Notes>0</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33</vt:i4>
      </vt:variant>
    </vt:vector>
  </HeadingPairs>
  <TitlesOfParts>
    <vt:vector size="46" baseType="lpstr">
      <vt:lpstr>Arial</vt:lpstr>
      <vt:lpstr>Bahnschrift</vt:lpstr>
      <vt:lpstr>Bahnschrift Light</vt:lpstr>
      <vt:lpstr>Calibri</vt:lpstr>
      <vt:lpstr>Calibri Light</vt:lpstr>
      <vt:lpstr>Comic Sans MS</vt:lpstr>
      <vt:lpstr>Montserrat</vt:lpstr>
      <vt:lpstr>Montserrat SemiBold</vt:lpstr>
      <vt:lpstr>MOSCOW2024</vt:lpstr>
      <vt:lpstr>Times New Roman</vt:lpstr>
      <vt:lpstr>Unbounded Medium</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Leyla</dc:creator>
  <cp:lastModifiedBy>Лещук Светлана Владимировна</cp:lastModifiedBy>
  <cp:revision>86</cp:revision>
  <dcterms:created xsi:type="dcterms:W3CDTF">2024-07-17T09:30:15Z</dcterms:created>
  <dcterms:modified xsi:type="dcterms:W3CDTF">2024-08-11T13:56:18Z</dcterms:modified>
</cp:coreProperties>
</file>