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1" r:id="rId2"/>
    <p:sldMasterId id="2147483659" r:id="rId3"/>
  </p:sldMasterIdLst>
  <p:notesMasterIdLst>
    <p:notesMasterId r:id="rId12"/>
  </p:notesMasterIdLst>
  <p:handoutMasterIdLst>
    <p:handoutMasterId r:id="rId13"/>
  </p:handoutMasterIdLst>
  <p:sldIdLst>
    <p:sldId id="261" r:id="rId4"/>
    <p:sldId id="566" r:id="rId5"/>
    <p:sldId id="564" r:id="rId6"/>
    <p:sldId id="558" r:id="rId7"/>
    <p:sldId id="559" r:id="rId8"/>
    <p:sldId id="569" r:id="rId9"/>
    <p:sldId id="560" r:id="rId10"/>
    <p:sldId id="5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er" initials="A" lastIdx="1" clrIdx="0">
    <p:extLst>
      <p:ext uri="{19B8F6BF-5375-455C-9EA6-DF929625EA0E}">
        <p15:presenceInfo xmlns:p15="http://schemas.microsoft.com/office/powerpoint/2012/main" userId="c2c282acd76302c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E076"/>
    <a:srgbClr val="92BC2B"/>
    <a:srgbClr val="ECECEC"/>
    <a:srgbClr val="548B07"/>
    <a:srgbClr val="B50F08"/>
    <a:srgbClr val="9EC531"/>
    <a:srgbClr val="82B026"/>
    <a:srgbClr val="A6CE39"/>
    <a:srgbClr val="EEEEEE"/>
    <a:srgbClr val="BDD7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547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2E0E72C9-EF26-4E49-A624-76C408AA0C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8BC4FFD-392B-4F86-9583-534150C4A7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FBA26-99D0-422F-AE15-2DC8AA8D20EF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2C3668D-DBEA-4893-990A-8EC3CB8C0B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BB5E0-3B45-424F-8BAB-0AA8289D9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171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67475-4381-492C-AD26-36CBE4F60759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24C36-891F-4F74-BBFB-56C9781A57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171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готово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9E36F8-35CE-47CA-9FFC-FC0468D9C95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21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7DF89C8-56DD-44EE-B8F7-81B7FE74BC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2659" y="1122363"/>
            <a:ext cx="11284299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975D6B3-92A3-4D2A-A14C-F5EE1A0DE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0308"/>
            <a:ext cx="9144000" cy="11982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66313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9074-4075-48EA-A5F8-FB0DEEB63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074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9074-4075-48EA-A5F8-FB0DEEB63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270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9074-4075-48EA-A5F8-FB0DEEB63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020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9074-4075-48EA-A5F8-FB0DEEB63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361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9074-4075-48EA-A5F8-FB0DEEB63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476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9074-4075-48EA-A5F8-FB0DEEB63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357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9074-4075-48EA-A5F8-FB0DEEB63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685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9074-4075-48EA-A5F8-FB0DEEB63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123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1D76-1619-4C08-BA53-9BB3B022C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362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1D76-1619-4C08-BA53-9BB3B022C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217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900E8AD-424D-477A-8CCD-82E3B7EF5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230734"/>
            <a:ext cx="10515600" cy="40293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A9AB785F-3827-4836-8087-E0D391D1D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8219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3200" b="1"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09025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1D76-1619-4C08-BA53-9BB3B022C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8382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1D76-1619-4C08-BA53-9BB3B022C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048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1D76-1619-4C08-BA53-9BB3B022C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468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1D76-1619-4C08-BA53-9BB3B022C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438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1D76-1619-4C08-BA53-9BB3B022C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411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1D76-1619-4C08-BA53-9BB3B022C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2149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1D76-1619-4C08-BA53-9BB3B022C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4884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1D76-1619-4C08-BA53-9BB3B022C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3503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1D76-1619-4C08-BA53-9BB3B022C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639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0B01BCF-7FB7-4F0B-A668-3DA2DF849A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14505"/>
            <a:ext cx="5181600" cy="316245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63768E1-2347-41CB-B3DE-DF77995A7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14505"/>
            <a:ext cx="5181600" cy="316245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3DDF7923-D791-472E-89B5-B9C4BA877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8219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3200" b="1"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5391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3448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8662" y="1037861"/>
            <a:ext cx="1008374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10"/>
          <p:cNvSpPr>
            <a:spLocks noGrp="1"/>
          </p:cNvSpPr>
          <p:nvPr>
            <p:ph type="sldNum" sz="quarter" idx="10"/>
          </p:nvPr>
        </p:nvSpPr>
        <p:spPr>
          <a:xfrm>
            <a:off x="11203521" y="5865285"/>
            <a:ext cx="673100" cy="6836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6AD48-D6AB-414B-8B90-F8616153DCD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05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7901521" y="5126569"/>
            <a:ext cx="1231900" cy="376767"/>
          </a:xfrm>
          <a:prstGeom prst="rect">
            <a:avLst/>
          </a:prstGeom>
          <a:noFill/>
          <a:ln>
            <a:noFill/>
          </a:ln>
          <a:extLst/>
        </p:spPr>
        <p:txBody>
          <a:bodyPr lIns="95415" tIns="47707" rIns="95415" bIns="47707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sz="2133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4918" y="2006604"/>
            <a:ext cx="10176933" cy="4275665"/>
          </a:xfrm>
          <a:prstGeom prst="rect">
            <a:avLst/>
          </a:prstGeom>
        </p:spPr>
        <p:txBody>
          <a:bodyPr>
            <a:noAutofit/>
          </a:bodyPr>
          <a:lstStyle>
            <a:lvl1pPr marL="379331" indent="0">
              <a:buFontTx/>
              <a:buNone/>
              <a:defRPr b="1">
                <a:latin typeface="+mj-lt"/>
              </a:defRPr>
            </a:lvl1pPr>
            <a:lvl2pPr marL="376017" indent="3313">
              <a:defRPr>
                <a:latin typeface="+mj-lt"/>
              </a:defRPr>
            </a:lvl2pPr>
            <a:lvl3pPr marL="655958" indent="-271660">
              <a:tabLst/>
              <a:defRPr>
                <a:latin typeface="+mj-lt"/>
              </a:defRPr>
            </a:lvl3pPr>
            <a:lvl4pPr marL="0" indent="376017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14919" y="745068"/>
            <a:ext cx="10176932" cy="126153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defTabSz="108836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600"/>
            </a:lvl1pPr>
          </a:lstStyle>
          <a:p>
            <a:pPr lvl="0"/>
            <a:r>
              <a:rPr lang="en-US" noProof="0" dirty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>
          <a:xfrm>
            <a:off x="11203521" y="5865285"/>
            <a:ext cx="673100" cy="6836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40008-891A-4377-BE4A-C4BA0DA4476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08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9074-4075-48EA-A5F8-FB0DEEB63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970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9074-4075-48EA-A5F8-FB0DEEB63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682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9074-4075-48EA-A5F8-FB0DEEB63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632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F69ED1D-27B8-410E-B5D6-20C5C8A20DA7}"/>
              </a:ext>
            </a:extLst>
          </p:cNvPr>
          <p:cNvSpPr/>
          <p:nvPr userDrawn="1"/>
        </p:nvSpPr>
        <p:spPr>
          <a:xfrm>
            <a:off x="0" y="0"/>
            <a:ext cx="12192000" cy="647700"/>
          </a:xfrm>
          <a:prstGeom prst="rect">
            <a:avLst/>
          </a:prstGeom>
          <a:solidFill>
            <a:srgbClr val="92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11203521" y="5865285"/>
            <a:ext cx="673100" cy="6836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40008-891A-4377-BE4A-C4BA0DA4476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15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5" r:id="rId4"/>
    <p:sldLayoutId id="2147483657" r:id="rId5"/>
    <p:sldLayoutId id="2147483658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D9074-4075-48EA-A5F8-FB0DEEB63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838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B1D76-1619-4C08-BA53-9BB3B022C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30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EAE40E7-0849-4AE0-A2FD-72B2CDC3C6C4}"/>
              </a:ext>
            </a:extLst>
          </p:cNvPr>
          <p:cNvSpPr/>
          <p:nvPr/>
        </p:nvSpPr>
        <p:spPr>
          <a:xfrm>
            <a:off x="-858417" y="-4094"/>
            <a:ext cx="12192000" cy="6862094"/>
          </a:xfrm>
          <a:prstGeom prst="rect">
            <a:avLst/>
          </a:prstGeom>
          <a:solidFill>
            <a:srgbClr val="92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C4D7A5A1-C203-48AE-B1FD-20E611474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04706" y="1370836"/>
            <a:ext cx="11782588" cy="24751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86408" y="1370835"/>
            <a:ext cx="105715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Работа на ЕНС 2024: обновленный порядок начисления и резервирования налогов и взносов. Справки, документы и другие новые возможности личного кабинета.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9962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272" y="993231"/>
            <a:ext cx="3879058" cy="2808259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139" y="972390"/>
            <a:ext cx="4151205" cy="2768709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615474" y="1850307"/>
            <a:ext cx="922514" cy="340633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16200000">
            <a:off x="5672341" y="1961127"/>
            <a:ext cx="455576" cy="375206"/>
          </a:xfrm>
          <a:prstGeom prst="downArrow">
            <a:avLst/>
          </a:prstGeom>
          <a:gradFill>
            <a:gsLst>
              <a:gs pos="40000">
                <a:srgbClr val="FF0000"/>
              </a:gs>
              <a:gs pos="86000">
                <a:srgbClr val="F3FC7C"/>
              </a:gs>
              <a:gs pos="71000">
                <a:srgbClr val="E4A83C"/>
              </a:gs>
              <a:gs pos="100000">
                <a:srgbClr val="F3FC7C"/>
              </a:gs>
            </a:gsLst>
            <a:lin ang="5400000" scaled="1"/>
          </a:gradFill>
          <a:ln w="12700">
            <a:solidFill>
              <a:schemeClr val="tx2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4">
            <a:extLst>
              <a:ext uri="{FF2B5EF4-FFF2-40B4-BE49-F238E27FC236}">
                <a16:creationId xmlns:a16="http://schemas.microsoft.com/office/drawing/2014/main" xmlns="" id="{F39E71C6-C067-43A1-8088-1CA0765AEE98}"/>
              </a:ext>
            </a:extLst>
          </p:cNvPr>
          <p:cNvSpPr txBox="1">
            <a:spLocks/>
          </p:cNvSpPr>
          <p:nvPr/>
        </p:nvSpPr>
        <p:spPr>
          <a:xfrm>
            <a:off x="1570206" y="1781218"/>
            <a:ext cx="8108978" cy="2976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3"/>
          <a:stretch/>
        </p:blipFill>
        <p:spPr>
          <a:xfrm>
            <a:off x="1694867" y="3886228"/>
            <a:ext cx="3879058" cy="2669214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634396" y="4670939"/>
            <a:ext cx="764384" cy="312565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138" y="3886228"/>
            <a:ext cx="4084346" cy="2374774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8778051" y="4599788"/>
            <a:ext cx="764384" cy="296771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" y="94834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+mj-lt"/>
                <a:cs typeface="Arial" panose="020B0604020202020204" pitchFamily="34" charset="0"/>
              </a:rPr>
              <a:t>Просмотр </a:t>
            </a:r>
            <a:r>
              <a:rPr lang="ru-RU" sz="2800" b="1" dirty="0" smtClean="0">
                <a:latin typeface="+mj-lt"/>
                <a:cs typeface="Arial" panose="020B0604020202020204" pitchFamily="34" charset="0"/>
              </a:rPr>
              <a:t>сведений</a:t>
            </a:r>
            <a:r>
              <a:rPr lang="ru-RU" sz="28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atin typeface="+mj-lt"/>
                <a:cs typeface="Arial" panose="020B0604020202020204" pitchFamily="34" charset="0"/>
              </a:rPr>
              <a:t>в Личном кабинете налогоплательщика</a:t>
            </a:r>
            <a:endParaRPr lang="ru-RU" sz="2800" b="1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25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65"/>
          <a:stretch/>
        </p:blipFill>
        <p:spPr>
          <a:xfrm>
            <a:off x="4007768" y="930583"/>
            <a:ext cx="6399992" cy="3000032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5944"/>
          <a:stretch/>
        </p:blipFill>
        <p:spPr>
          <a:xfrm>
            <a:off x="1762768" y="3511958"/>
            <a:ext cx="4273362" cy="3169309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253350" y="3018540"/>
            <a:ext cx="1616242" cy="500485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26550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+mj-lt"/>
                <a:cs typeface="Arial" panose="020B0604020202020204" pitchFamily="34" charset="0"/>
              </a:rPr>
              <a:t>Личные кабинет налогоплательщика</a:t>
            </a:r>
          </a:p>
        </p:txBody>
      </p:sp>
    </p:spTree>
    <p:extLst>
      <p:ext uri="{BB962C8B-B14F-4D97-AF65-F5344CB8AC3E}">
        <p14:creationId xmlns:p14="http://schemas.microsoft.com/office/powerpoint/2010/main" val="215002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10518"/>
            <a:ext cx="12192000" cy="451491"/>
          </a:xfrm>
        </p:spPr>
        <p:txBody>
          <a:bodyPr/>
          <a:lstStyle/>
          <a:p>
            <a:pPr algn="ctr">
              <a:lnSpc>
                <a:spcPts val="2400"/>
              </a:lnSpc>
              <a:defRPr/>
            </a:pPr>
            <a:r>
              <a:rPr lang="ru-RU" sz="3600" dirty="0"/>
              <a:t>Новый функционал Личных кабинетов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295295" y="2276872"/>
            <a:ext cx="672075" cy="384043"/>
          </a:xfrm>
          <a:prstGeom prst="rect">
            <a:avLst/>
          </a:prstGeom>
        </p:spPr>
        <p:txBody>
          <a:bodyPr vert="horz" wrap="square" lIns="139075" tIns="69537" rIns="139075" bIns="69537" rtlCol="0" anchor="ctr">
            <a:normAutofit fontScale="25000" lnSpcReduction="20000"/>
          </a:bodyPr>
          <a:lstStyle/>
          <a:p>
            <a:pPr defTabSz="1390707">
              <a:spcBef>
                <a:spcPct val="0"/>
              </a:spcBef>
            </a:pPr>
            <a:endParaRPr lang="ru-RU" sz="64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1204575" y="5864225"/>
            <a:ext cx="671447" cy="684776"/>
          </a:xfrm>
          <a:prstGeom prst="rect">
            <a:avLst/>
          </a:prstGeom>
        </p:spPr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4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2" y="952190"/>
            <a:ext cx="6816757" cy="33265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632" y="3082580"/>
            <a:ext cx="6057155" cy="3176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0416481" y="4201031"/>
            <a:ext cx="1123817" cy="2840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224969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/>
          <a:srcRect l="13742" r="9914" b="31095"/>
          <a:stretch/>
        </p:blipFill>
        <p:spPr>
          <a:xfrm>
            <a:off x="623392" y="1028733"/>
            <a:ext cx="6240693" cy="29433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Рисунок 29"/>
          <p:cNvPicPr/>
          <p:nvPr/>
        </p:nvPicPr>
        <p:blipFill rotWithShape="1">
          <a:blip r:embed="rId3"/>
          <a:srcRect b="17647"/>
          <a:stretch/>
        </p:blipFill>
        <p:spPr>
          <a:xfrm>
            <a:off x="5039883" y="3236979"/>
            <a:ext cx="6121459" cy="31020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0" y="179377"/>
            <a:ext cx="12192000" cy="530840"/>
          </a:xfrm>
        </p:spPr>
        <p:txBody>
          <a:bodyPr/>
          <a:lstStyle/>
          <a:p>
            <a:pPr algn="ctr">
              <a:lnSpc>
                <a:spcPts val="2400"/>
              </a:lnSpc>
              <a:defRPr/>
            </a:pPr>
            <a:r>
              <a:rPr lang="ru-RU" sz="3600" dirty="0"/>
              <a:t>Новый функционал Личных кабинетов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40008-891A-4377-BE4A-C4BA0DA4476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81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0008" y="1464163"/>
            <a:ext cx="8971983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5945" indent="-533387">
              <a:spcAft>
                <a:spcPts val="1500"/>
              </a:spcAft>
              <a:buClr>
                <a:srgbClr val="C00000"/>
              </a:buClr>
              <a:buSzPct val="200000"/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333333"/>
                </a:solidFill>
                <a:ea typeface="Calibri" panose="020F0502020204030204" pitchFamily="34" charset="0"/>
              </a:rPr>
              <a:t>Справка о наличии положительного, отрицательного или нулевого сальдо ЕНС налогоплательщика. </a:t>
            </a:r>
            <a:endParaRPr lang="en-US" sz="1600" b="1" dirty="0">
              <a:solidFill>
                <a:srgbClr val="333333"/>
              </a:solidFill>
              <a:ea typeface="Calibri" panose="020F0502020204030204" pitchFamily="34" charset="0"/>
            </a:endParaRPr>
          </a:p>
          <a:p>
            <a:pPr marL="715945" indent="-533387">
              <a:spcAft>
                <a:spcPts val="1500"/>
              </a:spcAft>
              <a:buClr>
                <a:srgbClr val="C00000"/>
              </a:buClr>
              <a:buSzPct val="200000"/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333333"/>
                </a:solidFill>
                <a:ea typeface="Calibri" panose="020F0502020204030204" pitchFamily="34" charset="0"/>
              </a:rPr>
              <a:t>Справка об исполнении обязанности по уплате налогов, сборов, страховых взносах, пеней, штрафов, процентов. </a:t>
            </a:r>
            <a:endParaRPr lang="en-US" sz="1600" b="1" dirty="0">
              <a:solidFill>
                <a:srgbClr val="333333"/>
              </a:solidFill>
              <a:ea typeface="Calibri" panose="020F0502020204030204" pitchFamily="34" charset="0"/>
            </a:endParaRPr>
          </a:p>
          <a:p>
            <a:pPr marL="715945" indent="-533387">
              <a:spcAft>
                <a:spcPts val="1500"/>
              </a:spcAft>
              <a:buClr>
                <a:srgbClr val="C00000"/>
              </a:buClr>
              <a:buSzPct val="200000"/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333333"/>
                </a:solidFill>
                <a:ea typeface="Calibri" panose="020F0502020204030204" pitchFamily="34" charset="0"/>
              </a:rPr>
              <a:t>Справка о принадлежности сумм денежных средств, перечисленных в качестве единого налогового платежа налогоплательщика, плательщика сбора, плательщика страховых взносов или налогового агента. </a:t>
            </a:r>
            <a:endParaRPr lang="en-US" sz="1600" b="1" dirty="0">
              <a:solidFill>
                <a:srgbClr val="333333"/>
              </a:solidFill>
              <a:ea typeface="Calibri" panose="020F0502020204030204" pitchFamily="34" charset="0"/>
            </a:endParaRPr>
          </a:p>
          <a:p>
            <a:pPr marL="715945" indent="-533387">
              <a:spcAft>
                <a:spcPts val="1500"/>
              </a:spcAft>
              <a:buClr>
                <a:srgbClr val="C00000"/>
              </a:buClr>
              <a:buSzPct val="200000"/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333333"/>
                </a:solidFill>
                <a:ea typeface="Calibri" panose="020F0502020204030204" pitchFamily="34" charset="0"/>
              </a:rPr>
              <a:t>Акт сверки принадлежности сумм денежных средств, перечисленных и (или) признаваемых в качестве единого налогового платежа, либо сумм денежных средств, перечисленных не в качестве единого налогового платежа. </a:t>
            </a:r>
            <a:endParaRPr lang="en-US" sz="1600" b="1" dirty="0">
              <a:solidFill>
                <a:srgbClr val="333333"/>
              </a:solidFill>
              <a:ea typeface="Calibri" panose="020F0502020204030204" pitchFamily="34" charset="0"/>
            </a:endParaRPr>
          </a:p>
          <a:p>
            <a:pPr marL="715945" indent="-533387">
              <a:spcAft>
                <a:spcPts val="1500"/>
              </a:spcAft>
              <a:buClr>
                <a:srgbClr val="C00000"/>
              </a:buClr>
              <a:buSzPct val="200000"/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333333"/>
                </a:solidFill>
                <a:ea typeface="Calibri" panose="020F0502020204030204" pitchFamily="34" charset="0"/>
              </a:rPr>
              <a:t>Сведения о наличии (отсутствии) задолженности в размере отрицательного сальдо ЕНС.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+mj-lt"/>
                <a:cs typeface="Calibri" panose="020F0502020204030204" pitchFamily="34" charset="0"/>
              </a:rPr>
              <a:t>Сверка Справки Акты</a:t>
            </a:r>
          </a:p>
        </p:txBody>
      </p:sp>
    </p:spTree>
    <p:extLst>
      <p:ext uri="{BB962C8B-B14F-4D97-AF65-F5344CB8AC3E}">
        <p14:creationId xmlns:p14="http://schemas.microsoft.com/office/powerpoint/2010/main" val="362051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68" b="43528"/>
          <a:stretch/>
        </p:blipFill>
        <p:spPr>
          <a:xfrm>
            <a:off x="623392" y="1028733"/>
            <a:ext cx="7535797" cy="35523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5" t="5201" b="45800"/>
          <a:stretch/>
        </p:blipFill>
        <p:spPr>
          <a:xfrm>
            <a:off x="4463820" y="2276872"/>
            <a:ext cx="6638849" cy="38631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66207" y="1316765"/>
            <a:ext cx="1512947" cy="38404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976320" y="5572705"/>
            <a:ext cx="1632181" cy="52805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-1" y="161856"/>
            <a:ext cx="12192001" cy="530840"/>
          </a:xfrm>
        </p:spPr>
        <p:txBody>
          <a:bodyPr/>
          <a:lstStyle/>
          <a:p>
            <a:pPr algn="ctr">
              <a:lnSpc>
                <a:spcPts val="2400"/>
              </a:lnSpc>
              <a:defRPr/>
            </a:pPr>
            <a:r>
              <a:rPr lang="ru-RU" sz="3600" dirty="0"/>
              <a:t>Новый функционал Личных кабинетов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40008-891A-4377-BE4A-C4BA0DA4476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37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 flipH="1">
            <a:off x="2020383" y="1762239"/>
            <a:ext cx="8495216" cy="3657487"/>
          </a:xfrm>
          <a:prstGeom prst="round2DiagRect">
            <a:avLst/>
          </a:prstGeom>
          <a:solidFill>
            <a:srgbClr val="EEEEEE"/>
          </a:solidFill>
          <a:ln w="28575">
            <a:solidFill>
              <a:schemeClr val="bg2">
                <a:lumMod val="40000"/>
                <a:lumOff val="6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254000" h="1905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891" indent="-342891" algn="ctr"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sz="2000" b="1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Справка о сальдо ЕНС, </a:t>
            </a:r>
          </a:p>
          <a:p>
            <a:pPr marL="342891" indent="-342891" algn="ctr"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sz="2000" b="1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Справка об исполнении обязанности, </a:t>
            </a:r>
          </a:p>
          <a:p>
            <a:pPr marL="342891" indent="-342891" algn="ctr"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sz="2000" b="1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Справка о принадлежности и </a:t>
            </a:r>
          </a:p>
          <a:p>
            <a:pPr marL="342891" indent="-342891" algn="ctr"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sz="2000" b="1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Акт сверки </a:t>
            </a:r>
          </a:p>
          <a:p>
            <a:pPr algn="ctr"/>
            <a:endParaRPr lang="ru-RU" sz="20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Calibri" panose="020F0502020204030204" pitchFamily="34" charset="0"/>
            </a:endParaRPr>
          </a:p>
          <a:p>
            <a:pPr algn="ctr"/>
            <a:r>
              <a:rPr lang="ru-RU" sz="2000" b="1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могут быть запрошены </a:t>
            </a:r>
            <a:r>
              <a:rPr lang="ru-RU" sz="20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электронном виде по ТКС или через ЛК либо в бумажном виде.</a:t>
            </a:r>
            <a:endParaRPr lang="ru-RU" sz="2000" b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1923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+mj-lt"/>
                <a:cs typeface="Arial" panose="020B0604020202020204" pitchFamily="34" charset="0"/>
              </a:rPr>
              <a:t>Сверка Справки Акты</a:t>
            </a:r>
          </a:p>
        </p:txBody>
      </p:sp>
    </p:spTree>
    <p:extLst>
      <p:ext uri="{BB962C8B-B14F-4D97-AF65-F5344CB8AC3E}">
        <p14:creationId xmlns:p14="http://schemas.microsoft.com/office/powerpoint/2010/main" val="103361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упрощенка">
      <a:dk1>
        <a:sysClr val="windowText" lastClr="000000"/>
      </a:dk1>
      <a:lt1>
        <a:sysClr val="window" lastClr="FFFFFF"/>
      </a:lt1>
      <a:dk2>
        <a:srgbClr val="98C82E"/>
      </a:dk2>
      <a:lt2>
        <a:srgbClr val="E7E6E6"/>
      </a:lt2>
      <a:accent1>
        <a:srgbClr val="6CA715"/>
      </a:accent1>
      <a:accent2>
        <a:srgbClr val="BFBFBF"/>
      </a:accent2>
      <a:accent3>
        <a:srgbClr val="8FC832"/>
      </a:accent3>
      <a:accent4>
        <a:srgbClr val="EDEDED"/>
      </a:accent4>
      <a:accent5>
        <a:srgbClr val="ABD680"/>
      </a:accent5>
      <a:accent6>
        <a:srgbClr val="F1361D"/>
      </a:accent6>
      <a:hlink>
        <a:srgbClr val="79BB17"/>
      </a:hlink>
      <a:folHlink>
        <a:srgbClr val="0C0C0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1790</TotalTime>
  <Words>189</Words>
  <Application>Microsoft Office PowerPoint</Application>
  <PresentationFormat>Широкоэкранный</PresentationFormat>
  <Paragraphs>24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Тема Office</vt:lpstr>
      <vt:lpstr>1_Специальное оформление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Новый функционал Личных кабинетов</vt:lpstr>
      <vt:lpstr>Новый функционал Личных кабинетов</vt:lpstr>
      <vt:lpstr>Презентация PowerPoint</vt:lpstr>
      <vt:lpstr>Новый функционал Личных кабинетов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Дебиторка vs кредиторка:  как согласовать условия отгрузок  и не допустить кассовых разрывов</dc:title>
  <dc:creator>Кубик</dc:creator>
  <cp:lastModifiedBy>Москвина Виктория Александровна</cp:lastModifiedBy>
  <cp:revision>153</cp:revision>
  <dcterms:created xsi:type="dcterms:W3CDTF">2022-03-17T15:35:08Z</dcterms:created>
  <dcterms:modified xsi:type="dcterms:W3CDTF">2024-08-01T13:38:45Z</dcterms:modified>
</cp:coreProperties>
</file>