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0" r:id="rId2"/>
    <p:sldId id="256" r:id="rId3"/>
    <p:sldId id="258" r:id="rId4"/>
    <p:sldId id="257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7" d="100"/>
          <a:sy n="77" d="100"/>
        </p:scale>
        <p:origin x="54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A94360-6D01-4479-AEE9-0C9793865CEF}" type="doc">
      <dgm:prSet loTypeId="urn:microsoft.com/office/officeart/2005/8/layout/list1" loCatId="list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7B90D8D-6EEE-43BB-8445-F13F4DC44E08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1"/>
              </a:solidFill>
            </a:rPr>
            <a:t>Организационная зависимость физических лиц, применяющих НПД, от своего "Заказчика"</a:t>
          </a:r>
          <a:endParaRPr lang="ru-RU" sz="1400" b="1" dirty="0">
            <a:solidFill>
              <a:schemeClr val="bg1"/>
            </a:solidFill>
          </a:endParaRPr>
        </a:p>
      </dgm:t>
    </dgm:pt>
    <dgm:pt modelId="{4ED66231-0DF2-49B3-98AA-6546F46FDAB1}" type="parTrans" cxnId="{D69F9369-3A7C-4CC9-99C5-57D584E1D015}">
      <dgm:prSet/>
      <dgm:spPr/>
      <dgm:t>
        <a:bodyPr/>
        <a:lstStyle/>
        <a:p>
          <a:endParaRPr lang="ru-RU"/>
        </a:p>
      </dgm:t>
    </dgm:pt>
    <dgm:pt modelId="{136F37F2-309F-41D4-9C7B-86F3422108BE}" type="sibTrans" cxnId="{D69F9369-3A7C-4CC9-99C5-57D584E1D015}">
      <dgm:prSet/>
      <dgm:spPr/>
      <dgm:t>
        <a:bodyPr/>
        <a:lstStyle/>
        <a:p>
          <a:endParaRPr lang="ru-RU"/>
        </a:p>
      </dgm:t>
    </dgm:pt>
    <dgm:pt modelId="{65F63161-20E9-45AC-8861-EC0A4AA5CC8F}">
      <dgm:prSet phldrT="[Текст]"/>
      <dgm:spPr/>
      <dgm:t>
        <a:bodyPr/>
        <a:lstStyle/>
        <a:p>
          <a:r>
            <a:rPr lang="ru-RU" dirty="0" smtClean="0"/>
            <a:t>регистрация физического лица в качестве налогоплательщика НПД - обязательное условие "Заказчика";</a:t>
          </a:r>
          <a:endParaRPr lang="ru-RU" dirty="0"/>
        </a:p>
      </dgm:t>
    </dgm:pt>
    <dgm:pt modelId="{C5615AF4-794D-4807-A655-5D28465154E7}" type="parTrans" cxnId="{69882CBF-E742-43F5-BFA2-7578BC28DE88}">
      <dgm:prSet/>
      <dgm:spPr/>
      <dgm:t>
        <a:bodyPr/>
        <a:lstStyle/>
        <a:p>
          <a:endParaRPr lang="ru-RU"/>
        </a:p>
      </dgm:t>
    </dgm:pt>
    <dgm:pt modelId="{D96844B6-8B8D-48FC-AB95-CF08889245F9}" type="sibTrans" cxnId="{69882CBF-E742-43F5-BFA2-7578BC28DE88}">
      <dgm:prSet/>
      <dgm:spPr/>
      <dgm:t>
        <a:bodyPr/>
        <a:lstStyle/>
        <a:p>
          <a:endParaRPr lang="ru-RU"/>
        </a:p>
      </dgm:t>
    </dgm:pt>
    <dgm:pt modelId="{8C74783E-F9DF-42B2-8EBA-DF9A5BA8938F}">
      <dgm:prSet phldrT="[Текст]"/>
      <dgm:spPr/>
      <dgm:t>
        <a:bodyPr/>
        <a:lstStyle/>
        <a:p>
          <a:r>
            <a:rPr lang="ru-RU" dirty="0" smtClean="0"/>
            <a:t>"Заказчик" распределяет физических лиц, применяющих НПД, по объектам (маршрутам) исходя из производственной необходимости</a:t>
          </a:r>
          <a:endParaRPr lang="ru-RU" dirty="0"/>
        </a:p>
      </dgm:t>
    </dgm:pt>
    <dgm:pt modelId="{3B43BD70-B53D-4CA8-A9D6-2B3A732FCD3D}" type="parTrans" cxnId="{F5371B70-1700-4051-A5A3-51AA3EE78655}">
      <dgm:prSet/>
      <dgm:spPr/>
      <dgm:t>
        <a:bodyPr/>
        <a:lstStyle/>
        <a:p>
          <a:endParaRPr lang="ru-RU"/>
        </a:p>
      </dgm:t>
    </dgm:pt>
    <dgm:pt modelId="{D7F8C2D0-21A4-415B-AD89-975D2D553A4C}" type="sibTrans" cxnId="{F5371B70-1700-4051-A5A3-51AA3EE78655}">
      <dgm:prSet/>
      <dgm:spPr/>
      <dgm:t>
        <a:bodyPr/>
        <a:lstStyle/>
        <a:p>
          <a:endParaRPr lang="ru-RU"/>
        </a:p>
      </dgm:t>
    </dgm:pt>
    <dgm:pt modelId="{3E8E59A1-3457-431C-A129-C7A31F1C6BE5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1"/>
              </a:solidFill>
            </a:rPr>
            <a:t>инфраструктурная зависимость физического лица от "Заказчика", то есть выполнение работы полностью материалами, инструментами и оборудованием "Заказчика"</a:t>
          </a:r>
          <a:endParaRPr lang="ru-RU" sz="1400" b="1" dirty="0">
            <a:solidFill>
              <a:schemeClr val="bg1"/>
            </a:solidFill>
          </a:endParaRPr>
        </a:p>
      </dgm:t>
    </dgm:pt>
    <dgm:pt modelId="{E0EA0400-CBC4-44CC-8730-A72C20A8DC22}" type="parTrans" cxnId="{C31DDC0A-1968-4FEF-AB3A-58EAE25F7108}">
      <dgm:prSet/>
      <dgm:spPr/>
      <dgm:t>
        <a:bodyPr/>
        <a:lstStyle/>
        <a:p>
          <a:endParaRPr lang="ru-RU"/>
        </a:p>
      </dgm:t>
    </dgm:pt>
    <dgm:pt modelId="{738DDAB2-52F0-4996-A4B1-6966D6E93E74}" type="sibTrans" cxnId="{C31DDC0A-1968-4FEF-AB3A-58EAE25F7108}">
      <dgm:prSet/>
      <dgm:spPr/>
      <dgm:t>
        <a:bodyPr/>
        <a:lstStyle/>
        <a:p>
          <a:endParaRPr lang="ru-RU"/>
        </a:p>
      </dgm:t>
    </dgm:pt>
    <dgm:pt modelId="{3C50D580-6F1F-4055-BC99-8E9B2F08CD67}">
      <dgm:prSet phldrT="[Текст]"/>
      <dgm:spPr/>
      <dgm:t>
        <a:bodyPr/>
        <a:lstStyle/>
        <a:p>
          <a:r>
            <a:rPr lang="ru-RU" dirty="0" smtClean="0"/>
            <a:t>"Заказчик" определяет режим работы физических лиц, применяющих НПД, в том числе продолжительность рабочего дня (смены), время отдыха</a:t>
          </a:r>
          <a:endParaRPr lang="ru-RU" dirty="0"/>
        </a:p>
      </dgm:t>
    </dgm:pt>
    <dgm:pt modelId="{33DCB56F-87E1-4F42-8DFB-C871D28EB374}" type="parTrans" cxnId="{43788CDE-B762-4134-ACA4-9F331ACFF647}">
      <dgm:prSet/>
      <dgm:spPr/>
      <dgm:t>
        <a:bodyPr/>
        <a:lstStyle/>
        <a:p>
          <a:endParaRPr lang="ru-RU"/>
        </a:p>
      </dgm:t>
    </dgm:pt>
    <dgm:pt modelId="{EC92D685-DA98-4350-8843-DAF37644F22A}" type="sibTrans" cxnId="{43788CDE-B762-4134-ACA4-9F331ACFF647}">
      <dgm:prSet/>
      <dgm:spPr/>
      <dgm:t>
        <a:bodyPr/>
        <a:lstStyle/>
        <a:p>
          <a:endParaRPr lang="ru-RU"/>
        </a:p>
      </dgm:t>
    </dgm:pt>
    <dgm:pt modelId="{6FCC6DC9-3AEB-40A9-A2A4-624776AB1001}">
      <dgm:prSet phldrT="[Текст]"/>
      <dgm:spPr/>
      <dgm:t>
        <a:bodyPr/>
        <a:lstStyle/>
        <a:p>
          <a:r>
            <a:rPr lang="ru-RU" dirty="0" smtClean="0"/>
            <a:t>работник "Заказчика" непосредственно руководит и контролирует работу физического лица, применяющего НПД, на объекте (администраторы объектов)</a:t>
          </a:r>
          <a:endParaRPr lang="ru-RU" dirty="0"/>
        </a:p>
      </dgm:t>
    </dgm:pt>
    <dgm:pt modelId="{79897265-10A9-44DD-95F2-9CD46DECFFC1}" type="parTrans" cxnId="{F01F11D9-9F9A-4246-ABC9-2A96ACF9FB18}">
      <dgm:prSet/>
      <dgm:spPr/>
      <dgm:t>
        <a:bodyPr/>
        <a:lstStyle/>
        <a:p>
          <a:endParaRPr lang="ru-RU"/>
        </a:p>
      </dgm:t>
    </dgm:pt>
    <dgm:pt modelId="{4AD05C55-F9A6-490D-AA3C-D99A071CD078}" type="sibTrans" cxnId="{F01F11D9-9F9A-4246-ABC9-2A96ACF9FB18}">
      <dgm:prSet/>
      <dgm:spPr/>
      <dgm:t>
        <a:bodyPr/>
        <a:lstStyle/>
        <a:p>
          <a:endParaRPr lang="ru-RU"/>
        </a:p>
      </dgm:t>
    </dgm:pt>
    <dgm:pt modelId="{8F68AB58-DFF5-4B68-B392-4CFC8BA02094}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bg1"/>
              </a:solidFill>
            </a:rPr>
            <a:t>порядок оплаты услуг физического лица, применяющего НПД, и учет оказываемых услуг аналогичны порядку, установленному Трудовым кодексом Российской Федерации</a:t>
          </a:r>
          <a:endParaRPr lang="ru-RU" sz="1400" b="1" dirty="0">
            <a:solidFill>
              <a:schemeClr val="bg1"/>
            </a:solidFill>
          </a:endParaRPr>
        </a:p>
      </dgm:t>
    </dgm:pt>
    <dgm:pt modelId="{8E5E7914-CF7C-4C2F-96D4-9C9DD6515854}" type="parTrans" cxnId="{588F100D-8249-43EE-B45A-4631CC85A814}">
      <dgm:prSet/>
      <dgm:spPr/>
      <dgm:t>
        <a:bodyPr/>
        <a:lstStyle/>
        <a:p>
          <a:endParaRPr lang="ru-RU"/>
        </a:p>
      </dgm:t>
    </dgm:pt>
    <dgm:pt modelId="{DAF66625-5126-4657-8C60-10A9811CB62C}" type="sibTrans" cxnId="{588F100D-8249-43EE-B45A-4631CC85A814}">
      <dgm:prSet/>
      <dgm:spPr/>
      <dgm:t>
        <a:bodyPr/>
        <a:lstStyle/>
        <a:p>
          <a:endParaRPr lang="ru-RU"/>
        </a:p>
      </dgm:t>
    </dgm:pt>
    <dgm:pt modelId="{4F7E13F6-AE93-4430-A465-800CAA0D5C1E}" type="pres">
      <dgm:prSet presAssocID="{5BA94360-6D01-4479-AEE9-0C9793865CE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A4BD40-6E5F-4651-AB44-563870536AC4}" type="pres">
      <dgm:prSet presAssocID="{A7B90D8D-6EEE-43BB-8445-F13F4DC44E08}" presName="parentLin" presStyleCnt="0"/>
      <dgm:spPr/>
    </dgm:pt>
    <dgm:pt modelId="{F28AD198-B79A-43D6-92B5-E40F1178C3E0}" type="pres">
      <dgm:prSet presAssocID="{A7B90D8D-6EEE-43BB-8445-F13F4DC44E0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B10E2B6-C77C-45F8-885F-9CA3C8A621DB}" type="pres">
      <dgm:prSet presAssocID="{A7B90D8D-6EEE-43BB-8445-F13F4DC44E08}" presName="parentText" presStyleLbl="node1" presStyleIdx="0" presStyleCnt="3" custScaleX="142857" custScaleY="19209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989EA3-4381-4F5F-8791-3AA3E20C6DF7}" type="pres">
      <dgm:prSet presAssocID="{A7B90D8D-6EEE-43BB-8445-F13F4DC44E08}" presName="negativeSpace" presStyleCnt="0"/>
      <dgm:spPr/>
    </dgm:pt>
    <dgm:pt modelId="{42C9DC7A-3AA8-4282-BEA5-10537280F298}" type="pres">
      <dgm:prSet presAssocID="{A7B90D8D-6EEE-43BB-8445-F13F4DC44E08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879DF8-9F92-4E13-A763-AA4F01747346}" type="pres">
      <dgm:prSet presAssocID="{136F37F2-309F-41D4-9C7B-86F3422108BE}" presName="spaceBetweenRectangles" presStyleCnt="0"/>
      <dgm:spPr/>
    </dgm:pt>
    <dgm:pt modelId="{156CA299-D88C-4C21-A45A-8FFBC6327A91}" type="pres">
      <dgm:prSet presAssocID="{3E8E59A1-3457-431C-A129-C7A31F1C6BE5}" presName="parentLin" presStyleCnt="0"/>
      <dgm:spPr/>
    </dgm:pt>
    <dgm:pt modelId="{FFF245C2-8B29-4E4D-824F-A593C92074EE}" type="pres">
      <dgm:prSet presAssocID="{3E8E59A1-3457-431C-A129-C7A31F1C6BE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5D5B1B7-AD0E-4066-B292-4C66922E5CBC}" type="pres">
      <dgm:prSet presAssocID="{3E8E59A1-3457-431C-A129-C7A31F1C6BE5}" presName="parentText" presStyleLbl="node1" presStyleIdx="1" presStyleCnt="3" custScaleX="142857" custScaleY="19209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6F56AB-FC07-4F4C-BD0A-67B9CEB08E97}" type="pres">
      <dgm:prSet presAssocID="{3E8E59A1-3457-431C-A129-C7A31F1C6BE5}" presName="negativeSpace" presStyleCnt="0"/>
      <dgm:spPr/>
    </dgm:pt>
    <dgm:pt modelId="{80B0B3A5-A3F0-4B74-93EB-468FE9929B3C}" type="pres">
      <dgm:prSet presAssocID="{3E8E59A1-3457-431C-A129-C7A31F1C6BE5}" presName="childText" presStyleLbl="conFgAcc1" presStyleIdx="1" presStyleCnt="3">
        <dgm:presLayoutVars>
          <dgm:bulletEnabled val="1"/>
        </dgm:presLayoutVars>
      </dgm:prSet>
      <dgm:spPr/>
    </dgm:pt>
    <dgm:pt modelId="{E870F574-075B-43A7-A85E-DDFB67BCD2BC}" type="pres">
      <dgm:prSet presAssocID="{738DDAB2-52F0-4996-A4B1-6966D6E93E74}" presName="spaceBetweenRectangles" presStyleCnt="0"/>
      <dgm:spPr/>
    </dgm:pt>
    <dgm:pt modelId="{8B77B290-AE22-481B-9ABF-6073B57DD2BB}" type="pres">
      <dgm:prSet presAssocID="{8F68AB58-DFF5-4B68-B392-4CFC8BA02094}" presName="parentLin" presStyleCnt="0"/>
      <dgm:spPr/>
    </dgm:pt>
    <dgm:pt modelId="{4233C04C-5949-4B1F-B08A-A2DD8A925534}" type="pres">
      <dgm:prSet presAssocID="{8F68AB58-DFF5-4B68-B392-4CFC8BA02094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BCAA8289-2545-4A76-988D-BBD34820D350}" type="pres">
      <dgm:prSet presAssocID="{8F68AB58-DFF5-4B68-B392-4CFC8BA02094}" presName="parentText" presStyleLbl="node1" presStyleIdx="2" presStyleCnt="3" custScaleX="142857" custScaleY="19209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09F1F2-EAFF-4E3B-B865-22473681A455}" type="pres">
      <dgm:prSet presAssocID="{8F68AB58-DFF5-4B68-B392-4CFC8BA02094}" presName="negativeSpace" presStyleCnt="0"/>
      <dgm:spPr/>
    </dgm:pt>
    <dgm:pt modelId="{D598B570-7721-42AC-8656-6E71C8CCDBC1}" type="pres">
      <dgm:prSet presAssocID="{8F68AB58-DFF5-4B68-B392-4CFC8BA0209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93A163AD-FDA3-4417-862A-FE7D3BB56CAE}" type="presOf" srcId="{3E8E59A1-3457-431C-A129-C7A31F1C6BE5}" destId="{FFF245C2-8B29-4E4D-824F-A593C92074EE}" srcOrd="0" destOrd="0" presId="urn:microsoft.com/office/officeart/2005/8/layout/list1"/>
    <dgm:cxn modelId="{9AF4D0D1-1923-4607-A90D-8B1EFD791DFB}" type="presOf" srcId="{8F68AB58-DFF5-4B68-B392-4CFC8BA02094}" destId="{4233C04C-5949-4B1F-B08A-A2DD8A925534}" srcOrd="0" destOrd="0" presId="urn:microsoft.com/office/officeart/2005/8/layout/list1"/>
    <dgm:cxn modelId="{4B066510-2044-4710-B720-5ABF1CD24F44}" type="presOf" srcId="{A7B90D8D-6EEE-43BB-8445-F13F4DC44E08}" destId="{F28AD198-B79A-43D6-92B5-E40F1178C3E0}" srcOrd="0" destOrd="0" presId="urn:microsoft.com/office/officeart/2005/8/layout/list1"/>
    <dgm:cxn modelId="{43788CDE-B762-4134-ACA4-9F331ACFF647}" srcId="{A7B90D8D-6EEE-43BB-8445-F13F4DC44E08}" destId="{3C50D580-6F1F-4055-BC99-8E9B2F08CD67}" srcOrd="2" destOrd="0" parTransId="{33DCB56F-87E1-4F42-8DFB-C871D28EB374}" sibTransId="{EC92D685-DA98-4350-8843-DAF37644F22A}"/>
    <dgm:cxn modelId="{C31DDC0A-1968-4FEF-AB3A-58EAE25F7108}" srcId="{5BA94360-6D01-4479-AEE9-0C9793865CEF}" destId="{3E8E59A1-3457-431C-A129-C7A31F1C6BE5}" srcOrd="1" destOrd="0" parTransId="{E0EA0400-CBC4-44CC-8730-A72C20A8DC22}" sibTransId="{738DDAB2-52F0-4996-A4B1-6966D6E93E74}"/>
    <dgm:cxn modelId="{7A0E2C27-0F30-41D3-9895-1C27A9F812F9}" type="presOf" srcId="{5BA94360-6D01-4479-AEE9-0C9793865CEF}" destId="{4F7E13F6-AE93-4430-A465-800CAA0D5C1E}" srcOrd="0" destOrd="0" presId="urn:microsoft.com/office/officeart/2005/8/layout/list1"/>
    <dgm:cxn modelId="{588F100D-8249-43EE-B45A-4631CC85A814}" srcId="{5BA94360-6D01-4479-AEE9-0C9793865CEF}" destId="{8F68AB58-DFF5-4B68-B392-4CFC8BA02094}" srcOrd="2" destOrd="0" parTransId="{8E5E7914-CF7C-4C2F-96D4-9C9DD6515854}" sibTransId="{DAF66625-5126-4657-8C60-10A9811CB62C}"/>
    <dgm:cxn modelId="{F01F11D9-9F9A-4246-ABC9-2A96ACF9FB18}" srcId="{A7B90D8D-6EEE-43BB-8445-F13F4DC44E08}" destId="{6FCC6DC9-3AEB-40A9-A2A4-624776AB1001}" srcOrd="3" destOrd="0" parTransId="{79897265-10A9-44DD-95F2-9CD46DECFFC1}" sibTransId="{4AD05C55-F9A6-490D-AA3C-D99A071CD078}"/>
    <dgm:cxn modelId="{69882CBF-E742-43F5-BFA2-7578BC28DE88}" srcId="{A7B90D8D-6EEE-43BB-8445-F13F4DC44E08}" destId="{65F63161-20E9-45AC-8861-EC0A4AA5CC8F}" srcOrd="0" destOrd="0" parTransId="{C5615AF4-794D-4807-A655-5D28465154E7}" sibTransId="{D96844B6-8B8D-48FC-AB95-CF08889245F9}"/>
    <dgm:cxn modelId="{D69F9369-3A7C-4CC9-99C5-57D584E1D015}" srcId="{5BA94360-6D01-4479-AEE9-0C9793865CEF}" destId="{A7B90D8D-6EEE-43BB-8445-F13F4DC44E08}" srcOrd="0" destOrd="0" parTransId="{4ED66231-0DF2-49B3-98AA-6546F46FDAB1}" sibTransId="{136F37F2-309F-41D4-9C7B-86F3422108BE}"/>
    <dgm:cxn modelId="{97CB65C1-F756-4D01-A9C1-8BF62FB50245}" type="presOf" srcId="{3E8E59A1-3457-431C-A129-C7A31F1C6BE5}" destId="{85D5B1B7-AD0E-4066-B292-4C66922E5CBC}" srcOrd="1" destOrd="0" presId="urn:microsoft.com/office/officeart/2005/8/layout/list1"/>
    <dgm:cxn modelId="{781443B8-42D1-4AE7-B49C-DA80EF6018AC}" type="presOf" srcId="{65F63161-20E9-45AC-8861-EC0A4AA5CC8F}" destId="{42C9DC7A-3AA8-4282-BEA5-10537280F298}" srcOrd="0" destOrd="0" presId="urn:microsoft.com/office/officeart/2005/8/layout/list1"/>
    <dgm:cxn modelId="{CA097C39-46B4-406D-AB05-2E36CA5396D5}" type="presOf" srcId="{8F68AB58-DFF5-4B68-B392-4CFC8BA02094}" destId="{BCAA8289-2545-4A76-988D-BBD34820D350}" srcOrd="1" destOrd="0" presId="urn:microsoft.com/office/officeart/2005/8/layout/list1"/>
    <dgm:cxn modelId="{F5371B70-1700-4051-A5A3-51AA3EE78655}" srcId="{A7B90D8D-6EEE-43BB-8445-F13F4DC44E08}" destId="{8C74783E-F9DF-42B2-8EBA-DF9A5BA8938F}" srcOrd="1" destOrd="0" parTransId="{3B43BD70-B53D-4CA8-A9D6-2B3A732FCD3D}" sibTransId="{D7F8C2D0-21A4-415B-AD89-975D2D553A4C}"/>
    <dgm:cxn modelId="{4FE2ECC4-B97B-4B04-BCB4-D7FEA1E27976}" type="presOf" srcId="{8C74783E-F9DF-42B2-8EBA-DF9A5BA8938F}" destId="{42C9DC7A-3AA8-4282-BEA5-10537280F298}" srcOrd="0" destOrd="1" presId="urn:microsoft.com/office/officeart/2005/8/layout/list1"/>
    <dgm:cxn modelId="{9476BB88-9029-4758-9E6E-EDFA6D217E51}" type="presOf" srcId="{6FCC6DC9-3AEB-40A9-A2A4-624776AB1001}" destId="{42C9DC7A-3AA8-4282-BEA5-10537280F298}" srcOrd="0" destOrd="3" presId="urn:microsoft.com/office/officeart/2005/8/layout/list1"/>
    <dgm:cxn modelId="{FDCEBD72-255E-4458-BB69-5E938310B985}" type="presOf" srcId="{A7B90D8D-6EEE-43BB-8445-F13F4DC44E08}" destId="{6B10E2B6-C77C-45F8-885F-9CA3C8A621DB}" srcOrd="1" destOrd="0" presId="urn:microsoft.com/office/officeart/2005/8/layout/list1"/>
    <dgm:cxn modelId="{DFC3ABE3-B755-4CD7-B57C-B0A1D82DE023}" type="presOf" srcId="{3C50D580-6F1F-4055-BC99-8E9B2F08CD67}" destId="{42C9DC7A-3AA8-4282-BEA5-10537280F298}" srcOrd="0" destOrd="2" presId="urn:microsoft.com/office/officeart/2005/8/layout/list1"/>
    <dgm:cxn modelId="{DDFE2E71-5E5B-4079-A2C5-2B68CFE2D3C9}" type="presParOf" srcId="{4F7E13F6-AE93-4430-A465-800CAA0D5C1E}" destId="{26A4BD40-6E5F-4651-AB44-563870536AC4}" srcOrd="0" destOrd="0" presId="urn:microsoft.com/office/officeart/2005/8/layout/list1"/>
    <dgm:cxn modelId="{B5277DE2-006E-4B0C-991C-1E728E4B0DBE}" type="presParOf" srcId="{26A4BD40-6E5F-4651-AB44-563870536AC4}" destId="{F28AD198-B79A-43D6-92B5-E40F1178C3E0}" srcOrd="0" destOrd="0" presId="urn:microsoft.com/office/officeart/2005/8/layout/list1"/>
    <dgm:cxn modelId="{FE9961DD-A1F3-41C6-AA76-174605F2E751}" type="presParOf" srcId="{26A4BD40-6E5F-4651-AB44-563870536AC4}" destId="{6B10E2B6-C77C-45F8-885F-9CA3C8A621DB}" srcOrd="1" destOrd="0" presId="urn:microsoft.com/office/officeart/2005/8/layout/list1"/>
    <dgm:cxn modelId="{6DF353A2-EBEF-49D9-9CB5-BE2CC745EB90}" type="presParOf" srcId="{4F7E13F6-AE93-4430-A465-800CAA0D5C1E}" destId="{9F989EA3-4381-4F5F-8791-3AA3E20C6DF7}" srcOrd="1" destOrd="0" presId="urn:microsoft.com/office/officeart/2005/8/layout/list1"/>
    <dgm:cxn modelId="{87D9F68C-3B15-4CB0-85C7-257406A32FD0}" type="presParOf" srcId="{4F7E13F6-AE93-4430-A465-800CAA0D5C1E}" destId="{42C9DC7A-3AA8-4282-BEA5-10537280F298}" srcOrd="2" destOrd="0" presId="urn:microsoft.com/office/officeart/2005/8/layout/list1"/>
    <dgm:cxn modelId="{4AFB27DD-A72B-4F66-A9AF-E3CA7D714605}" type="presParOf" srcId="{4F7E13F6-AE93-4430-A465-800CAA0D5C1E}" destId="{12879DF8-9F92-4E13-A763-AA4F01747346}" srcOrd="3" destOrd="0" presId="urn:microsoft.com/office/officeart/2005/8/layout/list1"/>
    <dgm:cxn modelId="{E1F39A74-08C0-4C86-968A-55ECB7A5DC4C}" type="presParOf" srcId="{4F7E13F6-AE93-4430-A465-800CAA0D5C1E}" destId="{156CA299-D88C-4C21-A45A-8FFBC6327A91}" srcOrd="4" destOrd="0" presId="urn:microsoft.com/office/officeart/2005/8/layout/list1"/>
    <dgm:cxn modelId="{FF40CE50-7656-4782-95F1-79780A8DA05F}" type="presParOf" srcId="{156CA299-D88C-4C21-A45A-8FFBC6327A91}" destId="{FFF245C2-8B29-4E4D-824F-A593C92074EE}" srcOrd="0" destOrd="0" presId="urn:microsoft.com/office/officeart/2005/8/layout/list1"/>
    <dgm:cxn modelId="{56A3DB46-2769-4797-AA3D-DDA1458AD80D}" type="presParOf" srcId="{156CA299-D88C-4C21-A45A-8FFBC6327A91}" destId="{85D5B1B7-AD0E-4066-B292-4C66922E5CBC}" srcOrd="1" destOrd="0" presId="urn:microsoft.com/office/officeart/2005/8/layout/list1"/>
    <dgm:cxn modelId="{2A91CF7C-85EA-4C29-9AF0-67D15835C926}" type="presParOf" srcId="{4F7E13F6-AE93-4430-A465-800CAA0D5C1E}" destId="{C06F56AB-FC07-4F4C-BD0A-67B9CEB08E97}" srcOrd="5" destOrd="0" presId="urn:microsoft.com/office/officeart/2005/8/layout/list1"/>
    <dgm:cxn modelId="{2497885D-F01F-44F5-A05C-2BDF8D77065B}" type="presParOf" srcId="{4F7E13F6-AE93-4430-A465-800CAA0D5C1E}" destId="{80B0B3A5-A3F0-4B74-93EB-468FE9929B3C}" srcOrd="6" destOrd="0" presId="urn:microsoft.com/office/officeart/2005/8/layout/list1"/>
    <dgm:cxn modelId="{CB4144D5-79AE-4C7B-AF18-929700CC7FA5}" type="presParOf" srcId="{4F7E13F6-AE93-4430-A465-800CAA0D5C1E}" destId="{E870F574-075B-43A7-A85E-DDFB67BCD2BC}" srcOrd="7" destOrd="0" presId="urn:microsoft.com/office/officeart/2005/8/layout/list1"/>
    <dgm:cxn modelId="{2CBFA9E9-DA14-4CAF-80AC-AFB8D530B071}" type="presParOf" srcId="{4F7E13F6-AE93-4430-A465-800CAA0D5C1E}" destId="{8B77B290-AE22-481B-9ABF-6073B57DD2BB}" srcOrd="8" destOrd="0" presId="urn:microsoft.com/office/officeart/2005/8/layout/list1"/>
    <dgm:cxn modelId="{FE1C3B8D-8C83-409F-B042-2784DC996BB4}" type="presParOf" srcId="{8B77B290-AE22-481B-9ABF-6073B57DD2BB}" destId="{4233C04C-5949-4B1F-B08A-A2DD8A925534}" srcOrd="0" destOrd="0" presId="urn:microsoft.com/office/officeart/2005/8/layout/list1"/>
    <dgm:cxn modelId="{B27FEB2E-74DD-4296-B507-08AB7728ABBA}" type="presParOf" srcId="{8B77B290-AE22-481B-9ABF-6073B57DD2BB}" destId="{BCAA8289-2545-4A76-988D-BBD34820D350}" srcOrd="1" destOrd="0" presId="urn:microsoft.com/office/officeart/2005/8/layout/list1"/>
    <dgm:cxn modelId="{ADC413DB-E94A-4DB6-B547-6F6430CD6FD1}" type="presParOf" srcId="{4F7E13F6-AE93-4430-A465-800CAA0D5C1E}" destId="{0E09F1F2-EAFF-4E3B-B865-22473681A455}" srcOrd="9" destOrd="0" presId="urn:microsoft.com/office/officeart/2005/8/layout/list1"/>
    <dgm:cxn modelId="{3C798D0E-C24F-445F-AD85-38999D3693E8}" type="presParOf" srcId="{4F7E13F6-AE93-4430-A465-800CAA0D5C1E}" destId="{D598B570-7721-42AC-8656-6E71C8CCDB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5B5208-7DB9-4523-AEF7-1FA23AA300CC}" type="doc">
      <dgm:prSet loTypeId="urn:microsoft.com/office/officeart/2005/8/layout/vList3" loCatId="list" qsTypeId="urn:microsoft.com/office/officeart/2005/8/quickstyle/simple3" qsCatId="simple" csTypeId="urn:microsoft.com/office/officeart/2005/8/colors/accent6_2" csCatId="accent6" phldr="1"/>
      <dgm:spPr/>
    </dgm:pt>
    <dgm:pt modelId="{489DF2E3-F490-479F-AED2-6E6F0E2AF07E}">
      <dgm:prSet phldrT="[Текст]" custT="1"/>
      <dgm:spPr/>
      <dgm:t>
        <a:bodyPr/>
        <a:lstStyle/>
        <a:p>
          <a:r>
            <a:rPr lang="ru-RU" sz="1400" dirty="0" smtClean="0"/>
            <a:t>достижение сторонами соглашения о личном выполнении работником определенной, заранее обусловленной трудовой функции в интересах, под контролем и управлением работодателя</a:t>
          </a:r>
          <a:endParaRPr lang="ru-RU" sz="1400" dirty="0"/>
        </a:p>
      </dgm:t>
    </dgm:pt>
    <dgm:pt modelId="{A2926E2F-A4F5-46A4-A8D8-02872E38F10B}" type="parTrans" cxnId="{294CEF7B-BACB-490A-A6BF-735E0CD82287}">
      <dgm:prSet/>
      <dgm:spPr/>
      <dgm:t>
        <a:bodyPr/>
        <a:lstStyle/>
        <a:p>
          <a:endParaRPr lang="ru-RU" sz="2400"/>
        </a:p>
      </dgm:t>
    </dgm:pt>
    <dgm:pt modelId="{FBB9FDC4-A548-4C19-B34A-9193BC33679A}" type="sibTrans" cxnId="{294CEF7B-BACB-490A-A6BF-735E0CD82287}">
      <dgm:prSet/>
      <dgm:spPr/>
      <dgm:t>
        <a:bodyPr/>
        <a:lstStyle/>
        <a:p>
          <a:endParaRPr lang="ru-RU" sz="2400"/>
        </a:p>
      </dgm:t>
    </dgm:pt>
    <dgm:pt modelId="{6065B810-004D-41BD-81DB-3B4CC3C375D8}">
      <dgm:prSet phldrT="[Текст]" custT="1"/>
      <dgm:spPr/>
      <dgm:t>
        <a:bodyPr/>
        <a:lstStyle/>
        <a:p>
          <a:r>
            <a:rPr lang="ru-RU" sz="1400" dirty="0" smtClean="0"/>
            <a:t>подчинение работника действующим у работодателя правилам внутреннего трудового распорядка, графику работы (сменности)</a:t>
          </a:r>
          <a:endParaRPr lang="ru-RU" sz="1400" dirty="0"/>
        </a:p>
      </dgm:t>
    </dgm:pt>
    <dgm:pt modelId="{8AE33647-E7F9-49DC-9DB0-27987B8BA386}" type="parTrans" cxnId="{59598478-F25F-47D9-864F-98777C821CDC}">
      <dgm:prSet/>
      <dgm:spPr/>
      <dgm:t>
        <a:bodyPr/>
        <a:lstStyle/>
        <a:p>
          <a:endParaRPr lang="ru-RU" sz="2400"/>
        </a:p>
      </dgm:t>
    </dgm:pt>
    <dgm:pt modelId="{509AA61F-21DD-40F1-9368-0041E7256090}" type="sibTrans" cxnId="{59598478-F25F-47D9-864F-98777C821CDC}">
      <dgm:prSet/>
      <dgm:spPr/>
      <dgm:t>
        <a:bodyPr/>
        <a:lstStyle/>
        <a:p>
          <a:endParaRPr lang="ru-RU" sz="2400"/>
        </a:p>
      </dgm:t>
    </dgm:pt>
    <dgm:pt modelId="{1A0E19A6-280F-412A-8AE7-275935341708}">
      <dgm:prSet phldrT="[Текст]" custT="1"/>
      <dgm:spPr/>
      <dgm:t>
        <a:bodyPr/>
        <a:lstStyle/>
        <a:p>
          <a:r>
            <a:rPr lang="ru-RU" sz="1400" smtClean="0"/>
            <a:t>    обеспечение работодателем условий труда</a:t>
          </a:r>
          <a:endParaRPr lang="ru-RU" sz="1400" dirty="0"/>
        </a:p>
      </dgm:t>
    </dgm:pt>
    <dgm:pt modelId="{429DA62B-6E22-49B0-8196-D81CE6690438}" type="parTrans" cxnId="{5F3FED30-A8B6-41FE-BD6C-EEF59090B377}">
      <dgm:prSet/>
      <dgm:spPr/>
      <dgm:t>
        <a:bodyPr/>
        <a:lstStyle/>
        <a:p>
          <a:endParaRPr lang="ru-RU" sz="2400"/>
        </a:p>
      </dgm:t>
    </dgm:pt>
    <dgm:pt modelId="{39A4A65C-C385-4A1C-97D1-FE532ABF5B41}" type="sibTrans" cxnId="{5F3FED30-A8B6-41FE-BD6C-EEF59090B377}">
      <dgm:prSet/>
      <dgm:spPr/>
      <dgm:t>
        <a:bodyPr/>
        <a:lstStyle/>
        <a:p>
          <a:endParaRPr lang="ru-RU" sz="2400"/>
        </a:p>
      </dgm:t>
    </dgm:pt>
    <dgm:pt modelId="{0FDEBA3E-D660-43FB-A807-999171017658}">
      <dgm:prSet phldrT="[Текст]" custT="1"/>
      <dgm:spPr/>
      <dgm:t>
        <a:bodyPr/>
        <a:lstStyle/>
        <a:p>
          <a:r>
            <a:rPr lang="ru-RU" sz="1400" dirty="0" smtClean="0"/>
            <a:t>выполнение работником трудовой функции за плату</a:t>
          </a:r>
          <a:endParaRPr lang="ru-RU" sz="1400" dirty="0"/>
        </a:p>
      </dgm:t>
    </dgm:pt>
    <dgm:pt modelId="{6E43E841-7C89-4BAF-8950-13AAFDECB341}" type="parTrans" cxnId="{7C08593D-8951-4896-89BA-553A9B6E1AF8}">
      <dgm:prSet/>
      <dgm:spPr/>
      <dgm:t>
        <a:bodyPr/>
        <a:lstStyle/>
        <a:p>
          <a:endParaRPr lang="ru-RU" sz="2400"/>
        </a:p>
      </dgm:t>
    </dgm:pt>
    <dgm:pt modelId="{4AC38CE0-0982-4812-8A95-3D426FFC2A5F}" type="sibTrans" cxnId="{7C08593D-8951-4896-89BA-553A9B6E1AF8}">
      <dgm:prSet/>
      <dgm:spPr/>
      <dgm:t>
        <a:bodyPr/>
        <a:lstStyle/>
        <a:p>
          <a:endParaRPr lang="ru-RU" sz="2400"/>
        </a:p>
      </dgm:t>
    </dgm:pt>
    <dgm:pt modelId="{9F490F79-CF21-4A3E-830A-7A8CDA2CDEEE}">
      <dgm:prSet phldrT="[Текст]" custT="1"/>
      <dgm:spPr/>
      <dgm:t>
        <a:bodyPr/>
        <a:lstStyle/>
        <a:p>
          <a:r>
            <a:rPr lang="ru-RU" sz="1400" dirty="0" smtClean="0"/>
            <a:t>устойчивый и стабильный характер этих отношений, подчиненность и зависимость труда</a:t>
          </a:r>
          <a:endParaRPr lang="ru-RU" sz="1400" dirty="0"/>
        </a:p>
      </dgm:t>
    </dgm:pt>
    <dgm:pt modelId="{2831DCE8-8624-47BF-B03A-BD744F36CD3F}" type="parTrans" cxnId="{473A8FB3-CE60-45C3-88F7-E6C0B08481AE}">
      <dgm:prSet/>
      <dgm:spPr/>
      <dgm:t>
        <a:bodyPr/>
        <a:lstStyle/>
        <a:p>
          <a:endParaRPr lang="ru-RU" sz="2400"/>
        </a:p>
      </dgm:t>
    </dgm:pt>
    <dgm:pt modelId="{F1A012D1-8FD0-4284-AF5E-9563DF40988B}" type="sibTrans" cxnId="{473A8FB3-CE60-45C3-88F7-E6C0B08481AE}">
      <dgm:prSet/>
      <dgm:spPr/>
      <dgm:t>
        <a:bodyPr/>
        <a:lstStyle/>
        <a:p>
          <a:endParaRPr lang="ru-RU" sz="2400"/>
        </a:p>
      </dgm:t>
    </dgm:pt>
    <dgm:pt modelId="{1EC2B150-A7B0-42D8-9D69-542F32D7F194}">
      <dgm:prSet phldrT="[Текст]" custT="1"/>
      <dgm:spPr/>
      <dgm:t>
        <a:bodyPr/>
        <a:lstStyle/>
        <a:p>
          <a:r>
            <a:rPr lang="ru-RU" sz="1400" smtClean="0"/>
            <a:t>наличие дополнительных гарантий для работника, установленных законами, иными нормативными правовыми актами, регулирующими трудовые отношения</a:t>
          </a:r>
          <a:endParaRPr lang="ru-RU" sz="1400" dirty="0"/>
        </a:p>
      </dgm:t>
    </dgm:pt>
    <dgm:pt modelId="{C5E2AB54-54AA-4EBC-8958-57C9093AA2D6}" type="parTrans" cxnId="{F71C0D69-80A6-4F8E-A34D-738A6B64F86C}">
      <dgm:prSet/>
      <dgm:spPr/>
      <dgm:t>
        <a:bodyPr/>
        <a:lstStyle/>
        <a:p>
          <a:endParaRPr lang="ru-RU" sz="2400"/>
        </a:p>
      </dgm:t>
    </dgm:pt>
    <dgm:pt modelId="{C32D45E7-901C-4261-A156-CA66E30C4F9E}" type="sibTrans" cxnId="{F71C0D69-80A6-4F8E-A34D-738A6B64F86C}">
      <dgm:prSet/>
      <dgm:spPr/>
      <dgm:t>
        <a:bodyPr/>
        <a:lstStyle/>
        <a:p>
          <a:endParaRPr lang="ru-RU" sz="2400"/>
        </a:p>
      </dgm:t>
    </dgm:pt>
    <dgm:pt modelId="{2D4DF854-2C16-4A35-A58C-9BEA5A053D5E}">
      <dgm:prSet phldrT="[Текст]" custT="1"/>
      <dgm:spPr/>
      <dgm:t>
        <a:bodyPr/>
        <a:lstStyle/>
        <a:p>
          <a:r>
            <a:rPr lang="ru-RU" sz="1400" smtClean="0"/>
            <a:t>выполнение сотрудником работы только по определенной специальности, квалификации или должности</a:t>
          </a:r>
          <a:endParaRPr lang="ru-RU" sz="1400" dirty="0"/>
        </a:p>
      </dgm:t>
    </dgm:pt>
    <dgm:pt modelId="{469D984C-8FA3-4079-8182-28F3965B4D63}" type="parTrans" cxnId="{F0399E46-1C6C-456E-9A85-D033A129F93B}">
      <dgm:prSet/>
      <dgm:spPr/>
      <dgm:t>
        <a:bodyPr/>
        <a:lstStyle/>
        <a:p>
          <a:endParaRPr lang="ru-RU" sz="2400"/>
        </a:p>
      </dgm:t>
    </dgm:pt>
    <dgm:pt modelId="{744CFA15-387F-4E69-BB50-8A4F1485CF24}" type="sibTrans" cxnId="{F0399E46-1C6C-456E-9A85-D033A129F93B}">
      <dgm:prSet/>
      <dgm:spPr/>
      <dgm:t>
        <a:bodyPr/>
        <a:lstStyle/>
        <a:p>
          <a:endParaRPr lang="ru-RU" sz="2400"/>
        </a:p>
      </dgm:t>
    </dgm:pt>
    <dgm:pt modelId="{16B34770-2F63-4794-86A2-3F6AFE823E37}" type="pres">
      <dgm:prSet presAssocID="{715B5208-7DB9-4523-AEF7-1FA23AA300CC}" presName="linearFlow" presStyleCnt="0">
        <dgm:presLayoutVars>
          <dgm:dir/>
          <dgm:resizeHandles val="exact"/>
        </dgm:presLayoutVars>
      </dgm:prSet>
      <dgm:spPr/>
    </dgm:pt>
    <dgm:pt modelId="{958D65F8-E2CB-4210-966D-9FD39231E244}" type="pres">
      <dgm:prSet presAssocID="{489DF2E3-F490-479F-AED2-6E6F0E2AF07E}" presName="composite" presStyleCnt="0"/>
      <dgm:spPr/>
    </dgm:pt>
    <dgm:pt modelId="{DD5B54CD-06B5-46C6-9DB5-397C9105AA48}" type="pres">
      <dgm:prSet presAssocID="{489DF2E3-F490-479F-AED2-6E6F0E2AF07E}" presName="imgShp" presStyleLbl="fgImgPlace1" presStyleIdx="0" presStyleCnt="7" custAng="5400000" custScaleX="74049" custScaleY="77961" custLinFactNeighborX="-64390"/>
      <dgm:spPr>
        <a:prstGeom prst="chevron">
          <a:avLst/>
        </a:prstGeom>
        <a:solidFill>
          <a:srgbClr val="FE0A0A"/>
        </a:solidFill>
      </dgm:spPr>
    </dgm:pt>
    <dgm:pt modelId="{7BA0557E-B85C-460F-8972-2E68AD1290B9}" type="pres">
      <dgm:prSet presAssocID="{489DF2E3-F490-479F-AED2-6E6F0E2AF07E}" presName="txShp" presStyleLbl="node1" presStyleIdx="0" presStyleCnt="7" custScaleX="115348" custScaleY="1428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ABD096-C4DB-4AA5-98D8-2BD5D92F439E}" type="pres">
      <dgm:prSet presAssocID="{FBB9FDC4-A548-4C19-B34A-9193BC33679A}" presName="spacing" presStyleCnt="0"/>
      <dgm:spPr/>
    </dgm:pt>
    <dgm:pt modelId="{E397EB78-58E2-4E3E-9087-1A3266F95D65}" type="pres">
      <dgm:prSet presAssocID="{6065B810-004D-41BD-81DB-3B4CC3C375D8}" presName="composite" presStyleCnt="0"/>
      <dgm:spPr/>
    </dgm:pt>
    <dgm:pt modelId="{866FCDF8-8E35-4531-BDE6-2821366B9FC7}" type="pres">
      <dgm:prSet presAssocID="{6065B810-004D-41BD-81DB-3B4CC3C375D8}" presName="imgShp" presStyleLbl="fgImgPlace1" presStyleIdx="1" presStyleCnt="7" custAng="5400000" custScaleX="74049" custScaleY="77961" custLinFactNeighborX="-64390"/>
      <dgm:spPr>
        <a:prstGeom prst="chevron">
          <a:avLst/>
        </a:prstGeom>
        <a:solidFill>
          <a:srgbClr val="FE0A0A"/>
        </a:solidFill>
      </dgm:spPr>
    </dgm:pt>
    <dgm:pt modelId="{FD179EF0-4172-41EF-B309-6F547A4390BD}" type="pres">
      <dgm:prSet presAssocID="{6065B810-004D-41BD-81DB-3B4CC3C375D8}" presName="txShp" presStyleLbl="node1" presStyleIdx="1" presStyleCnt="7" custScaleX="115348" custScaleY="1284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9BFC98-DA61-4499-9AF6-63D27CCBA36F}" type="pres">
      <dgm:prSet presAssocID="{509AA61F-21DD-40F1-9368-0041E7256090}" presName="spacing" presStyleCnt="0"/>
      <dgm:spPr/>
    </dgm:pt>
    <dgm:pt modelId="{609567E5-1E2A-44E3-97DC-E14DF34824F9}" type="pres">
      <dgm:prSet presAssocID="{1A0E19A6-280F-412A-8AE7-275935341708}" presName="composite" presStyleCnt="0"/>
      <dgm:spPr/>
    </dgm:pt>
    <dgm:pt modelId="{C5375D15-14B7-4EEC-BFC7-712E6255A397}" type="pres">
      <dgm:prSet presAssocID="{1A0E19A6-280F-412A-8AE7-275935341708}" presName="imgShp" presStyleLbl="fgImgPlace1" presStyleIdx="2" presStyleCnt="7" custAng="5400000" custScaleX="74049" custScaleY="77961" custLinFactNeighborX="-64390"/>
      <dgm:spPr>
        <a:prstGeom prst="chevron">
          <a:avLst/>
        </a:prstGeom>
        <a:solidFill>
          <a:srgbClr val="FE0A0A"/>
        </a:solidFill>
      </dgm:spPr>
    </dgm:pt>
    <dgm:pt modelId="{B5A52688-E74F-4476-BBB3-9FFE805F2FA0}" type="pres">
      <dgm:prSet presAssocID="{1A0E19A6-280F-412A-8AE7-275935341708}" presName="txShp" presStyleLbl="node1" presStyleIdx="2" presStyleCnt="7" custScaleX="115348" custScaleY="603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482532-3C49-4926-BB3D-33A7AC1B907D}" type="pres">
      <dgm:prSet presAssocID="{39A4A65C-C385-4A1C-97D1-FE532ABF5B41}" presName="spacing" presStyleCnt="0"/>
      <dgm:spPr/>
    </dgm:pt>
    <dgm:pt modelId="{767758AC-1C98-4A05-89BB-B1990F586D7C}" type="pres">
      <dgm:prSet presAssocID="{0FDEBA3E-D660-43FB-A807-999171017658}" presName="composite" presStyleCnt="0"/>
      <dgm:spPr/>
    </dgm:pt>
    <dgm:pt modelId="{684B062E-0A8F-4543-A993-4B5D7E1A9BFA}" type="pres">
      <dgm:prSet presAssocID="{0FDEBA3E-D660-43FB-A807-999171017658}" presName="imgShp" presStyleLbl="fgImgPlace1" presStyleIdx="3" presStyleCnt="7" custAng="5400000" custScaleX="74049" custScaleY="77961" custLinFactNeighborX="-64390"/>
      <dgm:spPr>
        <a:prstGeom prst="chevron">
          <a:avLst/>
        </a:prstGeom>
        <a:solidFill>
          <a:srgbClr val="FE0A0A"/>
        </a:solidFill>
      </dgm:spPr>
    </dgm:pt>
    <dgm:pt modelId="{9D4455B2-1408-405F-8145-99C19F7FB5C5}" type="pres">
      <dgm:prSet presAssocID="{0FDEBA3E-D660-43FB-A807-999171017658}" presName="txShp" presStyleLbl="node1" presStyleIdx="3" presStyleCnt="7" custScaleX="115348" custScaleY="646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4B379D-EAB7-47A8-BEC9-C88361FC5D7D}" type="pres">
      <dgm:prSet presAssocID="{4AC38CE0-0982-4812-8A95-3D426FFC2A5F}" presName="spacing" presStyleCnt="0"/>
      <dgm:spPr/>
    </dgm:pt>
    <dgm:pt modelId="{78C4675A-0142-4EEF-9CDC-2DC197621883}" type="pres">
      <dgm:prSet presAssocID="{9F490F79-CF21-4A3E-830A-7A8CDA2CDEEE}" presName="composite" presStyleCnt="0"/>
      <dgm:spPr/>
    </dgm:pt>
    <dgm:pt modelId="{A3129778-29AC-4E7E-8A21-3D47FD90CEB3}" type="pres">
      <dgm:prSet presAssocID="{9F490F79-CF21-4A3E-830A-7A8CDA2CDEEE}" presName="imgShp" presStyleLbl="fgImgPlace1" presStyleIdx="4" presStyleCnt="7" custAng="5400000" custScaleX="74049" custScaleY="77961" custLinFactNeighborX="-64390"/>
      <dgm:spPr>
        <a:prstGeom prst="chevron">
          <a:avLst/>
        </a:prstGeom>
        <a:solidFill>
          <a:srgbClr val="FE0A0A"/>
        </a:solidFill>
      </dgm:spPr>
    </dgm:pt>
    <dgm:pt modelId="{09A2D171-209C-43E3-AB67-A7E80A785A4B}" type="pres">
      <dgm:prSet presAssocID="{9F490F79-CF21-4A3E-830A-7A8CDA2CDEEE}" presName="txShp" presStyleLbl="node1" presStyleIdx="4" presStyleCnt="7" custScaleX="1153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75E570-E959-4A24-B505-3636613C6B48}" type="pres">
      <dgm:prSet presAssocID="{F1A012D1-8FD0-4284-AF5E-9563DF40988B}" presName="spacing" presStyleCnt="0"/>
      <dgm:spPr/>
    </dgm:pt>
    <dgm:pt modelId="{01D0C70C-FFF3-43B2-AD54-5358C56F13C5}" type="pres">
      <dgm:prSet presAssocID="{2D4DF854-2C16-4A35-A58C-9BEA5A053D5E}" presName="composite" presStyleCnt="0"/>
      <dgm:spPr/>
    </dgm:pt>
    <dgm:pt modelId="{4A25DB7A-F02E-4C74-B372-1A0F14C78A1B}" type="pres">
      <dgm:prSet presAssocID="{2D4DF854-2C16-4A35-A58C-9BEA5A053D5E}" presName="imgShp" presStyleLbl="fgImgPlace1" presStyleIdx="5" presStyleCnt="7" custAng="5400000" custScaleX="74049" custScaleY="77961" custLinFactNeighborX="-64390"/>
      <dgm:spPr>
        <a:prstGeom prst="chevron">
          <a:avLst/>
        </a:prstGeom>
        <a:solidFill>
          <a:srgbClr val="FE0A0A"/>
        </a:solidFill>
      </dgm:spPr>
    </dgm:pt>
    <dgm:pt modelId="{FC7BD2F2-8156-46B2-AA21-E408BB1DECAD}" type="pres">
      <dgm:prSet presAssocID="{2D4DF854-2C16-4A35-A58C-9BEA5A053D5E}" presName="txShp" presStyleLbl="node1" presStyleIdx="5" presStyleCnt="7" custScaleX="1153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5A2F40-AF17-494C-9DAD-27C382B1751D}" type="pres">
      <dgm:prSet presAssocID="{744CFA15-387F-4E69-BB50-8A4F1485CF24}" presName="spacing" presStyleCnt="0"/>
      <dgm:spPr/>
    </dgm:pt>
    <dgm:pt modelId="{CA0D0907-1440-4862-A55B-9CE7A48EFB3D}" type="pres">
      <dgm:prSet presAssocID="{1EC2B150-A7B0-42D8-9D69-542F32D7F194}" presName="composite" presStyleCnt="0"/>
      <dgm:spPr/>
    </dgm:pt>
    <dgm:pt modelId="{52C129D8-3621-4D83-A729-71D13B4139D5}" type="pres">
      <dgm:prSet presAssocID="{1EC2B150-A7B0-42D8-9D69-542F32D7F194}" presName="imgShp" presStyleLbl="fgImgPlace1" presStyleIdx="6" presStyleCnt="7" custAng="5400000" custScaleX="74049" custScaleY="77961" custLinFactNeighborX="-64390"/>
      <dgm:spPr>
        <a:prstGeom prst="chevron">
          <a:avLst/>
        </a:prstGeom>
        <a:solidFill>
          <a:srgbClr val="FE0A0A"/>
        </a:solidFill>
      </dgm:spPr>
    </dgm:pt>
    <dgm:pt modelId="{2E820A1D-E5B8-445A-A1D4-56E176DAD89D}" type="pres">
      <dgm:prSet presAssocID="{1EC2B150-A7B0-42D8-9D69-542F32D7F194}" presName="txShp" presStyleLbl="node1" presStyleIdx="6" presStyleCnt="7" custScaleX="1153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C1926B-A706-4BBB-8123-BE0D0A7B9417}" type="presOf" srcId="{2D4DF854-2C16-4A35-A58C-9BEA5A053D5E}" destId="{FC7BD2F2-8156-46B2-AA21-E408BB1DECAD}" srcOrd="0" destOrd="0" presId="urn:microsoft.com/office/officeart/2005/8/layout/vList3"/>
    <dgm:cxn modelId="{59598478-F25F-47D9-864F-98777C821CDC}" srcId="{715B5208-7DB9-4523-AEF7-1FA23AA300CC}" destId="{6065B810-004D-41BD-81DB-3B4CC3C375D8}" srcOrd="1" destOrd="0" parTransId="{8AE33647-E7F9-49DC-9DB0-27987B8BA386}" sibTransId="{509AA61F-21DD-40F1-9368-0041E7256090}"/>
    <dgm:cxn modelId="{F0399E46-1C6C-456E-9A85-D033A129F93B}" srcId="{715B5208-7DB9-4523-AEF7-1FA23AA300CC}" destId="{2D4DF854-2C16-4A35-A58C-9BEA5A053D5E}" srcOrd="5" destOrd="0" parTransId="{469D984C-8FA3-4079-8182-28F3965B4D63}" sibTransId="{744CFA15-387F-4E69-BB50-8A4F1485CF24}"/>
    <dgm:cxn modelId="{294CEF7B-BACB-490A-A6BF-735E0CD82287}" srcId="{715B5208-7DB9-4523-AEF7-1FA23AA300CC}" destId="{489DF2E3-F490-479F-AED2-6E6F0E2AF07E}" srcOrd="0" destOrd="0" parTransId="{A2926E2F-A4F5-46A4-A8D8-02872E38F10B}" sibTransId="{FBB9FDC4-A548-4C19-B34A-9193BC33679A}"/>
    <dgm:cxn modelId="{41DDD4F3-002C-444A-B12D-75F3E3D3600A}" type="presOf" srcId="{1EC2B150-A7B0-42D8-9D69-542F32D7F194}" destId="{2E820A1D-E5B8-445A-A1D4-56E176DAD89D}" srcOrd="0" destOrd="0" presId="urn:microsoft.com/office/officeart/2005/8/layout/vList3"/>
    <dgm:cxn modelId="{F71C0D69-80A6-4F8E-A34D-738A6B64F86C}" srcId="{715B5208-7DB9-4523-AEF7-1FA23AA300CC}" destId="{1EC2B150-A7B0-42D8-9D69-542F32D7F194}" srcOrd="6" destOrd="0" parTransId="{C5E2AB54-54AA-4EBC-8958-57C9093AA2D6}" sibTransId="{C32D45E7-901C-4261-A156-CA66E30C4F9E}"/>
    <dgm:cxn modelId="{0695DF50-E6AD-42E7-B7ED-8953265A6E7D}" type="presOf" srcId="{489DF2E3-F490-479F-AED2-6E6F0E2AF07E}" destId="{7BA0557E-B85C-460F-8972-2E68AD1290B9}" srcOrd="0" destOrd="0" presId="urn:microsoft.com/office/officeart/2005/8/layout/vList3"/>
    <dgm:cxn modelId="{7C08593D-8951-4896-89BA-553A9B6E1AF8}" srcId="{715B5208-7DB9-4523-AEF7-1FA23AA300CC}" destId="{0FDEBA3E-D660-43FB-A807-999171017658}" srcOrd="3" destOrd="0" parTransId="{6E43E841-7C89-4BAF-8950-13AAFDECB341}" sibTransId="{4AC38CE0-0982-4812-8A95-3D426FFC2A5F}"/>
    <dgm:cxn modelId="{5F3FED30-A8B6-41FE-BD6C-EEF59090B377}" srcId="{715B5208-7DB9-4523-AEF7-1FA23AA300CC}" destId="{1A0E19A6-280F-412A-8AE7-275935341708}" srcOrd="2" destOrd="0" parTransId="{429DA62B-6E22-49B0-8196-D81CE6690438}" sibTransId="{39A4A65C-C385-4A1C-97D1-FE532ABF5B41}"/>
    <dgm:cxn modelId="{A9EE1F2E-1381-41E5-B927-42EAF48B12CE}" type="presOf" srcId="{9F490F79-CF21-4A3E-830A-7A8CDA2CDEEE}" destId="{09A2D171-209C-43E3-AB67-A7E80A785A4B}" srcOrd="0" destOrd="0" presId="urn:microsoft.com/office/officeart/2005/8/layout/vList3"/>
    <dgm:cxn modelId="{473A8FB3-CE60-45C3-88F7-E6C0B08481AE}" srcId="{715B5208-7DB9-4523-AEF7-1FA23AA300CC}" destId="{9F490F79-CF21-4A3E-830A-7A8CDA2CDEEE}" srcOrd="4" destOrd="0" parTransId="{2831DCE8-8624-47BF-B03A-BD744F36CD3F}" sibTransId="{F1A012D1-8FD0-4284-AF5E-9563DF40988B}"/>
    <dgm:cxn modelId="{D281F796-11AD-456B-B4A8-D232AE3ED776}" type="presOf" srcId="{715B5208-7DB9-4523-AEF7-1FA23AA300CC}" destId="{16B34770-2F63-4794-86A2-3F6AFE823E37}" srcOrd="0" destOrd="0" presId="urn:microsoft.com/office/officeart/2005/8/layout/vList3"/>
    <dgm:cxn modelId="{788FB974-3FE1-4BBD-934D-93AF9C3ACB24}" type="presOf" srcId="{6065B810-004D-41BD-81DB-3B4CC3C375D8}" destId="{FD179EF0-4172-41EF-B309-6F547A4390BD}" srcOrd="0" destOrd="0" presId="urn:microsoft.com/office/officeart/2005/8/layout/vList3"/>
    <dgm:cxn modelId="{1BD0AFD1-4A7D-47D8-80A2-45DCFD6D4A10}" type="presOf" srcId="{0FDEBA3E-D660-43FB-A807-999171017658}" destId="{9D4455B2-1408-405F-8145-99C19F7FB5C5}" srcOrd="0" destOrd="0" presId="urn:microsoft.com/office/officeart/2005/8/layout/vList3"/>
    <dgm:cxn modelId="{D29168A0-D0BD-4EDF-B8A0-1E6C5073614D}" type="presOf" srcId="{1A0E19A6-280F-412A-8AE7-275935341708}" destId="{B5A52688-E74F-4476-BBB3-9FFE805F2FA0}" srcOrd="0" destOrd="0" presId="urn:microsoft.com/office/officeart/2005/8/layout/vList3"/>
    <dgm:cxn modelId="{FBB22D78-CCA6-4F03-81E6-D88D53A1C0A4}" type="presParOf" srcId="{16B34770-2F63-4794-86A2-3F6AFE823E37}" destId="{958D65F8-E2CB-4210-966D-9FD39231E244}" srcOrd="0" destOrd="0" presId="urn:microsoft.com/office/officeart/2005/8/layout/vList3"/>
    <dgm:cxn modelId="{F03B3805-9F22-49DA-BD48-0669E92FCF50}" type="presParOf" srcId="{958D65F8-E2CB-4210-966D-9FD39231E244}" destId="{DD5B54CD-06B5-46C6-9DB5-397C9105AA48}" srcOrd="0" destOrd="0" presId="urn:microsoft.com/office/officeart/2005/8/layout/vList3"/>
    <dgm:cxn modelId="{2BA44434-EABB-414C-9049-8F6EA595B9E6}" type="presParOf" srcId="{958D65F8-E2CB-4210-966D-9FD39231E244}" destId="{7BA0557E-B85C-460F-8972-2E68AD1290B9}" srcOrd="1" destOrd="0" presId="urn:microsoft.com/office/officeart/2005/8/layout/vList3"/>
    <dgm:cxn modelId="{67F8E2A8-B3E8-48C5-8B75-0B585C0AB538}" type="presParOf" srcId="{16B34770-2F63-4794-86A2-3F6AFE823E37}" destId="{B6ABD096-C4DB-4AA5-98D8-2BD5D92F439E}" srcOrd="1" destOrd="0" presId="urn:microsoft.com/office/officeart/2005/8/layout/vList3"/>
    <dgm:cxn modelId="{9CB1CEE0-B745-4BA5-92BB-CEF8FF130F21}" type="presParOf" srcId="{16B34770-2F63-4794-86A2-3F6AFE823E37}" destId="{E397EB78-58E2-4E3E-9087-1A3266F95D65}" srcOrd="2" destOrd="0" presId="urn:microsoft.com/office/officeart/2005/8/layout/vList3"/>
    <dgm:cxn modelId="{F1C575BF-39DF-47A9-AB81-E8BC7637723D}" type="presParOf" srcId="{E397EB78-58E2-4E3E-9087-1A3266F95D65}" destId="{866FCDF8-8E35-4531-BDE6-2821366B9FC7}" srcOrd="0" destOrd="0" presId="urn:microsoft.com/office/officeart/2005/8/layout/vList3"/>
    <dgm:cxn modelId="{16B43422-1B85-4582-9C96-25495B4C2089}" type="presParOf" srcId="{E397EB78-58E2-4E3E-9087-1A3266F95D65}" destId="{FD179EF0-4172-41EF-B309-6F547A4390BD}" srcOrd="1" destOrd="0" presId="urn:microsoft.com/office/officeart/2005/8/layout/vList3"/>
    <dgm:cxn modelId="{B44F40FF-A105-47C8-9A8F-8771C10DBDCC}" type="presParOf" srcId="{16B34770-2F63-4794-86A2-3F6AFE823E37}" destId="{C39BFC98-DA61-4499-9AF6-63D27CCBA36F}" srcOrd="3" destOrd="0" presId="urn:microsoft.com/office/officeart/2005/8/layout/vList3"/>
    <dgm:cxn modelId="{76E8DC08-8FD2-4672-B067-9D82BFF79011}" type="presParOf" srcId="{16B34770-2F63-4794-86A2-3F6AFE823E37}" destId="{609567E5-1E2A-44E3-97DC-E14DF34824F9}" srcOrd="4" destOrd="0" presId="urn:microsoft.com/office/officeart/2005/8/layout/vList3"/>
    <dgm:cxn modelId="{3CACDCA5-36A0-45EA-A39B-69144878A27F}" type="presParOf" srcId="{609567E5-1E2A-44E3-97DC-E14DF34824F9}" destId="{C5375D15-14B7-4EEC-BFC7-712E6255A397}" srcOrd="0" destOrd="0" presId="urn:microsoft.com/office/officeart/2005/8/layout/vList3"/>
    <dgm:cxn modelId="{BA35B017-8E29-41BC-8209-12B05BB5AD08}" type="presParOf" srcId="{609567E5-1E2A-44E3-97DC-E14DF34824F9}" destId="{B5A52688-E74F-4476-BBB3-9FFE805F2FA0}" srcOrd="1" destOrd="0" presId="urn:microsoft.com/office/officeart/2005/8/layout/vList3"/>
    <dgm:cxn modelId="{6F9C9C5E-ABDD-4EDD-9FE0-D4B68A4704FA}" type="presParOf" srcId="{16B34770-2F63-4794-86A2-3F6AFE823E37}" destId="{FE482532-3C49-4926-BB3D-33A7AC1B907D}" srcOrd="5" destOrd="0" presId="urn:microsoft.com/office/officeart/2005/8/layout/vList3"/>
    <dgm:cxn modelId="{1C7B5521-9A9D-4000-B716-945FD23B9075}" type="presParOf" srcId="{16B34770-2F63-4794-86A2-3F6AFE823E37}" destId="{767758AC-1C98-4A05-89BB-B1990F586D7C}" srcOrd="6" destOrd="0" presId="urn:microsoft.com/office/officeart/2005/8/layout/vList3"/>
    <dgm:cxn modelId="{4C0F0E3B-6273-4DFE-82C4-49834C159417}" type="presParOf" srcId="{767758AC-1C98-4A05-89BB-B1990F586D7C}" destId="{684B062E-0A8F-4543-A993-4B5D7E1A9BFA}" srcOrd="0" destOrd="0" presId="urn:microsoft.com/office/officeart/2005/8/layout/vList3"/>
    <dgm:cxn modelId="{39068EE5-B830-432C-BE5B-55DF1C521F8F}" type="presParOf" srcId="{767758AC-1C98-4A05-89BB-B1990F586D7C}" destId="{9D4455B2-1408-405F-8145-99C19F7FB5C5}" srcOrd="1" destOrd="0" presId="urn:microsoft.com/office/officeart/2005/8/layout/vList3"/>
    <dgm:cxn modelId="{C532930C-23E7-4CEB-B89A-7D47D1634904}" type="presParOf" srcId="{16B34770-2F63-4794-86A2-3F6AFE823E37}" destId="{994B379D-EAB7-47A8-BEC9-C88361FC5D7D}" srcOrd="7" destOrd="0" presId="urn:microsoft.com/office/officeart/2005/8/layout/vList3"/>
    <dgm:cxn modelId="{01EE7354-1EC2-4508-B1EA-3C12BEC8EBB3}" type="presParOf" srcId="{16B34770-2F63-4794-86A2-3F6AFE823E37}" destId="{78C4675A-0142-4EEF-9CDC-2DC197621883}" srcOrd="8" destOrd="0" presId="urn:microsoft.com/office/officeart/2005/8/layout/vList3"/>
    <dgm:cxn modelId="{73BFAB00-7456-4561-8607-21AAC42BB433}" type="presParOf" srcId="{78C4675A-0142-4EEF-9CDC-2DC197621883}" destId="{A3129778-29AC-4E7E-8A21-3D47FD90CEB3}" srcOrd="0" destOrd="0" presId="urn:microsoft.com/office/officeart/2005/8/layout/vList3"/>
    <dgm:cxn modelId="{ABD55C83-F30F-496C-9AC1-00E5A573A690}" type="presParOf" srcId="{78C4675A-0142-4EEF-9CDC-2DC197621883}" destId="{09A2D171-209C-43E3-AB67-A7E80A785A4B}" srcOrd="1" destOrd="0" presId="urn:microsoft.com/office/officeart/2005/8/layout/vList3"/>
    <dgm:cxn modelId="{73008497-53BF-4AEC-8D53-0C5C52F2A980}" type="presParOf" srcId="{16B34770-2F63-4794-86A2-3F6AFE823E37}" destId="{C575E570-E959-4A24-B505-3636613C6B48}" srcOrd="9" destOrd="0" presId="urn:microsoft.com/office/officeart/2005/8/layout/vList3"/>
    <dgm:cxn modelId="{91524691-C9D5-4DA2-AD0C-8B2966FEC379}" type="presParOf" srcId="{16B34770-2F63-4794-86A2-3F6AFE823E37}" destId="{01D0C70C-FFF3-43B2-AD54-5358C56F13C5}" srcOrd="10" destOrd="0" presId="urn:microsoft.com/office/officeart/2005/8/layout/vList3"/>
    <dgm:cxn modelId="{49B7E2A8-5744-4BC5-9A18-FEFDE22CD426}" type="presParOf" srcId="{01D0C70C-FFF3-43B2-AD54-5358C56F13C5}" destId="{4A25DB7A-F02E-4C74-B372-1A0F14C78A1B}" srcOrd="0" destOrd="0" presId="urn:microsoft.com/office/officeart/2005/8/layout/vList3"/>
    <dgm:cxn modelId="{E1F2436C-6863-4EC5-8044-9DA96970F79B}" type="presParOf" srcId="{01D0C70C-FFF3-43B2-AD54-5358C56F13C5}" destId="{FC7BD2F2-8156-46B2-AA21-E408BB1DECAD}" srcOrd="1" destOrd="0" presId="urn:microsoft.com/office/officeart/2005/8/layout/vList3"/>
    <dgm:cxn modelId="{DB64356F-0D3E-4C1A-A59D-919C61A0D28B}" type="presParOf" srcId="{16B34770-2F63-4794-86A2-3F6AFE823E37}" destId="{B35A2F40-AF17-494C-9DAD-27C382B1751D}" srcOrd="11" destOrd="0" presId="urn:microsoft.com/office/officeart/2005/8/layout/vList3"/>
    <dgm:cxn modelId="{3C2B61A9-9A91-4625-A82E-E5EDE6E883E1}" type="presParOf" srcId="{16B34770-2F63-4794-86A2-3F6AFE823E37}" destId="{CA0D0907-1440-4862-A55B-9CE7A48EFB3D}" srcOrd="12" destOrd="0" presId="urn:microsoft.com/office/officeart/2005/8/layout/vList3"/>
    <dgm:cxn modelId="{47A96149-7BEA-4366-92E8-A39B19400E54}" type="presParOf" srcId="{CA0D0907-1440-4862-A55B-9CE7A48EFB3D}" destId="{52C129D8-3621-4D83-A729-71D13B4139D5}" srcOrd="0" destOrd="0" presId="urn:microsoft.com/office/officeart/2005/8/layout/vList3"/>
    <dgm:cxn modelId="{EBA2E28C-7277-45E0-BB4B-B1CECE5EB4FE}" type="presParOf" srcId="{CA0D0907-1440-4862-A55B-9CE7A48EFB3D}" destId="{2E820A1D-E5B8-445A-A1D4-56E176DAD89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C9DC7A-3AA8-4282-BEA5-10537280F298}">
      <dsp:nvSpPr>
        <dsp:cNvPr id="0" name=""/>
        <dsp:cNvSpPr/>
      </dsp:nvSpPr>
      <dsp:spPr>
        <a:xfrm>
          <a:off x="0" y="903494"/>
          <a:ext cx="5833534" cy="264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2747" tIns="291592" rIns="452747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регистрация физического лица в качестве налогоплательщика НПД - обязательное условие "Заказчика";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"Заказчик" распределяет физических лиц, применяющих НПД, по объектам (маршрутам) исходя из производственной необходимости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"Заказчик" определяет режим работы физических лиц, применяющих НПД, в том числе продолжительность рабочего дня (смены), время отдыха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работник "Заказчика" непосредственно руководит и контролирует работу физического лица, применяющего НПД, на объекте (администраторы объектов)</a:t>
          </a:r>
          <a:endParaRPr lang="ru-RU" sz="1400" kern="1200" dirty="0"/>
        </a:p>
      </dsp:txBody>
      <dsp:txXfrm>
        <a:off x="0" y="903494"/>
        <a:ext cx="5833534" cy="2646000"/>
      </dsp:txXfrm>
    </dsp:sp>
    <dsp:sp modelId="{6B10E2B6-C77C-45F8-885F-9CA3C8A621DB}">
      <dsp:nvSpPr>
        <dsp:cNvPr id="0" name=""/>
        <dsp:cNvSpPr/>
      </dsp:nvSpPr>
      <dsp:spPr>
        <a:xfrm>
          <a:off x="277719" y="316248"/>
          <a:ext cx="5554384" cy="79388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4346" tIns="0" rIns="15434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</a:rPr>
            <a:t>Организационная зависимость физических лиц, применяющих НПД, от своего "Заказчика"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16473" y="355002"/>
        <a:ext cx="5476876" cy="716378"/>
      </dsp:txXfrm>
    </dsp:sp>
    <dsp:sp modelId="{80B0B3A5-A3F0-4B74-93EB-468FE9929B3C}">
      <dsp:nvSpPr>
        <dsp:cNvPr id="0" name=""/>
        <dsp:cNvSpPr/>
      </dsp:nvSpPr>
      <dsp:spPr>
        <a:xfrm>
          <a:off x="0" y="4212340"/>
          <a:ext cx="583353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D5B1B7-AD0E-4066-B292-4C66922E5CBC}">
      <dsp:nvSpPr>
        <dsp:cNvPr id="0" name=""/>
        <dsp:cNvSpPr/>
      </dsp:nvSpPr>
      <dsp:spPr>
        <a:xfrm>
          <a:off x="277719" y="3625094"/>
          <a:ext cx="5554384" cy="793886"/>
        </a:xfrm>
        <a:prstGeom prst="round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4346" tIns="0" rIns="15434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</a:rPr>
            <a:t>инфраструктурная зависимость физического лица от "Заказчика", то есть выполнение работы полностью материалами, инструментами и оборудованием "Заказчика"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16473" y="3663848"/>
        <a:ext cx="5476876" cy="716378"/>
      </dsp:txXfrm>
    </dsp:sp>
    <dsp:sp modelId="{D598B570-7721-42AC-8656-6E71C8CCDBC1}">
      <dsp:nvSpPr>
        <dsp:cNvPr id="0" name=""/>
        <dsp:cNvSpPr/>
      </dsp:nvSpPr>
      <dsp:spPr>
        <a:xfrm>
          <a:off x="0" y="5227986"/>
          <a:ext cx="583353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AA8289-2545-4A76-988D-BBD34820D350}">
      <dsp:nvSpPr>
        <dsp:cNvPr id="0" name=""/>
        <dsp:cNvSpPr/>
      </dsp:nvSpPr>
      <dsp:spPr>
        <a:xfrm>
          <a:off x="277719" y="4640740"/>
          <a:ext cx="5554384" cy="793886"/>
        </a:xfrm>
        <a:prstGeom prst="round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4346" tIns="0" rIns="154346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bg1"/>
              </a:solidFill>
            </a:rPr>
            <a:t>порядок оплаты услуг физического лица, применяющего НПД, и учет оказываемых услуг аналогичны порядку, установленному Трудовым кодексом Российской Федерации</a:t>
          </a:r>
          <a:endParaRPr lang="ru-RU" sz="1400" b="1" kern="1200" dirty="0">
            <a:solidFill>
              <a:schemeClr val="bg1"/>
            </a:solidFill>
          </a:endParaRPr>
        </a:p>
      </dsp:txBody>
      <dsp:txXfrm>
        <a:off x="316473" y="4679494"/>
        <a:ext cx="5476876" cy="7163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A0557E-B85C-460F-8972-2E68AD1290B9}">
      <dsp:nvSpPr>
        <dsp:cNvPr id="0" name=""/>
        <dsp:cNvSpPr/>
      </dsp:nvSpPr>
      <dsp:spPr>
        <a:xfrm rot="10800000">
          <a:off x="800092" y="1986"/>
          <a:ext cx="5269454" cy="857272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4607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достижение сторонами соглашения о личном выполнении работником определенной, заранее обусловленной трудовой функции в интересах, под контролем и управлением работодателя</a:t>
          </a:r>
          <a:endParaRPr lang="ru-RU" sz="1400" kern="1200" dirty="0"/>
        </a:p>
      </dsp:txBody>
      <dsp:txXfrm rot="10800000">
        <a:off x="1014410" y="1986"/>
        <a:ext cx="5055136" cy="857272"/>
      </dsp:txXfrm>
    </dsp:sp>
    <dsp:sp modelId="{DD5B54CD-06B5-46C6-9DB5-397C9105AA48}">
      <dsp:nvSpPr>
        <dsp:cNvPr id="0" name=""/>
        <dsp:cNvSpPr/>
      </dsp:nvSpPr>
      <dsp:spPr>
        <a:xfrm rot="5400000">
          <a:off x="542123" y="196719"/>
          <a:ext cx="444333" cy="467807"/>
        </a:xfrm>
        <a:prstGeom prst="chevron">
          <a:avLst/>
        </a:prstGeom>
        <a:solidFill>
          <a:srgbClr val="FE0A0A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D179EF0-4172-41EF-B309-6F547A4390BD}">
      <dsp:nvSpPr>
        <dsp:cNvPr id="0" name=""/>
        <dsp:cNvSpPr/>
      </dsp:nvSpPr>
      <dsp:spPr>
        <a:xfrm rot="10800000">
          <a:off x="800092" y="1038379"/>
          <a:ext cx="5269454" cy="770888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4607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подчинение работника действующим у работодателя правилам внутреннего трудового распорядка, графику работы (сменности)</a:t>
          </a:r>
          <a:endParaRPr lang="ru-RU" sz="1400" kern="1200" dirty="0"/>
        </a:p>
      </dsp:txBody>
      <dsp:txXfrm rot="10800000">
        <a:off x="992814" y="1038379"/>
        <a:ext cx="5076732" cy="770888"/>
      </dsp:txXfrm>
    </dsp:sp>
    <dsp:sp modelId="{866FCDF8-8E35-4531-BDE6-2821366B9FC7}">
      <dsp:nvSpPr>
        <dsp:cNvPr id="0" name=""/>
        <dsp:cNvSpPr/>
      </dsp:nvSpPr>
      <dsp:spPr>
        <a:xfrm rot="5400000">
          <a:off x="542123" y="1189920"/>
          <a:ext cx="444333" cy="467807"/>
        </a:xfrm>
        <a:prstGeom prst="chevron">
          <a:avLst/>
        </a:prstGeom>
        <a:solidFill>
          <a:srgbClr val="FE0A0A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5A52688-E74F-4476-BBB3-9FFE805F2FA0}">
      <dsp:nvSpPr>
        <dsp:cNvPr id="0" name=""/>
        <dsp:cNvSpPr/>
      </dsp:nvSpPr>
      <dsp:spPr>
        <a:xfrm rot="10800000">
          <a:off x="800092" y="2041091"/>
          <a:ext cx="5269454" cy="362402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4607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    обеспечение работодателем условий труда</a:t>
          </a:r>
          <a:endParaRPr lang="ru-RU" sz="1400" kern="1200" dirty="0"/>
        </a:p>
      </dsp:txBody>
      <dsp:txXfrm rot="10800000">
        <a:off x="890692" y="2041091"/>
        <a:ext cx="5178854" cy="362402"/>
      </dsp:txXfrm>
    </dsp:sp>
    <dsp:sp modelId="{C5375D15-14B7-4EEC-BFC7-712E6255A397}">
      <dsp:nvSpPr>
        <dsp:cNvPr id="0" name=""/>
        <dsp:cNvSpPr/>
      </dsp:nvSpPr>
      <dsp:spPr>
        <a:xfrm rot="5400000">
          <a:off x="542123" y="1988389"/>
          <a:ext cx="444333" cy="467807"/>
        </a:xfrm>
        <a:prstGeom prst="chevron">
          <a:avLst/>
        </a:prstGeom>
        <a:solidFill>
          <a:srgbClr val="FE0A0A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D4455B2-1408-405F-8145-99C19F7FB5C5}">
      <dsp:nvSpPr>
        <dsp:cNvPr id="0" name=""/>
        <dsp:cNvSpPr/>
      </dsp:nvSpPr>
      <dsp:spPr>
        <a:xfrm rot="10800000">
          <a:off x="800092" y="2675295"/>
          <a:ext cx="5269454" cy="387850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4607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выполнение работником трудовой функции за плату</a:t>
          </a:r>
          <a:endParaRPr lang="ru-RU" sz="1400" kern="1200" dirty="0"/>
        </a:p>
      </dsp:txBody>
      <dsp:txXfrm rot="10800000">
        <a:off x="897054" y="2675295"/>
        <a:ext cx="5172492" cy="387850"/>
      </dsp:txXfrm>
    </dsp:sp>
    <dsp:sp modelId="{684B062E-0A8F-4543-A993-4B5D7E1A9BFA}">
      <dsp:nvSpPr>
        <dsp:cNvPr id="0" name=""/>
        <dsp:cNvSpPr/>
      </dsp:nvSpPr>
      <dsp:spPr>
        <a:xfrm rot="5400000">
          <a:off x="542123" y="2635317"/>
          <a:ext cx="444333" cy="467807"/>
        </a:xfrm>
        <a:prstGeom prst="chevron">
          <a:avLst/>
        </a:prstGeom>
        <a:solidFill>
          <a:srgbClr val="FE0A0A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9A2D171-209C-43E3-AB67-A7E80A785A4B}">
      <dsp:nvSpPr>
        <dsp:cNvPr id="0" name=""/>
        <dsp:cNvSpPr/>
      </dsp:nvSpPr>
      <dsp:spPr>
        <a:xfrm rot="10800000">
          <a:off x="800092" y="3282245"/>
          <a:ext cx="5269454" cy="600053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4607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устойчивый и стабильный характер этих отношений, подчиненность и зависимость труда</a:t>
          </a:r>
          <a:endParaRPr lang="ru-RU" sz="1400" kern="1200" dirty="0"/>
        </a:p>
      </dsp:txBody>
      <dsp:txXfrm rot="10800000">
        <a:off x="950105" y="3282245"/>
        <a:ext cx="5119441" cy="600053"/>
      </dsp:txXfrm>
    </dsp:sp>
    <dsp:sp modelId="{A3129778-29AC-4E7E-8A21-3D47FD90CEB3}">
      <dsp:nvSpPr>
        <dsp:cNvPr id="0" name=""/>
        <dsp:cNvSpPr/>
      </dsp:nvSpPr>
      <dsp:spPr>
        <a:xfrm rot="5400000">
          <a:off x="542123" y="3348368"/>
          <a:ext cx="444333" cy="467807"/>
        </a:xfrm>
        <a:prstGeom prst="chevron">
          <a:avLst/>
        </a:prstGeom>
        <a:solidFill>
          <a:srgbClr val="FE0A0A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C7BD2F2-8156-46B2-AA21-E408BB1DECAD}">
      <dsp:nvSpPr>
        <dsp:cNvPr id="0" name=""/>
        <dsp:cNvSpPr/>
      </dsp:nvSpPr>
      <dsp:spPr>
        <a:xfrm rot="10800000">
          <a:off x="800092" y="4061419"/>
          <a:ext cx="5269454" cy="600053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4607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выполнение сотрудником работы только по определенной специальности, квалификации или должности</a:t>
          </a:r>
          <a:endParaRPr lang="ru-RU" sz="1400" kern="1200" dirty="0"/>
        </a:p>
      </dsp:txBody>
      <dsp:txXfrm rot="10800000">
        <a:off x="950105" y="4061419"/>
        <a:ext cx="5119441" cy="600053"/>
      </dsp:txXfrm>
    </dsp:sp>
    <dsp:sp modelId="{4A25DB7A-F02E-4C74-B372-1A0F14C78A1B}">
      <dsp:nvSpPr>
        <dsp:cNvPr id="0" name=""/>
        <dsp:cNvSpPr/>
      </dsp:nvSpPr>
      <dsp:spPr>
        <a:xfrm rot="5400000">
          <a:off x="542123" y="4127542"/>
          <a:ext cx="444333" cy="467807"/>
        </a:xfrm>
        <a:prstGeom prst="chevron">
          <a:avLst/>
        </a:prstGeom>
        <a:solidFill>
          <a:srgbClr val="FE0A0A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E820A1D-E5B8-445A-A1D4-56E176DAD89D}">
      <dsp:nvSpPr>
        <dsp:cNvPr id="0" name=""/>
        <dsp:cNvSpPr/>
      </dsp:nvSpPr>
      <dsp:spPr>
        <a:xfrm rot="10800000">
          <a:off x="800092" y="4840593"/>
          <a:ext cx="5269454" cy="600053"/>
        </a:xfrm>
        <a:prstGeom prst="homePlat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64607" tIns="53340" rIns="99568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smtClean="0"/>
            <a:t>наличие дополнительных гарантий для работника, установленных законами, иными нормативными правовыми актами, регулирующими трудовые отношения</a:t>
          </a:r>
          <a:endParaRPr lang="ru-RU" sz="1400" kern="1200" dirty="0"/>
        </a:p>
      </dsp:txBody>
      <dsp:txXfrm rot="10800000">
        <a:off x="950105" y="4840593"/>
        <a:ext cx="5119441" cy="600053"/>
      </dsp:txXfrm>
    </dsp:sp>
    <dsp:sp modelId="{52C129D8-3621-4D83-A729-71D13B4139D5}">
      <dsp:nvSpPr>
        <dsp:cNvPr id="0" name=""/>
        <dsp:cNvSpPr/>
      </dsp:nvSpPr>
      <dsp:spPr>
        <a:xfrm rot="5400000">
          <a:off x="542123" y="4906716"/>
          <a:ext cx="444333" cy="467807"/>
        </a:xfrm>
        <a:prstGeom prst="chevron">
          <a:avLst/>
        </a:prstGeom>
        <a:solidFill>
          <a:srgbClr val="FE0A0A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69D2A-37C2-49E6-A1C5-F103D47DCC26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93A82-6349-42DD-B757-632DACB45B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5764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F9E36F8-35CE-47CA-9FFC-FC0468D9C95A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984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753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741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19302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12190191" cy="6856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96847" y="1606871"/>
            <a:ext cx="9760919" cy="4829253"/>
          </a:xfrm>
        </p:spPr>
        <p:txBody>
          <a:bodyPr/>
          <a:lstStyle>
            <a:lvl1pPr marL="379331" indent="0">
              <a:buFontTx/>
              <a:buNone/>
              <a:defRPr b="1">
                <a:latin typeface="+mj-lt"/>
              </a:defRPr>
            </a:lvl1pPr>
            <a:lvl2pPr marL="379331" indent="0">
              <a:defRPr>
                <a:latin typeface="+mj-lt"/>
              </a:defRPr>
            </a:lvl2pPr>
            <a:lvl3pPr marL="655958" indent="-271660">
              <a:defRPr>
                <a:latin typeface="+mj-lt"/>
              </a:defRPr>
            </a:lvl3pPr>
            <a:lvl4pPr marL="0" indent="376017">
              <a:defRPr>
                <a:latin typeface="+mj-lt"/>
              </a:defRPr>
            </a:lvl4pPr>
            <a:lvl5pPr marL="1497441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1095902" y="501069"/>
            <a:ext cx="9783868" cy="1105803"/>
          </a:xfrm>
        </p:spPr>
        <p:txBody>
          <a:bodyPr/>
          <a:lstStyle>
            <a:lvl1pPr marL="0" marR="0" indent="0" defTabSz="108836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600"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27BA8-6498-48DD-AC02-ABC74AECAC6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2535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505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582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29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913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568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5349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2524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07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D9959-9332-4E96-BCDA-733B599EA625}" type="datetimeFigureOut">
              <a:rPr lang="ru-RU" smtClean="0"/>
              <a:t>29.08.2024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C125-61B4-4339-A715-D8933CCB7E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313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>
          <a:xfrm>
            <a:off x="11203521" y="6117299"/>
            <a:ext cx="653120" cy="480053"/>
          </a:xfrm>
          <a:noFill/>
          <a:ln>
            <a:noFill/>
          </a:ln>
        </p:spPr>
        <p:txBody>
          <a:bodyPr/>
          <a:lstStyle/>
          <a:p>
            <a:pPr>
              <a:defRPr/>
            </a:pPr>
            <a:fld id="{BEA27BA8-6498-48DD-AC02-ABC74AECAC6A}" type="slidenum">
              <a:rPr lang="ru-RU" smtClean="0">
                <a:noFill/>
                <a:latin typeface="+mj-lt"/>
              </a:rPr>
              <a:pPr>
                <a:defRPr/>
              </a:pPr>
              <a:t>1</a:t>
            </a:fld>
            <a:endParaRPr lang="ru-RU" dirty="0">
              <a:noFill/>
              <a:latin typeface="+mj-lt"/>
            </a:endParaRPr>
          </a:p>
        </p:txBody>
      </p:sp>
      <p:sp>
        <p:nvSpPr>
          <p:cNvPr id="36865" name="Заголовок 8"/>
          <p:cNvSpPr>
            <a:spLocks noGrp="1"/>
          </p:cNvSpPr>
          <p:nvPr>
            <p:ph type="title"/>
          </p:nvPr>
        </p:nvSpPr>
        <p:spPr>
          <a:xfrm>
            <a:off x="1123997" y="1723501"/>
            <a:ext cx="9927719" cy="1098604"/>
          </a:xfrm>
        </p:spPr>
        <p:txBody>
          <a:bodyPr>
            <a:normAutofit fontScale="90000"/>
          </a:bodyPr>
          <a:lstStyle/>
          <a:p>
            <a:pPr algn="ctr" defTabSz="1088295" fontAlgn="base">
              <a:spcAft>
                <a:spcPct val="0"/>
              </a:spcAft>
            </a:pPr>
            <a:r>
              <a:rPr lang="ru-RU" sz="4133" dirty="0">
                <a:solidFill>
                  <a:srgbClr val="00B0F0"/>
                </a:solidFill>
                <a:cs typeface="Times New Roman" panose="02020603050405020304" pitchFamily="18" charset="0"/>
              </a:rPr>
              <a:t>О применении налогового режима для </a:t>
            </a:r>
            <a:r>
              <a:rPr lang="ru-RU" sz="4133" dirty="0" err="1">
                <a:solidFill>
                  <a:srgbClr val="00B0F0"/>
                </a:solidFill>
                <a:cs typeface="Times New Roman" panose="02020603050405020304" pitchFamily="18" charset="0"/>
              </a:rPr>
              <a:t>самозанятых</a:t>
            </a:r>
            <a:r>
              <a:rPr lang="ru-RU" sz="4133" dirty="0">
                <a:solidFill>
                  <a:srgbClr val="00B0F0"/>
                </a:solidFill>
                <a:cs typeface="Times New Roman" panose="02020603050405020304" pitchFamily="18" charset="0"/>
              </a:rPr>
              <a:t> граждан «Налог на профессиональный доход»:</a:t>
            </a:r>
            <a:endParaRPr lang="ru-RU" sz="4133" dirty="0">
              <a:solidFill>
                <a:srgbClr val="00B0F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90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14919" y="258418"/>
            <a:ext cx="10721903" cy="729313"/>
          </a:xfrm>
        </p:spPr>
        <p:txBody>
          <a:bodyPr/>
          <a:lstStyle/>
          <a:p>
            <a:pPr algn="just"/>
            <a:r>
              <a:rPr lang="ru-RU" sz="1400" dirty="0"/>
              <a:t>Ограничения на применение НПД установлены пунктом 2 статьи 4 и пунктом 2 статьи 6 Закона N 422-ФЗ. О проведении эксперимента по установлению специального налогового режима «Налог на профессиональный доход» (далее - Закон N 422-ФЗ)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2B20DBC-8478-40EF-81A8-3216F26236E2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2</a:t>
            </a:fld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679945" y="4763381"/>
            <a:ext cx="4082902" cy="99415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ресурсы налоговых органов (в т. ч. представляемая налоговая отчетность)</a:t>
            </a:r>
            <a:endParaRPr lang="ru-RU" dirty="0">
              <a:solidFill>
                <a:schemeClr val="accent4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5989675" y="4779332"/>
            <a:ext cx="3526465" cy="85592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Обращения граждан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987499" y="5850162"/>
            <a:ext cx="7831770" cy="646331"/>
          </a:xfrm>
          <a:prstGeom prst="rect">
            <a:avLst/>
          </a:prstGeom>
          <a:ln w="3175">
            <a:solidFill>
              <a:schemeClr val="accent5">
                <a:lumMod val="40000"/>
                <a:lumOff val="60000"/>
              </a:schemeClr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lvl="0" algn="ctr"/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мероприятий налогового контроля регламентировано нормами статьи 88 Налогового кодекса Российской Федерации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97309" y="998142"/>
            <a:ext cx="10366048" cy="233910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В соответствии с пунктом 2 статьи 4 Закона N 422-ФЗ </a:t>
            </a:r>
            <a:r>
              <a:rPr lang="ru-RU" sz="1600" u="sng" dirty="0">
                <a:solidFill>
                  <a:schemeClr val="tx2">
                    <a:lumMod val="75000"/>
                  </a:schemeClr>
                </a:solidFill>
              </a:rPr>
              <a:t>не вправе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применять специальный налоговый режим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  <a:p>
            <a:pPr marL="665081" indent="-285750">
              <a:buFontTx/>
              <a:buChar char="-"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лица, имеющие работников, с которыми они состоят в трудовых </a:t>
            </a:r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отношениях</a:t>
            </a:r>
          </a:p>
          <a:p>
            <a:endParaRPr lang="ru-RU" sz="900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В соответствии с пунктом 2 статьи 6 Закона N 422-ФЗ для целей настоящего Федерального закона </a:t>
            </a:r>
            <a:r>
              <a:rPr lang="ru-RU" sz="1600" u="sng" dirty="0">
                <a:solidFill>
                  <a:schemeClr val="tx2">
                    <a:lumMod val="75000"/>
                  </a:schemeClr>
                </a:solidFill>
              </a:rPr>
              <a:t>не признаются объектом налогообложения доходы:</a:t>
            </a:r>
          </a:p>
          <a:p>
            <a:endParaRPr lang="ru-RU" sz="900" u="sng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- от оказания (выполнения) физическими лицами услуг (работ) по гражданско-правовым договорам при условии, что заказчиками услуг (работ) выступают работодатели указанных физических лиц или лица, бывшие их работодателями менее двух лет назад</a:t>
            </a: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3721396" y="4051003"/>
            <a:ext cx="1095154" cy="6592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627628" y="4051003"/>
            <a:ext cx="964019" cy="65921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Скругленный прямоугольник 4"/>
          <p:cNvSpPr/>
          <p:nvPr/>
        </p:nvSpPr>
        <p:spPr>
          <a:xfrm>
            <a:off x="3261193" y="3619547"/>
            <a:ext cx="5284382" cy="691118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</a:rPr>
              <a:t>Источники информации</a:t>
            </a:r>
            <a:endParaRPr lang="ru-RU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06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sz="half" idx="1"/>
          </p:nvPr>
        </p:nvSpPr>
        <p:spPr>
          <a:xfrm>
            <a:off x="306987" y="272475"/>
            <a:ext cx="6720747" cy="6240693"/>
          </a:xfrm>
          <a:gradFill>
            <a:gsLst>
              <a:gs pos="0">
                <a:schemeClr val="accent1"/>
              </a:gs>
              <a:gs pos="81000">
                <a:schemeClr val="dk1">
                  <a:lumMod val="105000"/>
                  <a:satMod val="103000"/>
                  <a:tint val="73000"/>
                </a:schemeClr>
              </a:gs>
              <a:gs pos="100000">
                <a:schemeClr val="dk1">
                  <a:lumMod val="105000"/>
                  <a:satMod val="109000"/>
                  <a:tint val="81000"/>
                </a:schemeClr>
              </a:gs>
            </a:gsLst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ctr"/>
            <a:r>
              <a:rPr lang="ru-RU" sz="1400" b="1" u="sng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Обстоятельства</a:t>
            </a:r>
            <a:r>
              <a:rPr lang="ru-RU" sz="1400" b="1" u="sng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свидетельствующие о подмене трудовых </a:t>
            </a:r>
            <a:r>
              <a:rPr lang="ru-RU" sz="1400" b="1" u="sng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отношений:</a:t>
            </a:r>
            <a:endParaRPr lang="ru-RU" sz="1400" b="1" u="sng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ФНС России от 15.04.2022 N </a:t>
            </a:r>
            <a:r>
              <a:rPr lang="ru-RU" sz="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ЕА-4-15/4674</a:t>
            </a: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200" b="1" dirty="0"/>
              <a:t>-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в предмете договора трудовой функции (выполнение работником лично работ определенного рода, а не разового задания заказчика);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отсутствие в договоре конкретного объема работ (значение для сторон имеет сам процесс труда, а не достигнутый результат);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договором установлена ежемесячная в определенной сумме оплата труда;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выполнение работы по трудовому договору предполагает включение работника в производственную деятельность Общества;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течение календарного года размер вознаграждения не меняется (необходимо учитывать, что формирование вознаграждения за фактически отработанные дни противоречит правилам вознаграждения по договорам гражданско-правового характера);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трудовой договор предусматривает подчинение работника внутреннему трудовому распорядку, его составным элементом является выполнение в процессе труда распоряжений работодателя, за ненадлежащее выполнение которых работник может нести дисциплинарную ответственность;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договоры носят не разовый, а систематический характер и заключаются на год или до окончания календарного года;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договорами возложена материальная ответственность на фактического исполнителя работ;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из условий договора следует, что обеспечен контроль со стороны работодателя;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работодателем работника условиями труда;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условием заключения договоров, с привлекаемым к деятельности Общества физическими лицами являлась их регистрация в качестве индивидуального предпринимателя, при этом при прекращении получения денежных средств от работодателя, индивидуальные предприниматели прекращали деятельность и снимались с учета;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инфраструктурная зависимость (работы осуществляются материалами, инструментами, оборудованием и на территории Общества);</a:t>
            </a:r>
          </a:p>
          <a:p>
            <a:pPr algn="just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централизованное предоставление отчетности в налоговый орган по телекоммуникационным каналам в один период либо по доверенности сотрудниками Общества.</a:t>
            </a:r>
          </a:p>
          <a:p>
            <a:endParaRPr lang="ru-RU" sz="1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533" i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1D17B7-9E36-468C-8DF4-13EF037F6C42}" type="slidenum">
              <a:rPr lang="ru-RU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3</a:t>
            </a:fld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52117" y="452669"/>
            <a:ext cx="4175787" cy="563058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333" b="1" u="sng" dirty="0">
                <a:solidFill>
                  <a:srgbClr val="C00000"/>
                </a:solidFill>
              </a:rPr>
              <a:t>Положительная судебная практика </a:t>
            </a:r>
            <a:r>
              <a:rPr lang="ru-RU" sz="1333" b="1" u="sng" dirty="0">
                <a:solidFill>
                  <a:srgbClr val="C00000"/>
                </a:solidFill>
              </a:rPr>
              <a:t>по указанной категории споров</a:t>
            </a:r>
            <a:r>
              <a:rPr lang="ru-RU" sz="1333" b="1" u="sng" dirty="0">
                <a:solidFill>
                  <a:srgbClr val="C00000"/>
                </a:solidFill>
              </a:rPr>
              <a:t>:</a:t>
            </a:r>
          </a:p>
          <a:p>
            <a:endParaRPr lang="ru-RU" sz="1333" dirty="0"/>
          </a:p>
          <a:p>
            <a:pPr marL="228594" indent="-228594">
              <a:buFont typeface="Wingdings" panose="05000000000000000000" pitchFamily="2" charset="2"/>
              <a:buChar char="ü"/>
            </a:pPr>
            <a:r>
              <a:rPr lang="ru-RU" sz="1333" dirty="0"/>
              <a:t>Определение </a:t>
            </a:r>
            <a:r>
              <a:rPr lang="ru-RU" sz="1333" dirty="0"/>
              <a:t>Верховного суда РФ от 27.02.2017 N 302-КГ17-382 (дело N А58-547/2016</a:t>
            </a:r>
            <a:r>
              <a:rPr lang="ru-RU" sz="1333" dirty="0"/>
              <a:t>)</a:t>
            </a:r>
          </a:p>
          <a:p>
            <a:pPr marL="228594" indent="-228594">
              <a:buFont typeface="Wingdings" panose="05000000000000000000" pitchFamily="2" charset="2"/>
              <a:buChar char="ü"/>
            </a:pPr>
            <a:endParaRPr lang="ru-RU" sz="1333" dirty="0"/>
          </a:p>
          <a:p>
            <a:pPr marL="228594" indent="-228594">
              <a:buFont typeface="Wingdings" panose="05000000000000000000" pitchFamily="2" charset="2"/>
              <a:buChar char="ü"/>
            </a:pPr>
            <a:r>
              <a:rPr lang="ru-RU" sz="1333" dirty="0"/>
              <a:t>Постановление </a:t>
            </a:r>
            <a:r>
              <a:rPr lang="ru-RU" sz="1333" dirty="0"/>
              <a:t>Первого Арбитражного апелляционного суда от 06.02.2020 по делу N </a:t>
            </a:r>
            <a:r>
              <a:rPr lang="ru-RU" sz="1333" dirty="0"/>
              <a:t>А43-5895/2019</a:t>
            </a:r>
          </a:p>
          <a:p>
            <a:pPr marL="228594" indent="-228594">
              <a:buFont typeface="Wingdings" panose="05000000000000000000" pitchFamily="2" charset="2"/>
              <a:buChar char="ü"/>
            </a:pPr>
            <a:endParaRPr lang="ru-RU" sz="1333" dirty="0"/>
          </a:p>
          <a:p>
            <a:pPr marL="228594" indent="-228594">
              <a:buFont typeface="Wingdings" panose="05000000000000000000" pitchFamily="2" charset="2"/>
              <a:buChar char="ü"/>
            </a:pPr>
            <a:r>
              <a:rPr lang="ru-RU" sz="1333" dirty="0"/>
              <a:t>Постановление </a:t>
            </a:r>
            <a:r>
              <a:rPr lang="ru-RU" sz="1333" dirty="0"/>
              <a:t>Арбитражного суда Восточно-Сибирского округа от 08.07.2021 по делу N А33-36428//2018</a:t>
            </a:r>
            <a:r>
              <a:rPr lang="ru-RU" sz="1333" dirty="0"/>
              <a:t>)</a:t>
            </a:r>
          </a:p>
          <a:p>
            <a:pPr marL="228594" indent="-228594">
              <a:buFont typeface="Wingdings" panose="05000000000000000000" pitchFamily="2" charset="2"/>
              <a:buChar char="ü"/>
            </a:pPr>
            <a:endParaRPr lang="ru-RU" sz="1333" dirty="0"/>
          </a:p>
          <a:p>
            <a:pPr marL="228594" indent="-228594">
              <a:buFont typeface="Wingdings" panose="05000000000000000000" pitchFamily="2" charset="2"/>
              <a:buChar char="ü"/>
            </a:pPr>
            <a:r>
              <a:rPr lang="ru-RU" sz="1333" dirty="0"/>
              <a:t>Постановление </a:t>
            </a:r>
            <a:r>
              <a:rPr lang="ru-RU" sz="1333" dirty="0"/>
              <a:t>Арбитражного суда Дальневосточного округа от 11.09.2020 N Ф03-3529/2020 по делу N </a:t>
            </a:r>
            <a:r>
              <a:rPr lang="ru-RU" sz="1333" dirty="0"/>
              <a:t>А51-23858/2019</a:t>
            </a:r>
          </a:p>
          <a:p>
            <a:pPr marL="228594" indent="-228594">
              <a:buFont typeface="Wingdings" panose="05000000000000000000" pitchFamily="2" charset="2"/>
              <a:buChar char="ü"/>
            </a:pPr>
            <a:endParaRPr lang="ru-RU" sz="1333" dirty="0"/>
          </a:p>
          <a:p>
            <a:pPr marL="228594" indent="-228594">
              <a:buFont typeface="Wingdings" panose="05000000000000000000" pitchFamily="2" charset="2"/>
              <a:buChar char="ü"/>
            </a:pPr>
            <a:r>
              <a:rPr lang="ru-RU" sz="1333" dirty="0"/>
              <a:t>Постановление </a:t>
            </a:r>
            <a:r>
              <a:rPr lang="ru-RU" sz="1333" dirty="0"/>
              <a:t>Арбитражного суда Западно-Сибирского округа от 25.12.2020 по делу N </a:t>
            </a:r>
            <a:r>
              <a:rPr lang="ru-RU" sz="1333" dirty="0"/>
              <a:t>А03-20987/2018</a:t>
            </a:r>
          </a:p>
          <a:p>
            <a:pPr marL="228594" indent="-228594">
              <a:buFont typeface="Wingdings" panose="05000000000000000000" pitchFamily="2" charset="2"/>
              <a:buChar char="ü"/>
            </a:pPr>
            <a:endParaRPr lang="ru-RU" sz="1333" dirty="0"/>
          </a:p>
          <a:p>
            <a:pPr marL="228594" indent="-228594">
              <a:buFont typeface="Wingdings" panose="05000000000000000000" pitchFamily="2" charset="2"/>
              <a:buChar char="ü"/>
            </a:pPr>
            <a:r>
              <a:rPr lang="ru-RU" sz="1333" dirty="0"/>
              <a:t>Постановление </a:t>
            </a:r>
            <a:r>
              <a:rPr lang="ru-RU" sz="1333" dirty="0"/>
              <a:t>Арбитражного суда Поволжского округа от 08.06.2020 N </a:t>
            </a:r>
            <a:r>
              <a:rPr lang="ru-RU" sz="1333" dirty="0"/>
              <a:t>Ф06-61089/2020</a:t>
            </a:r>
          </a:p>
          <a:p>
            <a:pPr marL="228594" indent="-228594">
              <a:buFont typeface="Wingdings" panose="05000000000000000000" pitchFamily="2" charset="2"/>
              <a:buChar char="ü"/>
            </a:pPr>
            <a:endParaRPr lang="ru-RU" sz="1333" dirty="0"/>
          </a:p>
          <a:p>
            <a:pPr marL="228594" indent="-228594">
              <a:buFont typeface="Wingdings" panose="05000000000000000000" pitchFamily="2" charset="2"/>
              <a:buChar char="ü"/>
            </a:pPr>
            <a:r>
              <a:rPr lang="ru-RU" sz="1333" dirty="0"/>
              <a:t>Постановление </a:t>
            </a:r>
            <a:r>
              <a:rPr lang="ru-RU" sz="1333" dirty="0"/>
              <a:t>Арбитражного суда Волго-Вятского округа от 06.03.2019 по делу N А28-1147/2018.</a:t>
            </a:r>
          </a:p>
        </p:txBody>
      </p:sp>
    </p:spTree>
    <p:extLst>
      <p:ext uri="{BB962C8B-B14F-4D97-AF65-F5344CB8AC3E}">
        <p14:creationId xmlns:p14="http://schemas.microsoft.com/office/powerpoint/2010/main" val="116249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1D17B7-9E36-468C-8DF4-13EF037F6C42}" type="slidenum">
              <a:rPr lang="ru-RU" smtClean="0">
                <a:solidFill>
                  <a:prstClr val="white"/>
                </a:solidFill>
              </a:rPr>
              <a:pPr>
                <a:defRPr/>
              </a:pPr>
              <a:t>4</a:t>
            </a:fld>
            <a:endParaRPr lang="ru-RU" dirty="0">
              <a:solidFill>
                <a:prstClr val="white"/>
              </a:solidFill>
            </a:endParaRPr>
          </a:p>
        </p:txBody>
      </p:sp>
      <p:graphicFrame>
        <p:nvGraphicFramePr>
          <p:cNvPr id="8" name="Схема 7"/>
          <p:cNvGraphicFramePr/>
          <p:nvPr>
            <p:extLst/>
          </p:nvPr>
        </p:nvGraphicFramePr>
        <p:xfrm>
          <a:off x="318999" y="651933"/>
          <a:ext cx="5833534" cy="5897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09600" y="252568"/>
            <a:ext cx="5020733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u="sng" dirty="0"/>
              <a:t>Одними из признаков подмены трудового договора с физическим лицом являются:</a:t>
            </a:r>
          </a:p>
        </p:txBody>
      </p:sp>
      <p:graphicFrame>
        <p:nvGraphicFramePr>
          <p:cNvPr id="11" name="Схема 10"/>
          <p:cNvGraphicFramePr/>
          <p:nvPr>
            <p:extLst/>
          </p:nvPr>
        </p:nvGraphicFramePr>
        <p:xfrm>
          <a:off x="5735258" y="1106334"/>
          <a:ext cx="6869639" cy="5442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6621608" y="260587"/>
            <a:ext cx="5096937" cy="738664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400" dirty="0"/>
              <a:t>Признаки трудовых отношений перечислены в Постановлении Пленума Верховного Суда Российской Федерации от 29.05.2018 N 15 (Письмо ФНС России от 28.12.2021N </a:t>
            </a:r>
            <a:r>
              <a:rPr lang="ru-RU" sz="1400" dirty="0" smtClean="0"/>
              <a:t>СД-4-3/18371</a:t>
            </a:r>
            <a:r>
              <a:rPr lang="en-US" sz="1400" dirty="0" smtClean="0"/>
              <a:t>@</a:t>
            </a:r>
            <a:r>
              <a:rPr lang="ru-RU" sz="1400" dirty="0" smtClean="0"/>
              <a:t>)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25227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21D17B7-9E36-468C-8DF4-13EF037F6C42}" type="slidenum">
              <a:rPr lang="ru-RU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>
                <a:defRPr/>
              </a:pPr>
              <a:t>5</a:t>
            </a:fld>
            <a:endParaRPr lang="ru-RU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1431" y="5311287"/>
            <a:ext cx="11262959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600" dirty="0"/>
              <a:t>Организация (индивидуальный предприниматель), не получившая чек, вправе сообщить в ФНС России посредством сервиса </a:t>
            </a:r>
            <a:r>
              <a:rPr lang="ru-RU" sz="1600" dirty="0">
                <a:solidFill>
                  <a:srgbClr val="FF0000"/>
                </a:solidFill>
              </a:rPr>
              <a:t>«Обратиться в ФНС России»</a:t>
            </a:r>
            <a:r>
              <a:rPr lang="ru-RU" sz="1600" dirty="0"/>
              <a:t>, размещенного на официальном сайте ФНС </a:t>
            </a:r>
            <a:r>
              <a:rPr lang="ru-RU" sz="1600" dirty="0"/>
              <a:t>России </a:t>
            </a:r>
            <a:r>
              <a:rPr lang="en-US" sz="1600" b="1" dirty="0">
                <a:solidFill>
                  <a:schemeClr val="tx2">
                    <a:lumMod val="50000"/>
                  </a:schemeClr>
                </a:solidFill>
              </a:rPr>
              <a:t>www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en-US" sz="1600" b="1" dirty="0" err="1">
                <a:solidFill>
                  <a:schemeClr val="tx2">
                    <a:lumMod val="50000"/>
                  </a:schemeClr>
                </a:solidFill>
              </a:rPr>
              <a:t>nalog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en-US" sz="1600" b="1" dirty="0" err="1">
                <a:solidFill>
                  <a:schemeClr val="tx2">
                    <a:lumMod val="50000"/>
                  </a:schemeClr>
                </a:solidFill>
              </a:rPr>
              <a:t>gov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</a:rPr>
              <a:t>.</a:t>
            </a:r>
            <a:r>
              <a:rPr lang="en-US" sz="1600" b="1" dirty="0" err="1">
                <a:solidFill>
                  <a:schemeClr val="tx2">
                    <a:lumMod val="50000"/>
                  </a:schemeClr>
                </a:solidFill>
              </a:rPr>
              <a:t>ru</a:t>
            </a:r>
            <a:r>
              <a:rPr lang="ru-RU" sz="1600" dirty="0"/>
              <a:t>, </a:t>
            </a:r>
            <a:r>
              <a:rPr lang="ru-RU" sz="1600" dirty="0"/>
              <a:t>о случаях нарушения налогоплательщиком указанных положений Закона № 422-ФЗ (Письмо ФНС России от 20.02.2019 № СД-4-3/2899@ О применении налога на профессиональный налог).</a:t>
            </a:r>
            <a:endParaRPr lang="ru-RU" sz="1400" i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1432" y="3276600"/>
            <a:ext cx="11262958" cy="2031325"/>
          </a:xfrm>
          <a:prstGeom prst="rect">
            <a:avLst/>
          </a:prstGeom>
          <a:gradFill>
            <a:gsLst>
              <a:gs pos="0">
                <a:schemeClr val="bg1">
                  <a:lumMod val="75000"/>
                </a:schemeClr>
              </a:gs>
              <a:gs pos="26000">
                <a:schemeClr val="dk1">
                  <a:tint val="37000"/>
                  <a:satMod val="300000"/>
                </a:schemeClr>
              </a:gs>
              <a:gs pos="65000">
                <a:schemeClr val="dk1">
                  <a:tint val="15000"/>
                  <a:satMod val="35000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В случае возврата налогоплательщиком НПД сумм, ранее полученных в счет оплаты товаров (работ, услуг, имущественных прав)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, на сумму возврата уменьшаются доходы того налогового периода, в котором получен доход.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Налогоплательщик НПД вправе провести корректировку ранее переданных налоговому органу сведений о сумме расчетов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, приводящих к завышению сумм налога, подлежащих уплате, в случае возврата денежных средств, полученных в счет оплаты товаров (работ, услуг, имущественных прав), или некорректного ввода таких сведений при представлении через мобильное приложение "Мой налог" или уполномоченных операторов электронных площадок и (или) уполномоченные кредитные организации пояснений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с указанием причин такой корректировки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Таким образом, юридическое лицо или индивидуальный предприниматель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получившие от налогоплательщика НПД возврат денежных средств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за ранее приобретенные ими товары (работы, услуги), </a:t>
            </a:r>
            <a:r>
              <a:rPr lang="ru-RU" sz="1400" b="1" dirty="0" smtClean="0">
                <a:solidFill>
                  <a:schemeClr val="tx2">
                    <a:lumMod val="50000"/>
                  </a:schemeClr>
                </a:solidFill>
              </a:rPr>
              <a:t>обязаны произвести корректировку налоговой базы</a:t>
            </a:r>
            <a:r>
              <a:rPr lang="ru-RU" sz="1400" dirty="0" smtClean="0">
                <a:solidFill>
                  <a:schemeClr val="tx2">
                    <a:lumMod val="50000"/>
                  </a:schemeClr>
                </a:solidFill>
              </a:rPr>
              <a:t> в порядке, предусмотренном для применяемого такими налогоплательщиками режима налогообложения.</a:t>
            </a:r>
            <a:endParaRPr lang="ru-RU" sz="1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264" y="1990343"/>
            <a:ext cx="576064" cy="1057657"/>
          </a:xfrm>
          <a:prstGeom prst="rect">
            <a:avLst/>
          </a:prstGeom>
        </p:spPr>
        <p:txBody>
          <a:bodyPr vert="horz" wrap="square" lIns="139075" tIns="69537" rIns="139075" bIns="69537" rtlCol="0" anchor="ctr">
            <a:noAutofit/>
          </a:bodyPr>
          <a:lstStyle/>
          <a:p>
            <a:pPr defTabSz="1390707">
              <a:spcBef>
                <a:spcPct val="0"/>
              </a:spcBef>
            </a:pPr>
            <a:r>
              <a:rPr lang="ru-RU" sz="11733" b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9328" y="2053565"/>
            <a:ext cx="11191362" cy="874692"/>
          </a:xfrm>
          <a:prstGeom prst="rect">
            <a:avLst/>
          </a:prstGeom>
          <a:ln w="19050">
            <a:solidFill>
              <a:srgbClr val="C00000"/>
            </a:solidFill>
            <a:prstDash val="dash"/>
          </a:ln>
        </p:spPr>
        <p:txBody>
          <a:bodyPr vert="horz" wrap="square" lIns="139075" tIns="69537" rIns="139075" bIns="69537" rtlCol="0" anchor="ctr">
            <a:noAutofit/>
          </a:bodyPr>
          <a:lstStyle/>
          <a:p>
            <a:pPr defTabSz="1390707"/>
            <a:r>
              <a:rPr lang="ru-RU" sz="1500" dirty="0">
                <a:solidFill>
                  <a:schemeClr val="tx2">
                    <a:lumMod val="50000"/>
                  </a:schemeClr>
                </a:solidFill>
              </a:rPr>
              <a:t>Нарушение налогоплательщиком установленных Законом № 422-ФЗ порядка и (или) сроков передачи в налоговый орган сведений о произведенном расчете, связанном с получением дохода от реализации товаров (работ, услуг, имущественных прав), являющегося объектом налогообложения налогом на профессиональный доход, влечет взыскание штрафа в размере 20 процентов от суммы такого расчета (Статья 129.13 НК РФ)</a:t>
            </a:r>
            <a:endParaRPr lang="ru-RU" sz="1500" b="1" dirty="0">
              <a:solidFill>
                <a:schemeClr val="tx2">
                  <a:lumMod val="50000"/>
                </a:schemeClr>
              </a:solidFill>
              <a:ea typeface="+mj-ea"/>
              <a:cs typeface="+mj-cs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71431" y="389904"/>
            <a:ext cx="11329259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8594" indent="-228594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При осуществлении расчетов, связанных с получением доходов от реализации товаров (работ, услуг. имущественных прав), являющихся объектом налогообложения налогом на профессиональный доход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НПД обязан сформировать чек и обеспечить его передачу покупателю (заказчику).</a:t>
            </a:r>
          </a:p>
          <a:p>
            <a:pPr marL="228594" indent="-228594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Чек должен быть сформирован налогоплательщиком и передан покупателю (заказчику) в момент расчета наличными денежными средствами и (или) с использованием электронных средств платежа.</a:t>
            </a:r>
          </a:p>
          <a:p>
            <a:pPr marL="228594" indent="-228594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Чек может быть передан покупателю (заказчику) в электронной форме или на бумажном носителе. </a:t>
            </a:r>
          </a:p>
        </p:txBody>
      </p:sp>
    </p:spTree>
    <p:extLst>
      <p:ext uri="{BB962C8B-B14F-4D97-AF65-F5344CB8AC3E}">
        <p14:creationId xmlns:p14="http://schemas.microsoft.com/office/powerpoint/2010/main" val="356593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1140</Words>
  <Application>Microsoft Office PowerPoint</Application>
  <PresentationFormat>Широкоэкранный</PresentationFormat>
  <Paragraphs>73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Тема Office</vt:lpstr>
      <vt:lpstr>О применении налогового режима для самозанятых граждан «Налог на профессиональный доход»:</vt:lpstr>
      <vt:lpstr>Ограничения на применение НПД установлены пунктом 2 статьи 4 и пунктом 2 статьи 6 Закона N 422-ФЗ. О проведении эксперимента по установлению специального налогового режима «Налог на профессиональный доход» (далее - Закон N 422-ФЗ)</vt:lpstr>
      <vt:lpstr>Презентация PowerPoint</vt:lpstr>
      <vt:lpstr>Презентация PowerPoint</vt:lpstr>
      <vt:lpstr>Презентация PowerPoint</vt:lpstr>
    </vt:vector>
  </TitlesOfParts>
  <Company>Russian Federal DPC Tax Services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Ограничения на применение НПД установлены пунктом 2 статьи 4 и пунктом 2 статьи 6 Закона N 422-ФЗ. О проведении эксперимента по установлению специального налогового режима «Налог на профессиональный доход» (далее - Закон N 422-ФЗ)</dc:title>
  <dc:creator>1</dc:creator>
  <cp:lastModifiedBy>1</cp:lastModifiedBy>
  <cp:revision>7</cp:revision>
  <dcterms:created xsi:type="dcterms:W3CDTF">2024-08-29T13:13:38Z</dcterms:created>
  <dcterms:modified xsi:type="dcterms:W3CDTF">2024-08-29T14:07:07Z</dcterms:modified>
</cp:coreProperties>
</file>