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81" r:id="rId22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624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62039" y="279107"/>
            <a:ext cx="2048382" cy="45063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093" y="268677"/>
            <a:ext cx="1362786" cy="46865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52" y="1838451"/>
            <a:ext cx="8799068" cy="330504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813816"/>
            <a:ext cx="6562344" cy="4191000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0" y="930021"/>
            <a:ext cx="6372225" cy="3792854"/>
          </a:xfrm>
          <a:custGeom>
            <a:avLst/>
            <a:gdLst/>
            <a:ahLst/>
            <a:cxnLst/>
            <a:rect l="l" t="t" r="r" b="b"/>
            <a:pathLst>
              <a:path w="6372225" h="3792854">
                <a:moveTo>
                  <a:pt x="6371971" y="0"/>
                </a:moveTo>
                <a:lnTo>
                  <a:pt x="0" y="0"/>
                </a:lnTo>
                <a:lnTo>
                  <a:pt x="0" y="3792245"/>
                </a:lnTo>
                <a:lnTo>
                  <a:pt x="5356733" y="3792245"/>
                </a:lnTo>
                <a:lnTo>
                  <a:pt x="6371971" y="2776981"/>
                </a:lnTo>
                <a:lnTo>
                  <a:pt x="6371971" y="0"/>
                </a:lnTo>
                <a:close/>
              </a:path>
            </a:pathLst>
          </a:custGeom>
          <a:solidFill>
            <a:srgbClr val="21AD8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19115" y="3491483"/>
            <a:ext cx="1322832" cy="1322831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5364098" y="3703320"/>
            <a:ext cx="1019175" cy="1019175"/>
          </a:xfrm>
          <a:custGeom>
            <a:avLst/>
            <a:gdLst/>
            <a:ahLst/>
            <a:cxnLst/>
            <a:rect l="l" t="t" r="r" b="b"/>
            <a:pathLst>
              <a:path w="1019175" h="1019175">
                <a:moveTo>
                  <a:pt x="1019048" y="0"/>
                </a:moveTo>
                <a:lnTo>
                  <a:pt x="0" y="0"/>
                </a:lnTo>
                <a:lnTo>
                  <a:pt x="0" y="1018946"/>
                </a:lnTo>
                <a:lnTo>
                  <a:pt x="1019048" y="0"/>
                </a:lnTo>
                <a:close/>
              </a:path>
            </a:pathLst>
          </a:custGeom>
          <a:solidFill>
            <a:srgbClr val="9CC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7314" y="1562480"/>
            <a:ext cx="8329371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BAE9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3A383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BAE9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130300" y="1818259"/>
            <a:ext cx="3693160" cy="3227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3A383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245100" y="1818258"/>
            <a:ext cx="3571875" cy="2586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3A383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62039" y="279107"/>
            <a:ext cx="2048382" cy="45063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093" y="268677"/>
            <a:ext cx="1362786" cy="46865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838451"/>
            <a:ext cx="8807196" cy="330504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813816"/>
            <a:ext cx="8950452" cy="4191000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0" y="930021"/>
            <a:ext cx="8796020" cy="3792854"/>
          </a:xfrm>
          <a:custGeom>
            <a:avLst/>
            <a:gdLst/>
            <a:ahLst/>
            <a:cxnLst/>
            <a:rect l="l" t="t" r="r" b="b"/>
            <a:pathLst>
              <a:path w="8796020" h="3792854">
                <a:moveTo>
                  <a:pt x="8796019" y="0"/>
                </a:moveTo>
                <a:lnTo>
                  <a:pt x="0" y="0"/>
                </a:lnTo>
                <a:lnTo>
                  <a:pt x="0" y="3792245"/>
                </a:lnTo>
                <a:lnTo>
                  <a:pt x="7780781" y="3792245"/>
                </a:lnTo>
                <a:lnTo>
                  <a:pt x="8796019" y="2776981"/>
                </a:lnTo>
                <a:lnTo>
                  <a:pt x="8796019" y="0"/>
                </a:lnTo>
                <a:close/>
              </a:path>
            </a:pathLst>
          </a:custGeom>
          <a:solidFill>
            <a:srgbClr val="21AD8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43800" y="3491483"/>
            <a:ext cx="1322831" cy="1322831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7788275" y="3703320"/>
            <a:ext cx="1019175" cy="1019175"/>
          </a:xfrm>
          <a:custGeom>
            <a:avLst/>
            <a:gdLst/>
            <a:ahLst/>
            <a:cxnLst/>
            <a:rect l="l" t="t" r="r" b="b"/>
            <a:pathLst>
              <a:path w="1019175" h="1019175">
                <a:moveTo>
                  <a:pt x="1018921" y="0"/>
                </a:moveTo>
                <a:lnTo>
                  <a:pt x="0" y="0"/>
                </a:lnTo>
                <a:lnTo>
                  <a:pt x="0" y="1018946"/>
                </a:lnTo>
                <a:lnTo>
                  <a:pt x="1018921" y="0"/>
                </a:lnTo>
                <a:close/>
              </a:path>
            </a:pathLst>
          </a:custGeom>
          <a:solidFill>
            <a:srgbClr val="9CC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BAE9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939975"/>
            <a:ext cx="6858000" cy="69249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27699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83455"/>
            <a:ext cx="2103120" cy="276999"/>
          </a:xfrm>
        </p:spPr>
        <p:txBody>
          <a:bodyPr/>
          <a:lstStyle/>
          <a:p>
            <a:fld id="{B01966C6-F052-48A4-B88F-D1CE1654F739}" type="datetimeFigureOut">
              <a:rPr lang="ru-RU" smtClean="0"/>
              <a:t>11.09.2024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08960" y="4783455"/>
            <a:ext cx="2926080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83680" y="4783455"/>
            <a:ext cx="2103120" cy="276999"/>
          </a:xfrm>
        </p:spPr>
        <p:txBody>
          <a:bodyPr/>
          <a:lstStyle/>
          <a:p>
            <a:fld id="{CCF9562F-FC8B-4FDF-A4BC-3C0B1B75D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59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62039" y="279107"/>
            <a:ext cx="2048382" cy="45063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41093" y="268677"/>
            <a:ext cx="1362786" cy="46865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4208" y="1158062"/>
            <a:ext cx="6912609" cy="721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4BAE9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96283" y="1928012"/>
            <a:ext cx="4246880" cy="3079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rgbClr val="3A383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24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4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4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46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74.png"/><Relationship Id="rId4" Type="http://schemas.openxmlformats.org/officeDocument/2006/relationships/image" Target="../media/image7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2.png"/><Relationship Id="rId7" Type="http://schemas.openxmlformats.org/officeDocument/2006/relationships/image" Target="../media/image3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2000">
              <a:schemeClr val="accent1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  <a:gs pos="11000">
              <a:schemeClr val="accent1">
                <a:lumMod val="45000"/>
                <a:lumOff val="55000"/>
              </a:schemeClr>
            </a:gs>
            <a:gs pos="49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893808"/>
            <a:ext cx="6858000" cy="738664"/>
          </a:xfrm>
        </p:spPr>
        <p:txBody>
          <a:bodyPr/>
          <a:lstStyle/>
          <a:p>
            <a:r>
              <a:rPr lang="ru-RU" sz="48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вычеты</a:t>
            </a:r>
            <a:endParaRPr lang="ru-RU" sz="48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200" y="4629150"/>
            <a:ext cx="3418284" cy="471487"/>
          </a:xfrm>
        </p:spPr>
        <p:txBody>
          <a:bodyPr>
            <a:noAutofit/>
          </a:bodyPr>
          <a:lstStyle/>
          <a:p>
            <a:pPr algn="l"/>
            <a:r>
              <a:rPr lang="ru-RU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ИФНС №43 по г. </a:t>
            </a:r>
            <a:r>
              <a:rPr lang="ru-RU" sz="15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Москве</a:t>
            </a:r>
          </a:p>
          <a:p>
            <a:pPr algn="l"/>
            <a:r>
              <a:rPr lang="ru-RU" sz="15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Смольная</a:t>
            </a:r>
            <a:r>
              <a:rPr lang="ru-RU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д. 25а</a:t>
            </a:r>
          </a:p>
          <a:p>
            <a:endParaRPr lang="ru-RU" sz="15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153" y="-235921"/>
            <a:ext cx="4273153" cy="17673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0687" y="2632472"/>
            <a:ext cx="4275466" cy="285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36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51968"/>
            <a:ext cx="4119245" cy="4774565"/>
            <a:chOff x="0" y="251968"/>
            <a:chExt cx="4119245" cy="47745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3657" y="251968"/>
              <a:ext cx="2265807" cy="262356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690873" y="2398928"/>
              <a:ext cx="427990" cy="925830"/>
            </a:xfrm>
            <a:custGeom>
              <a:avLst/>
              <a:gdLst/>
              <a:ahLst/>
              <a:cxnLst/>
              <a:rect l="l" t="t" r="r" b="b"/>
              <a:pathLst>
                <a:path w="427989" h="925829">
                  <a:moveTo>
                    <a:pt x="427761" y="0"/>
                  </a:moveTo>
                  <a:lnTo>
                    <a:pt x="0" y="0"/>
                  </a:lnTo>
                  <a:lnTo>
                    <a:pt x="0" y="925550"/>
                  </a:lnTo>
                  <a:lnTo>
                    <a:pt x="427761" y="925550"/>
                  </a:lnTo>
                  <a:lnTo>
                    <a:pt x="4277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34212"/>
              <a:ext cx="3302508" cy="409194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1051433"/>
              <a:ext cx="3062605" cy="3691254"/>
            </a:xfrm>
            <a:custGeom>
              <a:avLst/>
              <a:gdLst/>
              <a:ahLst/>
              <a:cxnLst/>
              <a:rect l="l" t="t" r="r" b="b"/>
              <a:pathLst>
                <a:path w="3062605" h="3691254">
                  <a:moveTo>
                    <a:pt x="3062224" y="0"/>
                  </a:moveTo>
                  <a:lnTo>
                    <a:pt x="0" y="0"/>
                  </a:lnTo>
                  <a:lnTo>
                    <a:pt x="0" y="2609088"/>
                  </a:lnTo>
                  <a:lnTo>
                    <a:pt x="1081684" y="3690708"/>
                  </a:lnTo>
                  <a:lnTo>
                    <a:pt x="3062224" y="3690708"/>
                  </a:lnTo>
                  <a:lnTo>
                    <a:pt x="3062224" y="0"/>
                  </a:lnTo>
                  <a:close/>
                </a:path>
              </a:pathLst>
            </a:custGeom>
            <a:solidFill>
              <a:srgbClr val="21AD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89026" y="1182369"/>
            <a:ext cx="2448560" cy="96393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spc="-10" dirty="0">
                <a:solidFill>
                  <a:srgbClr val="FFFFFF"/>
                </a:solidFill>
              </a:rPr>
              <a:t>И</a:t>
            </a:r>
            <a:r>
              <a:rPr sz="2200" dirty="0">
                <a:solidFill>
                  <a:srgbClr val="FFFFFF"/>
                </a:solidFill>
              </a:rPr>
              <a:t>м</a:t>
            </a:r>
            <a:r>
              <a:rPr sz="2200" spc="-5" dirty="0">
                <a:solidFill>
                  <a:srgbClr val="FFFFFF"/>
                </a:solidFill>
              </a:rPr>
              <a:t>уществен</a:t>
            </a:r>
            <a:r>
              <a:rPr sz="2200" dirty="0">
                <a:solidFill>
                  <a:srgbClr val="FFFFFF"/>
                </a:solidFill>
              </a:rPr>
              <a:t>н</a:t>
            </a:r>
            <a:r>
              <a:rPr sz="2200" spc="-10" dirty="0">
                <a:solidFill>
                  <a:srgbClr val="FFFFFF"/>
                </a:solidFill>
              </a:rPr>
              <a:t>ый  </a:t>
            </a:r>
            <a:r>
              <a:rPr sz="2200" spc="-5" dirty="0">
                <a:solidFill>
                  <a:srgbClr val="FFFFFF"/>
                </a:solidFill>
              </a:rPr>
              <a:t>налоговый </a:t>
            </a:r>
            <a:r>
              <a:rPr sz="2200" dirty="0">
                <a:solidFill>
                  <a:srgbClr val="FFFFFF"/>
                </a:solidFill>
              </a:rPr>
              <a:t> </a:t>
            </a:r>
            <a:r>
              <a:rPr sz="2200" spc="-5" dirty="0">
                <a:solidFill>
                  <a:srgbClr val="FFFFFF"/>
                </a:solidFill>
              </a:rPr>
              <a:t>вычет</a:t>
            </a:r>
            <a:endParaRPr sz="2200"/>
          </a:p>
        </p:txBody>
      </p:sp>
      <p:grpSp>
        <p:nvGrpSpPr>
          <p:cNvPr id="8" name="object 8"/>
          <p:cNvGrpSpPr/>
          <p:nvPr/>
        </p:nvGrpSpPr>
        <p:grpSpPr>
          <a:xfrm>
            <a:off x="0" y="1794141"/>
            <a:ext cx="3816985" cy="3349625"/>
            <a:chOff x="0" y="1794141"/>
            <a:chExt cx="3816985" cy="334962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1775" y="1794141"/>
              <a:ext cx="2767965" cy="294932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0346" y="3480370"/>
              <a:ext cx="2976499" cy="166312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3424427"/>
              <a:ext cx="1399032" cy="157581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0" y="3666997"/>
              <a:ext cx="1054735" cy="1066165"/>
            </a:xfrm>
            <a:custGeom>
              <a:avLst/>
              <a:gdLst/>
              <a:ahLst/>
              <a:cxnLst/>
              <a:rect l="l" t="t" r="r" b="b"/>
              <a:pathLst>
                <a:path w="1054735" h="1066164">
                  <a:moveTo>
                    <a:pt x="1054417" y="0"/>
                  </a:moveTo>
                  <a:lnTo>
                    <a:pt x="0" y="0"/>
                  </a:lnTo>
                  <a:lnTo>
                    <a:pt x="0" y="11399"/>
                  </a:lnTo>
                  <a:lnTo>
                    <a:pt x="1054417" y="1065834"/>
                  </a:lnTo>
                  <a:lnTo>
                    <a:pt x="1054417" y="0"/>
                  </a:lnTo>
                  <a:close/>
                </a:path>
              </a:pathLst>
            </a:custGeom>
            <a:solidFill>
              <a:srgbClr val="B7D1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296283" y="1076324"/>
            <a:ext cx="408368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3A3838"/>
                </a:solidFill>
                <a:latin typeface="Tahoma"/>
                <a:cs typeface="Tahoma"/>
              </a:rPr>
              <a:t>Правом</a:t>
            </a:r>
            <a:r>
              <a:rPr sz="1300" b="1" spc="-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3A3838"/>
                </a:solidFill>
                <a:latin typeface="Tahoma"/>
                <a:cs typeface="Tahoma"/>
              </a:rPr>
              <a:t>на имущественные</a:t>
            </a:r>
            <a:r>
              <a:rPr sz="1300" b="1" spc="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3A3838"/>
                </a:solidFill>
                <a:latin typeface="Tahoma"/>
                <a:cs typeface="Tahoma"/>
              </a:rPr>
              <a:t>налоговые</a:t>
            </a:r>
            <a:r>
              <a:rPr sz="13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3A3838"/>
                </a:solidFill>
                <a:latin typeface="Tahoma"/>
                <a:cs typeface="Tahoma"/>
              </a:rPr>
              <a:t>вычеты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81269" y="1274216"/>
            <a:ext cx="2963545" cy="461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10000"/>
              </a:lnSpc>
              <a:spcBef>
                <a:spcPts val="100"/>
              </a:spcBef>
              <a:tabLst>
                <a:tab pos="1728470" algn="l"/>
                <a:tab pos="2211705" algn="l"/>
                <a:tab pos="2861310" algn="l"/>
              </a:tabLst>
            </a:pPr>
            <a:r>
              <a:rPr sz="1300" b="1" spc="-10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300" b="1" spc="-5" dirty="0">
                <a:solidFill>
                  <a:srgbClr val="3A3838"/>
                </a:solidFill>
                <a:latin typeface="Tahoma"/>
                <a:cs typeface="Tahoma"/>
              </a:rPr>
              <a:t>лого</a:t>
            </a:r>
            <a:r>
              <a:rPr sz="1300" b="1" spc="-10" dirty="0">
                <a:solidFill>
                  <a:srgbClr val="3A3838"/>
                </a:solidFill>
                <a:latin typeface="Tahoma"/>
                <a:cs typeface="Tahoma"/>
              </a:rPr>
              <a:t>п</a:t>
            </a:r>
            <a:r>
              <a:rPr sz="1300" b="1" dirty="0">
                <a:solidFill>
                  <a:srgbClr val="3A3838"/>
                </a:solidFill>
                <a:latin typeface="Tahoma"/>
                <a:cs typeface="Tahoma"/>
              </a:rPr>
              <a:t>л</a:t>
            </a:r>
            <a:r>
              <a:rPr sz="1300" b="1" spc="-5" dirty="0">
                <a:solidFill>
                  <a:srgbClr val="3A3838"/>
                </a:solidFill>
                <a:latin typeface="Tahoma"/>
                <a:cs typeface="Tahoma"/>
              </a:rPr>
              <a:t>ательщ</a:t>
            </a:r>
            <a:r>
              <a:rPr sz="1300" b="1" spc="-10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b="1" dirty="0">
                <a:solidFill>
                  <a:srgbClr val="3A3838"/>
                </a:solidFill>
                <a:latin typeface="Tahoma"/>
                <a:cs typeface="Tahoma"/>
              </a:rPr>
              <a:t>к</a:t>
            </a:r>
            <a:r>
              <a:rPr sz="1300" b="1" spc="-5" dirty="0">
                <a:solidFill>
                  <a:srgbClr val="3A3838"/>
                </a:solidFill>
                <a:latin typeface="Tahoma"/>
                <a:cs typeface="Tahoma"/>
              </a:rPr>
              <a:t>,</a:t>
            </a:r>
            <a:r>
              <a:rPr sz="1300" b="1" dirty="0">
                <a:solidFill>
                  <a:srgbClr val="3A3838"/>
                </a:solidFill>
                <a:latin typeface="Tahoma"/>
                <a:cs typeface="Tahoma"/>
              </a:rPr>
              <a:t>		</a:t>
            </a:r>
            <a:r>
              <a:rPr sz="1300" b="1" spc="-5" dirty="0">
                <a:solidFill>
                  <a:srgbClr val="3A3838"/>
                </a:solidFill>
                <a:latin typeface="Tahoma"/>
                <a:cs typeface="Tahoma"/>
              </a:rPr>
              <a:t>кото</a:t>
            </a:r>
            <a:r>
              <a:rPr sz="1300" b="1" spc="-10" dirty="0">
                <a:solidFill>
                  <a:srgbClr val="3A3838"/>
                </a:solidFill>
                <a:latin typeface="Tahoma"/>
                <a:cs typeface="Tahoma"/>
              </a:rPr>
              <a:t>рый  </a:t>
            </a:r>
            <a:r>
              <a:rPr sz="1300" b="1" spc="-15" dirty="0">
                <a:solidFill>
                  <a:srgbClr val="3A3838"/>
                </a:solidFill>
                <a:latin typeface="Tahoma"/>
                <a:cs typeface="Tahoma"/>
              </a:rPr>
              <a:t>о</a:t>
            </a:r>
            <a:r>
              <a:rPr sz="1300" b="1" spc="-10" dirty="0">
                <a:solidFill>
                  <a:srgbClr val="3A3838"/>
                </a:solidFill>
                <a:latin typeface="Tahoma"/>
                <a:cs typeface="Tahoma"/>
              </a:rPr>
              <a:t>преде</a:t>
            </a:r>
            <a:r>
              <a:rPr sz="1300" b="1" spc="-5" dirty="0">
                <a:solidFill>
                  <a:srgbClr val="3A3838"/>
                </a:solidFill>
                <a:latin typeface="Tahoma"/>
                <a:cs typeface="Tahoma"/>
              </a:rPr>
              <a:t>л</a:t>
            </a:r>
            <a:r>
              <a:rPr sz="1300" b="1" dirty="0">
                <a:solidFill>
                  <a:srgbClr val="3A3838"/>
                </a:solidFill>
                <a:latin typeface="Tahoma"/>
                <a:cs typeface="Tahoma"/>
              </a:rPr>
              <a:t>ен</a:t>
            </a:r>
            <a:r>
              <a:rPr sz="1300" b="1" spc="-10" dirty="0">
                <a:solidFill>
                  <a:srgbClr val="3A3838"/>
                </a:solidFill>
                <a:latin typeface="Tahoma"/>
                <a:cs typeface="Tahoma"/>
              </a:rPr>
              <a:t>н</a:t>
            </a:r>
            <a:r>
              <a:rPr sz="1300" b="1" dirty="0">
                <a:solidFill>
                  <a:srgbClr val="3A3838"/>
                </a:solidFill>
                <a:latin typeface="Tahoma"/>
                <a:cs typeface="Tahoma"/>
              </a:rPr>
              <a:t>ы</a:t>
            </a:r>
            <a:r>
              <a:rPr sz="1300" b="1" spc="-5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300" b="1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b="1" spc="-5" dirty="0">
                <a:solidFill>
                  <a:srgbClr val="3A3838"/>
                </a:solidFill>
                <a:latin typeface="Tahoma"/>
                <a:cs typeface="Tahoma"/>
              </a:rPr>
              <a:t>о</a:t>
            </a:r>
            <a:r>
              <a:rPr sz="1300" b="1" spc="-10" dirty="0">
                <a:solidFill>
                  <a:srgbClr val="3A3838"/>
                </a:solidFill>
                <a:latin typeface="Tahoma"/>
                <a:cs typeface="Tahoma"/>
              </a:rPr>
              <a:t>пер</a:t>
            </a:r>
            <a:r>
              <a:rPr sz="1300" b="1" spc="-5" dirty="0">
                <a:solidFill>
                  <a:srgbClr val="3A3838"/>
                </a:solidFill>
                <a:latin typeface="Tahoma"/>
                <a:cs typeface="Tahoma"/>
              </a:rPr>
              <a:t>ации</a:t>
            </a:r>
            <a:r>
              <a:rPr sz="1300" b="1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b="1" spc="-5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96283" y="1274216"/>
            <a:ext cx="1161415" cy="679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1300" b="1" spc="-5" dirty="0">
                <a:solidFill>
                  <a:srgbClr val="3A3838"/>
                </a:solidFill>
                <a:latin typeface="Tahoma"/>
                <a:cs typeface="Tahoma"/>
              </a:rPr>
              <a:t>обладает </a:t>
            </a:r>
            <a:r>
              <a:rPr sz="13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3A3838"/>
                </a:solidFill>
                <a:latin typeface="Tahoma"/>
                <a:cs typeface="Tahoma"/>
              </a:rPr>
              <a:t>о</a:t>
            </a:r>
            <a:r>
              <a:rPr sz="1300" b="1" spc="-10" dirty="0">
                <a:solidFill>
                  <a:srgbClr val="3A3838"/>
                </a:solidFill>
                <a:latin typeface="Tahoma"/>
                <a:cs typeface="Tahoma"/>
              </a:rPr>
              <a:t>суще</a:t>
            </a:r>
            <a:r>
              <a:rPr sz="1300" b="1" spc="5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300" b="1" spc="-5" dirty="0">
                <a:solidFill>
                  <a:srgbClr val="3A3838"/>
                </a:solidFill>
                <a:latin typeface="Tahoma"/>
                <a:cs typeface="Tahoma"/>
              </a:rPr>
              <a:t>твл</a:t>
            </a:r>
            <a:r>
              <a:rPr sz="1300" b="1" spc="-10" dirty="0">
                <a:solidFill>
                  <a:srgbClr val="3A3838"/>
                </a:solidFill>
                <a:latin typeface="Tahoma"/>
                <a:cs typeface="Tahoma"/>
              </a:rPr>
              <a:t>ял  и</a:t>
            </a:r>
            <a:r>
              <a:rPr sz="1300" b="1" spc="-5" dirty="0">
                <a:solidFill>
                  <a:srgbClr val="3A3838"/>
                </a:solidFill>
                <a:latin typeface="Tahoma"/>
                <a:cs typeface="Tahoma"/>
              </a:rPr>
              <a:t>муществом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: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254"/>
              </a:spcBef>
              <a:buClr>
                <a:srgbClr val="B7D199"/>
              </a:buClr>
              <a:buSzPct val="69230"/>
              <a:buFont typeface="MS PGothic"/>
              <a:buChar char="◉"/>
              <a:tabLst>
                <a:tab pos="185420" algn="l"/>
              </a:tabLst>
            </a:pPr>
            <a:r>
              <a:rPr spc="-10" dirty="0"/>
              <a:t>продажа</a:t>
            </a:r>
            <a:r>
              <a:rPr spc="10" dirty="0"/>
              <a:t> </a:t>
            </a:r>
            <a:r>
              <a:rPr spc="-10" dirty="0"/>
              <a:t>имущества;</a:t>
            </a:r>
          </a:p>
          <a:p>
            <a:pPr marL="184785" indent="-172720">
              <a:lnSpc>
                <a:spcPct val="100000"/>
              </a:lnSpc>
              <a:spcBef>
                <a:spcPts val="155"/>
              </a:spcBef>
              <a:buClr>
                <a:srgbClr val="B7D199"/>
              </a:buClr>
              <a:buSzPct val="69230"/>
              <a:buFont typeface="MS PGothic"/>
              <a:buChar char="◉"/>
              <a:tabLst>
                <a:tab pos="185420" algn="l"/>
              </a:tabLst>
            </a:pPr>
            <a:r>
              <a:rPr spc="-5" dirty="0"/>
              <a:t>покупка</a:t>
            </a:r>
            <a:r>
              <a:rPr spc="20" dirty="0"/>
              <a:t> </a:t>
            </a:r>
            <a:r>
              <a:rPr spc="-10" dirty="0"/>
              <a:t>жилья</a:t>
            </a:r>
            <a:r>
              <a:rPr spc="25" dirty="0"/>
              <a:t> </a:t>
            </a:r>
            <a:r>
              <a:rPr spc="-10" dirty="0"/>
              <a:t>(дома,</a:t>
            </a:r>
            <a:r>
              <a:rPr spc="5" dirty="0"/>
              <a:t> </a:t>
            </a:r>
            <a:r>
              <a:rPr spc="-5" dirty="0"/>
              <a:t>квартиры,</a:t>
            </a:r>
            <a:r>
              <a:rPr spc="25" dirty="0"/>
              <a:t> </a:t>
            </a:r>
            <a:r>
              <a:rPr spc="-5" dirty="0"/>
              <a:t>комнаты</a:t>
            </a:r>
            <a:r>
              <a:rPr spc="30" dirty="0"/>
              <a:t> </a:t>
            </a:r>
            <a:r>
              <a:rPr spc="-5" dirty="0"/>
              <a:t>и</a:t>
            </a:r>
            <a:r>
              <a:rPr dirty="0"/>
              <a:t> </a:t>
            </a:r>
            <a:r>
              <a:rPr spc="-15" dirty="0"/>
              <a:t>т.п.);</a:t>
            </a:r>
          </a:p>
          <a:p>
            <a:pPr marL="184785" marR="5080" indent="-172720">
              <a:lnSpc>
                <a:spcPct val="110000"/>
              </a:lnSpc>
              <a:spcBef>
                <a:spcPts val="5"/>
              </a:spcBef>
              <a:buClr>
                <a:srgbClr val="B7D199"/>
              </a:buClr>
              <a:buSzPct val="69230"/>
              <a:buFont typeface="MS PGothic"/>
              <a:buChar char="◉"/>
              <a:tabLst>
                <a:tab pos="185420" algn="l"/>
              </a:tabLst>
            </a:pPr>
            <a:r>
              <a:rPr spc="-5" dirty="0"/>
              <a:t>строительство</a:t>
            </a:r>
            <a:r>
              <a:rPr spc="90" dirty="0"/>
              <a:t> </a:t>
            </a:r>
            <a:r>
              <a:rPr spc="-5" dirty="0"/>
              <a:t>жилья</a:t>
            </a:r>
            <a:r>
              <a:rPr spc="80" dirty="0"/>
              <a:t> </a:t>
            </a:r>
            <a:r>
              <a:rPr spc="-5" dirty="0"/>
              <a:t>или</a:t>
            </a:r>
            <a:r>
              <a:rPr spc="100" dirty="0"/>
              <a:t> </a:t>
            </a:r>
            <a:r>
              <a:rPr spc="-5" dirty="0"/>
              <a:t>приобретение</a:t>
            </a:r>
            <a:r>
              <a:rPr spc="100" dirty="0"/>
              <a:t> </a:t>
            </a:r>
            <a:r>
              <a:rPr spc="-5" dirty="0"/>
              <a:t>земельного </a:t>
            </a:r>
            <a:r>
              <a:rPr spc="-390" dirty="0"/>
              <a:t> </a:t>
            </a:r>
            <a:r>
              <a:rPr spc="-5" dirty="0"/>
              <a:t>участка</a:t>
            </a:r>
            <a:r>
              <a:rPr spc="25" dirty="0"/>
              <a:t> </a:t>
            </a:r>
            <a:r>
              <a:rPr spc="-10" dirty="0"/>
              <a:t>для</a:t>
            </a:r>
            <a:r>
              <a:rPr spc="10" dirty="0"/>
              <a:t> </a:t>
            </a:r>
            <a:r>
              <a:rPr spc="-10" dirty="0"/>
              <a:t>этих</a:t>
            </a:r>
            <a:r>
              <a:rPr spc="15" dirty="0"/>
              <a:t> </a:t>
            </a:r>
            <a:r>
              <a:rPr spc="-5" dirty="0"/>
              <a:t>целей;</a:t>
            </a:r>
          </a:p>
          <a:p>
            <a:pPr marL="184785" marR="6350" indent="-172720">
              <a:lnSpc>
                <a:spcPct val="110000"/>
              </a:lnSpc>
              <a:buClr>
                <a:srgbClr val="B7D199"/>
              </a:buClr>
              <a:buSzPct val="69230"/>
              <a:buFont typeface="MS PGothic"/>
              <a:buChar char="◉"/>
              <a:tabLst>
                <a:tab pos="185420" algn="l"/>
                <a:tab pos="1029335" algn="l"/>
                <a:tab pos="1496695" algn="l"/>
                <a:tab pos="3406775" algn="l"/>
              </a:tabLst>
            </a:pPr>
            <a:r>
              <a:rPr spc="-5" dirty="0"/>
              <a:t>вык</a:t>
            </a:r>
            <a:r>
              <a:rPr spc="-10" dirty="0"/>
              <a:t>у</a:t>
            </a:r>
            <a:r>
              <a:rPr spc="-5" dirty="0"/>
              <a:t>п</a:t>
            </a:r>
            <a:r>
              <a:rPr dirty="0"/>
              <a:t>	</a:t>
            </a:r>
            <a:r>
              <a:rPr spc="-5" dirty="0"/>
              <a:t>у</a:t>
            </a:r>
            <a:r>
              <a:rPr dirty="0"/>
              <a:t>	</a:t>
            </a:r>
            <a:r>
              <a:rPr spc="-5" dirty="0"/>
              <a:t>н</a:t>
            </a:r>
            <a:r>
              <a:rPr spc="10" dirty="0"/>
              <a:t>а</a:t>
            </a:r>
            <a:r>
              <a:rPr spc="-10" dirty="0"/>
              <a:t>л</a:t>
            </a:r>
            <a:r>
              <a:rPr spc="-5" dirty="0"/>
              <a:t>о</a:t>
            </a:r>
            <a:r>
              <a:rPr spc="-10" dirty="0"/>
              <a:t>г</a:t>
            </a:r>
            <a:r>
              <a:rPr dirty="0"/>
              <a:t>о</a:t>
            </a:r>
            <a:r>
              <a:rPr spc="-10" dirty="0"/>
              <a:t>пл</a:t>
            </a:r>
            <a:r>
              <a:rPr spc="-5" dirty="0"/>
              <a:t>а</a:t>
            </a:r>
            <a:r>
              <a:rPr spc="-10" dirty="0"/>
              <a:t>т</a:t>
            </a:r>
            <a:r>
              <a:rPr spc="5" dirty="0"/>
              <a:t>е</a:t>
            </a:r>
            <a:r>
              <a:rPr spc="-10" dirty="0"/>
              <a:t>ль</a:t>
            </a:r>
            <a:r>
              <a:rPr spc="5" dirty="0"/>
              <a:t>щ</a:t>
            </a:r>
            <a:r>
              <a:rPr spc="-10" dirty="0"/>
              <a:t>и</a:t>
            </a:r>
            <a:r>
              <a:rPr spc="-5" dirty="0"/>
              <a:t>ка</a:t>
            </a:r>
            <a:r>
              <a:rPr dirty="0"/>
              <a:t>	</a:t>
            </a:r>
            <a:r>
              <a:rPr spc="-10" dirty="0"/>
              <a:t>им</a:t>
            </a:r>
            <a:r>
              <a:rPr spc="-5" dirty="0"/>
              <a:t>у</a:t>
            </a:r>
            <a:r>
              <a:rPr dirty="0"/>
              <a:t>щ</a:t>
            </a:r>
            <a:r>
              <a:rPr spc="-10" dirty="0"/>
              <a:t>е</a:t>
            </a:r>
            <a:r>
              <a:rPr spc="10" dirty="0"/>
              <a:t>с</a:t>
            </a:r>
            <a:r>
              <a:rPr spc="-10" dirty="0"/>
              <a:t>т</a:t>
            </a:r>
            <a:r>
              <a:rPr spc="-5" dirty="0"/>
              <a:t>ва  </a:t>
            </a:r>
            <a:r>
              <a:rPr spc="-10" dirty="0"/>
              <a:t>для</a:t>
            </a:r>
            <a:r>
              <a:rPr spc="5" dirty="0"/>
              <a:t> </a:t>
            </a:r>
            <a:r>
              <a:rPr spc="-5" dirty="0"/>
              <a:t>государственных</a:t>
            </a:r>
            <a:r>
              <a:rPr spc="35" dirty="0"/>
              <a:t> </a:t>
            </a:r>
            <a:r>
              <a:rPr spc="-10" dirty="0"/>
              <a:t>или</a:t>
            </a:r>
            <a:r>
              <a:rPr spc="30" dirty="0"/>
              <a:t> </a:t>
            </a:r>
            <a:r>
              <a:rPr spc="-5" dirty="0"/>
              <a:t>муниципальных</a:t>
            </a:r>
            <a:r>
              <a:rPr spc="30" dirty="0"/>
              <a:t> </a:t>
            </a:r>
            <a:r>
              <a:rPr spc="-5" dirty="0"/>
              <a:t>нужд.</a:t>
            </a:r>
          </a:p>
          <a:p>
            <a:pPr>
              <a:lnSpc>
                <a:spcPct val="100000"/>
              </a:lnSpc>
            </a:pPr>
            <a:endParaRPr sz="1550"/>
          </a:p>
          <a:p>
            <a:pPr marL="12700">
              <a:lnSpc>
                <a:spcPct val="100000"/>
              </a:lnSpc>
            </a:pPr>
            <a:r>
              <a:rPr spc="-5" dirty="0"/>
              <a:t>Для</a:t>
            </a:r>
            <a:r>
              <a:rPr dirty="0"/>
              <a:t> </a:t>
            </a:r>
            <a:r>
              <a:rPr spc="-10" dirty="0"/>
              <a:t>этого</a:t>
            </a:r>
            <a:r>
              <a:rPr dirty="0"/>
              <a:t> </a:t>
            </a:r>
            <a:r>
              <a:rPr spc="-5" dirty="0"/>
              <a:t>вычета</a:t>
            </a:r>
            <a:r>
              <a:rPr spc="20" dirty="0"/>
              <a:t> </a:t>
            </a:r>
            <a:r>
              <a:rPr spc="-5" dirty="0"/>
              <a:t>нет</a:t>
            </a:r>
            <a:r>
              <a:rPr spc="15" dirty="0"/>
              <a:t> </a:t>
            </a:r>
            <a:r>
              <a:rPr spc="-5" dirty="0"/>
              <a:t>срока давности.</a:t>
            </a:r>
          </a:p>
          <a:p>
            <a:pPr marL="12700" marR="5080">
              <a:lnSpc>
                <a:spcPct val="110000"/>
              </a:lnSpc>
            </a:pPr>
            <a:r>
              <a:rPr spc="-5" dirty="0"/>
              <a:t>Вычет</a:t>
            </a:r>
            <a:r>
              <a:rPr spc="145" dirty="0"/>
              <a:t> </a:t>
            </a:r>
            <a:r>
              <a:rPr spc="-5" dirty="0"/>
              <a:t>можно</a:t>
            </a:r>
            <a:r>
              <a:rPr spc="155" dirty="0"/>
              <a:t> </a:t>
            </a:r>
            <a:r>
              <a:rPr spc="-5" dirty="0"/>
              <a:t>получить</a:t>
            </a:r>
            <a:r>
              <a:rPr spc="160" dirty="0"/>
              <a:t> </a:t>
            </a:r>
            <a:r>
              <a:rPr spc="-5" dirty="0"/>
              <a:t>с</a:t>
            </a:r>
            <a:r>
              <a:rPr spc="150" dirty="0"/>
              <a:t> </a:t>
            </a:r>
            <a:r>
              <a:rPr spc="-5" dirty="0"/>
              <a:t>доходов,</a:t>
            </a:r>
            <a:r>
              <a:rPr spc="150" dirty="0"/>
              <a:t> </a:t>
            </a:r>
            <a:r>
              <a:rPr spc="-5" dirty="0"/>
              <a:t>полученных</a:t>
            </a:r>
            <a:r>
              <a:rPr spc="160" dirty="0"/>
              <a:t> </a:t>
            </a:r>
            <a:r>
              <a:rPr dirty="0"/>
              <a:t>за </a:t>
            </a:r>
            <a:r>
              <a:rPr spc="-395" dirty="0"/>
              <a:t> </a:t>
            </a:r>
            <a:r>
              <a:rPr spc="-10" dirty="0"/>
              <a:t>последние</a:t>
            </a:r>
            <a:r>
              <a:rPr spc="30" dirty="0"/>
              <a:t> </a:t>
            </a:r>
            <a:r>
              <a:rPr spc="-5" dirty="0"/>
              <a:t>3</a:t>
            </a:r>
            <a:r>
              <a:rPr spc="10" dirty="0"/>
              <a:t> </a:t>
            </a:r>
            <a:r>
              <a:rPr spc="-5" dirty="0"/>
              <a:t>года.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00"/>
          </a:p>
          <a:p>
            <a:pPr marL="12700">
              <a:lnSpc>
                <a:spcPct val="100000"/>
              </a:lnSpc>
            </a:pPr>
            <a:r>
              <a:rPr sz="1350" spc="-35" dirty="0">
                <a:solidFill>
                  <a:srgbClr val="56AC91"/>
                </a:solidFill>
              </a:rPr>
              <a:t>Например,</a:t>
            </a:r>
            <a:r>
              <a:rPr sz="1350" dirty="0">
                <a:solidFill>
                  <a:srgbClr val="56AC91"/>
                </a:solidFill>
              </a:rPr>
              <a:t> </a:t>
            </a:r>
            <a:r>
              <a:rPr sz="1350" spc="-35" dirty="0">
                <a:solidFill>
                  <a:srgbClr val="56AC91"/>
                </a:solidFill>
              </a:rPr>
              <a:t>если</a:t>
            </a:r>
            <a:r>
              <a:rPr sz="1350" spc="5" dirty="0">
                <a:solidFill>
                  <a:srgbClr val="56AC91"/>
                </a:solidFill>
              </a:rPr>
              <a:t> </a:t>
            </a:r>
            <a:r>
              <a:rPr sz="1350" spc="-35" dirty="0">
                <a:solidFill>
                  <a:srgbClr val="56AC91"/>
                </a:solidFill>
              </a:rPr>
              <a:t>квартира</a:t>
            </a:r>
            <a:r>
              <a:rPr sz="1350" spc="20" dirty="0">
                <a:solidFill>
                  <a:srgbClr val="56AC91"/>
                </a:solidFill>
              </a:rPr>
              <a:t> </a:t>
            </a:r>
            <a:r>
              <a:rPr sz="1350" spc="-35" dirty="0">
                <a:solidFill>
                  <a:srgbClr val="56AC91"/>
                </a:solidFill>
              </a:rPr>
              <a:t>была</a:t>
            </a:r>
            <a:r>
              <a:rPr sz="1350" spc="5" dirty="0">
                <a:solidFill>
                  <a:srgbClr val="56AC91"/>
                </a:solidFill>
              </a:rPr>
              <a:t> </a:t>
            </a:r>
            <a:r>
              <a:rPr sz="1350" spc="-35" dirty="0">
                <a:solidFill>
                  <a:srgbClr val="56AC91"/>
                </a:solidFill>
              </a:rPr>
              <a:t>куплена</a:t>
            </a:r>
            <a:r>
              <a:rPr sz="1350" spc="35" dirty="0">
                <a:solidFill>
                  <a:srgbClr val="56AC91"/>
                </a:solidFill>
              </a:rPr>
              <a:t> </a:t>
            </a:r>
            <a:r>
              <a:rPr sz="1350" spc="-30" dirty="0">
                <a:solidFill>
                  <a:srgbClr val="56AC91"/>
                </a:solidFill>
              </a:rPr>
              <a:t>в</a:t>
            </a:r>
            <a:r>
              <a:rPr sz="1350" spc="5" dirty="0">
                <a:solidFill>
                  <a:srgbClr val="56AC91"/>
                </a:solidFill>
              </a:rPr>
              <a:t> </a:t>
            </a:r>
            <a:r>
              <a:rPr sz="1350" spc="-35" dirty="0">
                <a:solidFill>
                  <a:srgbClr val="56AC91"/>
                </a:solidFill>
              </a:rPr>
              <a:t>2004</a:t>
            </a:r>
            <a:r>
              <a:rPr sz="1350" dirty="0">
                <a:solidFill>
                  <a:srgbClr val="56AC91"/>
                </a:solidFill>
              </a:rPr>
              <a:t> </a:t>
            </a:r>
            <a:r>
              <a:rPr sz="1350" spc="-30" dirty="0">
                <a:solidFill>
                  <a:srgbClr val="56AC91"/>
                </a:solidFill>
              </a:rPr>
              <a:t>году,</a:t>
            </a:r>
            <a:endParaRPr sz="1350"/>
          </a:p>
          <a:p>
            <a:pPr marL="12700" marR="5080">
              <a:lnSpc>
                <a:spcPct val="105900"/>
              </a:lnSpc>
            </a:pPr>
            <a:r>
              <a:rPr sz="1350" spc="-30" dirty="0">
                <a:solidFill>
                  <a:srgbClr val="56AC91"/>
                </a:solidFill>
              </a:rPr>
              <a:t>а</a:t>
            </a:r>
            <a:r>
              <a:rPr sz="1350" spc="30" dirty="0">
                <a:solidFill>
                  <a:srgbClr val="56AC91"/>
                </a:solidFill>
              </a:rPr>
              <a:t> </a:t>
            </a:r>
            <a:r>
              <a:rPr sz="1350" spc="-35" dirty="0">
                <a:solidFill>
                  <a:srgbClr val="56AC91"/>
                </a:solidFill>
              </a:rPr>
              <a:t>обращение</a:t>
            </a:r>
            <a:r>
              <a:rPr sz="1350" spc="45" dirty="0">
                <a:solidFill>
                  <a:srgbClr val="56AC91"/>
                </a:solidFill>
              </a:rPr>
              <a:t> </a:t>
            </a:r>
            <a:r>
              <a:rPr sz="1350" spc="-30" dirty="0">
                <a:solidFill>
                  <a:srgbClr val="56AC91"/>
                </a:solidFill>
              </a:rPr>
              <a:t>за</a:t>
            </a:r>
            <a:r>
              <a:rPr sz="1350" spc="35" dirty="0">
                <a:solidFill>
                  <a:srgbClr val="56AC91"/>
                </a:solidFill>
              </a:rPr>
              <a:t> </a:t>
            </a:r>
            <a:r>
              <a:rPr sz="1350" spc="-30" dirty="0">
                <a:solidFill>
                  <a:srgbClr val="56AC91"/>
                </a:solidFill>
              </a:rPr>
              <a:t>возвратом</a:t>
            </a:r>
            <a:r>
              <a:rPr sz="1350" spc="40" dirty="0">
                <a:solidFill>
                  <a:srgbClr val="56AC91"/>
                </a:solidFill>
              </a:rPr>
              <a:t> </a:t>
            </a:r>
            <a:r>
              <a:rPr sz="1350" spc="-35" dirty="0">
                <a:solidFill>
                  <a:srgbClr val="56AC91"/>
                </a:solidFill>
              </a:rPr>
              <a:t>было</a:t>
            </a:r>
            <a:r>
              <a:rPr sz="1350" spc="40" dirty="0">
                <a:solidFill>
                  <a:srgbClr val="56AC91"/>
                </a:solidFill>
              </a:rPr>
              <a:t> </a:t>
            </a:r>
            <a:r>
              <a:rPr sz="1350" spc="-30" dirty="0">
                <a:solidFill>
                  <a:srgbClr val="56AC91"/>
                </a:solidFill>
              </a:rPr>
              <a:t>в</a:t>
            </a:r>
            <a:r>
              <a:rPr sz="1350" spc="35" dirty="0">
                <a:solidFill>
                  <a:srgbClr val="56AC91"/>
                </a:solidFill>
              </a:rPr>
              <a:t> </a:t>
            </a:r>
            <a:r>
              <a:rPr sz="1350" spc="-30" dirty="0">
                <a:solidFill>
                  <a:srgbClr val="56AC91"/>
                </a:solidFill>
              </a:rPr>
              <a:t>2020</a:t>
            </a:r>
            <a:r>
              <a:rPr sz="1350" spc="45" dirty="0">
                <a:solidFill>
                  <a:srgbClr val="56AC91"/>
                </a:solidFill>
              </a:rPr>
              <a:t> </a:t>
            </a:r>
            <a:r>
              <a:rPr sz="1350" spc="-50" dirty="0">
                <a:solidFill>
                  <a:srgbClr val="56AC91"/>
                </a:solidFill>
              </a:rPr>
              <a:t>г.,</a:t>
            </a:r>
            <a:r>
              <a:rPr sz="1350" spc="30" dirty="0">
                <a:solidFill>
                  <a:srgbClr val="56AC91"/>
                </a:solidFill>
              </a:rPr>
              <a:t> </a:t>
            </a:r>
            <a:r>
              <a:rPr sz="1350" spc="-30" dirty="0">
                <a:solidFill>
                  <a:srgbClr val="56AC91"/>
                </a:solidFill>
              </a:rPr>
              <a:t>то</a:t>
            </a:r>
            <a:r>
              <a:rPr sz="1350" spc="35" dirty="0">
                <a:solidFill>
                  <a:srgbClr val="56AC91"/>
                </a:solidFill>
              </a:rPr>
              <a:t> </a:t>
            </a:r>
            <a:r>
              <a:rPr sz="1350" spc="-30" dirty="0">
                <a:solidFill>
                  <a:srgbClr val="56AC91"/>
                </a:solidFill>
              </a:rPr>
              <a:t>в</a:t>
            </a:r>
            <a:r>
              <a:rPr sz="1350" spc="35" dirty="0">
                <a:solidFill>
                  <a:srgbClr val="56AC91"/>
                </a:solidFill>
              </a:rPr>
              <a:t> </a:t>
            </a:r>
            <a:r>
              <a:rPr sz="1350" spc="-30" dirty="0">
                <a:solidFill>
                  <a:srgbClr val="56AC91"/>
                </a:solidFill>
              </a:rPr>
              <a:t>расчет </a:t>
            </a:r>
            <a:r>
              <a:rPr sz="1350" spc="-405" dirty="0">
                <a:solidFill>
                  <a:srgbClr val="56AC91"/>
                </a:solidFill>
              </a:rPr>
              <a:t> </a:t>
            </a:r>
            <a:r>
              <a:rPr sz="1350" spc="-35" dirty="0">
                <a:solidFill>
                  <a:srgbClr val="56AC91"/>
                </a:solidFill>
              </a:rPr>
              <a:t>берутся</a:t>
            </a:r>
            <a:r>
              <a:rPr sz="1350" spc="5" dirty="0">
                <a:solidFill>
                  <a:srgbClr val="56AC91"/>
                </a:solidFill>
              </a:rPr>
              <a:t> </a:t>
            </a:r>
            <a:r>
              <a:rPr sz="1350" spc="-30" dirty="0">
                <a:solidFill>
                  <a:srgbClr val="56AC91"/>
                </a:solidFill>
              </a:rPr>
              <a:t>2017</a:t>
            </a:r>
            <a:r>
              <a:rPr sz="1350" spc="10" dirty="0">
                <a:solidFill>
                  <a:srgbClr val="56AC91"/>
                </a:solidFill>
              </a:rPr>
              <a:t> </a:t>
            </a:r>
            <a:r>
              <a:rPr sz="1350" spc="-50" dirty="0">
                <a:solidFill>
                  <a:srgbClr val="56AC91"/>
                </a:solidFill>
              </a:rPr>
              <a:t>г.,</a:t>
            </a:r>
            <a:r>
              <a:rPr sz="1350" spc="-35" dirty="0">
                <a:solidFill>
                  <a:srgbClr val="56AC91"/>
                </a:solidFill>
              </a:rPr>
              <a:t> </a:t>
            </a:r>
            <a:r>
              <a:rPr sz="1350" spc="-30" dirty="0">
                <a:solidFill>
                  <a:srgbClr val="56AC91"/>
                </a:solidFill>
              </a:rPr>
              <a:t>2018</a:t>
            </a:r>
            <a:r>
              <a:rPr sz="1350" spc="10" dirty="0">
                <a:solidFill>
                  <a:srgbClr val="56AC91"/>
                </a:solidFill>
              </a:rPr>
              <a:t> </a:t>
            </a:r>
            <a:r>
              <a:rPr sz="1350" spc="-50" dirty="0">
                <a:solidFill>
                  <a:srgbClr val="56AC91"/>
                </a:solidFill>
              </a:rPr>
              <a:t>г.,</a:t>
            </a:r>
            <a:r>
              <a:rPr sz="1350" spc="-30" dirty="0">
                <a:solidFill>
                  <a:srgbClr val="56AC91"/>
                </a:solidFill>
              </a:rPr>
              <a:t> 2019</a:t>
            </a:r>
            <a:r>
              <a:rPr sz="1350" spc="10" dirty="0">
                <a:solidFill>
                  <a:srgbClr val="56AC91"/>
                </a:solidFill>
              </a:rPr>
              <a:t> </a:t>
            </a:r>
            <a:r>
              <a:rPr sz="1350" spc="-20" dirty="0">
                <a:solidFill>
                  <a:srgbClr val="56AC91"/>
                </a:solidFill>
              </a:rPr>
              <a:t>г.</a:t>
            </a:r>
            <a:endParaRPr sz="135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1" y="-95759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00"/>
              </a:spcBef>
            </a:pPr>
            <a:r>
              <a:rPr spc="-5" dirty="0"/>
              <a:t>Имущественный</a:t>
            </a:r>
            <a:r>
              <a:rPr spc="-15" dirty="0"/>
              <a:t> </a:t>
            </a:r>
            <a:r>
              <a:rPr spc="-5" dirty="0"/>
              <a:t>налоговый</a:t>
            </a:r>
            <a:r>
              <a:rPr spc="5" dirty="0"/>
              <a:t> </a:t>
            </a:r>
            <a:r>
              <a:rPr dirty="0"/>
              <a:t>вычет</a:t>
            </a:r>
          </a:p>
          <a:p>
            <a:pPr marL="12700">
              <a:lnSpc>
                <a:spcPts val="2735"/>
              </a:lnSpc>
            </a:pPr>
            <a:r>
              <a:rPr spc="-5" dirty="0"/>
              <a:t>при</a:t>
            </a:r>
            <a:r>
              <a:rPr dirty="0"/>
              <a:t> </a:t>
            </a:r>
            <a:r>
              <a:rPr spc="-5" dirty="0"/>
              <a:t>покупке</a:t>
            </a:r>
            <a:r>
              <a:rPr spc="210" dirty="0"/>
              <a:t> </a:t>
            </a:r>
            <a:r>
              <a:rPr sz="1400" spc="-5" dirty="0">
                <a:solidFill>
                  <a:srgbClr val="B7D199"/>
                </a:solidFill>
              </a:rPr>
              <a:t>Покупка</a:t>
            </a:r>
            <a:r>
              <a:rPr sz="1400" spc="-15" dirty="0">
                <a:solidFill>
                  <a:srgbClr val="B7D199"/>
                </a:solidFill>
              </a:rPr>
              <a:t> </a:t>
            </a:r>
            <a:r>
              <a:rPr sz="1400" dirty="0">
                <a:solidFill>
                  <a:srgbClr val="B7D199"/>
                </a:solidFill>
              </a:rPr>
              <a:t>квартиры, </a:t>
            </a:r>
            <a:r>
              <a:rPr sz="1400" spc="-5" dirty="0">
                <a:solidFill>
                  <a:srgbClr val="B7D199"/>
                </a:solidFill>
              </a:rPr>
              <a:t>изолированной</a:t>
            </a:r>
            <a:r>
              <a:rPr sz="1400" spc="-30" dirty="0">
                <a:solidFill>
                  <a:srgbClr val="B7D199"/>
                </a:solidFill>
              </a:rPr>
              <a:t> </a:t>
            </a:r>
            <a:r>
              <a:rPr sz="1400" spc="-5" dirty="0">
                <a:solidFill>
                  <a:srgbClr val="B7D199"/>
                </a:solidFill>
              </a:rPr>
              <a:t>комнаты,</a:t>
            </a:r>
            <a:r>
              <a:rPr sz="1400" spc="-20" dirty="0">
                <a:solidFill>
                  <a:srgbClr val="B7D199"/>
                </a:solidFill>
              </a:rPr>
              <a:t> </a:t>
            </a:r>
            <a:r>
              <a:rPr sz="1400" dirty="0">
                <a:solidFill>
                  <a:srgbClr val="B7D199"/>
                </a:solidFill>
              </a:rPr>
              <a:t>дома,</a:t>
            </a:r>
            <a:endParaRPr sz="1400"/>
          </a:p>
        </p:txBody>
      </p:sp>
      <p:sp>
        <p:nvSpPr>
          <p:cNvPr id="3" name="object 3"/>
          <p:cNvSpPr txBox="1"/>
          <p:nvPr/>
        </p:nvSpPr>
        <p:spPr>
          <a:xfrm>
            <a:off x="394208" y="1848104"/>
            <a:ext cx="615505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дачи,</a:t>
            </a:r>
            <a:r>
              <a:rPr sz="1400" b="1" spc="-15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земельного</a:t>
            </a:r>
            <a:r>
              <a:rPr sz="1400" b="1" spc="10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участка</a:t>
            </a:r>
            <a:r>
              <a:rPr sz="1400" b="1" spc="-10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(либо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 доли</a:t>
            </a:r>
            <a:r>
              <a:rPr sz="1400" b="1" spc="-20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в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любом</a:t>
            </a:r>
            <a:r>
              <a:rPr sz="1400" b="1" spc="5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из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этих</a:t>
            </a:r>
            <a:r>
              <a:rPr sz="1400" b="1" spc="15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объектов).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0712" y="3007232"/>
            <a:ext cx="3679825" cy="1610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Вычет можно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получить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как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за готовый,</a:t>
            </a:r>
            <a:r>
              <a:rPr sz="1300" spc="3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так</a:t>
            </a:r>
            <a:r>
              <a:rPr sz="1300" spc="3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 </a:t>
            </a:r>
            <a:r>
              <a:rPr sz="1300" spc="-3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за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строящийся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объект.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До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2014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года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можно </a:t>
            </a:r>
            <a:r>
              <a:rPr sz="1300" spc="-3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было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вернуть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НДФЛ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только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за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один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 приобретенный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объект,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сейчас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–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за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сколько </a:t>
            </a:r>
            <a:r>
              <a:rPr sz="1300" spc="-3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угодно,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пока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сумма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вычета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не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достигнет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2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миллионов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рублей.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Те,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кто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воспользовался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своим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правом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по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старым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правилам,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заново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оформить вычет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не</a:t>
            </a:r>
            <a:r>
              <a:rPr sz="1300" spc="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смогут.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49114" y="3007232"/>
            <a:ext cx="842644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Ремонт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 </a:t>
            </a:r>
            <a:r>
              <a:rPr sz="1300" spc="-3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состоянии </a:t>
            </a:r>
            <a:r>
              <a:rPr sz="1300" spc="-3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попадают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45607" y="3007232"/>
            <a:ext cx="2769870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03505" algn="just">
              <a:lnSpc>
                <a:spcPct val="100000"/>
              </a:lnSpc>
              <a:spcBef>
                <a:spcPts val="95"/>
              </a:spcBef>
            </a:pP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отделка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жилья,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купленного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черновой</a:t>
            </a:r>
            <a:r>
              <a:rPr sz="1300" spc="4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отделки</a:t>
            </a:r>
            <a:r>
              <a:rPr sz="1300" spc="7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(под</a:t>
            </a:r>
            <a:r>
              <a:rPr sz="1300" spc="8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вычет 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как</a:t>
            </a:r>
            <a:r>
              <a:rPr sz="1300" spc="37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материалы,</a:t>
            </a:r>
            <a:r>
              <a:rPr sz="1300" spc="38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так</a:t>
            </a:r>
            <a:r>
              <a:rPr sz="1300" spc="38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spc="38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работы).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49114" y="3601973"/>
            <a:ext cx="36652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Организация</a:t>
            </a:r>
            <a:r>
              <a:rPr sz="1300" spc="5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электро-,</a:t>
            </a:r>
            <a:r>
              <a:rPr sz="1300" spc="5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водо-,</a:t>
            </a:r>
            <a:r>
              <a:rPr sz="1300" spc="5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газоснабжения</a:t>
            </a:r>
            <a:r>
              <a:rPr sz="1300" spc="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49114" y="3800043"/>
            <a:ext cx="366458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520190" algn="l"/>
                <a:tab pos="2854960" algn="l"/>
              </a:tabLst>
            </a:pP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к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л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з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ц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.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Разра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б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т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к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п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ро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к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т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о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й  документации.</a:t>
            </a:r>
            <a:r>
              <a:rPr sz="1300" spc="8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Основное</a:t>
            </a:r>
            <a:r>
              <a:rPr sz="1300" spc="8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условие</a:t>
            </a:r>
            <a:r>
              <a:rPr sz="1300" spc="8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–</a:t>
            </a:r>
            <a:r>
              <a:rPr sz="1300" spc="8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наличие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49114" y="4196283"/>
            <a:ext cx="366776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всех</a:t>
            </a:r>
            <a:r>
              <a:rPr sz="1300" spc="7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подтверждающих</a:t>
            </a:r>
            <a:r>
              <a:rPr sz="1300" spc="8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документов:</a:t>
            </a:r>
            <a:r>
              <a:rPr sz="1300" spc="8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договоров,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чеков,</a:t>
            </a:r>
            <a:r>
              <a:rPr sz="1300" spc="-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квитанций.</a:t>
            </a:r>
            <a:endParaRPr sz="13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5266" y="2336283"/>
            <a:ext cx="584403" cy="579801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4878578" y="2371077"/>
            <a:ext cx="1057275" cy="551815"/>
            <a:chOff x="4878578" y="2371077"/>
            <a:chExt cx="1057275" cy="55181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78578" y="2445524"/>
              <a:ext cx="476872" cy="4768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98008" y="2371077"/>
              <a:ext cx="537222" cy="537222"/>
            </a:xfrm>
            <a:prstGeom prst="rect">
              <a:avLst/>
            </a:prstGeom>
          </p:spPr>
        </p:pic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94" y="-60944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4208" y="1158062"/>
            <a:ext cx="3776979" cy="19621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711200">
              <a:lnSpc>
                <a:spcPct val="91900"/>
              </a:lnSpc>
              <a:spcBef>
                <a:spcPts val="335"/>
              </a:spcBef>
            </a:pPr>
            <a:r>
              <a:rPr spc="-5" dirty="0"/>
              <a:t>Имущественный </a:t>
            </a:r>
            <a:r>
              <a:rPr dirty="0"/>
              <a:t> </a:t>
            </a:r>
            <a:r>
              <a:rPr spc="-5" dirty="0"/>
              <a:t>налоговый </a:t>
            </a:r>
            <a:r>
              <a:rPr dirty="0"/>
              <a:t>вычет </a:t>
            </a:r>
            <a:r>
              <a:rPr spc="5" dirty="0"/>
              <a:t> </a:t>
            </a:r>
            <a:r>
              <a:rPr spc="-5" dirty="0"/>
              <a:t>при</a:t>
            </a:r>
            <a:r>
              <a:rPr spc="-35" dirty="0"/>
              <a:t> </a:t>
            </a:r>
            <a:r>
              <a:rPr spc="-5" dirty="0"/>
              <a:t>покупке</a:t>
            </a:r>
            <a:r>
              <a:rPr spc="160" dirty="0"/>
              <a:t> </a:t>
            </a:r>
            <a:r>
              <a:rPr sz="1400" spc="-5" dirty="0">
                <a:solidFill>
                  <a:srgbClr val="B7D199"/>
                </a:solidFill>
              </a:rPr>
              <a:t>Проценты </a:t>
            </a:r>
            <a:r>
              <a:rPr sz="1400" spc="-395" dirty="0">
                <a:solidFill>
                  <a:srgbClr val="B7D199"/>
                </a:solidFill>
              </a:rPr>
              <a:t> </a:t>
            </a:r>
            <a:r>
              <a:rPr sz="1400" dirty="0">
                <a:solidFill>
                  <a:srgbClr val="B7D199"/>
                </a:solidFill>
              </a:rPr>
              <a:t>по</a:t>
            </a:r>
            <a:r>
              <a:rPr sz="1400" spc="-30" dirty="0">
                <a:solidFill>
                  <a:srgbClr val="B7D199"/>
                </a:solidFill>
              </a:rPr>
              <a:t> </a:t>
            </a:r>
            <a:r>
              <a:rPr sz="1400" spc="-5" dirty="0">
                <a:solidFill>
                  <a:srgbClr val="B7D199"/>
                </a:solidFill>
              </a:rPr>
              <a:t>ипотечному</a:t>
            </a:r>
            <a:r>
              <a:rPr sz="1400" spc="-30" dirty="0">
                <a:solidFill>
                  <a:srgbClr val="B7D199"/>
                </a:solidFill>
              </a:rPr>
              <a:t> </a:t>
            </a:r>
            <a:r>
              <a:rPr sz="1400" dirty="0">
                <a:solidFill>
                  <a:srgbClr val="B7D199"/>
                </a:solidFill>
              </a:rPr>
              <a:t>кредиту,</a:t>
            </a:r>
            <a:r>
              <a:rPr sz="1400" spc="-45" dirty="0">
                <a:solidFill>
                  <a:srgbClr val="B7D199"/>
                </a:solidFill>
              </a:rPr>
              <a:t> </a:t>
            </a:r>
            <a:r>
              <a:rPr sz="1400" dirty="0">
                <a:solidFill>
                  <a:srgbClr val="B7D199"/>
                </a:solidFill>
              </a:rPr>
              <a:t>взятому</a:t>
            </a:r>
            <a:endParaRPr sz="1400"/>
          </a:p>
          <a:p>
            <a:pPr marL="12700" marR="5080">
              <a:lnSpc>
                <a:spcPct val="110000"/>
              </a:lnSpc>
            </a:pPr>
            <a:r>
              <a:rPr sz="1400" dirty="0">
                <a:solidFill>
                  <a:srgbClr val="B7D199"/>
                </a:solidFill>
              </a:rPr>
              <a:t>для покупки </a:t>
            </a:r>
            <a:r>
              <a:rPr sz="1400" spc="-5" dirty="0">
                <a:solidFill>
                  <a:srgbClr val="B7D199"/>
                </a:solidFill>
              </a:rPr>
              <a:t>соответствующих </a:t>
            </a:r>
            <a:r>
              <a:rPr sz="1400" dirty="0">
                <a:solidFill>
                  <a:srgbClr val="B7D199"/>
                </a:solidFill>
              </a:rPr>
              <a:t> </a:t>
            </a:r>
            <a:r>
              <a:rPr sz="1400" spc="-5" dirty="0">
                <a:solidFill>
                  <a:srgbClr val="B7D199"/>
                </a:solidFill>
              </a:rPr>
              <a:t>объектов, </a:t>
            </a:r>
            <a:r>
              <a:rPr sz="1400" dirty="0">
                <a:solidFill>
                  <a:srgbClr val="B7D199"/>
                </a:solidFill>
              </a:rPr>
              <a:t>а также </a:t>
            </a:r>
            <a:r>
              <a:rPr sz="1400" spc="-5" dirty="0">
                <a:solidFill>
                  <a:srgbClr val="B7D199"/>
                </a:solidFill>
              </a:rPr>
              <a:t>проценты </a:t>
            </a:r>
            <a:r>
              <a:rPr sz="1400" dirty="0">
                <a:solidFill>
                  <a:srgbClr val="B7D199"/>
                </a:solidFill>
              </a:rPr>
              <a:t>по кредиту </a:t>
            </a:r>
            <a:r>
              <a:rPr sz="1400" spc="-400" dirty="0">
                <a:solidFill>
                  <a:srgbClr val="B7D199"/>
                </a:solidFill>
              </a:rPr>
              <a:t> </a:t>
            </a:r>
            <a:r>
              <a:rPr sz="1400" dirty="0">
                <a:solidFill>
                  <a:srgbClr val="B7D199"/>
                </a:solidFill>
              </a:rPr>
              <a:t>на</a:t>
            </a:r>
            <a:r>
              <a:rPr sz="1400" spc="-5" dirty="0">
                <a:solidFill>
                  <a:srgbClr val="B7D199"/>
                </a:solidFill>
              </a:rPr>
              <a:t> </a:t>
            </a:r>
            <a:r>
              <a:rPr sz="1400" dirty="0">
                <a:solidFill>
                  <a:srgbClr val="B7D199"/>
                </a:solidFill>
              </a:rPr>
              <a:t>рефинансирование</a:t>
            </a:r>
            <a:r>
              <a:rPr sz="1400" spc="-40" dirty="0">
                <a:solidFill>
                  <a:srgbClr val="B7D199"/>
                </a:solidFill>
              </a:rPr>
              <a:t> </a:t>
            </a:r>
            <a:r>
              <a:rPr sz="1400" dirty="0">
                <a:solidFill>
                  <a:srgbClr val="B7D199"/>
                </a:solidFill>
              </a:rPr>
              <a:t>ипотеки.</a:t>
            </a:r>
            <a:endParaRPr sz="1400"/>
          </a:p>
        </p:txBody>
      </p:sp>
      <p:sp>
        <p:nvSpPr>
          <p:cNvPr id="3" name="object 3"/>
          <p:cNvSpPr txBox="1"/>
          <p:nvPr/>
        </p:nvSpPr>
        <p:spPr>
          <a:xfrm>
            <a:off x="1075131" y="3444366"/>
            <a:ext cx="3060700" cy="129349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250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Максимальный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вычет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за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уплаченные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проценты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по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ипотеке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–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3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000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000 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рублей,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то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есть вернуть с можно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390 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тысяч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рублей.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Вычет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за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проценты </a:t>
            </a:r>
            <a:r>
              <a:rPr sz="1300" spc="-3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может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быть</a:t>
            </a:r>
            <a:r>
              <a:rPr sz="1300" spc="409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предоставлен</a:t>
            </a:r>
            <a:r>
              <a:rPr sz="1300" spc="4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только </a:t>
            </a:r>
            <a:r>
              <a:rPr sz="1300" spc="-3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после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оформления вычета за покупку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жилья.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84114" y="1532636"/>
            <a:ext cx="3221355" cy="40132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75"/>
              </a:spcBef>
              <a:tabLst>
                <a:tab pos="1714500" algn="l"/>
                <a:tab pos="2219325" algn="l"/>
              </a:tabLst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За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к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он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о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да</a:t>
            </a:r>
            <a:r>
              <a:rPr sz="1300" spc="-15" dirty="0">
                <a:solidFill>
                  <a:srgbClr val="3A3838"/>
                </a:solidFill>
                <a:latin typeface="Tahoma"/>
                <a:cs typeface="Tahoma"/>
              </a:rPr>
              <a:t>т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ель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т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во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не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н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к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л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д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ы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ва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т  ограничения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число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лет</a:t>
            </a:r>
            <a:r>
              <a:rPr sz="13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возмещения.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84114" y="2245817"/>
            <a:ext cx="322262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54380" algn="l"/>
                <a:tab pos="1236345" algn="l"/>
                <a:tab pos="2606675" algn="l"/>
              </a:tabLst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Только	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дл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я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д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жимо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ст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,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к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</a:t>
            </a:r>
            <a:r>
              <a:rPr sz="1300" spc="-15" dirty="0">
                <a:solidFill>
                  <a:srgbClr val="3A3838"/>
                </a:solidFill>
                <a:latin typeface="Tahoma"/>
                <a:cs typeface="Tahoma"/>
              </a:rPr>
              <a:t>т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орая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84114" y="2424429"/>
            <a:ext cx="322135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74090" algn="l"/>
                <a:tab pos="1341120" algn="l"/>
                <a:tab pos="2411095" algn="l"/>
                <a:tab pos="3115310" algn="l"/>
              </a:tabLst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spc="-15" dirty="0">
                <a:solidFill>
                  <a:srgbClr val="3A3838"/>
                </a:solidFill>
                <a:latin typeface="Tahoma"/>
                <a:cs typeface="Tahoma"/>
              </a:rPr>
              <a:t>х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д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тс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я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н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т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р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ито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Ро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84114" y="2602737"/>
            <a:ext cx="3218815" cy="40132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75"/>
              </a:spcBef>
              <a:tabLst>
                <a:tab pos="1659889" algn="l"/>
                <a:tab pos="2271395" algn="l"/>
              </a:tabLst>
            </a:pP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п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едн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з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ча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тс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я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дл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я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п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ро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ж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н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ия  людей.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84114" y="3316046"/>
            <a:ext cx="322135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20495" algn="l"/>
                <a:tab pos="2045335" algn="l"/>
              </a:tabLst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Имущественный	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вычет	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предоставляют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84114" y="3494658"/>
            <a:ext cx="322135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один</a:t>
            </a:r>
            <a:r>
              <a:rPr sz="1300" spc="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раз.</a:t>
            </a:r>
            <a:r>
              <a:rPr sz="1300" spc="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Но</a:t>
            </a:r>
            <a:r>
              <a:rPr sz="1300" spc="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если</a:t>
            </a:r>
            <a:r>
              <a:rPr sz="1300" spc="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расходы</a:t>
            </a:r>
            <a:r>
              <a:rPr sz="1300" spc="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меньше</a:t>
            </a:r>
            <a:r>
              <a:rPr sz="1300" spc="4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2</a:t>
            </a:r>
            <a:r>
              <a:rPr sz="1300" spc="4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84114" y="3672966"/>
            <a:ext cx="3222625" cy="93662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250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25" dirty="0">
                <a:solidFill>
                  <a:srgbClr val="3A3838"/>
                </a:solidFill>
                <a:latin typeface="Tahoma"/>
                <a:cs typeface="Tahoma"/>
              </a:rPr>
              <a:t>руб.,</a:t>
            </a:r>
            <a:r>
              <a:rPr sz="13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неиспользованный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остаток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можно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перенести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другой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объект.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 </a:t>
            </a:r>
            <a:r>
              <a:rPr sz="1300" spc="-3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отношении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процентов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по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кредитам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займам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покупку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spc="4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строительство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жилья</a:t>
            </a:r>
            <a:r>
              <a:rPr sz="13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правило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 переносе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не</a:t>
            </a:r>
            <a:r>
              <a:rPr sz="1300" spc="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действует.</a:t>
            </a:r>
            <a:endParaRPr sz="130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5074" y="3341971"/>
            <a:ext cx="556810" cy="556810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4771501" y="2246962"/>
            <a:ext cx="635635" cy="711835"/>
            <a:chOff x="4771501" y="2246962"/>
            <a:chExt cx="635635" cy="711835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71501" y="2246962"/>
              <a:ext cx="635539" cy="71126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66842" y="2590162"/>
              <a:ext cx="190627" cy="94618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16094" y="1531333"/>
            <a:ext cx="550481" cy="532132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9681" y="3509376"/>
            <a:ext cx="568276" cy="53161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" y="-19050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1644"/>
            <a:ext cx="4472305" cy="4182110"/>
            <a:chOff x="0" y="961644"/>
            <a:chExt cx="4472305" cy="41821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1644"/>
              <a:ext cx="3701810" cy="401878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042162"/>
              <a:ext cx="3505200" cy="3691254"/>
            </a:xfrm>
            <a:custGeom>
              <a:avLst/>
              <a:gdLst/>
              <a:ahLst/>
              <a:cxnLst/>
              <a:rect l="l" t="t" r="r" b="b"/>
              <a:pathLst>
                <a:path w="3505200" h="3691254">
                  <a:moveTo>
                    <a:pt x="3505200" y="3690670"/>
                  </a:moveTo>
                  <a:lnTo>
                    <a:pt x="0" y="3690670"/>
                  </a:lnTo>
                  <a:lnTo>
                    <a:pt x="0" y="0"/>
                  </a:lnTo>
                  <a:lnTo>
                    <a:pt x="3505200" y="0"/>
                  </a:lnTo>
                  <a:lnTo>
                    <a:pt x="3505200" y="3690670"/>
                  </a:lnTo>
                  <a:close/>
                </a:path>
              </a:pathLst>
            </a:custGeom>
            <a:solidFill>
              <a:srgbClr val="21AD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3488" y="2402967"/>
              <a:ext cx="2881884" cy="27405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83180" y="3835907"/>
              <a:ext cx="1574292" cy="130759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747390" y="4077690"/>
              <a:ext cx="1066165" cy="1066165"/>
            </a:xfrm>
            <a:custGeom>
              <a:avLst/>
              <a:gdLst/>
              <a:ahLst/>
              <a:cxnLst/>
              <a:rect l="l" t="t" r="r" b="b"/>
              <a:pathLst>
                <a:path w="1066164" h="1066164">
                  <a:moveTo>
                    <a:pt x="1065783" y="0"/>
                  </a:moveTo>
                  <a:lnTo>
                    <a:pt x="0" y="0"/>
                  </a:lnTo>
                  <a:lnTo>
                    <a:pt x="0" y="1065809"/>
                  </a:lnTo>
                  <a:lnTo>
                    <a:pt x="1065783" y="0"/>
                  </a:lnTo>
                  <a:close/>
                </a:path>
              </a:pathLst>
            </a:custGeom>
            <a:solidFill>
              <a:srgbClr val="B7D1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50199" y="3421888"/>
              <a:ext cx="1722120" cy="1722120"/>
            </a:xfrm>
            <a:custGeom>
              <a:avLst/>
              <a:gdLst/>
              <a:ahLst/>
              <a:cxnLst/>
              <a:rect l="l" t="t" r="r" b="b"/>
              <a:pathLst>
                <a:path w="1722120" h="1722120">
                  <a:moveTo>
                    <a:pt x="1721597" y="0"/>
                  </a:moveTo>
                  <a:lnTo>
                    <a:pt x="0" y="1721612"/>
                  </a:lnTo>
                  <a:lnTo>
                    <a:pt x="1721597" y="1721612"/>
                  </a:lnTo>
                  <a:lnTo>
                    <a:pt x="17215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089653" y="1112647"/>
            <a:ext cx="458787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897890" algn="l"/>
                <a:tab pos="932815" algn="l"/>
                <a:tab pos="1161415" algn="l"/>
                <a:tab pos="1742439" algn="l"/>
                <a:tab pos="1960245" algn="l"/>
                <a:tab pos="2226945" algn="l"/>
                <a:tab pos="2690495" algn="l"/>
                <a:tab pos="3202305" algn="l"/>
                <a:tab pos="3399154" algn="l"/>
                <a:tab pos="3956685" algn="l"/>
                <a:tab pos="3987165" algn="l"/>
              </a:tabLst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Кв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р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ти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т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им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сть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ю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38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4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млн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у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б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л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й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б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ы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л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к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у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п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л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на 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у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п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у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гами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	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б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к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п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л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ч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м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з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ем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ных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	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ед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т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9653" y="1508836"/>
            <a:ext cx="4590415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(ипотека). Имущество, приобретенное супругами во время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брака,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является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их совместной собственностью. Супруги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имеют</a:t>
            </a:r>
            <a:r>
              <a:rPr sz="1300" spc="2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право</a:t>
            </a:r>
            <a:r>
              <a:rPr sz="1300" spc="24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300" spc="24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вычет,</a:t>
            </a:r>
            <a:r>
              <a:rPr sz="1300" spc="2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300" spc="2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том</a:t>
            </a:r>
            <a:r>
              <a:rPr sz="1300" spc="229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числе</a:t>
            </a:r>
            <a:r>
              <a:rPr sz="1300" spc="25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право</a:t>
            </a:r>
            <a:r>
              <a:rPr sz="1300" spc="2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распределить </a:t>
            </a:r>
            <a:r>
              <a:rPr sz="1300" spc="-39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его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по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договоренности.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89653" y="2498293"/>
            <a:ext cx="4573905" cy="2251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Супруги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могут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получить</a:t>
            </a:r>
            <a:r>
              <a:rPr sz="1300" spc="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spc="-5" dirty="0">
                <a:solidFill>
                  <a:srgbClr val="3A3838"/>
                </a:solidFill>
                <a:latin typeface="Tahoma"/>
                <a:cs typeface="Tahoma"/>
              </a:rPr>
              <a:t>вычет</a:t>
            </a:r>
            <a:r>
              <a:rPr sz="1700" b="1" spc="-8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3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размере: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2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300" spc="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х 13%</a:t>
            </a:r>
            <a:r>
              <a:rPr sz="1300" spc="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х 2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=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260</a:t>
            </a:r>
            <a:r>
              <a:rPr sz="1300" spc="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тыс.</a:t>
            </a:r>
            <a:r>
              <a:rPr sz="13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х 2</a:t>
            </a:r>
            <a:r>
              <a:rPr sz="13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=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spc="-5" dirty="0">
                <a:solidFill>
                  <a:srgbClr val="3A3838"/>
                </a:solidFill>
                <a:latin typeface="Tahoma"/>
                <a:cs typeface="Tahoma"/>
              </a:rPr>
              <a:t>520</a:t>
            </a:r>
            <a:r>
              <a:rPr sz="1700" b="1" spc="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dirty="0">
                <a:solidFill>
                  <a:srgbClr val="3A3838"/>
                </a:solidFill>
                <a:latin typeface="Tahoma"/>
                <a:cs typeface="Tahoma"/>
              </a:rPr>
              <a:t>тыс. </a:t>
            </a:r>
            <a:r>
              <a:rPr sz="1700" b="1" spc="-5" dirty="0">
                <a:solidFill>
                  <a:srgbClr val="3A3838"/>
                </a:solidFill>
                <a:latin typeface="Tahoma"/>
                <a:cs typeface="Tahoma"/>
              </a:rPr>
              <a:t>руб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.</a:t>
            </a:r>
            <a:endParaRPr sz="13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560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Дополнительно</a:t>
            </a:r>
            <a:r>
              <a:rPr sz="1300" spc="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spc="-5" dirty="0">
                <a:solidFill>
                  <a:srgbClr val="3A3838"/>
                </a:solidFill>
                <a:latin typeface="Tahoma"/>
                <a:cs typeface="Tahoma"/>
              </a:rPr>
              <a:t>вычет</a:t>
            </a:r>
            <a:r>
              <a:rPr sz="1700" b="1" spc="-7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700" b="1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dirty="0">
                <a:solidFill>
                  <a:srgbClr val="3A3838"/>
                </a:solidFill>
                <a:latin typeface="Tahoma"/>
                <a:cs typeface="Tahoma"/>
              </a:rPr>
              <a:t>выплату</a:t>
            </a:r>
            <a:r>
              <a:rPr sz="1700" b="1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dirty="0">
                <a:solidFill>
                  <a:srgbClr val="3A3838"/>
                </a:solidFill>
                <a:latin typeface="Tahoma"/>
                <a:cs typeface="Tahoma"/>
              </a:rPr>
              <a:t>%</a:t>
            </a:r>
            <a:r>
              <a:rPr sz="1700" b="1" spc="-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по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ипотеке: </a:t>
            </a:r>
            <a:r>
              <a:rPr sz="1300" spc="-39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3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300" spc="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х 13%</a:t>
            </a:r>
            <a:r>
              <a:rPr sz="1300" spc="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х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2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=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spc="-5" dirty="0">
                <a:solidFill>
                  <a:srgbClr val="3A3838"/>
                </a:solidFill>
                <a:latin typeface="Tahoma"/>
                <a:cs typeface="Tahoma"/>
              </a:rPr>
              <a:t>780</a:t>
            </a:r>
            <a:r>
              <a:rPr sz="1700" b="1" spc="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dirty="0">
                <a:solidFill>
                  <a:srgbClr val="3A3838"/>
                </a:solidFill>
                <a:latin typeface="Tahoma"/>
                <a:cs typeface="Tahoma"/>
              </a:rPr>
              <a:t>тыс. </a:t>
            </a:r>
            <a:r>
              <a:rPr sz="1700" b="1" spc="-5" dirty="0">
                <a:solidFill>
                  <a:srgbClr val="3A3838"/>
                </a:solidFill>
                <a:latin typeface="Tahoma"/>
                <a:cs typeface="Tahoma"/>
              </a:rPr>
              <a:t>руб.</a:t>
            </a:r>
            <a:endParaRPr sz="17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000">
              <a:latin typeface="Tahoma"/>
              <a:cs typeface="Tahoma"/>
            </a:endParaRPr>
          </a:p>
          <a:p>
            <a:pPr marL="12700">
              <a:lnSpc>
                <a:spcPts val="1555"/>
              </a:lnSpc>
              <a:spcBef>
                <a:spcPts val="1670"/>
              </a:spcBef>
            </a:pP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Итого</a:t>
            </a:r>
            <a:r>
              <a:rPr sz="1300" b="1" spc="-2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56AC91"/>
                </a:solidFill>
                <a:latin typeface="Tahoma"/>
                <a:cs typeface="Tahoma"/>
              </a:rPr>
              <a:t>семья</a:t>
            </a:r>
            <a:r>
              <a:rPr sz="1300" b="1" spc="1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может</a:t>
            </a:r>
            <a:r>
              <a:rPr sz="1300" b="1" spc="-1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вернуть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ts val="2155"/>
              </a:lnSpc>
            </a:pPr>
            <a:r>
              <a:rPr sz="1800" b="1" dirty="0">
                <a:solidFill>
                  <a:srgbClr val="56AC91"/>
                </a:solidFill>
                <a:latin typeface="Tahoma"/>
                <a:cs typeface="Tahoma"/>
              </a:rPr>
              <a:t>520</a:t>
            </a:r>
            <a:r>
              <a:rPr sz="1800" b="1" spc="-1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56AC91"/>
                </a:solidFill>
                <a:latin typeface="Tahoma"/>
                <a:cs typeface="Tahoma"/>
              </a:rPr>
              <a:t>000</a:t>
            </a:r>
            <a:r>
              <a:rPr sz="1800" b="1" spc="-1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56AC91"/>
                </a:solidFill>
                <a:latin typeface="Tahoma"/>
                <a:cs typeface="Tahoma"/>
              </a:rPr>
              <a:t>+</a:t>
            </a:r>
            <a:r>
              <a:rPr sz="1800" b="1" spc="-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56AC91"/>
                </a:solidFill>
                <a:latin typeface="Tahoma"/>
                <a:cs typeface="Tahoma"/>
              </a:rPr>
              <a:t>780</a:t>
            </a:r>
            <a:r>
              <a:rPr sz="1800" b="1" spc="-1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56AC91"/>
                </a:solidFill>
                <a:latin typeface="Tahoma"/>
                <a:cs typeface="Tahoma"/>
              </a:rPr>
              <a:t>000 =</a:t>
            </a:r>
            <a:r>
              <a:rPr sz="1800" b="1" spc="-1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56AC91"/>
                </a:solidFill>
                <a:latin typeface="Tahoma"/>
                <a:cs typeface="Tahoma"/>
              </a:rPr>
              <a:t>1</a:t>
            </a:r>
            <a:r>
              <a:rPr sz="1800" b="1" spc="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56AC91"/>
                </a:solidFill>
                <a:latin typeface="Tahoma"/>
                <a:cs typeface="Tahoma"/>
              </a:rPr>
              <a:t>300</a:t>
            </a:r>
            <a:r>
              <a:rPr sz="1800" b="1" spc="-1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56AC91"/>
                </a:solidFill>
                <a:latin typeface="Tahoma"/>
                <a:cs typeface="Tahoma"/>
              </a:rPr>
              <a:t>000</a:t>
            </a:r>
            <a:r>
              <a:rPr sz="1800" b="1" spc="-1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800" b="1" spc="-5" dirty="0">
                <a:solidFill>
                  <a:srgbClr val="56AC91"/>
                </a:solidFill>
                <a:latin typeface="Tahoma"/>
                <a:cs typeface="Tahoma"/>
              </a:rPr>
              <a:t>руб.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89026" y="1179321"/>
            <a:ext cx="2835275" cy="138938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pc="-5" dirty="0">
                <a:solidFill>
                  <a:srgbClr val="FFFFFF"/>
                </a:solidFill>
              </a:rPr>
              <a:t>Имущественный 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налоговый</a:t>
            </a:r>
            <a:r>
              <a:rPr spc="-8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вычет </a:t>
            </a:r>
            <a:r>
              <a:rPr spc="-69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при</a:t>
            </a:r>
            <a:r>
              <a:rPr spc="-15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покупке</a:t>
            </a:r>
          </a:p>
          <a:p>
            <a:pPr marL="13335">
              <a:lnSpc>
                <a:spcPct val="100000"/>
              </a:lnSpc>
              <a:spcBef>
                <a:spcPts val="480"/>
              </a:spcBef>
            </a:pPr>
            <a:r>
              <a:rPr sz="1800" spc="-5" dirty="0">
                <a:solidFill>
                  <a:srgbClr val="FFE699"/>
                </a:solidFill>
              </a:rPr>
              <a:t>Примеры</a:t>
            </a:r>
            <a:r>
              <a:rPr sz="1800" spc="-25" dirty="0">
                <a:solidFill>
                  <a:srgbClr val="FFE699"/>
                </a:solidFill>
              </a:rPr>
              <a:t> </a:t>
            </a:r>
            <a:r>
              <a:rPr sz="1800" spc="-5" dirty="0">
                <a:solidFill>
                  <a:srgbClr val="FFE699"/>
                </a:solidFill>
              </a:rPr>
              <a:t>расчета</a:t>
            </a:r>
            <a:endParaRPr sz="180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" y="-85504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4208" y="1078551"/>
            <a:ext cx="5684520" cy="97790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785"/>
              </a:spcBef>
            </a:pPr>
            <a:r>
              <a:rPr spc="-5" dirty="0"/>
              <a:t>Инвестиционный</a:t>
            </a:r>
            <a:r>
              <a:rPr spc="-15" dirty="0"/>
              <a:t> </a:t>
            </a:r>
            <a:r>
              <a:rPr spc="-5" dirty="0"/>
              <a:t>налоговый</a:t>
            </a:r>
            <a:r>
              <a:rPr spc="-25" dirty="0"/>
              <a:t> </a:t>
            </a:r>
            <a:r>
              <a:rPr dirty="0"/>
              <a:t>вычет</a:t>
            </a:r>
          </a:p>
          <a:p>
            <a:pPr marL="12700" marR="1680845">
              <a:lnSpc>
                <a:spcPct val="110000"/>
              </a:lnSpc>
              <a:spcBef>
                <a:spcPts val="235"/>
              </a:spcBef>
            </a:pPr>
            <a:r>
              <a:rPr sz="1400" spc="-5" dirty="0">
                <a:solidFill>
                  <a:srgbClr val="B7D199"/>
                </a:solidFill>
              </a:rPr>
              <a:t>Инвестиционный налоговый вычет </a:t>
            </a:r>
            <a:r>
              <a:rPr sz="1400" dirty="0">
                <a:solidFill>
                  <a:srgbClr val="B7D199"/>
                </a:solidFill>
              </a:rPr>
              <a:t>можно </a:t>
            </a:r>
            <a:r>
              <a:rPr sz="1400" spc="-400" dirty="0">
                <a:solidFill>
                  <a:srgbClr val="B7D199"/>
                </a:solidFill>
              </a:rPr>
              <a:t> </a:t>
            </a:r>
            <a:r>
              <a:rPr sz="1400" spc="-5" dirty="0">
                <a:solidFill>
                  <a:srgbClr val="B7D199"/>
                </a:solidFill>
              </a:rPr>
              <a:t>получить</a:t>
            </a:r>
            <a:r>
              <a:rPr sz="1400" spc="-35" dirty="0">
                <a:solidFill>
                  <a:srgbClr val="B7D199"/>
                </a:solidFill>
              </a:rPr>
              <a:t> </a:t>
            </a:r>
            <a:r>
              <a:rPr sz="1400" dirty="0">
                <a:solidFill>
                  <a:srgbClr val="B7D199"/>
                </a:solidFill>
              </a:rPr>
              <a:t>в</a:t>
            </a:r>
            <a:r>
              <a:rPr sz="1400" spc="-5" dirty="0">
                <a:solidFill>
                  <a:srgbClr val="B7D199"/>
                </a:solidFill>
              </a:rPr>
              <a:t> трех</a:t>
            </a:r>
            <a:r>
              <a:rPr sz="1400" spc="-15" dirty="0">
                <a:solidFill>
                  <a:srgbClr val="B7D199"/>
                </a:solidFill>
              </a:rPr>
              <a:t> </a:t>
            </a:r>
            <a:r>
              <a:rPr sz="1400" spc="-5" dirty="0">
                <a:solidFill>
                  <a:srgbClr val="B7D199"/>
                </a:solidFill>
              </a:rPr>
              <a:t>случаях:</a:t>
            </a:r>
            <a:endParaRPr sz="1400"/>
          </a:p>
        </p:txBody>
      </p:sp>
      <p:sp>
        <p:nvSpPr>
          <p:cNvPr id="3" name="object 3"/>
          <p:cNvSpPr txBox="1"/>
          <p:nvPr/>
        </p:nvSpPr>
        <p:spPr>
          <a:xfrm>
            <a:off x="314655" y="2830194"/>
            <a:ext cx="2564765" cy="629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0100"/>
              </a:lnSpc>
              <a:spcBef>
                <a:spcPts val="95"/>
              </a:spcBef>
            </a:pP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Вычет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56AC91"/>
                </a:solidFill>
                <a:latin typeface="Tahoma"/>
                <a:cs typeface="Tahoma"/>
              </a:rPr>
              <a:t>доход</a:t>
            </a:r>
            <a:r>
              <a:rPr sz="1200" b="1" dirty="0">
                <a:solidFill>
                  <a:srgbClr val="56AC91"/>
                </a:solidFill>
                <a:latin typeface="Tahoma"/>
                <a:cs typeface="Tahoma"/>
              </a:rPr>
              <a:t> от</a:t>
            </a:r>
            <a:r>
              <a:rPr sz="1200" b="1" spc="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56AC91"/>
                </a:solidFill>
                <a:latin typeface="Tahoma"/>
                <a:cs typeface="Tahoma"/>
              </a:rPr>
              <a:t>продажи </a:t>
            </a:r>
            <a:r>
              <a:rPr sz="1200" b="1" spc="-34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56AC91"/>
                </a:solidFill>
                <a:latin typeface="Tahoma"/>
                <a:cs typeface="Tahoma"/>
              </a:rPr>
              <a:t>ценных</a:t>
            </a:r>
            <a:r>
              <a:rPr sz="1200" b="1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56AC91"/>
                </a:solidFill>
                <a:latin typeface="Tahoma"/>
                <a:cs typeface="Tahoma"/>
              </a:rPr>
              <a:t>бумаг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,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находившихся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в 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собственности </a:t>
            </a:r>
            <a:r>
              <a:rPr sz="1200" b="1" spc="-5" dirty="0">
                <a:solidFill>
                  <a:srgbClr val="56AC91"/>
                </a:solidFill>
                <a:latin typeface="Tahoma"/>
                <a:cs typeface="Tahoma"/>
              </a:rPr>
              <a:t>более</a:t>
            </a:r>
            <a:r>
              <a:rPr sz="1200" b="1" dirty="0">
                <a:solidFill>
                  <a:srgbClr val="56AC91"/>
                </a:solidFill>
                <a:latin typeface="Tahoma"/>
                <a:cs typeface="Tahoma"/>
              </a:rPr>
              <a:t> 3</a:t>
            </a:r>
            <a:r>
              <a:rPr sz="1200" b="1" spc="-2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56AC91"/>
                </a:solidFill>
                <a:latin typeface="Tahoma"/>
                <a:cs typeface="Tahoma"/>
              </a:rPr>
              <a:t>лет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4655" y="3433953"/>
            <a:ext cx="2564130" cy="830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0000"/>
              </a:lnSpc>
              <a:spcBef>
                <a:spcPts val="100"/>
              </a:spcBef>
            </a:pP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К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данному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типу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вычета</a:t>
            </a:r>
            <a:r>
              <a:rPr sz="1200" spc="37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не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относятся сделки, совершенные на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индивидуальном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инвестиционном </a:t>
            </a:r>
            <a:r>
              <a:rPr sz="1200" spc="-3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счете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(далее</a:t>
            </a:r>
            <a:r>
              <a:rPr sz="12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ИИС)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34258" y="2862833"/>
            <a:ext cx="234061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Вычет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с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суммы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денежных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средств,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внесенных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56AC91"/>
                </a:solidFill>
                <a:latin typeface="Tahoma"/>
                <a:cs typeface="Tahoma"/>
              </a:rPr>
              <a:t>ИИС</a:t>
            </a:r>
            <a:r>
              <a:rPr sz="1200" b="1" spc="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56AC91"/>
                </a:solidFill>
                <a:latin typeface="Tahoma"/>
                <a:cs typeface="Tahoma"/>
              </a:rPr>
              <a:t>в </a:t>
            </a:r>
            <a:r>
              <a:rPr sz="1200" b="1" spc="-34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56AC91"/>
                </a:solidFill>
                <a:latin typeface="Tahoma"/>
                <a:cs typeface="Tahoma"/>
              </a:rPr>
              <a:t>течение </a:t>
            </a:r>
            <a:r>
              <a:rPr sz="1200" b="1" dirty="0">
                <a:solidFill>
                  <a:srgbClr val="56AC91"/>
                </a:solidFill>
                <a:latin typeface="Tahoma"/>
                <a:cs typeface="Tahoma"/>
              </a:rPr>
              <a:t>3</a:t>
            </a:r>
            <a:r>
              <a:rPr sz="1200" b="1" spc="-5" dirty="0">
                <a:solidFill>
                  <a:srgbClr val="56AC91"/>
                </a:solidFill>
                <a:latin typeface="Tahoma"/>
                <a:cs typeface="Tahoma"/>
              </a:rPr>
              <a:t> лет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 marR="6985" algn="just">
              <a:lnSpc>
                <a:spcPct val="100000"/>
              </a:lnSpc>
            </a:pP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Вычет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ограничен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суммой</a:t>
            </a:r>
            <a:r>
              <a:rPr sz="1200" spc="36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400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000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руб в год,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или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1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200 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000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руб </a:t>
            </a:r>
            <a:r>
              <a:rPr sz="1200" spc="-3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за</a:t>
            </a:r>
            <a:r>
              <a:rPr sz="12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три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 года.</a:t>
            </a:r>
            <a:endParaRPr sz="12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</a:pP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За один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год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можно вернуть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13% </a:t>
            </a:r>
            <a:r>
              <a:rPr sz="1200" spc="-3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от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400</a:t>
            </a:r>
            <a:r>
              <a:rPr sz="1200" spc="-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200" spc="-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руб,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 или</a:t>
            </a:r>
            <a:r>
              <a:rPr sz="12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52</a:t>
            </a:r>
            <a:r>
              <a:rPr sz="1200" spc="-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200" spc="-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руб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28130" y="2848482"/>
            <a:ext cx="2704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56AC91"/>
                </a:solidFill>
                <a:latin typeface="Tahoma"/>
                <a:cs typeface="Tahoma"/>
              </a:rPr>
              <a:t>Вычет</a:t>
            </a:r>
            <a:r>
              <a:rPr sz="1200" b="1" spc="27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56AC91"/>
                </a:solidFill>
                <a:latin typeface="Tahoma"/>
                <a:cs typeface="Tahoma"/>
              </a:rPr>
              <a:t>с</a:t>
            </a:r>
            <a:r>
              <a:rPr sz="1200" b="1" spc="26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56AC91"/>
                </a:solidFill>
                <a:latin typeface="Tahoma"/>
                <a:cs typeface="Tahoma"/>
              </a:rPr>
              <a:t>дохода,</a:t>
            </a:r>
            <a:r>
              <a:rPr sz="1200" b="1" spc="26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56AC91"/>
                </a:solidFill>
                <a:latin typeface="Tahoma"/>
                <a:cs typeface="Tahoma"/>
              </a:rPr>
              <a:t>полученный</a:t>
            </a:r>
            <a:r>
              <a:rPr sz="1200" b="1" spc="27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56AC91"/>
                </a:solidFill>
                <a:latin typeface="Tahoma"/>
                <a:cs typeface="Tahoma"/>
              </a:rPr>
              <a:t>от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28130" y="3049651"/>
            <a:ext cx="2704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30250" algn="l"/>
                <a:tab pos="974090" algn="l"/>
                <a:tab pos="1870075" algn="l"/>
              </a:tabLst>
            </a:pPr>
            <a:r>
              <a:rPr sz="1200" b="1" dirty="0">
                <a:solidFill>
                  <a:srgbClr val="56AC91"/>
                </a:solidFill>
                <a:latin typeface="Tahoma"/>
                <a:cs typeface="Tahoma"/>
              </a:rPr>
              <a:t>сд</a:t>
            </a:r>
            <a:r>
              <a:rPr sz="1200" b="1" spc="-5" dirty="0">
                <a:solidFill>
                  <a:srgbClr val="56AC91"/>
                </a:solidFill>
                <a:latin typeface="Tahoma"/>
                <a:cs typeface="Tahoma"/>
              </a:rPr>
              <a:t>ел</a:t>
            </a:r>
            <a:r>
              <a:rPr sz="1200" b="1" dirty="0">
                <a:solidFill>
                  <a:srgbClr val="56AC91"/>
                </a:solidFill>
                <a:latin typeface="Tahoma"/>
                <a:cs typeface="Tahoma"/>
              </a:rPr>
              <a:t>ок	с	ц</a:t>
            </a:r>
            <a:r>
              <a:rPr sz="1200" b="1" spc="-5" dirty="0">
                <a:solidFill>
                  <a:srgbClr val="56AC91"/>
                </a:solidFill>
                <a:latin typeface="Tahoma"/>
                <a:cs typeface="Tahoma"/>
              </a:rPr>
              <a:t>енн</a:t>
            </a:r>
            <a:r>
              <a:rPr sz="1200" b="1" spc="5" dirty="0">
                <a:solidFill>
                  <a:srgbClr val="56AC91"/>
                </a:solidFill>
                <a:latin typeface="Tahoma"/>
                <a:cs typeface="Tahoma"/>
              </a:rPr>
              <a:t>ы</a:t>
            </a:r>
            <a:r>
              <a:rPr sz="1200" b="1" dirty="0">
                <a:solidFill>
                  <a:srgbClr val="56AC91"/>
                </a:solidFill>
                <a:latin typeface="Tahoma"/>
                <a:cs typeface="Tahoma"/>
              </a:rPr>
              <a:t>ми	б</a:t>
            </a:r>
            <a:r>
              <a:rPr sz="1200" b="1" spc="5" dirty="0">
                <a:solidFill>
                  <a:srgbClr val="56AC91"/>
                </a:solidFill>
                <a:latin typeface="Tahoma"/>
                <a:cs typeface="Tahoma"/>
              </a:rPr>
              <a:t>у</a:t>
            </a:r>
            <a:r>
              <a:rPr sz="1200" b="1" dirty="0">
                <a:solidFill>
                  <a:srgbClr val="56AC91"/>
                </a:solidFill>
                <a:latin typeface="Tahoma"/>
                <a:cs typeface="Tahoma"/>
              </a:rPr>
              <a:t>мага</a:t>
            </a:r>
            <a:r>
              <a:rPr sz="1200" b="1" spc="5" dirty="0">
                <a:solidFill>
                  <a:srgbClr val="56AC91"/>
                </a:solidFill>
                <a:latin typeface="Tahoma"/>
                <a:cs typeface="Tahoma"/>
              </a:rPr>
              <a:t>м</a:t>
            </a:r>
            <a:r>
              <a:rPr sz="1200" b="1" dirty="0">
                <a:solidFill>
                  <a:srgbClr val="56AC91"/>
                </a:solidFill>
                <a:latin typeface="Tahoma"/>
                <a:cs typeface="Tahoma"/>
              </a:rPr>
              <a:t>и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,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28130" y="3232504"/>
            <a:ext cx="2701925" cy="103187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совершенными</a:t>
            </a:r>
            <a:r>
              <a:rPr sz="1200" spc="29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200" spc="2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ИИС</a:t>
            </a:r>
            <a:r>
              <a:rPr sz="1200" spc="28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200" spc="28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течение</a:t>
            </a:r>
            <a:r>
              <a:rPr sz="1200" spc="2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3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лет.</a:t>
            </a:r>
            <a:endParaRPr sz="1200">
              <a:latin typeface="Tahoma"/>
              <a:cs typeface="Tahoma"/>
            </a:endParaRPr>
          </a:p>
          <a:p>
            <a:pPr marL="12700" marR="5080" algn="just">
              <a:lnSpc>
                <a:spcPct val="110000"/>
              </a:lnSpc>
            </a:pP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Данный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тип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вычета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не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привязан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к </a:t>
            </a:r>
            <a:r>
              <a:rPr sz="1200" spc="-3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зарплате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и может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быть использован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всеми,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в том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числе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индивидуальными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28130" y="4238345"/>
            <a:ext cx="2701925" cy="428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  <a:tabLst>
                <a:tab pos="1844675" algn="l"/>
                <a:tab pos="2270125" algn="l"/>
              </a:tabLst>
            </a:pP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п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редп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р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ини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м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т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лям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,	а	также 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неработающими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людьми.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62166" y="2256180"/>
            <a:ext cx="540867" cy="54086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5072" y="2261474"/>
            <a:ext cx="540769" cy="54076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9881" y="2275382"/>
            <a:ext cx="429828" cy="5395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" y="-77258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90054" y="999108"/>
            <a:ext cx="1390142" cy="368432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33628" y="1891347"/>
            <a:ext cx="6557645" cy="2419985"/>
            <a:chOff x="433628" y="1891347"/>
            <a:chExt cx="6557645" cy="2419985"/>
          </a:xfrm>
        </p:grpSpPr>
        <p:sp>
          <p:nvSpPr>
            <p:cNvPr id="4" name="object 4"/>
            <p:cNvSpPr/>
            <p:nvPr/>
          </p:nvSpPr>
          <p:spPr>
            <a:xfrm>
              <a:off x="433628" y="1896109"/>
              <a:ext cx="6557645" cy="1360170"/>
            </a:xfrm>
            <a:custGeom>
              <a:avLst/>
              <a:gdLst/>
              <a:ahLst/>
              <a:cxnLst/>
              <a:rect l="l" t="t" r="r" b="b"/>
              <a:pathLst>
                <a:path w="6557645" h="1360170">
                  <a:moveTo>
                    <a:pt x="6557594" y="1054989"/>
                  </a:moveTo>
                  <a:lnTo>
                    <a:pt x="2185873" y="1054989"/>
                  </a:lnTo>
                  <a:lnTo>
                    <a:pt x="2185873" y="1359789"/>
                  </a:lnTo>
                  <a:lnTo>
                    <a:pt x="6557594" y="1359789"/>
                  </a:lnTo>
                  <a:lnTo>
                    <a:pt x="6557594" y="1054989"/>
                  </a:lnTo>
                  <a:close/>
                </a:path>
                <a:path w="6557645" h="1360170">
                  <a:moveTo>
                    <a:pt x="6557594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6557594" y="304800"/>
                  </a:lnTo>
                  <a:lnTo>
                    <a:pt x="6557594" y="0"/>
                  </a:lnTo>
                  <a:close/>
                </a:path>
              </a:pathLst>
            </a:custGeom>
            <a:solidFill>
              <a:srgbClr val="B7D199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19501" y="1896110"/>
              <a:ext cx="0" cy="1360170"/>
            </a:xfrm>
            <a:custGeom>
              <a:avLst/>
              <a:gdLst/>
              <a:ahLst/>
              <a:cxnLst/>
              <a:rect l="l" t="t" r="r" b="b"/>
              <a:pathLst>
                <a:path h="1360170">
                  <a:moveTo>
                    <a:pt x="0" y="0"/>
                  </a:moveTo>
                  <a:lnTo>
                    <a:pt x="0" y="1359789"/>
                  </a:lnTo>
                </a:path>
              </a:pathLst>
            </a:custGeom>
            <a:ln w="9525">
              <a:solidFill>
                <a:srgbClr val="56AC9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7454" y="1926336"/>
              <a:ext cx="249808" cy="24980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805425" y="4006037"/>
              <a:ext cx="2186305" cy="305435"/>
            </a:xfrm>
            <a:custGeom>
              <a:avLst/>
              <a:gdLst/>
              <a:ahLst/>
              <a:cxnLst/>
              <a:rect l="l" t="t" r="r" b="b"/>
              <a:pathLst>
                <a:path w="2186304" h="305435">
                  <a:moveTo>
                    <a:pt x="2185797" y="0"/>
                  </a:moveTo>
                  <a:lnTo>
                    <a:pt x="0" y="0"/>
                  </a:lnTo>
                  <a:lnTo>
                    <a:pt x="0" y="304888"/>
                  </a:lnTo>
                  <a:lnTo>
                    <a:pt x="2185797" y="304888"/>
                  </a:lnTo>
                  <a:lnTo>
                    <a:pt x="2185797" y="0"/>
                  </a:lnTo>
                  <a:close/>
                </a:path>
              </a:pathLst>
            </a:custGeom>
            <a:solidFill>
              <a:srgbClr val="B7D199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401306" y="1994662"/>
            <a:ext cx="1120140" cy="392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156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000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₽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b="1" spc="-10" dirty="0">
                <a:solidFill>
                  <a:srgbClr val="FFFFFF"/>
                </a:solidFill>
                <a:latin typeface="Tahoma"/>
                <a:cs typeface="Tahoma"/>
              </a:rPr>
              <a:t>возврат</a:t>
            </a:r>
            <a:r>
              <a:rPr sz="10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Tahoma"/>
                <a:cs typeface="Tahoma"/>
              </a:rPr>
              <a:t>налогов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01306" y="2787523"/>
            <a:ext cx="1152525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105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000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₽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000" b="1" spc="-10" dirty="0">
                <a:solidFill>
                  <a:srgbClr val="FFFFFF"/>
                </a:solidFill>
                <a:latin typeface="Tahoma"/>
                <a:cs typeface="Tahoma"/>
              </a:rPr>
              <a:t>возможный </a:t>
            </a:r>
            <a:r>
              <a:rPr sz="1000" b="1" spc="-5" dirty="0">
                <a:solidFill>
                  <a:srgbClr val="FFFFFF"/>
                </a:solidFill>
                <a:latin typeface="Tahoma"/>
                <a:cs typeface="Tahoma"/>
              </a:rPr>
              <a:t> ин</a:t>
            </a:r>
            <a:r>
              <a:rPr sz="1000" b="1" spc="-10" dirty="0">
                <a:solidFill>
                  <a:srgbClr val="FFFFFF"/>
                </a:solidFill>
                <a:latin typeface="Tahoma"/>
                <a:cs typeface="Tahoma"/>
              </a:rPr>
              <a:t>ве</a:t>
            </a:r>
            <a:r>
              <a:rPr sz="1000" b="1" spc="-5" dirty="0">
                <a:solidFill>
                  <a:srgbClr val="FFFFFF"/>
                </a:solidFill>
                <a:latin typeface="Tahoma"/>
                <a:cs typeface="Tahoma"/>
              </a:rPr>
              <a:t>ст</a:t>
            </a:r>
            <a:r>
              <a:rPr sz="1000" b="1" spc="-10" dirty="0">
                <a:solidFill>
                  <a:srgbClr val="FFFFFF"/>
                </a:solidFill>
                <a:latin typeface="Tahoma"/>
                <a:cs typeface="Tahoma"/>
              </a:rPr>
              <a:t>иц</a:t>
            </a:r>
            <a:r>
              <a:rPr sz="1000" b="1" spc="-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000" b="1" spc="-10" dirty="0">
                <a:solidFill>
                  <a:srgbClr val="FFFFFF"/>
                </a:solidFill>
                <a:latin typeface="Tahoma"/>
                <a:cs typeface="Tahoma"/>
              </a:rPr>
              <a:t>он</a:t>
            </a:r>
            <a:r>
              <a:rPr sz="1000" b="1" spc="-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000" b="1" spc="-10" dirty="0">
                <a:solidFill>
                  <a:srgbClr val="FFFFFF"/>
                </a:solidFill>
                <a:latin typeface="Tahoma"/>
                <a:cs typeface="Tahoma"/>
              </a:rPr>
              <a:t>ый  доход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01306" y="3885082"/>
            <a:ext cx="1085850" cy="544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200</a:t>
            </a: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000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₽</a:t>
            </a:r>
            <a:endParaRPr sz="1400">
              <a:latin typeface="Tahoma"/>
              <a:cs typeface="Tahoma"/>
            </a:endParaRPr>
          </a:p>
          <a:p>
            <a:pPr marL="12700" marR="10160">
              <a:lnSpc>
                <a:spcPct val="100000"/>
              </a:lnSpc>
              <a:spcBef>
                <a:spcPts val="5"/>
              </a:spcBef>
            </a:pPr>
            <a:r>
              <a:rPr sz="1000" b="1" spc="-10" dirty="0">
                <a:solidFill>
                  <a:srgbClr val="FFFFFF"/>
                </a:solidFill>
                <a:latin typeface="Tahoma"/>
                <a:cs typeface="Tahoma"/>
              </a:rPr>
              <a:t>ваши</a:t>
            </a:r>
            <a:r>
              <a:rPr sz="100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Tahoma"/>
                <a:cs typeface="Tahoma"/>
              </a:rPr>
              <a:t>вложения </a:t>
            </a:r>
            <a:r>
              <a:rPr sz="1000" b="1" spc="-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0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Tahoma"/>
                <a:cs typeface="Tahoma"/>
              </a:rPr>
              <a:t>года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26538" y="1901774"/>
            <a:ext cx="1917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Tahoma"/>
                <a:cs typeface="Tahoma"/>
              </a:rPr>
              <a:t>+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677664" y="1891347"/>
            <a:ext cx="2318385" cy="2797175"/>
            <a:chOff x="4677664" y="1891347"/>
            <a:chExt cx="2318385" cy="2797175"/>
          </a:xfrm>
        </p:grpSpPr>
        <p:sp>
          <p:nvSpPr>
            <p:cNvPr id="13" name="object 13"/>
            <p:cNvSpPr/>
            <p:nvPr/>
          </p:nvSpPr>
          <p:spPr>
            <a:xfrm>
              <a:off x="4805426" y="1896110"/>
              <a:ext cx="2186305" cy="2787650"/>
            </a:xfrm>
            <a:custGeom>
              <a:avLst/>
              <a:gdLst/>
              <a:ahLst/>
              <a:cxnLst/>
              <a:rect l="l" t="t" r="r" b="b"/>
              <a:pathLst>
                <a:path w="2186304" h="2787650">
                  <a:moveTo>
                    <a:pt x="0" y="0"/>
                  </a:moveTo>
                  <a:lnTo>
                    <a:pt x="0" y="2414816"/>
                  </a:lnTo>
                </a:path>
                <a:path w="2186304" h="2787650">
                  <a:moveTo>
                    <a:pt x="2185797" y="0"/>
                  </a:moveTo>
                  <a:lnTo>
                    <a:pt x="2185797" y="2787319"/>
                  </a:lnTo>
                </a:path>
              </a:pathLst>
            </a:custGeom>
            <a:ln w="9525">
              <a:solidFill>
                <a:srgbClr val="56AC9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77664" y="2980817"/>
              <a:ext cx="249809" cy="24980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2624264" y="2956686"/>
            <a:ext cx="2261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Tahoma"/>
                <a:cs typeface="Tahoma"/>
              </a:rPr>
              <a:t>+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63460" y="4025887"/>
            <a:ext cx="249809" cy="249821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4810188" y="4002125"/>
            <a:ext cx="2261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Tahoma"/>
                <a:cs typeface="Tahoma"/>
              </a:rPr>
              <a:t>+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95731" y="1165605"/>
            <a:ext cx="3708400" cy="708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4BAE90"/>
                </a:solidFill>
                <a:latin typeface="Tahoma"/>
                <a:cs typeface="Tahoma"/>
              </a:rPr>
              <a:t>Вычет</a:t>
            </a:r>
            <a:r>
              <a:rPr sz="2400" b="1" spc="-35" dirty="0">
                <a:solidFill>
                  <a:srgbClr val="4BAE90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4BAE90"/>
                </a:solidFill>
                <a:latin typeface="Tahoma"/>
                <a:cs typeface="Tahoma"/>
              </a:rPr>
              <a:t>на</a:t>
            </a:r>
            <a:r>
              <a:rPr sz="2400" b="1" spc="-10" dirty="0">
                <a:solidFill>
                  <a:srgbClr val="4BAE90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4BAE90"/>
                </a:solidFill>
                <a:latin typeface="Tahoma"/>
                <a:cs typeface="Tahoma"/>
              </a:rPr>
              <a:t>взнос</a:t>
            </a:r>
            <a:r>
              <a:rPr sz="2400" b="1" spc="-10" dirty="0">
                <a:solidFill>
                  <a:srgbClr val="4BAE90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4BAE90"/>
                </a:solidFill>
                <a:latin typeface="Tahoma"/>
                <a:cs typeface="Tahoma"/>
              </a:rPr>
              <a:t>по</a:t>
            </a:r>
            <a:r>
              <a:rPr sz="2400" b="1" spc="-25" dirty="0">
                <a:solidFill>
                  <a:srgbClr val="4BAE90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4BAE90"/>
                </a:solidFill>
                <a:latin typeface="Tahoma"/>
                <a:cs typeface="Tahoma"/>
              </a:rPr>
              <a:t>ИИС</a:t>
            </a:r>
            <a:endParaRPr sz="2400" dirty="0">
              <a:latin typeface="Tahoma"/>
              <a:cs typeface="Tahoma"/>
            </a:endParaRPr>
          </a:p>
          <a:p>
            <a:pPr marL="69215">
              <a:lnSpc>
                <a:spcPct val="100000"/>
              </a:lnSpc>
              <a:spcBef>
                <a:spcPts val="1300"/>
              </a:spcBef>
              <a:tabLst>
                <a:tab pos="2288540" algn="l"/>
              </a:tabLst>
            </a:pPr>
            <a:r>
              <a:rPr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20</a:t>
            </a:r>
            <a:r>
              <a:rPr lang="ru-RU"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20</a:t>
            </a:r>
            <a:r>
              <a:rPr sz="1000" b="1" spc="-5" dirty="0">
                <a:solidFill>
                  <a:srgbClr val="FFC000"/>
                </a:solidFill>
                <a:latin typeface="Tahoma"/>
                <a:cs typeface="Tahoma"/>
              </a:rPr>
              <a:t>	</a:t>
            </a:r>
            <a:r>
              <a:rPr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20</a:t>
            </a:r>
            <a:r>
              <a:rPr lang="ru-RU"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21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7446644" y="1047699"/>
            <a:ext cx="10775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</a:rPr>
              <a:t>Получили</a:t>
            </a:r>
            <a:endParaRPr sz="1600"/>
          </a:p>
          <a:p>
            <a:pPr marL="22860">
              <a:lnSpc>
                <a:spcPct val="100000"/>
              </a:lnSpc>
            </a:pPr>
            <a:r>
              <a:rPr sz="1600" spc="-5" dirty="0">
                <a:solidFill>
                  <a:srgbClr val="FFFFFF"/>
                </a:solidFill>
              </a:rPr>
              <a:t>156</a:t>
            </a:r>
            <a:r>
              <a:rPr sz="1600" spc="-15" dirty="0">
                <a:solidFill>
                  <a:srgbClr val="FFFFFF"/>
                </a:solidFill>
              </a:rPr>
              <a:t> </a:t>
            </a:r>
            <a:r>
              <a:rPr sz="1600" spc="-5" dirty="0">
                <a:solidFill>
                  <a:srgbClr val="FFFFFF"/>
                </a:solidFill>
              </a:rPr>
              <a:t>000</a:t>
            </a:r>
            <a:r>
              <a:rPr sz="1600" spc="-10" dirty="0">
                <a:solidFill>
                  <a:srgbClr val="FFFFFF"/>
                </a:solidFill>
              </a:rPr>
              <a:t> </a:t>
            </a:r>
            <a:r>
              <a:rPr sz="1600" spc="-5" dirty="0">
                <a:solidFill>
                  <a:srgbClr val="FFFFFF"/>
                </a:solidFill>
              </a:rPr>
              <a:t>₽</a:t>
            </a:r>
            <a:endParaRPr sz="1600"/>
          </a:p>
        </p:txBody>
      </p:sp>
      <p:sp>
        <p:nvSpPr>
          <p:cNvPr id="20" name="object 20"/>
          <p:cNvSpPr txBox="1"/>
          <p:nvPr/>
        </p:nvSpPr>
        <p:spPr>
          <a:xfrm>
            <a:off x="4849114" y="1696973"/>
            <a:ext cx="34861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20</a:t>
            </a:r>
            <a:r>
              <a:rPr lang="ru-RU"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22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614286" y="1696973"/>
            <a:ext cx="34861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202</a:t>
            </a:r>
            <a:r>
              <a:rPr lang="ru-RU"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3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671698" y="2774695"/>
            <a:ext cx="34861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20</a:t>
            </a:r>
            <a:r>
              <a:rPr lang="ru-RU"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21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849114" y="2774695"/>
            <a:ext cx="34861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20</a:t>
            </a:r>
            <a:r>
              <a:rPr lang="ru-RU"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22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614286" y="2774695"/>
            <a:ext cx="34861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202</a:t>
            </a:r>
            <a:r>
              <a:rPr lang="ru-RU"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3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626986" y="3824732"/>
            <a:ext cx="33591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202</a:t>
            </a:r>
            <a:r>
              <a:rPr lang="ru-RU"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3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43890" y="2238247"/>
            <a:ext cx="127825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открываете</a:t>
            </a:r>
            <a:r>
              <a:rPr sz="1000" spc="-5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счета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0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вносите</a:t>
            </a:r>
            <a:r>
              <a:rPr sz="10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400</a:t>
            </a:r>
            <a:r>
              <a:rPr sz="1000" b="1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000 ₽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671698" y="2238247"/>
            <a:ext cx="9842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52</a:t>
            </a:r>
            <a:r>
              <a:rPr sz="1000" b="1" spc="-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000" b="1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₽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возврат</a:t>
            </a:r>
            <a:r>
              <a:rPr sz="1000" spc="-6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налогов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671698" y="3266947"/>
            <a:ext cx="76073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вносите</a:t>
            </a:r>
            <a:r>
              <a:rPr sz="1000" spc="-6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еще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400</a:t>
            </a:r>
            <a:r>
              <a:rPr sz="1000" b="1" spc="-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000" b="1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₽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861814" y="3266947"/>
            <a:ext cx="971550" cy="735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52</a:t>
            </a:r>
            <a:r>
              <a:rPr sz="1000" b="1" spc="-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000" b="1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₽</a:t>
            </a:r>
            <a:endParaRPr sz="10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возврат</a:t>
            </a:r>
            <a:r>
              <a:rPr sz="1000" spc="-6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налогов</a:t>
            </a:r>
            <a:endParaRPr sz="10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65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r>
              <a:rPr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20</a:t>
            </a:r>
            <a:r>
              <a:rPr lang="ru-RU" sz="1000" b="1" spc="-5" dirty="0" smtClean="0">
                <a:solidFill>
                  <a:srgbClr val="FFC000"/>
                </a:solidFill>
                <a:latin typeface="Tahoma"/>
                <a:cs typeface="Tahoma"/>
              </a:rPr>
              <a:t>22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849114" y="4337405"/>
            <a:ext cx="76073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вносите</a:t>
            </a:r>
            <a:r>
              <a:rPr sz="1000" spc="-6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еще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400</a:t>
            </a:r>
            <a:r>
              <a:rPr sz="1000" b="1" spc="-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000" b="1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₽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978144" y="4337405"/>
            <a:ext cx="985519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52</a:t>
            </a:r>
            <a:r>
              <a:rPr sz="1000" b="1" spc="-5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000" b="1" spc="-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₽</a:t>
            </a:r>
            <a:endParaRPr sz="1000">
              <a:latin typeface="Tahoma"/>
              <a:cs typeface="Tahoma"/>
            </a:endParaRPr>
          </a:p>
          <a:p>
            <a:pPr marR="5715" algn="r">
              <a:lnSpc>
                <a:spcPct val="100000"/>
              </a:lnSpc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возвр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т</a:t>
            </a:r>
            <a:r>
              <a:rPr sz="10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000" spc="-10" dirty="0">
                <a:solidFill>
                  <a:srgbClr val="3A3838"/>
                </a:solidFill>
                <a:latin typeface="Tahoma"/>
                <a:cs typeface="Tahoma"/>
              </a:rPr>
              <a:t>ло</a:t>
            </a:r>
            <a:r>
              <a:rPr sz="1000" spc="-15" dirty="0">
                <a:solidFill>
                  <a:srgbClr val="3A3838"/>
                </a:solidFill>
                <a:latin typeface="Tahoma"/>
                <a:cs typeface="Tahoma"/>
              </a:rPr>
              <a:t>г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ов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32" name="object 3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77199" y="1874265"/>
            <a:ext cx="3337940" cy="354647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-12291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5107" y="2607564"/>
            <a:ext cx="8769350" cy="691515"/>
            <a:chOff x="375107" y="2607564"/>
            <a:chExt cx="8769350" cy="691515"/>
          </a:xfrm>
        </p:grpSpPr>
        <p:sp>
          <p:nvSpPr>
            <p:cNvPr id="3" name="object 3"/>
            <p:cNvSpPr/>
            <p:nvPr/>
          </p:nvSpPr>
          <p:spPr>
            <a:xfrm>
              <a:off x="384632" y="3009011"/>
              <a:ext cx="8759825" cy="0"/>
            </a:xfrm>
            <a:custGeom>
              <a:avLst/>
              <a:gdLst/>
              <a:ahLst/>
              <a:cxnLst/>
              <a:rect l="l" t="t" r="r" b="b"/>
              <a:pathLst>
                <a:path w="8759825">
                  <a:moveTo>
                    <a:pt x="0" y="0"/>
                  </a:moveTo>
                  <a:lnTo>
                    <a:pt x="8759367" y="0"/>
                  </a:lnTo>
                </a:path>
              </a:pathLst>
            </a:custGeom>
            <a:ln w="19050">
              <a:solidFill>
                <a:srgbClr val="56AC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4632" y="2617089"/>
              <a:ext cx="661035" cy="661035"/>
            </a:xfrm>
            <a:custGeom>
              <a:avLst/>
              <a:gdLst/>
              <a:ahLst/>
              <a:cxnLst/>
              <a:rect l="l" t="t" r="r" b="b"/>
              <a:pathLst>
                <a:path w="661035" h="661035">
                  <a:moveTo>
                    <a:pt x="330327" y="0"/>
                  </a:moveTo>
                  <a:lnTo>
                    <a:pt x="281513" y="3580"/>
                  </a:lnTo>
                  <a:lnTo>
                    <a:pt x="234923" y="13980"/>
                  </a:lnTo>
                  <a:lnTo>
                    <a:pt x="191069" y="30690"/>
                  </a:lnTo>
                  <a:lnTo>
                    <a:pt x="150460" y="53201"/>
                  </a:lnTo>
                  <a:lnTo>
                    <a:pt x="113607" y="81001"/>
                  </a:lnTo>
                  <a:lnTo>
                    <a:pt x="81023" y="113582"/>
                  </a:lnTo>
                  <a:lnTo>
                    <a:pt x="53217" y="150432"/>
                  </a:lnTo>
                  <a:lnTo>
                    <a:pt x="30701" y="191041"/>
                  </a:lnTo>
                  <a:lnTo>
                    <a:pt x="13985" y="234900"/>
                  </a:lnTo>
                  <a:lnTo>
                    <a:pt x="3581" y="281499"/>
                  </a:lnTo>
                  <a:lnTo>
                    <a:pt x="0" y="330327"/>
                  </a:lnTo>
                  <a:lnTo>
                    <a:pt x="3581" y="379123"/>
                  </a:lnTo>
                  <a:lnTo>
                    <a:pt x="13985" y="425695"/>
                  </a:lnTo>
                  <a:lnTo>
                    <a:pt x="30701" y="469534"/>
                  </a:lnTo>
                  <a:lnTo>
                    <a:pt x="53217" y="510127"/>
                  </a:lnTo>
                  <a:lnTo>
                    <a:pt x="81023" y="546965"/>
                  </a:lnTo>
                  <a:lnTo>
                    <a:pt x="113607" y="579537"/>
                  </a:lnTo>
                  <a:lnTo>
                    <a:pt x="150460" y="607331"/>
                  </a:lnTo>
                  <a:lnTo>
                    <a:pt x="191069" y="629838"/>
                  </a:lnTo>
                  <a:lnTo>
                    <a:pt x="234923" y="646547"/>
                  </a:lnTo>
                  <a:lnTo>
                    <a:pt x="281513" y="656946"/>
                  </a:lnTo>
                  <a:lnTo>
                    <a:pt x="330327" y="660527"/>
                  </a:lnTo>
                  <a:lnTo>
                    <a:pt x="379137" y="656946"/>
                  </a:lnTo>
                  <a:lnTo>
                    <a:pt x="425724" y="646547"/>
                  </a:lnTo>
                  <a:lnTo>
                    <a:pt x="469577" y="629838"/>
                  </a:lnTo>
                  <a:lnTo>
                    <a:pt x="510184" y="607331"/>
                  </a:lnTo>
                  <a:lnTo>
                    <a:pt x="547035" y="579537"/>
                  </a:lnTo>
                  <a:lnTo>
                    <a:pt x="579619" y="546965"/>
                  </a:lnTo>
                  <a:lnTo>
                    <a:pt x="607424" y="510127"/>
                  </a:lnTo>
                  <a:lnTo>
                    <a:pt x="629940" y="469534"/>
                  </a:lnTo>
                  <a:lnTo>
                    <a:pt x="646655" y="425695"/>
                  </a:lnTo>
                  <a:lnTo>
                    <a:pt x="657059" y="379123"/>
                  </a:lnTo>
                  <a:lnTo>
                    <a:pt x="660641" y="330327"/>
                  </a:lnTo>
                  <a:lnTo>
                    <a:pt x="657059" y="281499"/>
                  </a:lnTo>
                  <a:lnTo>
                    <a:pt x="646655" y="234900"/>
                  </a:lnTo>
                  <a:lnTo>
                    <a:pt x="629940" y="191041"/>
                  </a:lnTo>
                  <a:lnTo>
                    <a:pt x="607424" y="150432"/>
                  </a:lnTo>
                  <a:lnTo>
                    <a:pt x="579619" y="113582"/>
                  </a:lnTo>
                  <a:lnTo>
                    <a:pt x="547035" y="81001"/>
                  </a:lnTo>
                  <a:lnTo>
                    <a:pt x="510184" y="53201"/>
                  </a:lnTo>
                  <a:lnTo>
                    <a:pt x="469577" y="30690"/>
                  </a:lnTo>
                  <a:lnTo>
                    <a:pt x="425724" y="13980"/>
                  </a:lnTo>
                  <a:lnTo>
                    <a:pt x="379137" y="3580"/>
                  </a:lnTo>
                  <a:lnTo>
                    <a:pt x="3303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4632" y="2617089"/>
              <a:ext cx="661035" cy="661035"/>
            </a:xfrm>
            <a:custGeom>
              <a:avLst/>
              <a:gdLst/>
              <a:ahLst/>
              <a:cxnLst/>
              <a:rect l="l" t="t" r="r" b="b"/>
              <a:pathLst>
                <a:path w="661035" h="661035">
                  <a:moveTo>
                    <a:pt x="0" y="330327"/>
                  </a:moveTo>
                  <a:lnTo>
                    <a:pt x="3581" y="281499"/>
                  </a:lnTo>
                  <a:lnTo>
                    <a:pt x="13985" y="234900"/>
                  </a:lnTo>
                  <a:lnTo>
                    <a:pt x="30701" y="191041"/>
                  </a:lnTo>
                  <a:lnTo>
                    <a:pt x="53217" y="150432"/>
                  </a:lnTo>
                  <a:lnTo>
                    <a:pt x="81023" y="113582"/>
                  </a:lnTo>
                  <a:lnTo>
                    <a:pt x="113607" y="81001"/>
                  </a:lnTo>
                  <a:lnTo>
                    <a:pt x="150460" y="53201"/>
                  </a:lnTo>
                  <a:lnTo>
                    <a:pt x="191069" y="30690"/>
                  </a:lnTo>
                  <a:lnTo>
                    <a:pt x="234923" y="13980"/>
                  </a:lnTo>
                  <a:lnTo>
                    <a:pt x="281513" y="3580"/>
                  </a:lnTo>
                  <a:lnTo>
                    <a:pt x="330327" y="0"/>
                  </a:lnTo>
                  <a:lnTo>
                    <a:pt x="379137" y="3580"/>
                  </a:lnTo>
                  <a:lnTo>
                    <a:pt x="425724" y="13980"/>
                  </a:lnTo>
                  <a:lnTo>
                    <a:pt x="469577" y="30690"/>
                  </a:lnTo>
                  <a:lnTo>
                    <a:pt x="510184" y="53201"/>
                  </a:lnTo>
                  <a:lnTo>
                    <a:pt x="547035" y="81001"/>
                  </a:lnTo>
                  <a:lnTo>
                    <a:pt x="579619" y="113582"/>
                  </a:lnTo>
                  <a:lnTo>
                    <a:pt x="607424" y="150432"/>
                  </a:lnTo>
                  <a:lnTo>
                    <a:pt x="629940" y="191041"/>
                  </a:lnTo>
                  <a:lnTo>
                    <a:pt x="646655" y="234900"/>
                  </a:lnTo>
                  <a:lnTo>
                    <a:pt x="657059" y="281499"/>
                  </a:lnTo>
                  <a:lnTo>
                    <a:pt x="660641" y="330327"/>
                  </a:lnTo>
                  <a:lnTo>
                    <a:pt x="657059" y="379123"/>
                  </a:lnTo>
                  <a:lnTo>
                    <a:pt x="646655" y="425695"/>
                  </a:lnTo>
                  <a:lnTo>
                    <a:pt x="629940" y="469534"/>
                  </a:lnTo>
                  <a:lnTo>
                    <a:pt x="607424" y="510127"/>
                  </a:lnTo>
                  <a:lnTo>
                    <a:pt x="579619" y="546965"/>
                  </a:lnTo>
                  <a:lnTo>
                    <a:pt x="547035" y="579537"/>
                  </a:lnTo>
                  <a:lnTo>
                    <a:pt x="510184" y="607331"/>
                  </a:lnTo>
                  <a:lnTo>
                    <a:pt x="469577" y="629838"/>
                  </a:lnTo>
                  <a:lnTo>
                    <a:pt x="425724" y="646547"/>
                  </a:lnTo>
                  <a:lnTo>
                    <a:pt x="379137" y="656946"/>
                  </a:lnTo>
                  <a:lnTo>
                    <a:pt x="330327" y="660527"/>
                  </a:lnTo>
                  <a:lnTo>
                    <a:pt x="281513" y="656946"/>
                  </a:lnTo>
                  <a:lnTo>
                    <a:pt x="234923" y="646547"/>
                  </a:lnTo>
                  <a:lnTo>
                    <a:pt x="191069" y="629838"/>
                  </a:lnTo>
                  <a:lnTo>
                    <a:pt x="150460" y="607331"/>
                  </a:lnTo>
                  <a:lnTo>
                    <a:pt x="113607" y="579537"/>
                  </a:lnTo>
                  <a:lnTo>
                    <a:pt x="81023" y="546965"/>
                  </a:lnTo>
                  <a:lnTo>
                    <a:pt x="53217" y="510127"/>
                  </a:lnTo>
                  <a:lnTo>
                    <a:pt x="30701" y="469534"/>
                  </a:lnTo>
                  <a:lnTo>
                    <a:pt x="13985" y="425695"/>
                  </a:lnTo>
                  <a:lnTo>
                    <a:pt x="3581" y="379123"/>
                  </a:lnTo>
                  <a:lnTo>
                    <a:pt x="0" y="330327"/>
                  </a:lnTo>
                  <a:close/>
                </a:path>
              </a:pathLst>
            </a:custGeom>
            <a:ln w="19049">
              <a:solidFill>
                <a:srgbClr val="56AC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98798" y="2628392"/>
              <a:ext cx="661035" cy="661035"/>
            </a:xfrm>
            <a:custGeom>
              <a:avLst/>
              <a:gdLst/>
              <a:ahLst/>
              <a:cxnLst/>
              <a:rect l="l" t="t" r="r" b="b"/>
              <a:pathLst>
                <a:path w="661035" h="661035">
                  <a:moveTo>
                    <a:pt x="330326" y="0"/>
                  </a:moveTo>
                  <a:lnTo>
                    <a:pt x="281527" y="3583"/>
                  </a:lnTo>
                  <a:lnTo>
                    <a:pt x="234947" y="13990"/>
                  </a:lnTo>
                  <a:lnTo>
                    <a:pt x="191096" y="30711"/>
                  </a:lnTo>
                  <a:lnTo>
                    <a:pt x="150488" y="53233"/>
                  </a:lnTo>
                  <a:lnTo>
                    <a:pt x="113633" y="81044"/>
                  </a:lnTo>
                  <a:lnTo>
                    <a:pt x="81044" y="113633"/>
                  </a:lnTo>
                  <a:lnTo>
                    <a:pt x="53233" y="150488"/>
                  </a:lnTo>
                  <a:lnTo>
                    <a:pt x="30711" y="191096"/>
                  </a:lnTo>
                  <a:lnTo>
                    <a:pt x="13990" y="234947"/>
                  </a:lnTo>
                  <a:lnTo>
                    <a:pt x="3583" y="281527"/>
                  </a:lnTo>
                  <a:lnTo>
                    <a:pt x="0" y="330326"/>
                  </a:lnTo>
                  <a:lnTo>
                    <a:pt x="3583" y="379154"/>
                  </a:lnTo>
                  <a:lnTo>
                    <a:pt x="13990" y="425753"/>
                  </a:lnTo>
                  <a:lnTo>
                    <a:pt x="30711" y="469612"/>
                  </a:lnTo>
                  <a:lnTo>
                    <a:pt x="53233" y="510221"/>
                  </a:lnTo>
                  <a:lnTo>
                    <a:pt x="81044" y="547071"/>
                  </a:lnTo>
                  <a:lnTo>
                    <a:pt x="113633" y="579652"/>
                  </a:lnTo>
                  <a:lnTo>
                    <a:pt x="150488" y="607452"/>
                  </a:lnTo>
                  <a:lnTo>
                    <a:pt x="191096" y="629963"/>
                  </a:lnTo>
                  <a:lnTo>
                    <a:pt x="234947" y="646673"/>
                  </a:lnTo>
                  <a:lnTo>
                    <a:pt x="281527" y="657073"/>
                  </a:lnTo>
                  <a:lnTo>
                    <a:pt x="330326" y="660653"/>
                  </a:lnTo>
                  <a:lnTo>
                    <a:pt x="379154" y="657073"/>
                  </a:lnTo>
                  <a:lnTo>
                    <a:pt x="425753" y="646673"/>
                  </a:lnTo>
                  <a:lnTo>
                    <a:pt x="469612" y="629963"/>
                  </a:lnTo>
                  <a:lnTo>
                    <a:pt x="510221" y="607452"/>
                  </a:lnTo>
                  <a:lnTo>
                    <a:pt x="547071" y="579652"/>
                  </a:lnTo>
                  <a:lnTo>
                    <a:pt x="579652" y="547071"/>
                  </a:lnTo>
                  <a:lnTo>
                    <a:pt x="607452" y="510221"/>
                  </a:lnTo>
                  <a:lnTo>
                    <a:pt x="629963" y="469612"/>
                  </a:lnTo>
                  <a:lnTo>
                    <a:pt x="646673" y="425753"/>
                  </a:lnTo>
                  <a:lnTo>
                    <a:pt x="657073" y="379154"/>
                  </a:lnTo>
                  <a:lnTo>
                    <a:pt x="660653" y="330326"/>
                  </a:lnTo>
                  <a:lnTo>
                    <a:pt x="657073" y="281527"/>
                  </a:lnTo>
                  <a:lnTo>
                    <a:pt x="646673" y="234947"/>
                  </a:lnTo>
                  <a:lnTo>
                    <a:pt x="629963" y="191096"/>
                  </a:lnTo>
                  <a:lnTo>
                    <a:pt x="607452" y="150488"/>
                  </a:lnTo>
                  <a:lnTo>
                    <a:pt x="579652" y="113633"/>
                  </a:lnTo>
                  <a:lnTo>
                    <a:pt x="547071" y="81044"/>
                  </a:lnTo>
                  <a:lnTo>
                    <a:pt x="510221" y="53233"/>
                  </a:lnTo>
                  <a:lnTo>
                    <a:pt x="469612" y="30711"/>
                  </a:lnTo>
                  <a:lnTo>
                    <a:pt x="425753" y="13990"/>
                  </a:lnTo>
                  <a:lnTo>
                    <a:pt x="379154" y="3583"/>
                  </a:lnTo>
                  <a:lnTo>
                    <a:pt x="330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98798" y="2628392"/>
              <a:ext cx="661035" cy="661035"/>
            </a:xfrm>
            <a:custGeom>
              <a:avLst/>
              <a:gdLst/>
              <a:ahLst/>
              <a:cxnLst/>
              <a:rect l="l" t="t" r="r" b="b"/>
              <a:pathLst>
                <a:path w="661035" h="661035">
                  <a:moveTo>
                    <a:pt x="0" y="330326"/>
                  </a:moveTo>
                  <a:lnTo>
                    <a:pt x="3583" y="281527"/>
                  </a:lnTo>
                  <a:lnTo>
                    <a:pt x="13990" y="234947"/>
                  </a:lnTo>
                  <a:lnTo>
                    <a:pt x="30711" y="191096"/>
                  </a:lnTo>
                  <a:lnTo>
                    <a:pt x="53233" y="150488"/>
                  </a:lnTo>
                  <a:lnTo>
                    <a:pt x="81044" y="113633"/>
                  </a:lnTo>
                  <a:lnTo>
                    <a:pt x="113633" y="81044"/>
                  </a:lnTo>
                  <a:lnTo>
                    <a:pt x="150488" y="53233"/>
                  </a:lnTo>
                  <a:lnTo>
                    <a:pt x="191096" y="30711"/>
                  </a:lnTo>
                  <a:lnTo>
                    <a:pt x="234947" y="13990"/>
                  </a:lnTo>
                  <a:lnTo>
                    <a:pt x="281527" y="3583"/>
                  </a:lnTo>
                  <a:lnTo>
                    <a:pt x="330326" y="0"/>
                  </a:lnTo>
                  <a:lnTo>
                    <a:pt x="379154" y="3583"/>
                  </a:lnTo>
                  <a:lnTo>
                    <a:pt x="425753" y="13990"/>
                  </a:lnTo>
                  <a:lnTo>
                    <a:pt x="469612" y="30711"/>
                  </a:lnTo>
                  <a:lnTo>
                    <a:pt x="510221" y="53233"/>
                  </a:lnTo>
                  <a:lnTo>
                    <a:pt x="547071" y="81044"/>
                  </a:lnTo>
                  <a:lnTo>
                    <a:pt x="579652" y="113633"/>
                  </a:lnTo>
                  <a:lnTo>
                    <a:pt x="607452" y="150488"/>
                  </a:lnTo>
                  <a:lnTo>
                    <a:pt x="629963" y="191096"/>
                  </a:lnTo>
                  <a:lnTo>
                    <a:pt x="646673" y="234947"/>
                  </a:lnTo>
                  <a:lnTo>
                    <a:pt x="657073" y="281527"/>
                  </a:lnTo>
                  <a:lnTo>
                    <a:pt x="660653" y="330326"/>
                  </a:lnTo>
                  <a:lnTo>
                    <a:pt x="657073" y="379154"/>
                  </a:lnTo>
                  <a:lnTo>
                    <a:pt x="646673" y="425753"/>
                  </a:lnTo>
                  <a:lnTo>
                    <a:pt x="629963" y="469612"/>
                  </a:lnTo>
                  <a:lnTo>
                    <a:pt x="607452" y="510221"/>
                  </a:lnTo>
                  <a:lnTo>
                    <a:pt x="579652" y="547071"/>
                  </a:lnTo>
                  <a:lnTo>
                    <a:pt x="547071" y="579652"/>
                  </a:lnTo>
                  <a:lnTo>
                    <a:pt x="510221" y="607452"/>
                  </a:lnTo>
                  <a:lnTo>
                    <a:pt x="469612" y="629963"/>
                  </a:lnTo>
                  <a:lnTo>
                    <a:pt x="425753" y="646673"/>
                  </a:lnTo>
                  <a:lnTo>
                    <a:pt x="379154" y="657073"/>
                  </a:lnTo>
                  <a:lnTo>
                    <a:pt x="330326" y="660653"/>
                  </a:lnTo>
                  <a:lnTo>
                    <a:pt x="281527" y="657073"/>
                  </a:lnTo>
                  <a:lnTo>
                    <a:pt x="234947" y="646673"/>
                  </a:lnTo>
                  <a:lnTo>
                    <a:pt x="191096" y="629963"/>
                  </a:lnTo>
                  <a:lnTo>
                    <a:pt x="150488" y="607452"/>
                  </a:lnTo>
                  <a:lnTo>
                    <a:pt x="113633" y="579652"/>
                  </a:lnTo>
                  <a:lnTo>
                    <a:pt x="81044" y="547071"/>
                  </a:lnTo>
                  <a:lnTo>
                    <a:pt x="53233" y="510221"/>
                  </a:lnTo>
                  <a:lnTo>
                    <a:pt x="30711" y="469612"/>
                  </a:lnTo>
                  <a:lnTo>
                    <a:pt x="13990" y="425753"/>
                  </a:lnTo>
                  <a:lnTo>
                    <a:pt x="3583" y="379154"/>
                  </a:lnTo>
                  <a:lnTo>
                    <a:pt x="0" y="330326"/>
                  </a:lnTo>
                  <a:close/>
                </a:path>
              </a:pathLst>
            </a:custGeom>
            <a:ln w="19050">
              <a:solidFill>
                <a:srgbClr val="56AC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97370" y="2619121"/>
              <a:ext cx="661035" cy="661035"/>
            </a:xfrm>
            <a:custGeom>
              <a:avLst/>
              <a:gdLst/>
              <a:ahLst/>
              <a:cxnLst/>
              <a:rect l="l" t="t" r="r" b="b"/>
              <a:pathLst>
                <a:path w="661034" h="661035">
                  <a:moveTo>
                    <a:pt x="330326" y="0"/>
                  </a:moveTo>
                  <a:lnTo>
                    <a:pt x="281499" y="3583"/>
                  </a:lnTo>
                  <a:lnTo>
                    <a:pt x="234900" y="13990"/>
                  </a:lnTo>
                  <a:lnTo>
                    <a:pt x="191041" y="30711"/>
                  </a:lnTo>
                  <a:lnTo>
                    <a:pt x="150432" y="53233"/>
                  </a:lnTo>
                  <a:lnTo>
                    <a:pt x="113582" y="81044"/>
                  </a:lnTo>
                  <a:lnTo>
                    <a:pt x="81001" y="113633"/>
                  </a:lnTo>
                  <a:lnTo>
                    <a:pt x="53201" y="150488"/>
                  </a:lnTo>
                  <a:lnTo>
                    <a:pt x="30690" y="191096"/>
                  </a:lnTo>
                  <a:lnTo>
                    <a:pt x="13980" y="234947"/>
                  </a:lnTo>
                  <a:lnTo>
                    <a:pt x="3580" y="281527"/>
                  </a:lnTo>
                  <a:lnTo>
                    <a:pt x="0" y="330327"/>
                  </a:lnTo>
                  <a:lnTo>
                    <a:pt x="3580" y="379154"/>
                  </a:lnTo>
                  <a:lnTo>
                    <a:pt x="13980" y="425753"/>
                  </a:lnTo>
                  <a:lnTo>
                    <a:pt x="30690" y="469612"/>
                  </a:lnTo>
                  <a:lnTo>
                    <a:pt x="53201" y="510221"/>
                  </a:lnTo>
                  <a:lnTo>
                    <a:pt x="81001" y="547071"/>
                  </a:lnTo>
                  <a:lnTo>
                    <a:pt x="113582" y="579652"/>
                  </a:lnTo>
                  <a:lnTo>
                    <a:pt x="150432" y="607452"/>
                  </a:lnTo>
                  <a:lnTo>
                    <a:pt x="191041" y="629963"/>
                  </a:lnTo>
                  <a:lnTo>
                    <a:pt x="234900" y="646673"/>
                  </a:lnTo>
                  <a:lnTo>
                    <a:pt x="281499" y="657073"/>
                  </a:lnTo>
                  <a:lnTo>
                    <a:pt x="330326" y="660654"/>
                  </a:lnTo>
                  <a:lnTo>
                    <a:pt x="379126" y="657073"/>
                  </a:lnTo>
                  <a:lnTo>
                    <a:pt x="425706" y="646673"/>
                  </a:lnTo>
                  <a:lnTo>
                    <a:pt x="469557" y="629963"/>
                  </a:lnTo>
                  <a:lnTo>
                    <a:pt x="510165" y="607452"/>
                  </a:lnTo>
                  <a:lnTo>
                    <a:pt x="547020" y="579652"/>
                  </a:lnTo>
                  <a:lnTo>
                    <a:pt x="579609" y="547071"/>
                  </a:lnTo>
                  <a:lnTo>
                    <a:pt x="607420" y="510221"/>
                  </a:lnTo>
                  <a:lnTo>
                    <a:pt x="629942" y="469612"/>
                  </a:lnTo>
                  <a:lnTo>
                    <a:pt x="646663" y="425753"/>
                  </a:lnTo>
                  <a:lnTo>
                    <a:pt x="657070" y="379154"/>
                  </a:lnTo>
                  <a:lnTo>
                    <a:pt x="660653" y="330327"/>
                  </a:lnTo>
                  <a:lnTo>
                    <a:pt x="657070" y="281527"/>
                  </a:lnTo>
                  <a:lnTo>
                    <a:pt x="646663" y="234947"/>
                  </a:lnTo>
                  <a:lnTo>
                    <a:pt x="629942" y="191096"/>
                  </a:lnTo>
                  <a:lnTo>
                    <a:pt x="607420" y="150488"/>
                  </a:lnTo>
                  <a:lnTo>
                    <a:pt x="579609" y="113633"/>
                  </a:lnTo>
                  <a:lnTo>
                    <a:pt x="547020" y="81044"/>
                  </a:lnTo>
                  <a:lnTo>
                    <a:pt x="510165" y="53233"/>
                  </a:lnTo>
                  <a:lnTo>
                    <a:pt x="469557" y="30711"/>
                  </a:lnTo>
                  <a:lnTo>
                    <a:pt x="425706" y="13990"/>
                  </a:lnTo>
                  <a:lnTo>
                    <a:pt x="379126" y="3583"/>
                  </a:lnTo>
                  <a:lnTo>
                    <a:pt x="330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397370" y="2619121"/>
              <a:ext cx="661035" cy="661035"/>
            </a:xfrm>
            <a:custGeom>
              <a:avLst/>
              <a:gdLst/>
              <a:ahLst/>
              <a:cxnLst/>
              <a:rect l="l" t="t" r="r" b="b"/>
              <a:pathLst>
                <a:path w="661034" h="661035">
                  <a:moveTo>
                    <a:pt x="0" y="330327"/>
                  </a:moveTo>
                  <a:lnTo>
                    <a:pt x="3580" y="281527"/>
                  </a:lnTo>
                  <a:lnTo>
                    <a:pt x="13980" y="234947"/>
                  </a:lnTo>
                  <a:lnTo>
                    <a:pt x="30690" y="191096"/>
                  </a:lnTo>
                  <a:lnTo>
                    <a:pt x="53201" y="150488"/>
                  </a:lnTo>
                  <a:lnTo>
                    <a:pt x="81001" y="113633"/>
                  </a:lnTo>
                  <a:lnTo>
                    <a:pt x="113582" y="81044"/>
                  </a:lnTo>
                  <a:lnTo>
                    <a:pt x="150432" y="53233"/>
                  </a:lnTo>
                  <a:lnTo>
                    <a:pt x="191041" y="30711"/>
                  </a:lnTo>
                  <a:lnTo>
                    <a:pt x="234900" y="13990"/>
                  </a:lnTo>
                  <a:lnTo>
                    <a:pt x="281499" y="3583"/>
                  </a:lnTo>
                  <a:lnTo>
                    <a:pt x="330326" y="0"/>
                  </a:lnTo>
                  <a:lnTo>
                    <a:pt x="379126" y="3583"/>
                  </a:lnTo>
                  <a:lnTo>
                    <a:pt x="425706" y="13990"/>
                  </a:lnTo>
                  <a:lnTo>
                    <a:pt x="469557" y="30711"/>
                  </a:lnTo>
                  <a:lnTo>
                    <a:pt x="510165" y="53233"/>
                  </a:lnTo>
                  <a:lnTo>
                    <a:pt x="547020" y="81044"/>
                  </a:lnTo>
                  <a:lnTo>
                    <a:pt x="579609" y="113633"/>
                  </a:lnTo>
                  <a:lnTo>
                    <a:pt x="607420" y="150488"/>
                  </a:lnTo>
                  <a:lnTo>
                    <a:pt x="629942" y="191096"/>
                  </a:lnTo>
                  <a:lnTo>
                    <a:pt x="646663" y="234947"/>
                  </a:lnTo>
                  <a:lnTo>
                    <a:pt x="657070" y="281527"/>
                  </a:lnTo>
                  <a:lnTo>
                    <a:pt x="660653" y="330327"/>
                  </a:lnTo>
                  <a:lnTo>
                    <a:pt x="657070" y="379154"/>
                  </a:lnTo>
                  <a:lnTo>
                    <a:pt x="646663" y="425753"/>
                  </a:lnTo>
                  <a:lnTo>
                    <a:pt x="629942" y="469612"/>
                  </a:lnTo>
                  <a:lnTo>
                    <a:pt x="607420" y="510221"/>
                  </a:lnTo>
                  <a:lnTo>
                    <a:pt x="579609" y="547071"/>
                  </a:lnTo>
                  <a:lnTo>
                    <a:pt x="547020" y="579652"/>
                  </a:lnTo>
                  <a:lnTo>
                    <a:pt x="510165" y="607452"/>
                  </a:lnTo>
                  <a:lnTo>
                    <a:pt x="469557" y="629963"/>
                  </a:lnTo>
                  <a:lnTo>
                    <a:pt x="425706" y="646673"/>
                  </a:lnTo>
                  <a:lnTo>
                    <a:pt x="379126" y="657073"/>
                  </a:lnTo>
                  <a:lnTo>
                    <a:pt x="330326" y="660654"/>
                  </a:lnTo>
                  <a:lnTo>
                    <a:pt x="281499" y="657073"/>
                  </a:lnTo>
                  <a:lnTo>
                    <a:pt x="234900" y="646673"/>
                  </a:lnTo>
                  <a:lnTo>
                    <a:pt x="191041" y="629963"/>
                  </a:lnTo>
                  <a:lnTo>
                    <a:pt x="150432" y="607452"/>
                  </a:lnTo>
                  <a:lnTo>
                    <a:pt x="113582" y="579652"/>
                  </a:lnTo>
                  <a:lnTo>
                    <a:pt x="81001" y="547071"/>
                  </a:lnTo>
                  <a:lnTo>
                    <a:pt x="53201" y="510221"/>
                  </a:lnTo>
                  <a:lnTo>
                    <a:pt x="30690" y="469612"/>
                  </a:lnTo>
                  <a:lnTo>
                    <a:pt x="13980" y="425753"/>
                  </a:lnTo>
                  <a:lnTo>
                    <a:pt x="3580" y="379154"/>
                  </a:lnTo>
                  <a:lnTo>
                    <a:pt x="0" y="330327"/>
                  </a:lnTo>
                  <a:close/>
                </a:path>
              </a:pathLst>
            </a:custGeom>
            <a:ln w="19049">
              <a:solidFill>
                <a:srgbClr val="56AC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94208" y="1158062"/>
            <a:ext cx="45135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Возврат налога</a:t>
            </a:r>
            <a:r>
              <a:rPr spc="-25" dirty="0"/>
              <a:t> </a:t>
            </a:r>
            <a:r>
              <a:rPr dirty="0"/>
              <a:t>через</a:t>
            </a:r>
            <a:r>
              <a:rPr spc="-15" dirty="0"/>
              <a:t> </a:t>
            </a:r>
            <a:r>
              <a:rPr spc="-10" dirty="0"/>
              <a:t>ИФНС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94208" y="1561566"/>
            <a:ext cx="7588250" cy="1621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0100"/>
              </a:lnSpc>
              <a:spcBef>
                <a:spcPts val="95"/>
              </a:spcBef>
            </a:pP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В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этом случае гражданин </a:t>
            </a:r>
            <a:r>
              <a:rPr sz="1400" b="1" spc="-10" dirty="0">
                <a:solidFill>
                  <a:srgbClr val="B7D199"/>
                </a:solidFill>
                <a:latin typeface="Tahoma"/>
                <a:cs typeface="Tahoma"/>
              </a:rPr>
              <a:t>получает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всю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годовую сумму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вычета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сразу. Оформить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льготу можно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в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любое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время по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окончании отчетного года.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Подоходный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налог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будет возвращен за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отчетный год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целиком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в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размере уплаченного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вами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НДФЛ,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 но</a:t>
            </a:r>
            <a:r>
              <a:rPr sz="1400" b="1" spc="-10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не</a:t>
            </a:r>
            <a:r>
              <a:rPr sz="1400" b="1" spc="5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более</a:t>
            </a:r>
            <a:r>
              <a:rPr sz="1400" b="1" spc="15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13%</a:t>
            </a:r>
            <a:r>
              <a:rPr sz="1400" b="1" spc="-10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от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фактических</a:t>
            </a:r>
            <a:r>
              <a:rPr sz="1400" b="1" spc="-25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расходов.</a:t>
            </a:r>
            <a:endParaRPr sz="1400">
              <a:latin typeface="Tahoma"/>
              <a:cs typeface="Tahoma"/>
            </a:endParaRPr>
          </a:p>
          <a:p>
            <a:pPr marL="161290">
              <a:lnSpc>
                <a:spcPct val="100000"/>
              </a:lnSpc>
              <a:spcBef>
                <a:spcPts val="1335"/>
              </a:spcBef>
              <a:tabLst>
                <a:tab pos="3375660" algn="l"/>
                <a:tab pos="6205855" algn="l"/>
              </a:tabLst>
            </a:pPr>
            <a:r>
              <a:rPr sz="4800" b="1" baseline="1736" dirty="0">
                <a:solidFill>
                  <a:srgbClr val="FFC000"/>
                </a:solidFill>
                <a:latin typeface="Tahoma"/>
                <a:cs typeface="Tahoma"/>
              </a:rPr>
              <a:t>1.	</a:t>
            </a:r>
            <a:r>
              <a:rPr sz="3200" b="1" dirty="0">
                <a:solidFill>
                  <a:srgbClr val="FFC000"/>
                </a:solidFill>
                <a:latin typeface="Tahoma"/>
                <a:cs typeface="Tahoma"/>
              </a:rPr>
              <a:t>2.	3.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4208" y="3339439"/>
            <a:ext cx="2786380" cy="1685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Заполнить</a:t>
            </a: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налоговую</a:t>
            </a: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декларацию </a:t>
            </a:r>
            <a:r>
              <a:rPr sz="1100" b="1" spc="-3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(по форме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3-НДФЛ). Для ее заполнения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понадобится справка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по форме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2-НДФЛ,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которую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можно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получить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у работодателя. </a:t>
            </a:r>
            <a:r>
              <a:rPr sz="1100" spc="-3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Удобный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способ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заполнения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налоговой 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декларации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через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«Личный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кабинет </a:t>
            </a:r>
            <a:r>
              <a:rPr sz="1100" spc="-3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налогоплательщика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для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физических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лиц» </a:t>
            </a:r>
            <a:r>
              <a:rPr sz="1100" spc="-3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 err="1">
                <a:solidFill>
                  <a:srgbClr val="3A3838"/>
                </a:solidFill>
                <a:latin typeface="Tahoma"/>
                <a:cs typeface="Tahoma"/>
              </a:rPr>
              <a:t>портале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 smtClean="0">
                <a:solidFill>
                  <a:srgbClr val="3A3838"/>
                </a:solidFill>
                <a:latin typeface="Tahoma"/>
                <a:cs typeface="Tahoma"/>
              </a:rPr>
              <a:t>nalog.</a:t>
            </a:r>
            <a:r>
              <a:rPr lang="en-US" sz="1100" spc="-5" dirty="0" smtClean="0">
                <a:solidFill>
                  <a:srgbClr val="3A3838"/>
                </a:solidFill>
                <a:latin typeface="Tahoma"/>
                <a:cs typeface="Tahoma"/>
              </a:rPr>
              <a:t>gov.</a:t>
            </a:r>
            <a:r>
              <a:rPr sz="1100" spc="-5" dirty="0" smtClean="0">
                <a:solidFill>
                  <a:srgbClr val="3A3838"/>
                </a:solidFill>
                <a:latin typeface="Tahoma"/>
                <a:cs typeface="Tahoma"/>
              </a:rPr>
              <a:t>ru</a:t>
            </a:r>
            <a:r>
              <a:rPr sz="1100" dirty="0" smtClean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или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программы, 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которую</a:t>
            </a:r>
            <a:r>
              <a:rPr sz="11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можно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 скачать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с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сайта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ФНС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35171" y="3379063"/>
            <a:ext cx="2266950" cy="1132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Собрать комплект </a:t>
            </a: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документов </a:t>
            </a:r>
            <a:r>
              <a:rPr sz="1100" b="1" spc="-3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по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произведенным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расходам. Для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каждого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типа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вычета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нудно 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собрать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определенный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набор 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документов (договора, счета, 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чеки,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копии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лицензий и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т.д.)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44844" y="3339439"/>
            <a:ext cx="2515235" cy="579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0000"/>
              </a:lnSpc>
              <a:spcBef>
                <a:spcPts val="100"/>
              </a:spcBef>
              <a:tabLst>
                <a:tab pos="1511935" algn="l"/>
              </a:tabLst>
            </a:pP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П</a:t>
            </a:r>
            <a:r>
              <a:rPr sz="1100" b="1" spc="-15" dirty="0">
                <a:solidFill>
                  <a:srgbClr val="3A3838"/>
                </a:solidFill>
                <a:latin typeface="Tahoma"/>
                <a:cs typeface="Tahoma"/>
              </a:rPr>
              <a:t>р</a:t>
            </a: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100" b="1" spc="-10" dirty="0">
                <a:solidFill>
                  <a:srgbClr val="3A3838"/>
                </a:solidFill>
                <a:latin typeface="Tahoma"/>
                <a:cs typeface="Tahoma"/>
              </a:rPr>
              <a:t>дс</a:t>
            </a: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та</a:t>
            </a:r>
            <a:r>
              <a:rPr sz="1100" b="1" spc="-15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ить	</a:t>
            </a: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за</a:t>
            </a:r>
            <a:r>
              <a:rPr sz="1100" b="1" spc="-10" dirty="0">
                <a:solidFill>
                  <a:srgbClr val="3A3838"/>
                </a:solidFill>
                <a:latin typeface="Tahoma"/>
                <a:cs typeface="Tahoma"/>
              </a:rPr>
              <a:t>п</a:t>
            </a: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ол</a:t>
            </a: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н</a:t>
            </a:r>
            <a:r>
              <a:rPr sz="1100" b="1" spc="-10" dirty="0">
                <a:solidFill>
                  <a:srgbClr val="3A3838"/>
                </a:solidFill>
                <a:latin typeface="Tahoma"/>
                <a:cs typeface="Tahoma"/>
              </a:rPr>
              <a:t>ен</a:t>
            </a: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ную  </a:t>
            </a: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налоговую</a:t>
            </a: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декларацию</a:t>
            </a: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копии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подтверждающих</a:t>
            </a:r>
            <a:r>
              <a:rPr sz="1100" spc="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документов</a:t>
            </a:r>
            <a:r>
              <a:rPr sz="11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10830" y="3892728"/>
            <a:ext cx="848994" cy="39497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29"/>
              </a:spcBef>
              <a:tabLst>
                <a:tab pos="459740" algn="l"/>
              </a:tabLst>
            </a:pP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по	м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100" spc="-10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ту</a:t>
            </a:r>
            <a:endParaRPr sz="1100">
              <a:latin typeface="Tahoma"/>
              <a:cs typeface="Tahoma"/>
            </a:endParaRPr>
          </a:p>
          <a:p>
            <a:pPr marR="5715" algn="r">
              <a:lnSpc>
                <a:spcPct val="100000"/>
              </a:lnSpc>
              <a:spcBef>
                <a:spcPts val="135"/>
              </a:spcBef>
            </a:pP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почтовым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44844" y="3892728"/>
            <a:ext cx="985519" cy="579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налоговый 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жительства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отпра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вл</a:t>
            </a:r>
            <a:r>
              <a:rPr sz="1100" spc="-10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ни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м,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40016" y="3892728"/>
            <a:ext cx="572135" cy="57912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орган</a:t>
            </a:r>
            <a:endParaRPr sz="1100">
              <a:latin typeface="Tahoma"/>
              <a:cs typeface="Tahoma"/>
            </a:endParaRPr>
          </a:p>
          <a:p>
            <a:pPr marL="179705" marR="5080" indent="-105410">
              <a:lnSpc>
                <a:spcPct val="110000"/>
              </a:lnSpc>
            </a:pP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(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лич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но,  ч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рез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973314" y="4277969"/>
            <a:ext cx="78549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д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ов</a:t>
            </a:r>
            <a:r>
              <a:rPr sz="1100" spc="-10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ренное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44844" y="4446219"/>
            <a:ext cx="2513965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лицо</a:t>
            </a:r>
            <a:r>
              <a:rPr sz="1100" spc="8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или</a:t>
            </a:r>
            <a:r>
              <a:rPr sz="1100" spc="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по</a:t>
            </a:r>
            <a:r>
              <a:rPr sz="1100" spc="8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электронным</a:t>
            </a:r>
            <a:r>
              <a:rPr sz="1100" spc="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каналам </a:t>
            </a:r>
            <a:r>
              <a:rPr sz="1100" spc="-3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связи</a:t>
            </a:r>
            <a:r>
              <a:rPr sz="11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через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 err="1">
                <a:solidFill>
                  <a:srgbClr val="3A3838"/>
                </a:solidFill>
                <a:latin typeface="Tahoma"/>
                <a:cs typeface="Tahoma"/>
              </a:rPr>
              <a:t>сайт</a:t>
            </a:r>
            <a:r>
              <a:rPr sz="11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 smtClean="0">
                <a:solidFill>
                  <a:srgbClr val="3A3838"/>
                </a:solidFill>
                <a:latin typeface="Tahoma"/>
                <a:cs typeface="Tahoma"/>
              </a:rPr>
              <a:t>nalog.</a:t>
            </a:r>
            <a:r>
              <a:rPr lang="en-US" sz="1100" spc="-5" dirty="0" smtClean="0">
                <a:solidFill>
                  <a:srgbClr val="3A3838"/>
                </a:solidFill>
                <a:latin typeface="Tahoma"/>
                <a:cs typeface="Tahoma"/>
              </a:rPr>
              <a:t>gov.</a:t>
            </a:r>
            <a:r>
              <a:rPr sz="1100" spc="-5" dirty="0" smtClean="0">
                <a:solidFill>
                  <a:srgbClr val="3A3838"/>
                </a:solidFill>
                <a:latin typeface="Tahoma"/>
                <a:cs typeface="Tahoma"/>
              </a:rPr>
              <a:t>ru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)</a:t>
            </a:r>
            <a:endParaRPr sz="1100" dirty="0">
              <a:latin typeface="Tahoma"/>
              <a:cs typeface="Tahoma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8773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5107" y="2475483"/>
            <a:ext cx="8778875" cy="680085"/>
            <a:chOff x="375107" y="2475483"/>
            <a:chExt cx="8778875" cy="680085"/>
          </a:xfrm>
        </p:grpSpPr>
        <p:sp>
          <p:nvSpPr>
            <p:cNvPr id="3" name="object 3"/>
            <p:cNvSpPr/>
            <p:nvPr/>
          </p:nvSpPr>
          <p:spPr>
            <a:xfrm>
              <a:off x="384632" y="2876930"/>
              <a:ext cx="8759825" cy="0"/>
            </a:xfrm>
            <a:custGeom>
              <a:avLst/>
              <a:gdLst/>
              <a:ahLst/>
              <a:cxnLst/>
              <a:rect l="l" t="t" r="r" b="b"/>
              <a:pathLst>
                <a:path w="8759825">
                  <a:moveTo>
                    <a:pt x="0" y="0"/>
                  </a:moveTo>
                  <a:lnTo>
                    <a:pt x="8759367" y="0"/>
                  </a:lnTo>
                </a:path>
              </a:pathLst>
            </a:custGeom>
            <a:ln w="19050">
              <a:solidFill>
                <a:srgbClr val="56AC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4632" y="2485008"/>
              <a:ext cx="661035" cy="661035"/>
            </a:xfrm>
            <a:custGeom>
              <a:avLst/>
              <a:gdLst/>
              <a:ahLst/>
              <a:cxnLst/>
              <a:rect l="l" t="t" r="r" b="b"/>
              <a:pathLst>
                <a:path w="661035" h="661035">
                  <a:moveTo>
                    <a:pt x="330327" y="0"/>
                  </a:moveTo>
                  <a:lnTo>
                    <a:pt x="281513" y="3583"/>
                  </a:lnTo>
                  <a:lnTo>
                    <a:pt x="234923" y="13990"/>
                  </a:lnTo>
                  <a:lnTo>
                    <a:pt x="191069" y="30711"/>
                  </a:lnTo>
                  <a:lnTo>
                    <a:pt x="150460" y="53233"/>
                  </a:lnTo>
                  <a:lnTo>
                    <a:pt x="113607" y="81044"/>
                  </a:lnTo>
                  <a:lnTo>
                    <a:pt x="81023" y="113633"/>
                  </a:lnTo>
                  <a:lnTo>
                    <a:pt x="53217" y="150488"/>
                  </a:lnTo>
                  <a:lnTo>
                    <a:pt x="30701" y="191096"/>
                  </a:lnTo>
                  <a:lnTo>
                    <a:pt x="13985" y="234947"/>
                  </a:lnTo>
                  <a:lnTo>
                    <a:pt x="3581" y="281527"/>
                  </a:lnTo>
                  <a:lnTo>
                    <a:pt x="0" y="330327"/>
                  </a:lnTo>
                  <a:lnTo>
                    <a:pt x="3581" y="379154"/>
                  </a:lnTo>
                  <a:lnTo>
                    <a:pt x="13985" y="425753"/>
                  </a:lnTo>
                  <a:lnTo>
                    <a:pt x="30701" y="469612"/>
                  </a:lnTo>
                  <a:lnTo>
                    <a:pt x="53217" y="510221"/>
                  </a:lnTo>
                  <a:lnTo>
                    <a:pt x="81023" y="547071"/>
                  </a:lnTo>
                  <a:lnTo>
                    <a:pt x="113607" y="579652"/>
                  </a:lnTo>
                  <a:lnTo>
                    <a:pt x="150460" y="607452"/>
                  </a:lnTo>
                  <a:lnTo>
                    <a:pt x="191069" y="629963"/>
                  </a:lnTo>
                  <a:lnTo>
                    <a:pt x="234923" y="646673"/>
                  </a:lnTo>
                  <a:lnTo>
                    <a:pt x="281513" y="657073"/>
                  </a:lnTo>
                  <a:lnTo>
                    <a:pt x="330327" y="660654"/>
                  </a:lnTo>
                  <a:lnTo>
                    <a:pt x="379137" y="657073"/>
                  </a:lnTo>
                  <a:lnTo>
                    <a:pt x="425724" y="646673"/>
                  </a:lnTo>
                  <a:lnTo>
                    <a:pt x="469577" y="629963"/>
                  </a:lnTo>
                  <a:lnTo>
                    <a:pt x="510184" y="607452"/>
                  </a:lnTo>
                  <a:lnTo>
                    <a:pt x="547035" y="579652"/>
                  </a:lnTo>
                  <a:lnTo>
                    <a:pt x="579619" y="547071"/>
                  </a:lnTo>
                  <a:lnTo>
                    <a:pt x="607424" y="510221"/>
                  </a:lnTo>
                  <a:lnTo>
                    <a:pt x="629940" y="469612"/>
                  </a:lnTo>
                  <a:lnTo>
                    <a:pt x="646655" y="425753"/>
                  </a:lnTo>
                  <a:lnTo>
                    <a:pt x="657059" y="379154"/>
                  </a:lnTo>
                  <a:lnTo>
                    <a:pt x="660641" y="330327"/>
                  </a:lnTo>
                  <a:lnTo>
                    <a:pt x="657059" y="281527"/>
                  </a:lnTo>
                  <a:lnTo>
                    <a:pt x="646655" y="234947"/>
                  </a:lnTo>
                  <a:lnTo>
                    <a:pt x="629940" y="191096"/>
                  </a:lnTo>
                  <a:lnTo>
                    <a:pt x="607424" y="150488"/>
                  </a:lnTo>
                  <a:lnTo>
                    <a:pt x="579619" y="113633"/>
                  </a:lnTo>
                  <a:lnTo>
                    <a:pt x="547035" y="81044"/>
                  </a:lnTo>
                  <a:lnTo>
                    <a:pt x="510184" y="53233"/>
                  </a:lnTo>
                  <a:lnTo>
                    <a:pt x="469577" y="30711"/>
                  </a:lnTo>
                  <a:lnTo>
                    <a:pt x="425724" y="13990"/>
                  </a:lnTo>
                  <a:lnTo>
                    <a:pt x="379137" y="3583"/>
                  </a:lnTo>
                  <a:lnTo>
                    <a:pt x="3303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4632" y="2485008"/>
              <a:ext cx="661035" cy="661035"/>
            </a:xfrm>
            <a:custGeom>
              <a:avLst/>
              <a:gdLst/>
              <a:ahLst/>
              <a:cxnLst/>
              <a:rect l="l" t="t" r="r" b="b"/>
              <a:pathLst>
                <a:path w="661035" h="661035">
                  <a:moveTo>
                    <a:pt x="0" y="330327"/>
                  </a:moveTo>
                  <a:lnTo>
                    <a:pt x="3581" y="281527"/>
                  </a:lnTo>
                  <a:lnTo>
                    <a:pt x="13985" y="234947"/>
                  </a:lnTo>
                  <a:lnTo>
                    <a:pt x="30701" y="191096"/>
                  </a:lnTo>
                  <a:lnTo>
                    <a:pt x="53217" y="150488"/>
                  </a:lnTo>
                  <a:lnTo>
                    <a:pt x="81023" y="113633"/>
                  </a:lnTo>
                  <a:lnTo>
                    <a:pt x="113607" y="81044"/>
                  </a:lnTo>
                  <a:lnTo>
                    <a:pt x="150460" y="53233"/>
                  </a:lnTo>
                  <a:lnTo>
                    <a:pt x="191069" y="30711"/>
                  </a:lnTo>
                  <a:lnTo>
                    <a:pt x="234923" y="13990"/>
                  </a:lnTo>
                  <a:lnTo>
                    <a:pt x="281513" y="3583"/>
                  </a:lnTo>
                  <a:lnTo>
                    <a:pt x="330327" y="0"/>
                  </a:lnTo>
                  <a:lnTo>
                    <a:pt x="379137" y="3583"/>
                  </a:lnTo>
                  <a:lnTo>
                    <a:pt x="425724" y="13990"/>
                  </a:lnTo>
                  <a:lnTo>
                    <a:pt x="469577" y="30711"/>
                  </a:lnTo>
                  <a:lnTo>
                    <a:pt x="510184" y="53233"/>
                  </a:lnTo>
                  <a:lnTo>
                    <a:pt x="547035" y="81044"/>
                  </a:lnTo>
                  <a:lnTo>
                    <a:pt x="579619" y="113633"/>
                  </a:lnTo>
                  <a:lnTo>
                    <a:pt x="607424" y="150488"/>
                  </a:lnTo>
                  <a:lnTo>
                    <a:pt x="629940" y="191096"/>
                  </a:lnTo>
                  <a:lnTo>
                    <a:pt x="646655" y="234947"/>
                  </a:lnTo>
                  <a:lnTo>
                    <a:pt x="657059" y="281527"/>
                  </a:lnTo>
                  <a:lnTo>
                    <a:pt x="660641" y="330327"/>
                  </a:lnTo>
                  <a:lnTo>
                    <a:pt x="657059" y="379154"/>
                  </a:lnTo>
                  <a:lnTo>
                    <a:pt x="646655" y="425753"/>
                  </a:lnTo>
                  <a:lnTo>
                    <a:pt x="629940" y="469612"/>
                  </a:lnTo>
                  <a:lnTo>
                    <a:pt x="607424" y="510221"/>
                  </a:lnTo>
                  <a:lnTo>
                    <a:pt x="579619" y="547071"/>
                  </a:lnTo>
                  <a:lnTo>
                    <a:pt x="547035" y="579652"/>
                  </a:lnTo>
                  <a:lnTo>
                    <a:pt x="510184" y="607452"/>
                  </a:lnTo>
                  <a:lnTo>
                    <a:pt x="469577" y="629963"/>
                  </a:lnTo>
                  <a:lnTo>
                    <a:pt x="425724" y="646673"/>
                  </a:lnTo>
                  <a:lnTo>
                    <a:pt x="379137" y="657073"/>
                  </a:lnTo>
                  <a:lnTo>
                    <a:pt x="330327" y="660654"/>
                  </a:lnTo>
                  <a:lnTo>
                    <a:pt x="281513" y="657073"/>
                  </a:lnTo>
                  <a:lnTo>
                    <a:pt x="234923" y="646673"/>
                  </a:lnTo>
                  <a:lnTo>
                    <a:pt x="191069" y="629963"/>
                  </a:lnTo>
                  <a:lnTo>
                    <a:pt x="150460" y="607452"/>
                  </a:lnTo>
                  <a:lnTo>
                    <a:pt x="113607" y="579652"/>
                  </a:lnTo>
                  <a:lnTo>
                    <a:pt x="81023" y="547071"/>
                  </a:lnTo>
                  <a:lnTo>
                    <a:pt x="53217" y="510221"/>
                  </a:lnTo>
                  <a:lnTo>
                    <a:pt x="30701" y="469612"/>
                  </a:lnTo>
                  <a:lnTo>
                    <a:pt x="13985" y="425753"/>
                  </a:lnTo>
                  <a:lnTo>
                    <a:pt x="3581" y="379154"/>
                  </a:lnTo>
                  <a:lnTo>
                    <a:pt x="0" y="330327"/>
                  </a:lnTo>
                  <a:close/>
                </a:path>
              </a:pathLst>
            </a:custGeom>
            <a:ln w="19050">
              <a:solidFill>
                <a:srgbClr val="56AC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94208" y="1058637"/>
            <a:ext cx="6871970" cy="123317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885"/>
              </a:spcBef>
            </a:pPr>
            <a:r>
              <a:rPr sz="2400" b="1" spc="-5" dirty="0">
                <a:solidFill>
                  <a:srgbClr val="4BAE90"/>
                </a:solidFill>
                <a:latin typeface="Tahoma"/>
                <a:cs typeface="Tahoma"/>
              </a:rPr>
              <a:t>Возврат</a:t>
            </a:r>
            <a:r>
              <a:rPr sz="2400" b="1" dirty="0">
                <a:solidFill>
                  <a:srgbClr val="4BAE90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4BAE90"/>
                </a:solidFill>
                <a:latin typeface="Tahoma"/>
                <a:cs typeface="Tahoma"/>
              </a:rPr>
              <a:t>налога</a:t>
            </a:r>
            <a:r>
              <a:rPr sz="2400" b="1" spc="-15" dirty="0">
                <a:solidFill>
                  <a:srgbClr val="4BAE90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4BAE90"/>
                </a:solidFill>
                <a:latin typeface="Tahoma"/>
                <a:cs typeface="Tahoma"/>
              </a:rPr>
              <a:t>через</a:t>
            </a:r>
            <a:r>
              <a:rPr sz="2400" b="1" spc="-10" dirty="0">
                <a:solidFill>
                  <a:srgbClr val="4BAE90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4BAE90"/>
                </a:solidFill>
                <a:latin typeface="Tahoma"/>
                <a:cs typeface="Tahoma"/>
              </a:rPr>
              <a:t>работодателя</a:t>
            </a:r>
            <a:endParaRPr sz="2400">
              <a:latin typeface="Tahoma"/>
              <a:cs typeface="Tahoma"/>
            </a:endParaRPr>
          </a:p>
          <a:p>
            <a:pPr marL="12700" marR="5080" algn="just">
              <a:lnSpc>
                <a:spcPct val="110100"/>
              </a:lnSpc>
              <a:spcBef>
                <a:spcPts val="290"/>
              </a:spcBef>
            </a:pP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НДФЛ с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зарплаты </a:t>
            </a:r>
            <a:r>
              <a:rPr sz="1400" b="1" spc="5" dirty="0">
                <a:solidFill>
                  <a:srgbClr val="B7D199"/>
                </a:solidFill>
                <a:latin typeface="Tahoma"/>
                <a:cs typeface="Tahoma"/>
              </a:rPr>
              <a:t>не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удерживается,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к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получению идет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вся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начисленная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бухгалтерией сумма.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Не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требуется ждать окончания года, деньги можно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B7D199"/>
                </a:solidFill>
                <a:latin typeface="Tahoma"/>
                <a:cs typeface="Tahoma"/>
              </a:rPr>
              <a:t>получать</a:t>
            </a:r>
            <a:r>
              <a:rPr sz="1400" b="1" spc="-35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уже</a:t>
            </a:r>
            <a:r>
              <a:rPr sz="1400" b="1" spc="-10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в</a:t>
            </a:r>
            <a:r>
              <a:rPr sz="1400" b="1" spc="-10" dirty="0">
                <a:solidFill>
                  <a:srgbClr val="B7D199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B7D199"/>
                </a:solidFill>
                <a:latin typeface="Tahoma"/>
                <a:cs typeface="Tahoma"/>
              </a:rPr>
              <a:t>текущем.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7657" y="3201136"/>
            <a:ext cx="2317115" cy="39433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Подготовить</a:t>
            </a:r>
            <a:r>
              <a:rPr sz="1100" b="1" spc="-5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пакет </a:t>
            </a: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документов</a:t>
            </a:r>
            <a:endParaRPr sz="1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по</a:t>
            </a:r>
            <a:r>
              <a:rPr sz="11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произведенным</a:t>
            </a:r>
            <a:r>
              <a:rPr sz="11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расходам.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29508" y="3223641"/>
            <a:ext cx="24942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Подать</a:t>
            </a:r>
            <a:r>
              <a:rPr sz="1100" b="1" spc="3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документы</a:t>
            </a:r>
            <a:r>
              <a:rPr sz="1100" b="1" spc="3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100" b="1" spc="30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налоговую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29508" y="3391890"/>
            <a:ext cx="898525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100" b="1" spc="-10" dirty="0">
                <a:solidFill>
                  <a:srgbClr val="3A3838"/>
                </a:solidFill>
                <a:latin typeface="Tahoma"/>
                <a:cs typeface="Tahoma"/>
              </a:rPr>
              <a:t>н</a:t>
            </a:r>
            <a:r>
              <a:rPr sz="1100" b="1" spc="5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100" b="1" spc="-20" dirty="0">
                <a:solidFill>
                  <a:srgbClr val="3A3838"/>
                </a:solidFill>
                <a:latin typeface="Tahoma"/>
                <a:cs typeface="Tahoma"/>
              </a:rPr>
              <a:t>п</a:t>
            </a: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100" b="1" spc="-10" dirty="0">
                <a:solidFill>
                  <a:srgbClr val="3A3838"/>
                </a:solidFill>
                <a:latin typeface="Tahoma"/>
                <a:cs typeface="Tahoma"/>
              </a:rPr>
              <a:t>к</a:t>
            </a: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ц</a:t>
            </a: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100" b="1" spc="-10" dirty="0">
                <a:solidFill>
                  <a:srgbClr val="3A3838"/>
                </a:solidFill>
                <a:latin typeface="Tahoma"/>
                <a:cs typeface="Tahoma"/>
              </a:rPr>
              <a:t>ю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: 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электронной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73246" y="3391890"/>
            <a:ext cx="1548765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0960">
              <a:lnSpc>
                <a:spcPct val="110000"/>
              </a:lnSpc>
              <a:spcBef>
                <a:spcPts val="100"/>
              </a:spcBef>
              <a:tabLst>
                <a:tab pos="632460" algn="l"/>
                <a:tab pos="917575" algn="l"/>
                <a:tab pos="1461770" algn="l"/>
              </a:tabLst>
            </a:pP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лич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но,	по	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по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чт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,	в  форме</a:t>
            </a:r>
            <a:r>
              <a:rPr sz="1100" spc="254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через</a:t>
            </a:r>
            <a:r>
              <a:rPr sz="1100" spc="254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личный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29508" y="3760419"/>
            <a:ext cx="2493645" cy="3845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95"/>
              </a:spcBef>
              <a:tabLst>
                <a:tab pos="702945" algn="l"/>
                <a:tab pos="1027430" algn="l"/>
                <a:tab pos="1705610" algn="l"/>
                <a:tab pos="2114550" algn="l"/>
              </a:tabLst>
            </a:pP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ка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б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н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т	на	</a:t>
            </a:r>
            <a:r>
              <a:rPr sz="1100" spc="-5" dirty="0" smtClean="0">
                <a:solidFill>
                  <a:srgbClr val="3A3838"/>
                </a:solidFill>
                <a:latin typeface="Tahoma"/>
                <a:cs typeface="Tahoma"/>
              </a:rPr>
              <a:t>na</a:t>
            </a:r>
            <a:r>
              <a:rPr sz="1100" dirty="0" smtClean="0">
                <a:solidFill>
                  <a:srgbClr val="3A3838"/>
                </a:solidFill>
                <a:latin typeface="Tahoma"/>
                <a:cs typeface="Tahoma"/>
              </a:rPr>
              <a:t>log.</a:t>
            </a:r>
            <a:r>
              <a:rPr lang="en-US" sz="1100" dirty="0" smtClean="0">
                <a:solidFill>
                  <a:srgbClr val="3A3838"/>
                </a:solidFill>
                <a:latin typeface="Tahoma"/>
                <a:cs typeface="Tahoma"/>
              </a:rPr>
              <a:t>gov.</a:t>
            </a:r>
            <a:r>
              <a:rPr sz="1100" spc="-5" dirty="0" smtClean="0">
                <a:solidFill>
                  <a:srgbClr val="3A3838"/>
                </a:solidFill>
                <a:latin typeface="Tahoma"/>
                <a:cs typeface="Tahoma"/>
              </a:rPr>
              <a:t>r</a:t>
            </a:r>
            <a:r>
              <a:rPr sz="1100" dirty="0" smtClean="0">
                <a:solidFill>
                  <a:srgbClr val="3A3838"/>
                </a:solidFill>
                <a:latin typeface="Tahoma"/>
                <a:cs typeface="Tahoma"/>
              </a:rPr>
              <a:t>u</a:t>
            </a:r>
            <a:r>
              <a:rPr lang="en-US"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 err="1" smtClean="0">
                <a:solidFill>
                  <a:srgbClr val="3A3838"/>
                </a:solidFill>
                <a:latin typeface="Tahoma"/>
                <a:cs typeface="Tahoma"/>
              </a:rPr>
              <a:t>ил</a:t>
            </a:r>
            <a:r>
              <a:rPr sz="1100" dirty="0" err="1" smtClean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lang="en-US" sz="1100" dirty="0" smtClean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 err="1" smtClean="0">
                <a:solidFill>
                  <a:srgbClr val="3A3838"/>
                </a:solidFill>
                <a:latin typeface="Tahoma"/>
                <a:cs typeface="Tahoma"/>
              </a:rPr>
              <a:t>ч</a:t>
            </a:r>
            <a:r>
              <a:rPr sz="1100" spc="-5" dirty="0" err="1" smtClean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100" dirty="0" err="1" smtClean="0">
                <a:solidFill>
                  <a:srgbClr val="3A3838"/>
                </a:solidFill>
                <a:latin typeface="Tahoma"/>
                <a:cs typeface="Tahoma"/>
              </a:rPr>
              <a:t>рез</a:t>
            </a:r>
            <a:r>
              <a:rPr sz="1100" dirty="0" smtClean="0">
                <a:solidFill>
                  <a:srgbClr val="3A3838"/>
                </a:solidFill>
                <a:latin typeface="Tahoma"/>
                <a:cs typeface="Tahoma"/>
              </a:rPr>
              <a:t> 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доверенное</a:t>
            </a:r>
            <a:r>
              <a:rPr sz="1100" spc="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лицо.</a:t>
            </a:r>
            <a:r>
              <a:rPr sz="1100" spc="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100" spc="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течение</a:t>
            </a:r>
            <a:r>
              <a:rPr sz="1100" spc="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30</a:t>
            </a:r>
            <a:r>
              <a:rPr sz="1100" spc="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дней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29508" y="4129836"/>
            <a:ext cx="2494280" cy="5538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0000"/>
              </a:lnSpc>
              <a:spcBef>
                <a:spcPts val="100"/>
              </a:spcBef>
            </a:pPr>
            <a:r>
              <a:rPr sz="1100" dirty="0" smtClean="0">
                <a:solidFill>
                  <a:srgbClr val="3A3838"/>
                </a:solidFill>
                <a:latin typeface="Tahoma"/>
                <a:cs typeface="Tahoma"/>
              </a:rPr>
              <a:t>ИФНС</a:t>
            </a:r>
            <a:r>
              <a:rPr sz="1100" spc="5" dirty="0" smtClean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выдаст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уведомление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для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работодателя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о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наличии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права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на 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налоговый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вычет.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973317" y="3207486"/>
            <a:ext cx="2885440" cy="1685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Передать</a:t>
            </a: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полученное</a:t>
            </a:r>
            <a:r>
              <a:rPr sz="11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уведомление </a:t>
            </a:r>
            <a:r>
              <a:rPr sz="1100" b="1" spc="-3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b="1" spc="-5" dirty="0">
                <a:solidFill>
                  <a:srgbClr val="3A3838"/>
                </a:solidFill>
                <a:latin typeface="Tahoma"/>
                <a:cs typeface="Tahoma"/>
              </a:rPr>
              <a:t>работодателю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, приложить заявление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на 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получение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вычета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(образец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–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сайте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nalog.ru).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Зарплату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без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удержания</a:t>
            </a:r>
            <a:r>
              <a:rPr sz="1100" spc="3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НДФЛ </a:t>
            </a:r>
            <a:r>
              <a:rPr sz="1100" spc="-3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вы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станете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получать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месяца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подачи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уведомления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и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до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момента,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пока вычет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не 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исчерпается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либо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не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закончится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год.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На </a:t>
            </a:r>
            <a:r>
              <a:rPr sz="1100" spc="-3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следующий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год необходимо снова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идти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в 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ИФНС</a:t>
            </a:r>
            <a:r>
              <a:rPr sz="1100" spc="-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за</a:t>
            </a:r>
            <a:r>
              <a:rPr sz="11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уведомлением</a:t>
            </a:r>
            <a:r>
              <a:rPr sz="1100" spc="-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для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работодателя.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3255" y="2525725"/>
            <a:ext cx="4127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C000"/>
                </a:solidFill>
                <a:latin typeface="Tahoma"/>
                <a:cs typeface="Tahoma"/>
              </a:rPr>
              <a:t>1.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929127" y="2502789"/>
            <a:ext cx="680085" cy="680085"/>
            <a:chOff x="2929127" y="2502789"/>
            <a:chExt cx="680085" cy="680085"/>
          </a:xfrm>
        </p:grpSpPr>
        <p:sp>
          <p:nvSpPr>
            <p:cNvPr id="16" name="object 16"/>
            <p:cNvSpPr/>
            <p:nvPr/>
          </p:nvSpPr>
          <p:spPr>
            <a:xfrm>
              <a:off x="2938652" y="2512314"/>
              <a:ext cx="661035" cy="661035"/>
            </a:xfrm>
            <a:custGeom>
              <a:avLst/>
              <a:gdLst/>
              <a:ahLst/>
              <a:cxnLst/>
              <a:rect l="l" t="t" r="r" b="b"/>
              <a:pathLst>
                <a:path w="661035" h="661035">
                  <a:moveTo>
                    <a:pt x="330326" y="0"/>
                  </a:moveTo>
                  <a:lnTo>
                    <a:pt x="281527" y="3583"/>
                  </a:lnTo>
                  <a:lnTo>
                    <a:pt x="234947" y="13990"/>
                  </a:lnTo>
                  <a:lnTo>
                    <a:pt x="191096" y="30711"/>
                  </a:lnTo>
                  <a:lnTo>
                    <a:pt x="150488" y="53233"/>
                  </a:lnTo>
                  <a:lnTo>
                    <a:pt x="113633" y="81044"/>
                  </a:lnTo>
                  <a:lnTo>
                    <a:pt x="81044" y="113633"/>
                  </a:lnTo>
                  <a:lnTo>
                    <a:pt x="53233" y="150488"/>
                  </a:lnTo>
                  <a:lnTo>
                    <a:pt x="30711" y="191096"/>
                  </a:lnTo>
                  <a:lnTo>
                    <a:pt x="13990" y="234947"/>
                  </a:lnTo>
                  <a:lnTo>
                    <a:pt x="3583" y="281527"/>
                  </a:lnTo>
                  <a:lnTo>
                    <a:pt x="0" y="330327"/>
                  </a:lnTo>
                  <a:lnTo>
                    <a:pt x="3583" y="379154"/>
                  </a:lnTo>
                  <a:lnTo>
                    <a:pt x="13990" y="425753"/>
                  </a:lnTo>
                  <a:lnTo>
                    <a:pt x="30711" y="469612"/>
                  </a:lnTo>
                  <a:lnTo>
                    <a:pt x="53233" y="510221"/>
                  </a:lnTo>
                  <a:lnTo>
                    <a:pt x="81044" y="547071"/>
                  </a:lnTo>
                  <a:lnTo>
                    <a:pt x="113633" y="579652"/>
                  </a:lnTo>
                  <a:lnTo>
                    <a:pt x="150488" y="607452"/>
                  </a:lnTo>
                  <a:lnTo>
                    <a:pt x="191096" y="629963"/>
                  </a:lnTo>
                  <a:lnTo>
                    <a:pt x="234947" y="646673"/>
                  </a:lnTo>
                  <a:lnTo>
                    <a:pt x="281527" y="657073"/>
                  </a:lnTo>
                  <a:lnTo>
                    <a:pt x="330326" y="660654"/>
                  </a:lnTo>
                  <a:lnTo>
                    <a:pt x="379154" y="657073"/>
                  </a:lnTo>
                  <a:lnTo>
                    <a:pt x="425753" y="646673"/>
                  </a:lnTo>
                  <a:lnTo>
                    <a:pt x="469612" y="629963"/>
                  </a:lnTo>
                  <a:lnTo>
                    <a:pt x="510221" y="607452"/>
                  </a:lnTo>
                  <a:lnTo>
                    <a:pt x="547071" y="579652"/>
                  </a:lnTo>
                  <a:lnTo>
                    <a:pt x="579652" y="547071"/>
                  </a:lnTo>
                  <a:lnTo>
                    <a:pt x="607452" y="510221"/>
                  </a:lnTo>
                  <a:lnTo>
                    <a:pt x="629963" y="469612"/>
                  </a:lnTo>
                  <a:lnTo>
                    <a:pt x="646673" y="425753"/>
                  </a:lnTo>
                  <a:lnTo>
                    <a:pt x="657073" y="379154"/>
                  </a:lnTo>
                  <a:lnTo>
                    <a:pt x="660654" y="330327"/>
                  </a:lnTo>
                  <a:lnTo>
                    <a:pt x="657073" y="281527"/>
                  </a:lnTo>
                  <a:lnTo>
                    <a:pt x="646673" y="234947"/>
                  </a:lnTo>
                  <a:lnTo>
                    <a:pt x="629963" y="191096"/>
                  </a:lnTo>
                  <a:lnTo>
                    <a:pt x="607452" y="150488"/>
                  </a:lnTo>
                  <a:lnTo>
                    <a:pt x="579652" y="113633"/>
                  </a:lnTo>
                  <a:lnTo>
                    <a:pt x="547071" y="81044"/>
                  </a:lnTo>
                  <a:lnTo>
                    <a:pt x="510221" y="53233"/>
                  </a:lnTo>
                  <a:lnTo>
                    <a:pt x="469612" y="30711"/>
                  </a:lnTo>
                  <a:lnTo>
                    <a:pt x="425753" y="13990"/>
                  </a:lnTo>
                  <a:lnTo>
                    <a:pt x="379154" y="3583"/>
                  </a:lnTo>
                  <a:lnTo>
                    <a:pt x="330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38652" y="2512314"/>
              <a:ext cx="661035" cy="661035"/>
            </a:xfrm>
            <a:custGeom>
              <a:avLst/>
              <a:gdLst/>
              <a:ahLst/>
              <a:cxnLst/>
              <a:rect l="l" t="t" r="r" b="b"/>
              <a:pathLst>
                <a:path w="661035" h="661035">
                  <a:moveTo>
                    <a:pt x="0" y="330327"/>
                  </a:moveTo>
                  <a:lnTo>
                    <a:pt x="3583" y="281527"/>
                  </a:lnTo>
                  <a:lnTo>
                    <a:pt x="13990" y="234947"/>
                  </a:lnTo>
                  <a:lnTo>
                    <a:pt x="30711" y="191096"/>
                  </a:lnTo>
                  <a:lnTo>
                    <a:pt x="53233" y="150488"/>
                  </a:lnTo>
                  <a:lnTo>
                    <a:pt x="81044" y="113633"/>
                  </a:lnTo>
                  <a:lnTo>
                    <a:pt x="113633" y="81044"/>
                  </a:lnTo>
                  <a:lnTo>
                    <a:pt x="150488" y="53233"/>
                  </a:lnTo>
                  <a:lnTo>
                    <a:pt x="191096" y="30711"/>
                  </a:lnTo>
                  <a:lnTo>
                    <a:pt x="234947" y="13990"/>
                  </a:lnTo>
                  <a:lnTo>
                    <a:pt x="281527" y="3583"/>
                  </a:lnTo>
                  <a:lnTo>
                    <a:pt x="330326" y="0"/>
                  </a:lnTo>
                  <a:lnTo>
                    <a:pt x="379154" y="3583"/>
                  </a:lnTo>
                  <a:lnTo>
                    <a:pt x="425753" y="13990"/>
                  </a:lnTo>
                  <a:lnTo>
                    <a:pt x="469612" y="30711"/>
                  </a:lnTo>
                  <a:lnTo>
                    <a:pt x="510221" y="53233"/>
                  </a:lnTo>
                  <a:lnTo>
                    <a:pt x="547071" y="81044"/>
                  </a:lnTo>
                  <a:lnTo>
                    <a:pt x="579652" y="113633"/>
                  </a:lnTo>
                  <a:lnTo>
                    <a:pt x="607452" y="150488"/>
                  </a:lnTo>
                  <a:lnTo>
                    <a:pt x="629963" y="191096"/>
                  </a:lnTo>
                  <a:lnTo>
                    <a:pt x="646673" y="234947"/>
                  </a:lnTo>
                  <a:lnTo>
                    <a:pt x="657073" y="281527"/>
                  </a:lnTo>
                  <a:lnTo>
                    <a:pt x="660654" y="330327"/>
                  </a:lnTo>
                  <a:lnTo>
                    <a:pt x="657073" y="379154"/>
                  </a:lnTo>
                  <a:lnTo>
                    <a:pt x="646673" y="425753"/>
                  </a:lnTo>
                  <a:lnTo>
                    <a:pt x="629963" y="469612"/>
                  </a:lnTo>
                  <a:lnTo>
                    <a:pt x="607452" y="510221"/>
                  </a:lnTo>
                  <a:lnTo>
                    <a:pt x="579652" y="547071"/>
                  </a:lnTo>
                  <a:lnTo>
                    <a:pt x="547071" y="579652"/>
                  </a:lnTo>
                  <a:lnTo>
                    <a:pt x="510221" y="607452"/>
                  </a:lnTo>
                  <a:lnTo>
                    <a:pt x="469612" y="629963"/>
                  </a:lnTo>
                  <a:lnTo>
                    <a:pt x="425753" y="646673"/>
                  </a:lnTo>
                  <a:lnTo>
                    <a:pt x="379154" y="657073"/>
                  </a:lnTo>
                  <a:lnTo>
                    <a:pt x="330326" y="660654"/>
                  </a:lnTo>
                  <a:lnTo>
                    <a:pt x="281527" y="657073"/>
                  </a:lnTo>
                  <a:lnTo>
                    <a:pt x="234947" y="646673"/>
                  </a:lnTo>
                  <a:lnTo>
                    <a:pt x="191096" y="629963"/>
                  </a:lnTo>
                  <a:lnTo>
                    <a:pt x="150488" y="607452"/>
                  </a:lnTo>
                  <a:lnTo>
                    <a:pt x="113633" y="579652"/>
                  </a:lnTo>
                  <a:lnTo>
                    <a:pt x="81044" y="547071"/>
                  </a:lnTo>
                  <a:lnTo>
                    <a:pt x="53233" y="510221"/>
                  </a:lnTo>
                  <a:lnTo>
                    <a:pt x="30711" y="469612"/>
                  </a:lnTo>
                  <a:lnTo>
                    <a:pt x="13990" y="425753"/>
                  </a:lnTo>
                  <a:lnTo>
                    <a:pt x="3583" y="379154"/>
                  </a:lnTo>
                  <a:lnTo>
                    <a:pt x="0" y="330327"/>
                  </a:lnTo>
                  <a:close/>
                </a:path>
              </a:pathLst>
            </a:custGeom>
            <a:ln w="19050">
              <a:solidFill>
                <a:srgbClr val="56AC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097529" y="2553081"/>
            <a:ext cx="4121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C000"/>
                </a:solidFill>
                <a:latin typeface="Tahoma"/>
                <a:cs typeface="Tahoma"/>
              </a:rPr>
              <a:t>2.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022340" y="2448179"/>
            <a:ext cx="680085" cy="680085"/>
            <a:chOff x="6022340" y="2448179"/>
            <a:chExt cx="680085" cy="680085"/>
          </a:xfrm>
        </p:grpSpPr>
        <p:sp>
          <p:nvSpPr>
            <p:cNvPr id="20" name="object 20"/>
            <p:cNvSpPr/>
            <p:nvPr/>
          </p:nvSpPr>
          <p:spPr>
            <a:xfrm>
              <a:off x="6031865" y="2457704"/>
              <a:ext cx="661035" cy="661035"/>
            </a:xfrm>
            <a:custGeom>
              <a:avLst/>
              <a:gdLst/>
              <a:ahLst/>
              <a:cxnLst/>
              <a:rect l="l" t="t" r="r" b="b"/>
              <a:pathLst>
                <a:path w="661034" h="661035">
                  <a:moveTo>
                    <a:pt x="330326" y="0"/>
                  </a:moveTo>
                  <a:lnTo>
                    <a:pt x="281527" y="3583"/>
                  </a:lnTo>
                  <a:lnTo>
                    <a:pt x="234947" y="13990"/>
                  </a:lnTo>
                  <a:lnTo>
                    <a:pt x="191096" y="30711"/>
                  </a:lnTo>
                  <a:lnTo>
                    <a:pt x="150488" y="53233"/>
                  </a:lnTo>
                  <a:lnTo>
                    <a:pt x="113633" y="81044"/>
                  </a:lnTo>
                  <a:lnTo>
                    <a:pt x="81044" y="113633"/>
                  </a:lnTo>
                  <a:lnTo>
                    <a:pt x="53233" y="150488"/>
                  </a:lnTo>
                  <a:lnTo>
                    <a:pt x="30711" y="191096"/>
                  </a:lnTo>
                  <a:lnTo>
                    <a:pt x="13990" y="234947"/>
                  </a:lnTo>
                  <a:lnTo>
                    <a:pt x="3583" y="281527"/>
                  </a:lnTo>
                  <a:lnTo>
                    <a:pt x="0" y="330326"/>
                  </a:lnTo>
                  <a:lnTo>
                    <a:pt x="3583" y="379154"/>
                  </a:lnTo>
                  <a:lnTo>
                    <a:pt x="13990" y="425753"/>
                  </a:lnTo>
                  <a:lnTo>
                    <a:pt x="30711" y="469612"/>
                  </a:lnTo>
                  <a:lnTo>
                    <a:pt x="53233" y="510221"/>
                  </a:lnTo>
                  <a:lnTo>
                    <a:pt x="81044" y="547071"/>
                  </a:lnTo>
                  <a:lnTo>
                    <a:pt x="113633" y="579652"/>
                  </a:lnTo>
                  <a:lnTo>
                    <a:pt x="150488" y="607452"/>
                  </a:lnTo>
                  <a:lnTo>
                    <a:pt x="191096" y="629963"/>
                  </a:lnTo>
                  <a:lnTo>
                    <a:pt x="234947" y="646673"/>
                  </a:lnTo>
                  <a:lnTo>
                    <a:pt x="281527" y="657073"/>
                  </a:lnTo>
                  <a:lnTo>
                    <a:pt x="330326" y="660653"/>
                  </a:lnTo>
                  <a:lnTo>
                    <a:pt x="379154" y="657073"/>
                  </a:lnTo>
                  <a:lnTo>
                    <a:pt x="425753" y="646673"/>
                  </a:lnTo>
                  <a:lnTo>
                    <a:pt x="469612" y="629963"/>
                  </a:lnTo>
                  <a:lnTo>
                    <a:pt x="510221" y="607452"/>
                  </a:lnTo>
                  <a:lnTo>
                    <a:pt x="547071" y="579652"/>
                  </a:lnTo>
                  <a:lnTo>
                    <a:pt x="579652" y="547071"/>
                  </a:lnTo>
                  <a:lnTo>
                    <a:pt x="607452" y="510221"/>
                  </a:lnTo>
                  <a:lnTo>
                    <a:pt x="629963" y="469612"/>
                  </a:lnTo>
                  <a:lnTo>
                    <a:pt x="646673" y="425753"/>
                  </a:lnTo>
                  <a:lnTo>
                    <a:pt x="657073" y="379154"/>
                  </a:lnTo>
                  <a:lnTo>
                    <a:pt x="660654" y="330326"/>
                  </a:lnTo>
                  <a:lnTo>
                    <a:pt x="657073" y="281527"/>
                  </a:lnTo>
                  <a:lnTo>
                    <a:pt x="646673" y="234947"/>
                  </a:lnTo>
                  <a:lnTo>
                    <a:pt x="629963" y="191096"/>
                  </a:lnTo>
                  <a:lnTo>
                    <a:pt x="607452" y="150488"/>
                  </a:lnTo>
                  <a:lnTo>
                    <a:pt x="579652" y="113633"/>
                  </a:lnTo>
                  <a:lnTo>
                    <a:pt x="547071" y="81044"/>
                  </a:lnTo>
                  <a:lnTo>
                    <a:pt x="510221" y="53233"/>
                  </a:lnTo>
                  <a:lnTo>
                    <a:pt x="469612" y="30711"/>
                  </a:lnTo>
                  <a:lnTo>
                    <a:pt x="425753" y="13990"/>
                  </a:lnTo>
                  <a:lnTo>
                    <a:pt x="379154" y="3583"/>
                  </a:lnTo>
                  <a:lnTo>
                    <a:pt x="330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031865" y="2457704"/>
              <a:ext cx="661035" cy="661035"/>
            </a:xfrm>
            <a:custGeom>
              <a:avLst/>
              <a:gdLst/>
              <a:ahLst/>
              <a:cxnLst/>
              <a:rect l="l" t="t" r="r" b="b"/>
              <a:pathLst>
                <a:path w="661034" h="661035">
                  <a:moveTo>
                    <a:pt x="0" y="330326"/>
                  </a:moveTo>
                  <a:lnTo>
                    <a:pt x="3583" y="281527"/>
                  </a:lnTo>
                  <a:lnTo>
                    <a:pt x="13990" y="234947"/>
                  </a:lnTo>
                  <a:lnTo>
                    <a:pt x="30711" y="191096"/>
                  </a:lnTo>
                  <a:lnTo>
                    <a:pt x="53233" y="150488"/>
                  </a:lnTo>
                  <a:lnTo>
                    <a:pt x="81044" y="113633"/>
                  </a:lnTo>
                  <a:lnTo>
                    <a:pt x="113633" y="81044"/>
                  </a:lnTo>
                  <a:lnTo>
                    <a:pt x="150488" y="53233"/>
                  </a:lnTo>
                  <a:lnTo>
                    <a:pt x="191096" y="30711"/>
                  </a:lnTo>
                  <a:lnTo>
                    <a:pt x="234947" y="13990"/>
                  </a:lnTo>
                  <a:lnTo>
                    <a:pt x="281527" y="3583"/>
                  </a:lnTo>
                  <a:lnTo>
                    <a:pt x="330326" y="0"/>
                  </a:lnTo>
                  <a:lnTo>
                    <a:pt x="379154" y="3583"/>
                  </a:lnTo>
                  <a:lnTo>
                    <a:pt x="425753" y="13990"/>
                  </a:lnTo>
                  <a:lnTo>
                    <a:pt x="469612" y="30711"/>
                  </a:lnTo>
                  <a:lnTo>
                    <a:pt x="510221" y="53233"/>
                  </a:lnTo>
                  <a:lnTo>
                    <a:pt x="547071" y="81044"/>
                  </a:lnTo>
                  <a:lnTo>
                    <a:pt x="579652" y="113633"/>
                  </a:lnTo>
                  <a:lnTo>
                    <a:pt x="607452" y="150488"/>
                  </a:lnTo>
                  <a:lnTo>
                    <a:pt x="629963" y="191096"/>
                  </a:lnTo>
                  <a:lnTo>
                    <a:pt x="646673" y="234947"/>
                  </a:lnTo>
                  <a:lnTo>
                    <a:pt x="657073" y="281527"/>
                  </a:lnTo>
                  <a:lnTo>
                    <a:pt x="660654" y="330326"/>
                  </a:lnTo>
                  <a:lnTo>
                    <a:pt x="657073" y="379154"/>
                  </a:lnTo>
                  <a:lnTo>
                    <a:pt x="646673" y="425753"/>
                  </a:lnTo>
                  <a:lnTo>
                    <a:pt x="629963" y="469612"/>
                  </a:lnTo>
                  <a:lnTo>
                    <a:pt x="607452" y="510221"/>
                  </a:lnTo>
                  <a:lnTo>
                    <a:pt x="579652" y="547071"/>
                  </a:lnTo>
                  <a:lnTo>
                    <a:pt x="547071" y="579652"/>
                  </a:lnTo>
                  <a:lnTo>
                    <a:pt x="510221" y="607452"/>
                  </a:lnTo>
                  <a:lnTo>
                    <a:pt x="469612" y="629963"/>
                  </a:lnTo>
                  <a:lnTo>
                    <a:pt x="425753" y="646673"/>
                  </a:lnTo>
                  <a:lnTo>
                    <a:pt x="379154" y="657073"/>
                  </a:lnTo>
                  <a:lnTo>
                    <a:pt x="330326" y="660653"/>
                  </a:lnTo>
                  <a:lnTo>
                    <a:pt x="281527" y="657073"/>
                  </a:lnTo>
                  <a:lnTo>
                    <a:pt x="234947" y="646673"/>
                  </a:lnTo>
                  <a:lnTo>
                    <a:pt x="191096" y="629963"/>
                  </a:lnTo>
                  <a:lnTo>
                    <a:pt x="150488" y="607452"/>
                  </a:lnTo>
                  <a:lnTo>
                    <a:pt x="113633" y="579652"/>
                  </a:lnTo>
                  <a:lnTo>
                    <a:pt x="81044" y="547071"/>
                  </a:lnTo>
                  <a:lnTo>
                    <a:pt x="53233" y="510221"/>
                  </a:lnTo>
                  <a:lnTo>
                    <a:pt x="30711" y="469612"/>
                  </a:lnTo>
                  <a:lnTo>
                    <a:pt x="13990" y="425753"/>
                  </a:lnTo>
                  <a:lnTo>
                    <a:pt x="3583" y="379154"/>
                  </a:lnTo>
                  <a:lnTo>
                    <a:pt x="0" y="330326"/>
                  </a:lnTo>
                  <a:close/>
                </a:path>
              </a:pathLst>
            </a:custGeom>
            <a:ln w="19050">
              <a:solidFill>
                <a:srgbClr val="56AC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191250" y="2498598"/>
            <a:ext cx="4121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C000"/>
                </a:solidFill>
                <a:latin typeface="Tahoma"/>
                <a:cs typeface="Tahoma"/>
              </a:rPr>
              <a:t>3.</a:t>
            </a:r>
            <a:endParaRPr sz="3200">
              <a:latin typeface="Tahoma"/>
              <a:cs typeface="Tahoma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" y="43116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93311" y="3359403"/>
            <a:ext cx="301625" cy="0"/>
          </a:xfrm>
          <a:custGeom>
            <a:avLst/>
            <a:gdLst/>
            <a:ahLst/>
            <a:cxnLst/>
            <a:rect l="l" t="t" r="r" b="b"/>
            <a:pathLst>
              <a:path w="301625">
                <a:moveTo>
                  <a:pt x="301625" y="0"/>
                </a:moveTo>
                <a:lnTo>
                  <a:pt x="0" y="0"/>
                </a:lnTo>
              </a:path>
            </a:pathLst>
          </a:custGeom>
          <a:ln w="28575">
            <a:solidFill>
              <a:srgbClr val="56AC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93311" y="1197483"/>
            <a:ext cx="301625" cy="0"/>
          </a:xfrm>
          <a:custGeom>
            <a:avLst/>
            <a:gdLst/>
            <a:ahLst/>
            <a:cxnLst/>
            <a:rect l="l" t="t" r="r" b="b"/>
            <a:pathLst>
              <a:path w="301625">
                <a:moveTo>
                  <a:pt x="301625" y="0"/>
                </a:moveTo>
                <a:lnTo>
                  <a:pt x="0" y="0"/>
                </a:lnTo>
              </a:path>
            </a:pathLst>
          </a:custGeom>
          <a:ln w="28575">
            <a:solidFill>
              <a:srgbClr val="56AC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93311" y="1370711"/>
            <a:ext cx="301625" cy="0"/>
          </a:xfrm>
          <a:custGeom>
            <a:avLst/>
            <a:gdLst/>
            <a:ahLst/>
            <a:cxnLst/>
            <a:rect l="l" t="t" r="r" b="b"/>
            <a:pathLst>
              <a:path w="301625">
                <a:moveTo>
                  <a:pt x="301625" y="0"/>
                </a:moveTo>
                <a:lnTo>
                  <a:pt x="0" y="0"/>
                </a:lnTo>
              </a:path>
            </a:pathLst>
          </a:custGeom>
          <a:ln w="28575">
            <a:solidFill>
              <a:srgbClr val="56AC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93311" y="1527428"/>
            <a:ext cx="301625" cy="0"/>
          </a:xfrm>
          <a:custGeom>
            <a:avLst/>
            <a:gdLst/>
            <a:ahLst/>
            <a:cxnLst/>
            <a:rect l="l" t="t" r="r" b="b"/>
            <a:pathLst>
              <a:path w="301625">
                <a:moveTo>
                  <a:pt x="301625" y="0"/>
                </a:moveTo>
                <a:lnTo>
                  <a:pt x="0" y="0"/>
                </a:lnTo>
              </a:path>
            </a:pathLst>
          </a:custGeom>
          <a:ln w="28575">
            <a:solidFill>
              <a:srgbClr val="56AC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0" y="833627"/>
            <a:ext cx="4152900" cy="4196080"/>
            <a:chOff x="0" y="833627"/>
            <a:chExt cx="4152900" cy="419608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823716"/>
              <a:ext cx="4076708" cy="117043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3941063"/>
              <a:ext cx="3997325" cy="926465"/>
            </a:xfrm>
            <a:custGeom>
              <a:avLst/>
              <a:gdLst/>
              <a:ahLst/>
              <a:cxnLst/>
              <a:rect l="l" t="t" r="r" b="b"/>
              <a:pathLst>
                <a:path w="3997325" h="926464">
                  <a:moveTo>
                    <a:pt x="3996944" y="0"/>
                  </a:moveTo>
                  <a:lnTo>
                    <a:pt x="0" y="0"/>
                  </a:lnTo>
                  <a:lnTo>
                    <a:pt x="0" y="926172"/>
                  </a:lnTo>
                  <a:lnTo>
                    <a:pt x="3533902" y="926172"/>
                  </a:lnTo>
                  <a:lnTo>
                    <a:pt x="3996944" y="463092"/>
                  </a:lnTo>
                  <a:lnTo>
                    <a:pt x="3996944" y="0"/>
                  </a:lnTo>
                  <a:close/>
                </a:path>
              </a:pathLst>
            </a:custGeom>
            <a:solidFill>
              <a:srgbClr val="B7D1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64992" y="4259578"/>
              <a:ext cx="769620" cy="76961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526409" y="4404156"/>
              <a:ext cx="470534" cy="470534"/>
            </a:xfrm>
            <a:custGeom>
              <a:avLst/>
              <a:gdLst/>
              <a:ahLst/>
              <a:cxnLst/>
              <a:rect l="l" t="t" r="r" b="b"/>
              <a:pathLst>
                <a:path w="470535" h="470535">
                  <a:moveTo>
                    <a:pt x="470535" y="0"/>
                  </a:moveTo>
                  <a:lnTo>
                    <a:pt x="0" y="0"/>
                  </a:lnTo>
                  <a:lnTo>
                    <a:pt x="0" y="470522"/>
                  </a:lnTo>
                  <a:lnTo>
                    <a:pt x="470535" y="0"/>
                  </a:lnTo>
                  <a:close/>
                </a:path>
              </a:pathLst>
            </a:custGeom>
            <a:solidFill>
              <a:srgbClr val="21AD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933700"/>
              <a:ext cx="4099560" cy="121462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0" y="3072764"/>
              <a:ext cx="3997325" cy="926465"/>
            </a:xfrm>
            <a:custGeom>
              <a:avLst/>
              <a:gdLst/>
              <a:ahLst/>
              <a:cxnLst/>
              <a:rect l="l" t="t" r="r" b="b"/>
              <a:pathLst>
                <a:path w="3997325" h="926464">
                  <a:moveTo>
                    <a:pt x="3996944" y="0"/>
                  </a:moveTo>
                  <a:lnTo>
                    <a:pt x="0" y="0"/>
                  </a:lnTo>
                  <a:lnTo>
                    <a:pt x="0" y="926147"/>
                  </a:lnTo>
                  <a:lnTo>
                    <a:pt x="3533902" y="926147"/>
                  </a:lnTo>
                  <a:lnTo>
                    <a:pt x="3996944" y="463042"/>
                  </a:lnTo>
                  <a:lnTo>
                    <a:pt x="3996944" y="0"/>
                  </a:lnTo>
                  <a:close/>
                </a:path>
              </a:pathLst>
            </a:custGeom>
            <a:solidFill>
              <a:srgbClr val="21AD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98875" y="3281172"/>
              <a:ext cx="954024" cy="95249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526409" y="3535807"/>
              <a:ext cx="470534" cy="471170"/>
            </a:xfrm>
            <a:custGeom>
              <a:avLst/>
              <a:gdLst/>
              <a:ahLst/>
              <a:cxnLst/>
              <a:rect l="l" t="t" r="r" b="b"/>
              <a:pathLst>
                <a:path w="470535" h="471170">
                  <a:moveTo>
                    <a:pt x="470535" y="0"/>
                  </a:moveTo>
                  <a:lnTo>
                    <a:pt x="0" y="0"/>
                  </a:lnTo>
                  <a:lnTo>
                    <a:pt x="0" y="470560"/>
                  </a:lnTo>
                  <a:lnTo>
                    <a:pt x="470535" y="0"/>
                  </a:lnTo>
                  <a:close/>
                </a:path>
              </a:pathLst>
            </a:custGeom>
            <a:solidFill>
              <a:srgbClr val="B7D1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900427"/>
              <a:ext cx="4099560" cy="139903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0" y="2038985"/>
              <a:ext cx="3997325" cy="1113155"/>
            </a:xfrm>
            <a:custGeom>
              <a:avLst/>
              <a:gdLst/>
              <a:ahLst/>
              <a:cxnLst/>
              <a:rect l="l" t="t" r="r" b="b"/>
              <a:pathLst>
                <a:path w="3997325" h="1113155">
                  <a:moveTo>
                    <a:pt x="3996944" y="0"/>
                  </a:moveTo>
                  <a:lnTo>
                    <a:pt x="0" y="0"/>
                  </a:lnTo>
                  <a:lnTo>
                    <a:pt x="0" y="1113154"/>
                  </a:lnTo>
                  <a:lnTo>
                    <a:pt x="3540760" y="1113154"/>
                  </a:lnTo>
                  <a:lnTo>
                    <a:pt x="3996944" y="656970"/>
                  </a:lnTo>
                  <a:lnTo>
                    <a:pt x="3996944" y="0"/>
                  </a:lnTo>
                  <a:close/>
                </a:path>
              </a:pathLst>
            </a:custGeom>
            <a:solidFill>
              <a:srgbClr val="B7D1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64992" y="2543555"/>
              <a:ext cx="769620" cy="76809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526409" y="2687192"/>
              <a:ext cx="470534" cy="470534"/>
            </a:xfrm>
            <a:custGeom>
              <a:avLst/>
              <a:gdLst/>
              <a:ahLst/>
              <a:cxnLst/>
              <a:rect l="l" t="t" r="r" b="b"/>
              <a:pathLst>
                <a:path w="470535" h="470535">
                  <a:moveTo>
                    <a:pt x="470535" y="0"/>
                  </a:moveTo>
                  <a:lnTo>
                    <a:pt x="0" y="0"/>
                  </a:lnTo>
                  <a:lnTo>
                    <a:pt x="0" y="470534"/>
                  </a:lnTo>
                  <a:lnTo>
                    <a:pt x="470535" y="0"/>
                  </a:lnTo>
                  <a:close/>
                </a:path>
              </a:pathLst>
            </a:custGeom>
            <a:solidFill>
              <a:srgbClr val="21AD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833627"/>
              <a:ext cx="4099560" cy="139750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0" y="970914"/>
              <a:ext cx="3997325" cy="1113155"/>
            </a:xfrm>
            <a:custGeom>
              <a:avLst/>
              <a:gdLst/>
              <a:ahLst/>
              <a:cxnLst/>
              <a:rect l="l" t="t" r="r" b="b"/>
              <a:pathLst>
                <a:path w="3997325" h="1113155">
                  <a:moveTo>
                    <a:pt x="3996944" y="0"/>
                  </a:moveTo>
                  <a:lnTo>
                    <a:pt x="0" y="0"/>
                  </a:lnTo>
                  <a:lnTo>
                    <a:pt x="0" y="1113155"/>
                  </a:lnTo>
                  <a:lnTo>
                    <a:pt x="3540760" y="1113155"/>
                  </a:lnTo>
                  <a:lnTo>
                    <a:pt x="3996944" y="656844"/>
                  </a:lnTo>
                  <a:lnTo>
                    <a:pt x="3996944" y="0"/>
                  </a:lnTo>
                  <a:close/>
                </a:path>
              </a:pathLst>
            </a:custGeom>
            <a:solidFill>
              <a:srgbClr val="21AD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98875" y="1376172"/>
              <a:ext cx="954024" cy="95402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526409" y="1632076"/>
              <a:ext cx="470534" cy="470534"/>
            </a:xfrm>
            <a:custGeom>
              <a:avLst/>
              <a:gdLst/>
              <a:ahLst/>
              <a:cxnLst/>
              <a:rect l="l" t="t" r="r" b="b"/>
              <a:pathLst>
                <a:path w="470535" h="470535">
                  <a:moveTo>
                    <a:pt x="470535" y="0"/>
                  </a:moveTo>
                  <a:lnTo>
                    <a:pt x="0" y="0"/>
                  </a:lnTo>
                  <a:lnTo>
                    <a:pt x="0" y="470535"/>
                  </a:lnTo>
                  <a:lnTo>
                    <a:pt x="470535" y="0"/>
                  </a:lnTo>
                  <a:close/>
                </a:path>
              </a:pathLst>
            </a:custGeom>
            <a:solidFill>
              <a:srgbClr val="B7D1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67385" y="1232407"/>
            <a:ext cx="2790825" cy="623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95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Чтобы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претендовать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ts val="151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на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налоговые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вычеты,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нужно </a:t>
            </a:r>
            <a:r>
              <a:rPr sz="1400" b="1" spc="-4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быть</a:t>
            </a:r>
            <a:r>
              <a:rPr sz="14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налогоплательщиком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67385" y="2192782"/>
            <a:ext cx="3072765" cy="81597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281305">
              <a:lnSpc>
                <a:spcPts val="1510"/>
              </a:lnSpc>
              <a:spcBef>
                <a:spcPts val="295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Заранее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продумывать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сделки </a:t>
            </a:r>
            <a:r>
              <a:rPr sz="1400" b="1" spc="-3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в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привязке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к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времени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их </a:t>
            </a:r>
            <a:r>
              <a:rPr sz="14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осуществления</a:t>
            </a: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суммам,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ts val="1495"/>
              </a:lnSpc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перечисленных</a:t>
            </a: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бюджет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НДФЛ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67385" y="3345307"/>
            <a:ext cx="2390140" cy="43180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5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Ответственно относиться </a:t>
            </a:r>
            <a:r>
              <a:rPr sz="1400" b="1" spc="-4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к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документообороту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283709" y="929881"/>
            <a:ext cx="3351529" cy="1033144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000" b="1" spc="-5" dirty="0">
                <a:solidFill>
                  <a:srgbClr val="3A3838"/>
                </a:solidFill>
                <a:latin typeface="Tahoma"/>
                <a:cs typeface="Tahoma"/>
              </a:rPr>
              <a:t>Официальное</a:t>
            </a:r>
            <a:r>
              <a:rPr sz="10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3A3838"/>
                </a:solidFill>
                <a:latin typeface="Tahoma"/>
                <a:cs typeface="Tahoma"/>
              </a:rPr>
              <a:t>трудоустройство!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Трудовой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договор</a:t>
            </a:r>
            <a:r>
              <a:rPr sz="1000" spc="-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10" dirty="0">
                <a:solidFill>
                  <a:srgbClr val="3A3838"/>
                </a:solidFill>
                <a:latin typeface="Tahoma"/>
                <a:cs typeface="Tahoma"/>
              </a:rPr>
              <a:t>или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Договор</a:t>
            </a:r>
            <a:r>
              <a:rPr sz="10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гражданско-правового</a:t>
            </a:r>
            <a:r>
              <a:rPr sz="10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характера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«Белая»</a:t>
            </a:r>
            <a:r>
              <a:rPr sz="1000" spc="-4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зарплата</a:t>
            </a:r>
            <a:endParaRPr sz="1000">
              <a:latin typeface="Tahoma"/>
              <a:cs typeface="Tahoma"/>
            </a:endParaRPr>
          </a:p>
          <a:p>
            <a:pPr marL="210185" marR="5080">
              <a:lnSpc>
                <a:spcPct val="104800"/>
              </a:lnSpc>
              <a:spcBef>
                <a:spcPts val="10"/>
              </a:spcBef>
            </a:pPr>
            <a:r>
              <a:rPr sz="1050" spc="-30" dirty="0">
                <a:solidFill>
                  <a:srgbClr val="56AC91"/>
                </a:solidFill>
                <a:latin typeface="Tahoma"/>
                <a:cs typeface="Tahoma"/>
              </a:rPr>
              <a:t>Работодатель </a:t>
            </a:r>
            <a:r>
              <a:rPr sz="1050" spc="-35" dirty="0">
                <a:solidFill>
                  <a:srgbClr val="56AC91"/>
                </a:solidFill>
                <a:latin typeface="Tahoma"/>
                <a:cs typeface="Tahoma"/>
              </a:rPr>
              <a:t>должен </a:t>
            </a:r>
            <a:r>
              <a:rPr sz="1050" spc="-30" dirty="0">
                <a:solidFill>
                  <a:srgbClr val="56AC91"/>
                </a:solidFill>
                <a:latin typeface="Tahoma"/>
                <a:cs typeface="Tahoma"/>
              </a:rPr>
              <a:t>выполнять свои обязательство </a:t>
            </a:r>
            <a:r>
              <a:rPr sz="1050" spc="-31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050" spc="-30" dirty="0">
                <a:solidFill>
                  <a:srgbClr val="56AC91"/>
                </a:solidFill>
                <a:latin typeface="Tahoma"/>
                <a:cs typeface="Tahoma"/>
              </a:rPr>
              <a:t>по</a:t>
            </a:r>
            <a:r>
              <a:rPr sz="1050" spc="-2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050" spc="-30" dirty="0">
                <a:solidFill>
                  <a:srgbClr val="56AC91"/>
                </a:solidFill>
                <a:latin typeface="Tahoma"/>
                <a:cs typeface="Tahoma"/>
              </a:rPr>
              <a:t>перечислению</a:t>
            </a:r>
            <a:r>
              <a:rPr sz="1050" spc="-3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050" spc="-45" dirty="0">
                <a:solidFill>
                  <a:srgbClr val="56AC91"/>
                </a:solidFill>
                <a:latin typeface="Tahoma"/>
                <a:cs typeface="Tahoma"/>
              </a:rPr>
              <a:t>НДФЛ</a:t>
            </a:r>
            <a:r>
              <a:rPr sz="1050" spc="-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050" spc="-30" dirty="0">
                <a:solidFill>
                  <a:srgbClr val="56AC91"/>
                </a:solidFill>
                <a:latin typeface="Tahoma"/>
                <a:cs typeface="Tahoma"/>
              </a:rPr>
              <a:t>в</a:t>
            </a:r>
            <a:r>
              <a:rPr sz="1050" spc="-2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050" spc="-35" dirty="0">
                <a:solidFill>
                  <a:srgbClr val="56AC91"/>
                </a:solidFill>
                <a:latin typeface="Tahoma"/>
                <a:cs typeface="Tahoma"/>
              </a:rPr>
              <a:t>бюджет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255389" y="2146553"/>
            <a:ext cx="42957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Ориентироваться</a:t>
            </a:r>
            <a:r>
              <a:rPr sz="1000" spc="3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000" spc="35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возможных</a:t>
            </a:r>
            <a:r>
              <a:rPr sz="1000" spc="35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налоговых</a:t>
            </a:r>
            <a:r>
              <a:rPr sz="1000" spc="35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вычетах</a:t>
            </a:r>
            <a:r>
              <a:rPr sz="1000" spc="35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000" spc="35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000" spc="35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предельных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80611" y="2298316"/>
            <a:ext cx="4672965" cy="69659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20"/>
              </a:spcBef>
            </a:pPr>
            <a:r>
              <a:rPr sz="1000" u="heavy" spc="-5" dirty="0">
                <a:solidFill>
                  <a:srgbClr val="3A3838"/>
                </a:solidFill>
                <a:uFill>
                  <a:solidFill>
                    <a:srgbClr val="B7D199"/>
                  </a:solidFill>
                </a:uFill>
                <a:latin typeface="Times New Roman"/>
                <a:cs typeface="Times New Roman"/>
              </a:rPr>
              <a:t>         </a:t>
            </a:r>
            <a:r>
              <a:rPr sz="1000" u="heavy" spc="100" dirty="0">
                <a:solidFill>
                  <a:srgbClr val="3A3838"/>
                </a:solidFill>
                <a:uFill>
                  <a:solidFill>
                    <a:srgbClr val="B7D19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000" spc="100" dirty="0">
                <a:solidFill>
                  <a:srgbClr val="3A3838"/>
                </a:solidFill>
                <a:latin typeface="Times New Roman"/>
                <a:cs typeface="Times New Roman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их</a:t>
            </a:r>
            <a:r>
              <a:rPr sz="1000" spc="-4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суммах.</a:t>
            </a:r>
            <a:endParaRPr sz="1000">
              <a:latin typeface="Tahoma"/>
              <a:cs typeface="Tahoma"/>
            </a:endParaRPr>
          </a:p>
          <a:p>
            <a:pPr marL="387350" marR="5080" algn="just">
              <a:lnSpc>
                <a:spcPct val="110000"/>
              </a:lnSpc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Рассчитывать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альтернативные пути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реализации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сделок (когда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что 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10" dirty="0">
                <a:solidFill>
                  <a:srgbClr val="3A3838"/>
                </a:solidFill>
                <a:latin typeface="Tahoma"/>
                <a:cs typeface="Tahoma"/>
              </a:rPr>
              <a:t>лучше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 продать,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какой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момент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выгоднее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купить,</a:t>
            </a:r>
            <a:r>
              <a:rPr sz="1000" spc="30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000" spc="30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10" dirty="0">
                <a:solidFill>
                  <a:srgbClr val="3A3838"/>
                </a:solidFill>
                <a:latin typeface="Tahoma"/>
                <a:cs typeface="Tahoma"/>
              </a:rPr>
              <a:t>кого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 целесообразно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оформить</a:t>
            </a:r>
            <a:r>
              <a:rPr sz="10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собственность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т.д.)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55389" y="3268472"/>
            <a:ext cx="42970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01650" algn="l"/>
                <a:tab pos="793115" algn="l"/>
                <a:tab pos="1480185" algn="l"/>
                <a:tab pos="2237740" algn="l"/>
                <a:tab pos="2931160" algn="l"/>
                <a:tab pos="3167380" algn="l"/>
              </a:tabLst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Взять	за	правило,	аккуратно	собирать	и	систематизировать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255389" y="3420262"/>
            <a:ext cx="109156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  <a:tabLst>
                <a:tab pos="405765" algn="l"/>
              </a:tabLst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все	договоры, 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ознакомившись</a:t>
            </a:r>
            <a:r>
              <a:rPr sz="1000" spc="114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420105" y="3420262"/>
            <a:ext cx="313245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955">
              <a:lnSpc>
                <a:spcPct val="110000"/>
              </a:lnSpc>
              <a:spcBef>
                <a:spcPts val="100"/>
              </a:spcBef>
              <a:tabLst>
                <a:tab pos="885825" algn="l"/>
                <a:tab pos="1755775" algn="l"/>
                <a:tab pos="2652395" algn="l"/>
              </a:tabLst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п</a:t>
            </a:r>
            <a:r>
              <a:rPr sz="1000" spc="-10" dirty="0">
                <a:solidFill>
                  <a:srgbClr val="3A3838"/>
                </a:solidFill>
                <a:latin typeface="Tahoma"/>
                <a:cs typeface="Tahoma"/>
              </a:rPr>
              <a:t>л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000" spc="-15" dirty="0">
                <a:solidFill>
                  <a:srgbClr val="3A3838"/>
                </a:solidFill>
                <a:latin typeface="Tahoma"/>
                <a:cs typeface="Tahoma"/>
              </a:rPr>
              <a:t>те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жн</a:t>
            </a:r>
            <a:r>
              <a:rPr sz="1000" spc="-15" dirty="0">
                <a:solidFill>
                  <a:srgbClr val="3A3838"/>
                </a:solidFill>
                <a:latin typeface="Tahoma"/>
                <a:cs typeface="Tahoma"/>
              </a:rPr>
              <a:t>ы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000" spc="-10" dirty="0">
                <a:solidFill>
                  <a:srgbClr val="3A3838"/>
                </a:solidFill>
                <a:latin typeface="Tahoma"/>
                <a:cs typeface="Tahoma"/>
              </a:rPr>
              <a:t>д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о</a:t>
            </a:r>
            <a:r>
              <a:rPr sz="1000" spc="-10" dirty="0">
                <a:solidFill>
                  <a:srgbClr val="3A3838"/>
                </a:solidFill>
                <a:latin typeface="Tahoma"/>
                <a:cs typeface="Tahoma"/>
              </a:rPr>
              <a:t>к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у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мент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ы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,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ж</a:t>
            </a:r>
            <a:r>
              <a:rPr sz="1000" spc="-15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000" spc="-10" dirty="0">
                <a:solidFill>
                  <a:srgbClr val="3A3838"/>
                </a:solidFill>
                <a:latin typeface="Tahoma"/>
                <a:cs typeface="Tahoma"/>
              </a:rPr>
              <a:t>л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ат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000" spc="-20" dirty="0">
                <a:solidFill>
                  <a:srgbClr val="3A3838"/>
                </a:solidFill>
                <a:latin typeface="Tahoma"/>
                <a:cs typeface="Tahoma"/>
              </a:rPr>
              <a:t>л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ьно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зар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н</a:t>
            </a:r>
            <a:r>
              <a:rPr sz="1000" spc="-15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е  требованиями</a:t>
            </a:r>
            <a:r>
              <a:rPr sz="1000" spc="17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к</a:t>
            </a:r>
            <a:r>
              <a:rPr sz="1000" spc="15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их</a:t>
            </a:r>
            <a:r>
              <a:rPr sz="1000" spc="15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оформлению</a:t>
            </a:r>
            <a:r>
              <a:rPr sz="1000" spc="15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10" dirty="0">
                <a:solidFill>
                  <a:srgbClr val="3A3838"/>
                </a:solidFill>
                <a:latin typeface="Tahoma"/>
                <a:cs typeface="Tahoma"/>
              </a:rPr>
              <a:t>для</a:t>
            </a:r>
            <a:r>
              <a:rPr sz="1000" spc="1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получения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255389" y="3771391"/>
            <a:ext cx="4297680" cy="8775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налоговых</a:t>
            </a:r>
            <a:r>
              <a:rPr sz="1000" spc="-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вычетов.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50">
              <a:latin typeface="Tahoma"/>
              <a:cs typeface="Tahoma"/>
            </a:endParaRPr>
          </a:p>
          <a:p>
            <a:pPr marL="12700" marR="5080" algn="just">
              <a:lnSpc>
                <a:spcPct val="110000"/>
              </a:lnSpc>
            </a:pP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По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возможности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использовать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сервис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«Личный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кабинет </a:t>
            </a:r>
            <a:r>
              <a:rPr sz="1000" spc="-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налогоплательщика»,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чтобы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избежать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простаивания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очередях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в 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налоговой</a:t>
            </a:r>
            <a:r>
              <a:rPr sz="10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инспекции</a:t>
            </a:r>
            <a:r>
              <a:rPr sz="1000" spc="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0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зафиксировать</a:t>
            </a:r>
            <a:r>
              <a:rPr sz="10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факт</a:t>
            </a:r>
            <a:r>
              <a:rPr sz="10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A3838"/>
                </a:solidFill>
                <a:latin typeface="Tahoma"/>
                <a:cs typeface="Tahoma"/>
              </a:rPr>
              <a:t>обращения.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67385" y="4216704"/>
            <a:ext cx="2182495" cy="43180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5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Экономьте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ваше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время </a:t>
            </a:r>
            <a:r>
              <a:rPr sz="1400" b="1" spc="-4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силы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893311" y="2234183"/>
            <a:ext cx="301625" cy="1971675"/>
          </a:xfrm>
          <a:custGeom>
            <a:avLst/>
            <a:gdLst/>
            <a:ahLst/>
            <a:cxnLst/>
            <a:rect l="l" t="t" r="r" b="b"/>
            <a:pathLst>
              <a:path w="301625" h="1971675">
                <a:moveTo>
                  <a:pt x="301625" y="0"/>
                </a:moveTo>
                <a:lnTo>
                  <a:pt x="0" y="0"/>
                </a:lnTo>
              </a:path>
              <a:path w="301625" h="1971675">
                <a:moveTo>
                  <a:pt x="301625" y="1971103"/>
                </a:moveTo>
                <a:lnTo>
                  <a:pt x="0" y="1971103"/>
                </a:lnTo>
              </a:path>
            </a:pathLst>
          </a:custGeom>
          <a:ln w="28575">
            <a:solidFill>
              <a:srgbClr val="B7D1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126197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84695" y="1638323"/>
            <a:ext cx="6320155" cy="3335020"/>
            <a:chOff x="2584695" y="1638323"/>
            <a:chExt cx="6320155" cy="33350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84695" y="1638323"/>
              <a:ext cx="6284993" cy="324760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683890" y="1717548"/>
              <a:ext cx="6026785" cy="2909570"/>
            </a:xfrm>
            <a:custGeom>
              <a:avLst/>
              <a:gdLst/>
              <a:ahLst/>
              <a:cxnLst/>
              <a:rect l="l" t="t" r="r" b="b"/>
              <a:pathLst>
                <a:path w="6026784" h="2909570">
                  <a:moveTo>
                    <a:pt x="6026404" y="0"/>
                  </a:moveTo>
                  <a:lnTo>
                    <a:pt x="0" y="0"/>
                  </a:lnTo>
                  <a:lnTo>
                    <a:pt x="0" y="2908947"/>
                  </a:lnTo>
                  <a:lnTo>
                    <a:pt x="4972304" y="2908947"/>
                  </a:lnTo>
                  <a:lnTo>
                    <a:pt x="6026404" y="1854835"/>
                  </a:lnTo>
                  <a:lnTo>
                    <a:pt x="6026404" y="0"/>
                  </a:lnTo>
                  <a:close/>
                </a:path>
              </a:pathLst>
            </a:custGeom>
            <a:solidFill>
              <a:srgbClr val="21AD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28916" y="3398520"/>
              <a:ext cx="1575816" cy="15742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653019" y="3569208"/>
              <a:ext cx="1066165" cy="1066165"/>
            </a:xfrm>
            <a:custGeom>
              <a:avLst/>
              <a:gdLst/>
              <a:ahLst/>
              <a:cxnLst/>
              <a:rect l="l" t="t" r="r" b="b"/>
              <a:pathLst>
                <a:path w="1066165" h="1066164">
                  <a:moveTo>
                    <a:pt x="1065783" y="0"/>
                  </a:moveTo>
                  <a:lnTo>
                    <a:pt x="0" y="0"/>
                  </a:lnTo>
                  <a:lnTo>
                    <a:pt x="0" y="1065758"/>
                  </a:lnTo>
                  <a:lnTo>
                    <a:pt x="1065783" y="0"/>
                  </a:lnTo>
                  <a:close/>
                </a:path>
              </a:pathLst>
            </a:custGeom>
            <a:solidFill>
              <a:srgbClr val="B7D1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005196" y="1161415"/>
            <a:ext cx="299580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 err="1">
                <a:solidFill>
                  <a:srgbClr val="56AC91"/>
                </a:solidFill>
              </a:rPr>
              <a:t>Сайт</a:t>
            </a:r>
            <a:r>
              <a:rPr spc="-75" dirty="0">
                <a:solidFill>
                  <a:srgbClr val="56AC91"/>
                </a:solidFill>
              </a:rPr>
              <a:t> </a:t>
            </a:r>
            <a:r>
              <a:rPr spc="-5" dirty="0" smtClean="0">
                <a:solidFill>
                  <a:srgbClr val="56AC91"/>
                </a:solidFill>
              </a:rPr>
              <a:t>nalog.</a:t>
            </a:r>
            <a:r>
              <a:rPr lang="en-US" spc="-5" dirty="0" smtClean="0">
                <a:solidFill>
                  <a:srgbClr val="56AC91"/>
                </a:solidFill>
              </a:rPr>
              <a:t>gov.</a:t>
            </a:r>
            <a:r>
              <a:rPr spc="-5" dirty="0" smtClean="0">
                <a:solidFill>
                  <a:srgbClr val="56AC91"/>
                </a:solidFill>
              </a:rPr>
              <a:t>ru</a:t>
            </a:r>
            <a:endParaRPr spc="-5" dirty="0">
              <a:solidFill>
                <a:srgbClr val="56AC91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30470" y="1829263"/>
            <a:ext cx="3501390" cy="260223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770"/>
              </a:spcBef>
              <a:buClr>
                <a:srgbClr val="B7D199"/>
              </a:buClr>
              <a:buSzPct val="68181"/>
              <a:buFont typeface="Wingdings"/>
              <a:buChar char=""/>
              <a:tabLst>
                <a:tab pos="184785" algn="l"/>
                <a:tab pos="185420" algn="l"/>
              </a:tabLst>
            </a:pP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Найти</a:t>
            </a:r>
            <a:r>
              <a:rPr sz="11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информацию</a:t>
            </a:r>
            <a:r>
              <a:rPr sz="11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 налогам и</a:t>
            </a: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 вычетам</a:t>
            </a:r>
            <a:endParaRPr sz="1100">
              <a:latin typeface="Tahoma"/>
              <a:cs typeface="Tahoma"/>
            </a:endParaRPr>
          </a:p>
          <a:p>
            <a:pPr marL="184785" indent="-172720">
              <a:lnSpc>
                <a:spcPts val="1255"/>
              </a:lnSpc>
              <a:spcBef>
                <a:spcPts val="675"/>
              </a:spcBef>
              <a:buClr>
                <a:srgbClr val="B7D199"/>
              </a:buClr>
              <a:buSzPct val="68181"/>
              <a:buFont typeface="Wingdings"/>
              <a:buChar char=""/>
              <a:tabLst>
                <a:tab pos="184785" algn="l"/>
                <a:tab pos="185420" algn="l"/>
              </a:tabLst>
            </a:pP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Получить</a:t>
            </a:r>
            <a:r>
              <a:rPr sz="11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сведения</a:t>
            </a:r>
            <a:r>
              <a:rPr sz="11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о своих</a:t>
            </a:r>
            <a:r>
              <a:rPr sz="110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доходах</a:t>
            </a:r>
            <a:r>
              <a:rPr sz="11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и уплаченных</a:t>
            </a:r>
            <a:endParaRPr sz="1100">
              <a:latin typeface="Tahoma"/>
              <a:cs typeface="Tahoma"/>
            </a:endParaRPr>
          </a:p>
          <a:p>
            <a:pPr marL="184785">
              <a:lnSpc>
                <a:spcPts val="1255"/>
              </a:lnSpc>
            </a:pP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налогах</a:t>
            </a:r>
            <a:endParaRPr sz="110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spcBef>
                <a:spcPts val="670"/>
              </a:spcBef>
              <a:buClr>
                <a:srgbClr val="B7D199"/>
              </a:buClr>
              <a:buSzPct val="68181"/>
              <a:buFont typeface="Wingdings"/>
              <a:buChar char=""/>
              <a:tabLst>
                <a:tab pos="184785" algn="l"/>
                <a:tab pos="185420" algn="l"/>
              </a:tabLst>
            </a:pP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Посмотреть</a:t>
            </a:r>
            <a:r>
              <a:rPr sz="11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1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имущество</a:t>
            </a:r>
            <a:r>
              <a:rPr sz="11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1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вашей</a:t>
            </a:r>
            <a:r>
              <a:rPr sz="11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собственности</a:t>
            </a:r>
            <a:endParaRPr sz="110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spcBef>
                <a:spcPts val="660"/>
              </a:spcBef>
              <a:buClr>
                <a:srgbClr val="B7D199"/>
              </a:buClr>
              <a:buSzPct val="68181"/>
              <a:buFont typeface="Wingdings"/>
              <a:buChar char=""/>
              <a:tabLst>
                <a:tab pos="184785" algn="l"/>
                <a:tab pos="185420" algn="l"/>
              </a:tabLst>
            </a:pP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Подать</a:t>
            </a:r>
            <a:r>
              <a:rPr sz="11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декларацию</a:t>
            </a:r>
            <a:r>
              <a:rPr sz="11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и получить</a:t>
            </a:r>
            <a:r>
              <a:rPr sz="11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налоговые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вычеты</a:t>
            </a:r>
            <a:endParaRPr sz="11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sz="1150" spc="-25" dirty="0">
                <a:solidFill>
                  <a:srgbClr val="FFFFFF"/>
                </a:solidFill>
                <a:latin typeface="Tahoma"/>
                <a:cs typeface="Tahoma"/>
              </a:rPr>
              <a:t>Доступ</a:t>
            </a:r>
            <a:r>
              <a:rPr sz="11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50" spc="-25" dirty="0">
                <a:solidFill>
                  <a:srgbClr val="FFFFFF"/>
                </a:solidFill>
                <a:latin typeface="Tahoma"/>
                <a:cs typeface="Tahoma"/>
              </a:rPr>
              <a:t>через:</a:t>
            </a:r>
            <a:endParaRPr sz="115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spcBef>
                <a:spcPts val="650"/>
              </a:spcBef>
              <a:buClr>
                <a:srgbClr val="B7D199"/>
              </a:buClr>
              <a:buSzPct val="68181"/>
              <a:buFont typeface="MS PGothic"/>
              <a:buChar char="◉"/>
              <a:tabLst>
                <a:tab pos="185420" algn="l"/>
              </a:tabLst>
            </a:pP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Логин</a:t>
            </a:r>
            <a:r>
              <a:rPr sz="11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1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пароль</a:t>
            </a:r>
            <a:endParaRPr sz="1100">
              <a:latin typeface="Tahoma"/>
              <a:cs typeface="Tahoma"/>
            </a:endParaRPr>
          </a:p>
          <a:p>
            <a:pPr marL="184785" marR="1899285" indent="-172720">
              <a:lnSpc>
                <a:spcPts val="1190"/>
              </a:lnSpc>
              <a:spcBef>
                <a:spcPts val="820"/>
              </a:spcBef>
              <a:buClr>
                <a:srgbClr val="B7D199"/>
              </a:buClr>
              <a:buSzPct val="68181"/>
              <a:buFont typeface="MS PGothic"/>
              <a:buChar char="◉"/>
              <a:tabLst>
                <a:tab pos="185420" algn="l"/>
              </a:tabLst>
            </a:pP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Квалифицированную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электронную</a:t>
            </a:r>
            <a:r>
              <a:rPr sz="11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подпись</a:t>
            </a:r>
            <a:endParaRPr sz="110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spcBef>
                <a:spcPts val="650"/>
              </a:spcBef>
              <a:buClr>
                <a:srgbClr val="B7D199"/>
              </a:buClr>
              <a:buSzPct val="68181"/>
              <a:buFont typeface="MS PGothic"/>
              <a:buChar char="◉"/>
              <a:tabLst>
                <a:tab pos="185420" algn="l"/>
              </a:tabLst>
            </a:pP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Портал</a:t>
            </a:r>
            <a:r>
              <a:rPr sz="11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Госуслуг</a:t>
            </a:r>
            <a:endParaRPr sz="11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16737" y="1033043"/>
            <a:ext cx="4424680" cy="3850004"/>
            <a:chOff x="416737" y="1033043"/>
            <a:chExt cx="4424680" cy="3850004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134" y="1195578"/>
              <a:ext cx="4084066" cy="260578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6737" y="1033043"/>
              <a:ext cx="4424299" cy="3849751"/>
            </a:xfrm>
            <a:prstGeom prst="rect">
              <a:avLst/>
            </a:prstGeom>
          </p:spPr>
        </p:pic>
      </p:grp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56" y="-62229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50687"/>
            <a:ext cx="3958590" cy="3892810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37838" y="2229053"/>
            <a:ext cx="23317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3A3838"/>
                </a:solidFill>
              </a:rPr>
              <a:t>В</a:t>
            </a:r>
            <a:r>
              <a:rPr sz="2800" spc="-40" dirty="0">
                <a:solidFill>
                  <a:srgbClr val="3A3838"/>
                </a:solidFill>
              </a:rPr>
              <a:t> </a:t>
            </a:r>
            <a:r>
              <a:rPr sz="2800" spc="-5" dirty="0">
                <a:solidFill>
                  <a:srgbClr val="3A3838"/>
                </a:solidFill>
              </a:rPr>
              <a:t>2019</a:t>
            </a:r>
            <a:r>
              <a:rPr sz="2800" spc="10" dirty="0">
                <a:solidFill>
                  <a:srgbClr val="3A3838"/>
                </a:solidFill>
              </a:rPr>
              <a:t> </a:t>
            </a:r>
            <a:r>
              <a:rPr sz="2800" spc="-5" dirty="0">
                <a:solidFill>
                  <a:srgbClr val="3A3838"/>
                </a:solidFill>
              </a:rPr>
              <a:t>году,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4037838" y="2711248"/>
            <a:ext cx="3194685" cy="1017269"/>
          </a:xfrm>
          <a:prstGeom prst="rect">
            <a:avLst/>
          </a:prstGeom>
        </p:spPr>
        <p:txBody>
          <a:bodyPr vert="horz" wrap="square" lIns="0" tIns="393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9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по</a:t>
            </a:r>
            <a:r>
              <a:rPr sz="13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данным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ФНС,</a:t>
            </a:r>
            <a:r>
              <a:rPr sz="13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россияне вернули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2800" b="1" spc="-10" dirty="0">
                <a:solidFill>
                  <a:srgbClr val="3A3838"/>
                </a:solidFill>
                <a:latin typeface="Tahoma"/>
                <a:cs typeface="Tahoma"/>
              </a:rPr>
              <a:t>195</a:t>
            </a:r>
            <a:r>
              <a:rPr sz="28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2800" b="1" spc="-5" dirty="0">
                <a:solidFill>
                  <a:srgbClr val="3A3838"/>
                </a:solidFill>
                <a:latin typeface="Tahoma"/>
                <a:cs typeface="Tahoma"/>
              </a:rPr>
              <a:t>млрд</a:t>
            </a:r>
            <a:r>
              <a:rPr sz="2800" b="1" spc="-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3A3838"/>
                </a:solidFill>
                <a:latin typeface="Tahoma"/>
                <a:cs typeface="Tahoma"/>
              </a:rPr>
              <a:t>рублей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за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счет налоговых</a:t>
            </a:r>
            <a:r>
              <a:rPr sz="13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вычетов.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1000" y="1022257"/>
            <a:ext cx="8181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56AC91"/>
                </a:solidFill>
                <a:latin typeface="Tahoma"/>
                <a:cs typeface="Tahoma"/>
              </a:rPr>
              <a:t>Только</a:t>
            </a:r>
            <a:r>
              <a:rPr sz="2400" b="1" spc="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56AC91"/>
                </a:solidFill>
                <a:latin typeface="Tahoma"/>
                <a:cs typeface="Tahoma"/>
              </a:rPr>
              <a:t>25%</a:t>
            </a:r>
            <a:r>
              <a:rPr sz="2400" b="1" spc="-1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56AC91"/>
                </a:solidFill>
                <a:latin typeface="Tahoma"/>
                <a:cs typeface="Tahoma"/>
              </a:rPr>
              <a:t>из</a:t>
            </a:r>
            <a:r>
              <a:rPr sz="2400" b="1" spc="-1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56AC91"/>
                </a:solidFill>
                <a:latin typeface="Tahoma"/>
                <a:cs typeface="Tahoma"/>
              </a:rPr>
              <a:t>нас</a:t>
            </a:r>
            <a:r>
              <a:rPr sz="2400" b="1" spc="-1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56AC91"/>
                </a:solidFill>
                <a:latin typeface="Tahoma"/>
                <a:cs typeface="Tahoma"/>
              </a:rPr>
              <a:t>возвращает</a:t>
            </a:r>
            <a:r>
              <a:rPr sz="2400" b="1" spc="-1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56AC91"/>
                </a:solidFill>
                <a:latin typeface="Tahoma"/>
                <a:cs typeface="Tahoma"/>
              </a:rPr>
              <a:t>уплаченный НДФЛ</a:t>
            </a:r>
            <a:endParaRPr sz="2400" dirty="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64336" y="1946655"/>
            <a:ext cx="2016760" cy="3043555"/>
            <a:chOff x="1164336" y="1946655"/>
            <a:chExt cx="2016760" cy="3043555"/>
          </a:xfrm>
        </p:grpSpPr>
        <p:sp>
          <p:nvSpPr>
            <p:cNvPr id="7" name="object 7"/>
            <p:cNvSpPr/>
            <p:nvPr/>
          </p:nvSpPr>
          <p:spPr>
            <a:xfrm>
              <a:off x="1250061" y="1956180"/>
              <a:ext cx="1791335" cy="3009900"/>
            </a:xfrm>
            <a:custGeom>
              <a:avLst/>
              <a:gdLst/>
              <a:ahLst/>
              <a:cxnLst/>
              <a:rect l="l" t="t" r="r" b="b"/>
              <a:pathLst>
                <a:path w="1791335" h="3009900">
                  <a:moveTo>
                    <a:pt x="23113" y="2997784"/>
                  </a:moveTo>
                  <a:lnTo>
                    <a:pt x="1791334" y="1910080"/>
                  </a:lnTo>
                </a:path>
                <a:path w="1791335" h="3009900">
                  <a:moveTo>
                    <a:pt x="0" y="0"/>
                  </a:moveTo>
                  <a:lnTo>
                    <a:pt x="11582" y="3009353"/>
                  </a:lnTo>
                </a:path>
              </a:pathLst>
            </a:custGeom>
            <a:ln w="19050">
              <a:solidFill>
                <a:srgbClr val="56AC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5661" y="4834902"/>
              <a:ext cx="154952" cy="15497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64336" y="2221991"/>
              <a:ext cx="2016252" cy="125272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425321" y="2441524"/>
            <a:ext cx="129984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400" b="1" spc="-1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400" b="1" spc="-5" dirty="0">
                <a:solidFill>
                  <a:srgbClr val="FFFFFF"/>
                </a:solidFill>
                <a:latin typeface="Tahoma"/>
                <a:cs typeface="Tahoma"/>
              </a:rPr>
              <a:t>зврат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ts val="2735"/>
              </a:lnSpc>
            </a:pPr>
            <a:r>
              <a:rPr sz="2400" b="1" spc="-5" dirty="0">
                <a:solidFill>
                  <a:srgbClr val="FFFFFF"/>
                </a:solidFill>
                <a:latin typeface="Tahoma"/>
                <a:cs typeface="Tahoma"/>
              </a:rPr>
              <a:t>25%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81" y="-61613"/>
            <a:ext cx="2727547" cy="112895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15339"/>
            <a:ext cx="9141460" cy="4328160"/>
            <a:chOff x="0" y="815339"/>
            <a:chExt cx="9141460" cy="43281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31543"/>
              <a:ext cx="9141333" cy="421195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77411" y="815339"/>
              <a:ext cx="5352288" cy="418947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828922" y="931544"/>
              <a:ext cx="4988560" cy="3790950"/>
            </a:xfrm>
            <a:custGeom>
              <a:avLst/>
              <a:gdLst/>
              <a:ahLst/>
              <a:cxnLst/>
              <a:rect l="l" t="t" r="r" b="b"/>
              <a:pathLst>
                <a:path w="4988559" h="3790950">
                  <a:moveTo>
                    <a:pt x="4988559" y="0"/>
                  </a:moveTo>
                  <a:lnTo>
                    <a:pt x="0" y="0"/>
                  </a:lnTo>
                  <a:lnTo>
                    <a:pt x="0" y="3790721"/>
                  </a:lnTo>
                  <a:lnTo>
                    <a:pt x="3936365" y="3790721"/>
                  </a:lnTo>
                  <a:lnTo>
                    <a:pt x="4988559" y="2738501"/>
                  </a:lnTo>
                  <a:lnTo>
                    <a:pt x="4988559" y="0"/>
                  </a:lnTo>
                  <a:close/>
                </a:path>
              </a:pathLst>
            </a:custGeom>
            <a:solidFill>
              <a:srgbClr val="E7B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27976" y="3496054"/>
              <a:ext cx="1575816" cy="157429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751698" y="3666997"/>
              <a:ext cx="1066165" cy="1066165"/>
            </a:xfrm>
            <a:custGeom>
              <a:avLst/>
              <a:gdLst/>
              <a:ahLst/>
              <a:cxnLst/>
              <a:rect l="l" t="t" r="r" b="b"/>
              <a:pathLst>
                <a:path w="1066165" h="1066164">
                  <a:moveTo>
                    <a:pt x="1065783" y="0"/>
                  </a:moveTo>
                  <a:lnTo>
                    <a:pt x="0" y="0"/>
                  </a:lnTo>
                  <a:lnTo>
                    <a:pt x="0" y="1065872"/>
                  </a:lnTo>
                  <a:lnTo>
                    <a:pt x="1065783" y="0"/>
                  </a:lnTo>
                  <a:close/>
                </a:path>
              </a:pathLst>
            </a:custGeom>
            <a:solidFill>
              <a:srgbClr val="BE9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920" y="1138427"/>
              <a:ext cx="3229356" cy="1277112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91769" y="1316177"/>
            <a:ext cx="2491740" cy="720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00"/>
              </a:spcBef>
            </a:pPr>
            <a:r>
              <a:rPr spc="-5" dirty="0">
                <a:solidFill>
                  <a:srgbClr val="FFFFFF"/>
                </a:solidFill>
              </a:rPr>
              <a:t>Ключевая</a:t>
            </a:r>
            <a:r>
              <a:rPr spc="-8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идея</a:t>
            </a:r>
          </a:p>
          <a:p>
            <a:pPr marL="12700">
              <a:lnSpc>
                <a:spcPts val="2735"/>
              </a:lnSpc>
            </a:pPr>
            <a:r>
              <a:rPr dirty="0">
                <a:solidFill>
                  <a:srgbClr val="FFFFFF"/>
                </a:solidFill>
              </a:rPr>
              <a:t>темы:</a:t>
            </a: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15155" y="1272539"/>
            <a:ext cx="4504944" cy="251764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077970" y="1380870"/>
            <a:ext cx="3576954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FFFFFF"/>
                </a:solidFill>
                <a:latin typeface="Tahoma"/>
                <a:cs typeface="Tahoma"/>
              </a:rPr>
              <a:t>Налоговые</a:t>
            </a:r>
            <a:r>
              <a:rPr sz="20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вычеты</a:t>
            </a:r>
            <a:r>
              <a:rPr sz="20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это</a:t>
            </a:r>
            <a:r>
              <a:rPr sz="20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простой</a:t>
            </a:r>
            <a:r>
              <a:rPr sz="20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способ</a:t>
            </a:r>
            <a:r>
              <a:rPr sz="20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увеличить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семейный</a:t>
            </a:r>
            <a:r>
              <a:rPr sz="20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бюджет.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77970" y="2600325"/>
            <a:ext cx="399224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Процедура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возврата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уплаченного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НДФЛ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–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это простые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и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доступные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шаги.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118864" y="3798519"/>
            <a:ext cx="651052" cy="65105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59" y="-92873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2000">
              <a:schemeClr val="accent1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  <a:gs pos="11000">
              <a:schemeClr val="accent1">
                <a:lumMod val="45000"/>
                <a:lumOff val="55000"/>
              </a:schemeClr>
            </a:gs>
            <a:gs pos="49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893808"/>
            <a:ext cx="6858000" cy="738664"/>
          </a:xfrm>
        </p:spPr>
        <p:txBody>
          <a:bodyPr/>
          <a:lstStyle/>
          <a:p>
            <a:r>
              <a:rPr lang="ru-RU" sz="48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200" y="4629150"/>
            <a:ext cx="3418284" cy="471487"/>
          </a:xfrm>
        </p:spPr>
        <p:txBody>
          <a:bodyPr>
            <a:noAutofit/>
          </a:bodyPr>
          <a:lstStyle/>
          <a:p>
            <a:pPr algn="l"/>
            <a:r>
              <a:rPr lang="ru-RU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ИФНС №43 по г. </a:t>
            </a:r>
            <a:r>
              <a:rPr lang="ru-RU" sz="15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Москве</a:t>
            </a:r>
          </a:p>
          <a:p>
            <a:pPr algn="l"/>
            <a:r>
              <a:rPr lang="ru-RU" sz="15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Смольная</a:t>
            </a:r>
            <a:r>
              <a:rPr lang="ru-RU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д. 25а</a:t>
            </a:r>
          </a:p>
          <a:p>
            <a:endParaRPr lang="ru-RU" sz="15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153" y="-235921"/>
            <a:ext cx="4273153" cy="17673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0687" y="2632472"/>
            <a:ext cx="4275466" cy="285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56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9026" y="1156208"/>
            <a:ext cx="60934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56AC91"/>
                </a:solidFill>
              </a:rPr>
              <a:t>Сколько</a:t>
            </a:r>
            <a:r>
              <a:rPr spc="-10" dirty="0">
                <a:solidFill>
                  <a:srgbClr val="56AC91"/>
                </a:solidFill>
              </a:rPr>
              <a:t> </a:t>
            </a:r>
            <a:r>
              <a:rPr dirty="0">
                <a:solidFill>
                  <a:srgbClr val="56AC91"/>
                </a:solidFill>
              </a:rPr>
              <a:t>денег</a:t>
            </a:r>
            <a:r>
              <a:rPr spc="-15" dirty="0">
                <a:solidFill>
                  <a:srgbClr val="56AC91"/>
                </a:solidFill>
              </a:rPr>
              <a:t> </a:t>
            </a:r>
            <a:r>
              <a:rPr spc="-10" dirty="0">
                <a:solidFill>
                  <a:srgbClr val="56AC91"/>
                </a:solidFill>
              </a:rPr>
              <a:t>можно</a:t>
            </a:r>
            <a:r>
              <a:rPr spc="10" dirty="0">
                <a:solidFill>
                  <a:srgbClr val="56AC91"/>
                </a:solidFill>
              </a:rPr>
              <a:t> </a:t>
            </a:r>
            <a:r>
              <a:rPr spc="-5" dirty="0">
                <a:solidFill>
                  <a:srgbClr val="56AC91"/>
                </a:solidFill>
              </a:rPr>
              <a:t>вернуть,</a:t>
            </a:r>
            <a:r>
              <a:rPr spc="-20" dirty="0">
                <a:solidFill>
                  <a:srgbClr val="56AC91"/>
                </a:solidFill>
              </a:rPr>
              <a:t> </a:t>
            </a:r>
            <a:r>
              <a:rPr dirty="0">
                <a:solidFill>
                  <a:srgbClr val="56AC91"/>
                </a:solidFill>
              </a:rPr>
              <a:t>если…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2083" y="1878329"/>
            <a:ext cx="3140710" cy="758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480"/>
              </a:lnSpc>
              <a:spcBef>
                <a:spcPts val="95"/>
              </a:spcBef>
            </a:pP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Приобретали</a:t>
            </a:r>
            <a:r>
              <a:rPr sz="1300" b="1" spc="-4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жилье</a:t>
            </a:r>
            <a:endParaRPr sz="1300">
              <a:latin typeface="Tahoma"/>
              <a:cs typeface="Tahoma"/>
            </a:endParaRPr>
          </a:p>
          <a:p>
            <a:pPr marL="12700" marR="5080">
              <a:lnSpc>
                <a:spcPts val="1400"/>
              </a:lnSpc>
              <a:spcBef>
                <a:spcPts val="100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Возможность</a:t>
            </a:r>
            <a:r>
              <a:rPr sz="13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вернуть</a:t>
            </a:r>
            <a:r>
              <a:rPr sz="1300" spc="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до</a:t>
            </a:r>
            <a:r>
              <a:rPr sz="13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260 000</a:t>
            </a:r>
            <a:r>
              <a:rPr sz="13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рублей </a:t>
            </a:r>
            <a:r>
              <a:rPr sz="1300" spc="-39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за</a:t>
            </a:r>
            <a:r>
              <a:rPr sz="13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покупку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жилья</a:t>
            </a:r>
            <a:r>
              <a:rPr sz="13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+ до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390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300" spc="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рублей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за</a:t>
            </a:r>
            <a:r>
              <a:rPr sz="13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выплаченные</a:t>
            </a:r>
            <a:r>
              <a:rPr sz="13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проценты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по ипотеке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2083" y="2948431"/>
            <a:ext cx="2484120" cy="75819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75"/>
              </a:spcBef>
            </a:pP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Открывали </a:t>
            </a:r>
            <a:r>
              <a:rPr sz="1300" b="1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инвестиционный</a:t>
            </a:r>
            <a:r>
              <a:rPr sz="1300" b="1" spc="1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56AC91"/>
                </a:solidFill>
                <a:latin typeface="Tahoma"/>
                <a:cs typeface="Tahoma"/>
              </a:rPr>
              <a:t>счет</a:t>
            </a:r>
            <a:r>
              <a:rPr sz="1300" b="1" spc="-2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56AC91"/>
                </a:solidFill>
                <a:latin typeface="Tahoma"/>
                <a:cs typeface="Tahoma"/>
              </a:rPr>
              <a:t>(ИИС) </a:t>
            </a:r>
            <a:r>
              <a:rPr sz="1300" b="1" spc="-36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Возможность</a:t>
            </a:r>
            <a:r>
              <a:rPr sz="13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вернуть</a:t>
            </a:r>
            <a:r>
              <a:rPr sz="1300" spc="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до</a:t>
            </a:r>
            <a:r>
              <a:rPr sz="13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52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000 </a:t>
            </a:r>
            <a:r>
              <a:rPr sz="1300" spc="-39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рублей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год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72083" y="4018584"/>
            <a:ext cx="3280410" cy="758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480"/>
              </a:lnSpc>
              <a:spcBef>
                <a:spcPts val="95"/>
              </a:spcBef>
            </a:pP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Перечисляли</a:t>
            </a:r>
            <a:r>
              <a:rPr sz="1300" b="1" spc="-3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деньги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ts val="1405"/>
              </a:lnSpc>
            </a:pP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на</a:t>
            </a:r>
            <a:r>
              <a:rPr sz="1300" b="1" spc="-3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благотворительность</a:t>
            </a:r>
            <a:endParaRPr sz="1300">
              <a:latin typeface="Tahoma"/>
              <a:cs typeface="Tahoma"/>
            </a:endParaRPr>
          </a:p>
          <a:p>
            <a:pPr marL="12700" marR="5080">
              <a:lnSpc>
                <a:spcPts val="1400"/>
              </a:lnSpc>
              <a:spcBef>
                <a:spcPts val="100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Возможность</a:t>
            </a:r>
            <a:r>
              <a:rPr sz="13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вернуть</a:t>
            </a:r>
            <a:r>
              <a:rPr sz="1300" spc="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налоговый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вычет</a:t>
            </a:r>
            <a:r>
              <a:rPr sz="13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до </a:t>
            </a:r>
            <a:r>
              <a:rPr sz="1300" spc="-39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25%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от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дохода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80405" y="1898141"/>
            <a:ext cx="3494404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Страховали</a:t>
            </a:r>
            <a:r>
              <a:rPr sz="1300" b="1" spc="-5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жизнь*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Возможность</a:t>
            </a:r>
            <a:r>
              <a:rPr sz="13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вернуть</a:t>
            </a:r>
            <a:r>
              <a:rPr sz="1300" spc="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до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15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600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рублей</a:t>
            </a:r>
            <a:r>
              <a:rPr sz="1300" spc="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год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80405" y="2690571"/>
            <a:ext cx="354647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Оплачивали</a:t>
            </a:r>
            <a:r>
              <a:rPr sz="1300" b="1" spc="-1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56AC91"/>
                </a:solidFill>
                <a:latin typeface="Tahoma"/>
                <a:cs typeface="Tahoma"/>
              </a:rPr>
              <a:t>обучение</a:t>
            </a:r>
            <a:r>
              <a:rPr sz="1300" b="1" spc="2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или лечение*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Возможность</a:t>
            </a:r>
            <a:r>
              <a:rPr sz="13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вернуть</a:t>
            </a:r>
            <a:r>
              <a:rPr sz="1300" spc="434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до 15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600</a:t>
            </a:r>
            <a:r>
              <a:rPr sz="1300" spc="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рублей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год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80405" y="3483355"/>
            <a:ext cx="3494404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Делали</a:t>
            </a:r>
            <a:r>
              <a:rPr sz="1300" b="1" spc="-1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взносы</a:t>
            </a:r>
            <a:r>
              <a:rPr sz="1300" b="1" spc="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в</a:t>
            </a:r>
            <a:r>
              <a:rPr sz="1300" b="1" spc="-2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10" dirty="0">
                <a:solidFill>
                  <a:srgbClr val="56AC91"/>
                </a:solidFill>
                <a:latin typeface="Tahoma"/>
                <a:cs typeface="Tahoma"/>
              </a:rPr>
              <a:t>негосударственный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300" b="1" spc="-10" dirty="0">
                <a:solidFill>
                  <a:srgbClr val="56AC91"/>
                </a:solidFill>
                <a:latin typeface="Tahoma"/>
                <a:cs typeface="Tahoma"/>
              </a:rPr>
              <a:t>пенсионный</a:t>
            </a:r>
            <a:r>
              <a:rPr sz="1300" b="1" spc="2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фонд</a:t>
            </a:r>
            <a:r>
              <a:rPr sz="1300" b="1" spc="-1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1300" b="1" spc="-5" dirty="0">
                <a:solidFill>
                  <a:srgbClr val="56AC91"/>
                </a:solidFill>
                <a:latin typeface="Tahoma"/>
                <a:cs typeface="Tahoma"/>
              </a:rPr>
              <a:t>(НПФ)*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Возможность</a:t>
            </a:r>
            <a:r>
              <a:rPr sz="13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вернуть</a:t>
            </a:r>
            <a:r>
              <a:rPr sz="1300" spc="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до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15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600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рублей</a:t>
            </a:r>
            <a:r>
              <a:rPr sz="1300" spc="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год</a:t>
            </a:r>
            <a:endParaRPr sz="13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4731" y="1994722"/>
            <a:ext cx="499440" cy="49027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85538" y="2735343"/>
            <a:ext cx="493407" cy="45651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97984" y="3532479"/>
            <a:ext cx="483095" cy="48309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59503" y="1922548"/>
            <a:ext cx="545490" cy="50881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4731" y="3036811"/>
            <a:ext cx="495693" cy="49569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9610" y="4127398"/>
            <a:ext cx="486359" cy="486359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4777485" y="4623308"/>
            <a:ext cx="398652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*По всем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социальным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вычетам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суммарно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можно</a:t>
            </a:r>
            <a:r>
              <a:rPr sz="1000" spc="-5" dirty="0">
                <a:latin typeface="Calibri"/>
                <a:cs typeface="Calibri"/>
              </a:rPr>
              <a:t> вернуть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15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600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рублей.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2860" y="-70729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58011"/>
            <a:ext cx="9144000" cy="4285615"/>
            <a:chOff x="0" y="858011"/>
            <a:chExt cx="9144000" cy="4285615"/>
          </a:xfrm>
        </p:grpSpPr>
        <p:sp>
          <p:nvSpPr>
            <p:cNvPr id="3" name="object 3"/>
            <p:cNvSpPr/>
            <p:nvPr/>
          </p:nvSpPr>
          <p:spPr>
            <a:xfrm>
              <a:off x="0" y="1756536"/>
              <a:ext cx="9144000" cy="3387090"/>
            </a:xfrm>
            <a:custGeom>
              <a:avLst/>
              <a:gdLst/>
              <a:ahLst/>
              <a:cxnLst/>
              <a:rect l="l" t="t" r="r" b="b"/>
              <a:pathLst>
                <a:path w="9144000" h="3387090">
                  <a:moveTo>
                    <a:pt x="9144000" y="0"/>
                  </a:moveTo>
                  <a:lnTo>
                    <a:pt x="0" y="0"/>
                  </a:lnTo>
                  <a:lnTo>
                    <a:pt x="0" y="3386963"/>
                  </a:lnTo>
                  <a:lnTo>
                    <a:pt x="9144000" y="3386963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58011"/>
              <a:ext cx="8406384" cy="139598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1016507"/>
              <a:ext cx="8244205" cy="912494"/>
            </a:xfrm>
            <a:custGeom>
              <a:avLst/>
              <a:gdLst/>
              <a:ahLst/>
              <a:cxnLst/>
              <a:rect l="l" t="t" r="r" b="b"/>
              <a:pathLst>
                <a:path w="8244205" h="912494">
                  <a:moveTo>
                    <a:pt x="2830" y="0"/>
                  </a:moveTo>
                  <a:lnTo>
                    <a:pt x="3714" y="242513"/>
                  </a:lnTo>
                  <a:lnTo>
                    <a:pt x="2991" y="381212"/>
                  </a:lnTo>
                  <a:lnTo>
                    <a:pt x="492" y="553358"/>
                  </a:lnTo>
                  <a:lnTo>
                    <a:pt x="0" y="669854"/>
                  </a:lnTo>
                  <a:lnTo>
                    <a:pt x="535" y="852791"/>
                  </a:lnTo>
                  <a:lnTo>
                    <a:pt x="884" y="912367"/>
                  </a:lnTo>
                  <a:lnTo>
                    <a:pt x="7550911" y="889380"/>
                  </a:lnTo>
                  <a:lnTo>
                    <a:pt x="8241791" y="149225"/>
                  </a:lnTo>
                  <a:lnTo>
                    <a:pt x="8241949" y="105298"/>
                  </a:lnTo>
                  <a:lnTo>
                    <a:pt x="8243791" y="30638"/>
                  </a:lnTo>
                  <a:lnTo>
                    <a:pt x="8243950" y="1142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rgbClr val="4BA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57288" y="1001267"/>
              <a:ext cx="1181100" cy="122224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573009" y="1168653"/>
              <a:ext cx="680085" cy="721360"/>
            </a:xfrm>
            <a:custGeom>
              <a:avLst/>
              <a:gdLst/>
              <a:ahLst/>
              <a:cxnLst/>
              <a:rect l="l" t="t" r="r" b="b"/>
              <a:pathLst>
                <a:path w="680084" h="721360">
                  <a:moveTo>
                    <a:pt x="679576" y="0"/>
                  </a:moveTo>
                  <a:lnTo>
                    <a:pt x="0" y="0"/>
                  </a:lnTo>
                  <a:lnTo>
                    <a:pt x="0" y="720979"/>
                  </a:lnTo>
                  <a:lnTo>
                    <a:pt x="679576" y="0"/>
                  </a:lnTo>
                  <a:close/>
                </a:path>
              </a:pathLst>
            </a:custGeom>
            <a:solidFill>
              <a:srgbClr val="B8D1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032457" y="1251710"/>
            <a:ext cx="319237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200" spc="-5" dirty="0" err="1">
                <a:solidFill>
                  <a:srgbClr val="FFFFFF"/>
                </a:solidFill>
              </a:rPr>
              <a:t>Налоговые</a:t>
            </a:r>
            <a:r>
              <a:rPr sz="2200" spc="25" dirty="0">
                <a:solidFill>
                  <a:srgbClr val="FFFFFF"/>
                </a:solidFill>
              </a:rPr>
              <a:t> </a:t>
            </a:r>
            <a:r>
              <a:rPr sz="2200" spc="-5" dirty="0" err="1" smtClean="0">
                <a:solidFill>
                  <a:srgbClr val="FFFFFF"/>
                </a:solidFill>
              </a:rPr>
              <a:t>вычеты</a:t>
            </a:r>
            <a:endParaRPr sz="2200" dirty="0"/>
          </a:p>
        </p:txBody>
      </p:sp>
      <p:sp>
        <p:nvSpPr>
          <p:cNvPr id="9" name="object 9"/>
          <p:cNvSpPr txBox="1"/>
          <p:nvPr/>
        </p:nvSpPr>
        <p:spPr>
          <a:xfrm>
            <a:off x="1151636" y="2269058"/>
            <a:ext cx="693674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A3838"/>
                </a:solidFill>
                <a:latin typeface="Tahoma"/>
                <a:cs typeface="Tahoma"/>
              </a:rPr>
              <a:t>Налог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3A3838"/>
                </a:solidFill>
                <a:latin typeface="Tahoma"/>
                <a:cs typeface="Tahoma"/>
              </a:rPr>
              <a:t>доходы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 физических</a:t>
            </a:r>
            <a:r>
              <a:rPr sz="1200" b="1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3A3838"/>
                </a:solidFill>
                <a:latin typeface="Tahoma"/>
                <a:cs typeface="Tahoma"/>
              </a:rPr>
              <a:t>лиц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3A3838"/>
                </a:solidFill>
                <a:latin typeface="Tahoma"/>
                <a:cs typeface="Tahoma"/>
              </a:rPr>
              <a:t>(НДФЛ)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уплачивается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со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всех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видов</a:t>
            </a:r>
            <a:r>
              <a:rPr sz="1200" spc="36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доходов,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полученных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в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налоговом периоде (календарном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году),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как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в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денежной,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так и в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натуральной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форме.</a:t>
            </a:r>
            <a:endParaRPr sz="12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</a:pP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нашей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стране</a:t>
            </a:r>
            <a:r>
              <a:rPr sz="12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НДФЛ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13%.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5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200" b="1" spc="-5" dirty="0">
                <a:solidFill>
                  <a:srgbClr val="3A3838"/>
                </a:solidFill>
                <a:latin typeface="Tahoma"/>
                <a:cs typeface="Tahoma"/>
              </a:rPr>
              <a:t>Налоговый вычет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-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это определенная сумма дохода, которая не облагается налогом, 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или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 возврат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части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уплаченного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ранее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НДФЛ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в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связи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с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понесенными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расходами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по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категориям,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определенным налоговым кодексом (например, расходы на приобретение жилого имущества,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обучение,</a:t>
            </a:r>
            <a:r>
              <a:rPr sz="1200" spc="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лечение, покупка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медикаментов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и </a:t>
            </a:r>
            <a:r>
              <a:rPr sz="1200" spc="-20" dirty="0">
                <a:solidFill>
                  <a:srgbClr val="3A3838"/>
                </a:solidFill>
                <a:latin typeface="Tahoma"/>
                <a:cs typeface="Tahoma"/>
              </a:rPr>
              <a:t>др.)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50">
              <a:latin typeface="Tahoma"/>
              <a:cs typeface="Tahoma"/>
            </a:endParaRPr>
          </a:p>
          <a:p>
            <a:pPr marL="12700" marR="7620" algn="just">
              <a:lnSpc>
                <a:spcPct val="100000"/>
              </a:lnSpc>
            </a:pPr>
            <a:r>
              <a:rPr sz="1200" b="1" spc="-5" dirty="0">
                <a:solidFill>
                  <a:srgbClr val="3A3838"/>
                </a:solidFill>
                <a:latin typeface="Tahoma"/>
                <a:cs typeface="Tahoma"/>
              </a:rPr>
              <a:t>Налоговый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3A3838"/>
                </a:solidFill>
                <a:latin typeface="Tahoma"/>
                <a:cs typeface="Tahoma"/>
              </a:rPr>
              <a:t>вычет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–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это отличная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возможность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получить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деньги от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государства, либо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не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платить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НДФЛ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частично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или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даже</a:t>
            </a:r>
            <a:r>
              <a:rPr sz="12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полностью.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0146" y="2187397"/>
            <a:ext cx="584631" cy="58463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144" y="-64449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15339"/>
            <a:ext cx="9144000" cy="4189729"/>
            <a:chOff x="0" y="815339"/>
            <a:chExt cx="9144000" cy="4189729"/>
          </a:xfrm>
        </p:grpSpPr>
        <p:sp>
          <p:nvSpPr>
            <p:cNvPr id="3" name="object 3"/>
            <p:cNvSpPr/>
            <p:nvPr/>
          </p:nvSpPr>
          <p:spPr>
            <a:xfrm>
              <a:off x="3917950" y="1315999"/>
              <a:ext cx="5226050" cy="3406775"/>
            </a:xfrm>
            <a:custGeom>
              <a:avLst/>
              <a:gdLst/>
              <a:ahLst/>
              <a:cxnLst/>
              <a:rect l="l" t="t" r="r" b="b"/>
              <a:pathLst>
                <a:path w="5226050" h="3406775">
                  <a:moveTo>
                    <a:pt x="5226050" y="0"/>
                  </a:moveTo>
                  <a:lnTo>
                    <a:pt x="0" y="0"/>
                  </a:lnTo>
                  <a:lnTo>
                    <a:pt x="0" y="3406266"/>
                  </a:lnTo>
                  <a:lnTo>
                    <a:pt x="5226050" y="3406266"/>
                  </a:lnTo>
                  <a:lnTo>
                    <a:pt x="522605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15339"/>
              <a:ext cx="5190744" cy="418947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931544"/>
              <a:ext cx="4978400" cy="3790950"/>
            </a:xfrm>
            <a:custGeom>
              <a:avLst/>
              <a:gdLst/>
              <a:ahLst/>
              <a:cxnLst/>
              <a:rect l="l" t="t" r="r" b="b"/>
              <a:pathLst>
                <a:path w="4978400" h="3790950">
                  <a:moveTo>
                    <a:pt x="4978400" y="0"/>
                  </a:moveTo>
                  <a:lnTo>
                    <a:pt x="0" y="0"/>
                  </a:lnTo>
                  <a:lnTo>
                    <a:pt x="0" y="3790721"/>
                  </a:lnTo>
                  <a:lnTo>
                    <a:pt x="3926204" y="3790721"/>
                  </a:lnTo>
                  <a:lnTo>
                    <a:pt x="4978400" y="2738501"/>
                  </a:lnTo>
                  <a:lnTo>
                    <a:pt x="4978400" y="0"/>
                  </a:lnTo>
                  <a:close/>
                </a:path>
              </a:pathLst>
            </a:custGeom>
            <a:solidFill>
              <a:srgbClr val="21AD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9026" y="1179321"/>
            <a:ext cx="3126740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pc="-5" dirty="0">
                <a:solidFill>
                  <a:srgbClr val="FFFFFF"/>
                </a:solidFill>
              </a:rPr>
              <a:t>Кто</a:t>
            </a:r>
            <a:r>
              <a:rPr spc="-3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имеет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право</a:t>
            </a:r>
            <a:r>
              <a:rPr spc="-3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на </a:t>
            </a:r>
            <a:r>
              <a:rPr spc="-69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налоговые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вычеты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57936" y="2108073"/>
            <a:ext cx="3484879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E699"/>
                </a:solidFill>
                <a:latin typeface="Tahoma"/>
                <a:cs typeface="Tahoma"/>
              </a:rPr>
              <a:t>Граждане, которые </a:t>
            </a:r>
            <a:r>
              <a:rPr sz="2000" dirty="0">
                <a:solidFill>
                  <a:srgbClr val="FFE699"/>
                </a:solidFill>
                <a:latin typeface="Tahoma"/>
                <a:cs typeface="Tahoma"/>
              </a:rPr>
              <a:t>являются </a:t>
            </a:r>
            <a:r>
              <a:rPr sz="2000" spc="-610" dirty="0">
                <a:solidFill>
                  <a:srgbClr val="FFE699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E699"/>
                </a:solidFill>
                <a:latin typeface="Tahoma"/>
                <a:cs typeface="Tahoma"/>
              </a:rPr>
              <a:t>налоговыми</a:t>
            </a:r>
            <a:r>
              <a:rPr sz="2000" b="1" spc="-60" dirty="0">
                <a:solidFill>
                  <a:srgbClr val="FFE699"/>
                </a:solidFill>
                <a:latin typeface="Tahoma"/>
                <a:cs typeface="Tahoma"/>
              </a:rPr>
              <a:t> </a:t>
            </a:r>
            <a:r>
              <a:rPr sz="2000" b="1" spc="-5" dirty="0">
                <a:solidFill>
                  <a:srgbClr val="FFE699"/>
                </a:solidFill>
                <a:latin typeface="Tahoma"/>
                <a:cs typeface="Tahoma"/>
              </a:rPr>
              <a:t>резидентами </a:t>
            </a:r>
            <a:r>
              <a:rPr sz="2000" b="1" spc="-575" dirty="0">
                <a:solidFill>
                  <a:srgbClr val="FFE699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E699"/>
                </a:solidFill>
                <a:latin typeface="Tahoma"/>
                <a:cs typeface="Tahoma"/>
              </a:rPr>
              <a:t>Российской </a:t>
            </a:r>
            <a:r>
              <a:rPr sz="2000" dirty="0">
                <a:solidFill>
                  <a:srgbClr val="FFE699"/>
                </a:solidFill>
                <a:latin typeface="Tahoma"/>
                <a:cs typeface="Tahoma"/>
              </a:rPr>
              <a:t>Федерации и </a:t>
            </a:r>
            <a:r>
              <a:rPr sz="2000" spc="5" dirty="0">
                <a:solidFill>
                  <a:srgbClr val="FFE699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E699"/>
                </a:solidFill>
                <a:latin typeface="Tahoma"/>
                <a:cs typeface="Tahoma"/>
              </a:rPr>
              <a:t>получают доходы, </a:t>
            </a:r>
            <a:r>
              <a:rPr sz="2000" dirty="0">
                <a:solidFill>
                  <a:srgbClr val="FFE699"/>
                </a:solidFill>
                <a:latin typeface="Tahoma"/>
                <a:cs typeface="Tahoma"/>
              </a:rPr>
              <a:t>с </a:t>
            </a:r>
            <a:r>
              <a:rPr sz="2000" spc="-5" dirty="0">
                <a:solidFill>
                  <a:srgbClr val="FFE699"/>
                </a:solidFill>
                <a:latin typeface="Tahoma"/>
                <a:cs typeface="Tahoma"/>
              </a:rPr>
              <a:t>которых </a:t>
            </a:r>
            <a:r>
              <a:rPr sz="2000" spc="-610" dirty="0">
                <a:solidFill>
                  <a:srgbClr val="FFE699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E699"/>
                </a:solidFill>
                <a:latin typeface="Tahoma"/>
                <a:cs typeface="Tahoma"/>
              </a:rPr>
              <a:t>удерживается </a:t>
            </a:r>
            <a:r>
              <a:rPr sz="2000" b="1" spc="-5" dirty="0">
                <a:solidFill>
                  <a:srgbClr val="FFE699"/>
                </a:solidFill>
                <a:latin typeface="Tahoma"/>
                <a:cs typeface="Tahoma"/>
              </a:rPr>
              <a:t>налог на </a:t>
            </a:r>
            <a:r>
              <a:rPr sz="2000" b="1" dirty="0">
                <a:solidFill>
                  <a:srgbClr val="FFE699"/>
                </a:solidFill>
                <a:latin typeface="Tahoma"/>
                <a:cs typeface="Tahoma"/>
              </a:rPr>
              <a:t> доходы физических лиц </a:t>
            </a:r>
            <a:r>
              <a:rPr sz="2000" b="1" spc="5" dirty="0">
                <a:solidFill>
                  <a:srgbClr val="FFE699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E699"/>
                </a:solidFill>
                <a:latin typeface="Tahoma"/>
                <a:cs typeface="Tahoma"/>
              </a:rPr>
              <a:t>по</a:t>
            </a:r>
            <a:r>
              <a:rPr sz="2000" spc="-20" dirty="0">
                <a:solidFill>
                  <a:srgbClr val="FFE699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E699"/>
                </a:solidFill>
                <a:latin typeface="Tahoma"/>
                <a:cs typeface="Tahoma"/>
              </a:rPr>
              <a:t>ставке</a:t>
            </a:r>
            <a:r>
              <a:rPr sz="2000" dirty="0">
                <a:solidFill>
                  <a:srgbClr val="FFE699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E699"/>
                </a:solidFill>
                <a:latin typeface="Tahoma"/>
                <a:cs typeface="Tahoma"/>
              </a:rPr>
              <a:t>13%.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595115" y="3496054"/>
            <a:ext cx="1574291" cy="1574292"/>
            <a:chOff x="3595115" y="3496054"/>
            <a:chExt cx="1574291" cy="1574292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5115" y="3496054"/>
              <a:ext cx="1574291" cy="157429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17949" y="3666997"/>
              <a:ext cx="1066165" cy="1066165"/>
            </a:xfrm>
            <a:custGeom>
              <a:avLst/>
              <a:gdLst/>
              <a:ahLst/>
              <a:cxnLst/>
              <a:rect l="l" t="t" r="r" b="b"/>
              <a:pathLst>
                <a:path w="1066164" h="1066164">
                  <a:moveTo>
                    <a:pt x="1065911" y="0"/>
                  </a:moveTo>
                  <a:lnTo>
                    <a:pt x="0" y="0"/>
                  </a:lnTo>
                  <a:lnTo>
                    <a:pt x="0" y="1065872"/>
                  </a:lnTo>
                  <a:lnTo>
                    <a:pt x="1065911" y="0"/>
                  </a:lnTo>
                  <a:close/>
                </a:path>
              </a:pathLst>
            </a:custGeom>
            <a:solidFill>
              <a:srgbClr val="B7D1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274055" y="1496695"/>
            <a:ext cx="34696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5990" algn="l"/>
                <a:tab pos="1624965" algn="l"/>
                <a:tab pos="1975485" algn="l"/>
                <a:tab pos="2591435" algn="l"/>
              </a:tabLst>
            </a:pP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Налоговые	вычеты	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не	могут	</a:t>
            </a:r>
            <a:r>
              <a:rPr sz="1200" b="1" spc="-5" dirty="0">
                <a:solidFill>
                  <a:srgbClr val="3A3838"/>
                </a:solidFill>
                <a:latin typeface="Tahoma"/>
                <a:cs typeface="Tahoma"/>
              </a:rPr>
              <a:t>применить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978535" algn="l"/>
                <a:tab pos="1498600" algn="l"/>
                <a:tab pos="2216150" algn="l"/>
                <a:tab pos="3303270" algn="l"/>
              </a:tabLst>
            </a:pP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ф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зи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ч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ски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е	л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ц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,	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которы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е	о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об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о</a:t>
            </a:r>
            <a:r>
              <a:rPr sz="1200" spc="10" dirty="0">
                <a:solidFill>
                  <a:srgbClr val="3A3838"/>
                </a:solidFill>
                <a:latin typeface="Tahoma"/>
                <a:cs typeface="Tahoma"/>
              </a:rPr>
              <a:t>ж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д</a:t>
            </a:r>
            <a:r>
              <a:rPr sz="1200" spc="15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ы	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от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74055" y="1862708"/>
            <a:ext cx="3469640" cy="203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уплаты</a:t>
            </a:r>
            <a:r>
              <a:rPr sz="1200" spc="16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НДФЛ</a:t>
            </a:r>
            <a:r>
              <a:rPr sz="1200" spc="17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200" spc="15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связи</a:t>
            </a:r>
            <a:r>
              <a:rPr sz="1200" spc="16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200" spc="1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тем,</a:t>
            </a:r>
            <a:r>
              <a:rPr sz="1200" spc="1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что</a:t>
            </a:r>
            <a:r>
              <a:rPr sz="1200" spc="15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у</a:t>
            </a:r>
            <a:r>
              <a:rPr sz="1200" spc="17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них</a:t>
            </a:r>
            <a:r>
              <a:rPr sz="1200" spc="17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в </a:t>
            </a:r>
            <a:r>
              <a:rPr sz="1200" spc="-3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принципе</a:t>
            </a:r>
            <a:r>
              <a:rPr sz="1200" spc="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отсутствует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облагаемый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доход: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50">
              <a:latin typeface="Tahoma"/>
              <a:cs typeface="Tahoma"/>
            </a:endParaRPr>
          </a:p>
          <a:p>
            <a:pPr marL="299085" marR="29209" indent="-287020" algn="just">
              <a:lnSpc>
                <a:spcPct val="100000"/>
              </a:lnSpc>
              <a:buFont typeface="Wingdings"/>
              <a:buChar char=""/>
              <a:tabLst>
                <a:tab pos="299720" algn="l"/>
              </a:tabLst>
            </a:pP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безработные, не имеющие иных 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источников </a:t>
            </a:r>
            <a:r>
              <a:rPr sz="1200" spc="-3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дохода, кроме государственных пособий по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безработице;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3A3838"/>
              </a:buClr>
              <a:buFont typeface="Wingdings"/>
              <a:buChar char=""/>
            </a:pPr>
            <a:endParaRPr sz="1150">
              <a:latin typeface="Tahoma"/>
              <a:cs typeface="Tahoma"/>
            </a:endParaRPr>
          </a:p>
          <a:p>
            <a:pPr marL="299085" marR="25463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индивидуальные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предприниматели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(ИП), </a:t>
            </a:r>
            <a:r>
              <a:rPr sz="1200" spc="-3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которые</a:t>
            </a:r>
            <a:r>
              <a:rPr sz="12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применяют специальные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налоговые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режимы и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не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имеют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иных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доходов,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облагаемых по</a:t>
            </a:r>
            <a:r>
              <a:rPr sz="12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ставке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13%.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095" y="-72425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58011"/>
            <a:ext cx="9144000" cy="4285615"/>
            <a:chOff x="0" y="858011"/>
            <a:chExt cx="9144000" cy="4285615"/>
          </a:xfrm>
        </p:grpSpPr>
        <p:sp>
          <p:nvSpPr>
            <p:cNvPr id="3" name="object 3"/>
            <p:cNvSpPr/>
            <p:nvPr/>
          </p:nvSpPr>
          <p:spPr>
            <a:xfrm>
              <a:off x="0" y="1756538"/>
              <a:ext cx="9144000" cy="3387090"/>
            </a:xfrm>
            <a:custGeom>
              <a:avLst/>
              <a:gdLst/>
              <a:ahLst/>
              <a:cxnLst/>
              <a:rect l="l" t="t" r="r" b="b"/>
              <a:pathLst>
                <a:path w="9144000" h="3387090">
                  <a:moveTo>
                    <a:pt x="9144000" y="0"/>
                  </a:moveTo>
                  <a:lnTo>
                    <a:pt x="0" y="0"/>
                  </a:lnTo>
                  <a:lnTo>
                    <a:pt x="0" y="3386960"/>
                  </a:lnTo>
                  <a:lnTo>
                    <a:pt x="9144000" y="338696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58011"/>
              <a:ext cx="8406384" cy="139598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1016507"/>
              <a:ext cx="8244205" cy="912494"/>
            </a:xfrm>
            <a:custGeom>
              <a:avLst/>
              <a:gdLst/>
              <a:ahLst/>
              <a:cxnLst/>
              <a:rect l="l" t="t" r="r" b="b"/>
              <a:pathLst>
                <a:path w="8244205" h="912494">
                  <a:moveTo>
                    <a:pt x="2830" y="0"/>
                  </a:moveTo>
                  <a:lnTo>
                    <a:pt x="3714" y="242513"/>
                  </a:lnTo>
                  <a:lnTo>
                    <a:pt x="2991" y="381212"/>
                  </a:lnTo>
                  <a:lnTo>
                    <a:pt x="492" y="553358"/>
                  </a:lnTo>
                  <a:lnTo>
                    <a:pt x="0" y="669854"/>
                  </a:lnTo>
                  <a:lnTo>
                    <a:pt x="535" y="852791"/>
                  </a:lnTo>
                  <a:lnTo>
                    <a:pt x="884" y="912367"/>
                  </a:lnTo>
                  <a:lnTo>
                    <a:pt x="7550911" y="889380"/>
                  </a:lnTo>
                  <a:lnTo>
                    <a:pt x="8241791" y="149225"/>
                  </a:lnTo>
                  <a:lnTo>
                    <a:pt x="8241949" y="105298"/>
                  </a:lnTo>
                  <a:lnTo>
                    <a:pt x="8243791" y="30638"/>
                  </a:lnTo>
                  <a:lnTo>
                    <a:pt x="8243950" y="1142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rgbClr val="4BA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57288" y="1001267"/>
              <a:ext cx="1181100" cy="122224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573009" y="1168653"/>
              <a:ext cx="680085" cy="721360"/>
            </a:xfrm>
            <a:custGeom>
              <a:avLst/>
              <a:gdLst/>
              <a:ahLst/>
              <a:cxnLst/>
              <a:rect l="l" t="t" r="r" b="b"/>
              <a:pathLst>
                <a:path w="680084" h="721360">
                  <a:moveTo>
                    <a:pt x="679576" y="0"/>
                  </a:moveTo>
                  <a:lnTo>
                    <a:pt x="0" y="0"/>
                  </a:lnTo>
                  <a:lnTo>
                    <a:pt x="0" y="720979"/>
                  </a:lnTo>
                  <a:lnTo>
                    <a:pt x="679576" y="0"/>
                  </a:lnTo>
                  <a:close/>
                </a:path>
              </a:pathLst>
            </a:custGeom>
            <a:solidFill>
              <a:srgbClr val="B8D1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428746" y="4681829"/>
            <a:ext cx="38608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Вычет</a:t>
            </a:r>
            <a:r>
              <a:rPr sz="11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по</a:t>
            </a:r>
            <a:r>
              <a:rPr sz="11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индивидуальному</a:t>
            </a:r>
            <a:r>
              <a:rPr sz="11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инвестиционному</a:t>
            </a:r>
            <a:r>
              <a:rPr sz="11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счету</a:t>
            </a:r>
            <a:r>
              <a:rPr sz="11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(ИИС).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89121" y="2048383"/>
            <a:ext cx="5322570" cy="1595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55" marR="5080" algn="just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Ежегодно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на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обучение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себя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и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родных,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том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числе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оплату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детского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сада,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Общеобразовательной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частной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или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государственной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школы,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курсов английского 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языка, музыкальной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или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художественной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школы,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спортивной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секции,</a:t>
            </a:r>
            <a:r>
              <a:rPr sz="1100" spc="3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вузе,</a:t>
            </a:r>
            <a:r>
              <a:rPr sz="1100" spc="3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в </a:t>
            </a:r>
            <a:r>
              <a:rPr sz="1100" spc="-3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том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числе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зарубежном,</a:t>
            </a:r>
            <a:r>
              <a:rPr sz="11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даже за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курсы</a:t>
            </a:r>
            <a:r>
              <a:rPr sz="11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в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автошколе.</a:t>
            </a:r>
            <a:endParaRPr sz="1100">
              <a:latin typeface="Tahoma"/>
              <a:cs typeface="Tahoma"/>
            </a:endParaRPr>
          </a:p>
          <a:p>
            <a:pPr marL="12700" marR="71120" algn="just">
              <a:lnSpc>
                <a:spcPct val="100000"/>
              </a:lnSpc>
              <a:spcBef>
                <a:spcPts val="1030"/>
              </a:spcBef>
            </a:pP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Ежегодно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на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лечение себя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и родных, оплата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медицинских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услуг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(в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том числе 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стоматолога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косметолога),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медикаментов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добровольного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медицинского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страхования.</a:t>
            </a:r>
            <a:endParaRPr sz="1100">
              <a:latin typeface="Tahoma"/>
              <a:cs typeface="Tahoma"/>
            </a:endParaRPr>
          </a:p>
          <a:p>
            <a:pPr marL="29845" algn="just">
              <a:lnSpc>
                <a:spcPct val="100000"/>
              </a:lnSpc>
              <a:spcBef>
                <a:spcPts val="765"/>
              </a:spcBef>
            </a:pP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Ежегодно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 на</a:t>
            </a:r>
            <a:r>
              <a:rPr sz="1100" spc="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добровольное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пенсионное</a:t>
            </a:r>
            <a:r>
              <a:rPr sz="1100" spc="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обеспечение.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17570" y="4037482"/>
            <a:ext cx="54146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На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покупку/строительство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первого</a:t>
            </a:r>
            <a:r>
              <a:rPr sz="11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жилья,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в том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числе</a:t>
            </a:r>
            <a:r>
              <a:rPr sz="11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использованием</a:t>
            </a:r>
            <a:r>
              <a:rPr sz="11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Tahoma"/>
                <a:cs typeface="Tahoma"/>
              </a:rPr>
              <a:t>кредита.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77670" y="2831719"/>
            <a:ext cx="126492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solidFill>
                  <a:srgbClr val="3A3838"/>
                </a:solidFill>
                <a:latin typeface="Tahoma"/>
                <a:cs typeface="Tahoma"/>
              </a:rPr>
              <a:t>Социальные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95222" y="3999077"/>
            <a:ext cx="16681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solidFill>
                  <a:srgbClr val="3A3838"/>
                </a:solidFill>
                <a:latin typeface="Tahoma"/>
                <a:cs typeface="Tahoma"/>
              </a:rPr>
              <a:t>Имущественные</a:t>
            </a:r>
            <a:endParaRPr sz="15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93649" y="2091982"/>
            <a:ext cx="1126490" cy="2915285"/>
            <a:chOff x="393649" y="2091982"/>
            <a:chExt cx="1126490" cy="2915285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371" y="2091982"/>
              <a:ext cx="453605" cy="45360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9419" y="2602979"/>
              <a:ext cx="510171" cy="51017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3649" y="3213722"/>
              <a:ext cx="510171" cy="51017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2640" y="3908260"/>
              <a:ext cx="510908" cy="51090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199134" y="2208911"/>
              <a:ext cx="306705" cy="1515110"/>
            </a:xfrm>
            <a:custGeom>
              <a:avLst/>
              <a:gdLst/>
              <a:ahLst/>
              <a:cxnLst/>
              <a:rect l="l" t="t" r="r" b="b"/>
              <a:pathLst>
                <a:path w="306705" h="1515110">
                  <a:moveTo>
                    <a:pt x="0" y="0"/>
                  </a:moveTo>
                  <a:lnTo>
                    <a:pt x="59614" y="2006"/>
                  </a:lnTo>
                  <a:lnTo>
                    <a:pt x="108299" y="7477"/>
                  </a:lnTo>
                  <a:lnTo>
                    <a:pt x="141124" y="15591"/>
                  </a:lnTo>
                  <a:lnTo>
                    <a:pt x="153162" y="25526"/>
                  </a:lnTo>
                  <a:lnTo>
                    <a:pt x="153162" y="731901"/>
                  </a:lnTo>
                  <a:lnTo>
                    <a:pt x="165199" y="741836"/>
                  </a:lnTo>
                  <a:lnTo>
                    <a:pt x="198024" y="749950"/>
                  </a:lnTo>
                  <a:lnTo>
                    <a:pt x="246709" y="755421"/>
                  </a:lnTo>
                  <a:lnTo>
                    <a:pt x="306324" y="757427"/>
                  </a:lnTo>
                  <a:lnTo>
                    <a:pt x="246709" y="759434"/>
                  </a:lnTo>
                  <a:lnTo>
                    <a:pt x="198024" y="764905"/>
                  </a:lnTo>
                  <a:lnTo>
                    <a:pt x="165199" y="773019"/>
                  </a:lnTo>
                  <a:lnTo>
                    <a:pt x="153162" y="782955"/>
                  </a:lnTo>
                  <a:lnTo>
                    <a:pt x="153162" y="1489455"/>
                  </a:lnTo>
                  <a:lnTo>
                    <a:pt x="141124" y="1499391"/>
                  </a:lnTo>
                  <a:lnTo>
                    <a:pt x="108299" y="1507505"/>
                  </a:lnTo>
                  <a:lnTo>
                    <a:pt x="59614" y="1512976"/>
                  </a:lnTo>
                  <a:lnTo>
                    <a:pt x="0" y="1514983"/>
                  </a:lnTo>
                </a:path>
              </a:pathLst>
            </a:custGeom>
            <a:ln w="28575">
              <a:solidFill>
                <a:srgbClr val="4BAE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8604" y="4543602"/>
              <a:ext cx="463372" cy="463372"/>
            </a:xfrm>
            <a:prstGeom prst="rect">
              <a:avLst/>
            </a:prstGeom>
          </p:spPr>
        </p:pic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309778" y="918937"/>
            <a:ext cx="6115050" cy="695960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200" spc="-10" dirty="0">
                <a:solidFill>
                  <a:srgbClr val="FFFFFF"/>
                </a:solidFill>
              </a:rPr>
              <a:t>Виды</a:t>
            </a:r>
            <a:r>
              <a:rPr sz="2200" spc="15" dirty="0">
                <a:solidFill>
                  <a:srgbClr val="FFFFFF"/>
                </a:solidFill>
              </a:rPr>
              <a:t> </a:t>
            </a:r>
            <a:r>
              <a:rPr sz="2200" spc="-5" dirty="0">
                <a:solidFill>
                  <a:srgbClr val="FFFFFF"/>
                </a:solidFill>
              </a:rPr>
              <a:t>налоговых</a:t>
            </a:r>
            <a:r>
              <a:rPr sz="2200" spc="10" dirty="0">
                <a:solidFill>
                  <a:srgbClr val="FFFFFF"/>
                </a:solidFill>
              </a:rPr>
              <a:t> </a:t>
            </a:r>
            <a:r>
              <a:rPr sz="2200" spc="-5" dirty="0">
                <a:solidFill>
                  <a:srgbClr val="FFFFFF"/>
                </a:solidFill>
              </a:rPr>
              <a:t>вычетов</a:t>
            </a:r>
            <a:r>
              <a:rPr sz="2200" spc="10" dirty="0">
                <a:solidFill>
                  <a:srgbClr val="FFFFFF"/>
                </a:solidFill>
              </a:rPr>
              <a:t> </a:t>
            </a:r>
            <a:r>
              <a:rPr sz="2200" spc="-5" dirty="0">
                <a:solidFill>
                  <a:srgbClr val="FFFFFF"/>
                </a:solidFill>
              </a:rPr>
              <a:t>*:</a:t>
            </a:r>
            <a:endParaRPr sz="2200"/>
          </a:p>
          <a:p>
            <a:pPr marL="59055">
              <a:lnSpc>
                <a:spcPct val="100000"/>
              </a:lnSpc>
              <a:spcBef>
                <a:spcPts val="455"/>
              </a:spcBef>
            </a:pPr>
            <a:r>
              <a:rPr sz="900" b="0" dirty="0">
                <a:solidFill>
                  <a:srgbClr val="FFFFFF"/>
                </a:solidFill>
                <a:latin typeface="Tahoma"/>
                <a:cs typeface="Tahoma"/>
              </a:rPr>
              <a:t>*</a:t>
            </a:r>
            <a:r>
              <a:rPr sz="900" b="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0" dirty="0">
                <a:solidFill>
                  <a:srgbClr val="FFFFFF"/>
                </a:solidFill>
                <a:latin typeface="Tahoma"/>
                <a:cs typeface="Tahoma"/>
              </a:rPr>
              <a:t>Есть</a:t>
            </a:r>
            <a:r>
              <a:rPr sz="900" b="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0" spc="-5" dirty="0">
                <a:solidFill>
                  <a:srgbClr val="FFFFFF"/>
                </a:solidFill>
                <a:latin typeface="Tahoma"/>
                <a:cs typeface="Tahoma"/>
              </a:rPr>
              <a:t>еще</a:t>
            </a:r>
            <a:r>
              <a:rPr sz="900" b="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0" spc="-5" dirty="0">
                <a:solidFill>
                  <a:srgbClr val="FFFFFF"/>
                </a:solidFill>
                <a:latin typeface="Tahoma"/>
                <a:cs typeface="Tahoma"/>
              </a:rPr>
              <a:t>стандартные</a:t>
            </a:r>
            <a:r>
              <a:rPr sz="900" b="0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900" b="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0" spc="-5" dirty="0">
                <a:solidFill>
                  <a:srgbClr val="FFFFFF"/>
                </a:solidFill>
                <a:latin typeface="Tahoma"/>
                <a:cs typeface="Tahoma"/>
              </a:rPr>
              <a:t>профессиональные</a:t>
            </a:r>
            <a:r>
              <a:rPr sz="900" b="0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0" spc="-5" dirty="0">
                <a:solidFill>
                  <a:srgbClr val="FFFFFF"/>
                </a:solidFill>
                <a:latin typeface="Tahoma"/>
                <a:cs typeface="Tahoma"/>
              </a:rPr>
              <a:t>вычеты,</a:t>
            </a:r>
            <a:r>
              <a:rPr sz="900" b="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900" b="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0" spc="-5" dirty="0">
                <a:solidFill>
                  <a:srgbClr val="FFFFFF"/>
                </a:solidFill>
                <a:latin typeface="Tahoma"/>
                <a:cs typeface="Tahoma"/>
              </a:rPr>
              <a:t>которых</a:t>
            </a:r>
            <a:r>
              <a:rPr sz="900" b="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0" spc="-5" dirty="0">
                <a:solidFill>
                  <a:srgbClr val="FFFFFF"/>
                </a:solidFill>
                <a:latin typeface="Tahoma"/>
                <a:cs typeface="Tahoma"/>
              </a:rPr>
              <a:t>можно</a:t>
            </a:r>
            <a:r>
              <a:rPr sz="900" b="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0" spc="-5" dirty="0">
                <a:solidFill>
                  <a:srgbClr val="FFFFFF"/>
                </a:solidFill>
                <a:latin typeface="Tahoma"/>
                <a:cs typeface="Tahoma"/>
              </a:rPr>
              <a:t>почитать</a:t>
            </a:r>
            <a:r>
              <a:rPr sz="900" b="0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900" b="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0" spc="-5" dirty="0">
                <a:solidFill>
                  <a:srgbClr val="FFFFFF"/>
                </a:solidFill>
                <a:latin typeface="Tahoma"/>
                <a:cs typeface="Tahoma"/>
              </a:rPr>
              <a:t>дополнительных</a:t>
            </a:r>
            <a:r>
              <a:rPr sz="900" b="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0" spc="-5" dirty="0">
                <a:solidFill>
                  <a:srgbClr val="FFFFFF"/>
                </a:solidFill>
                <a:latin typeface="Tahoma"/>
                <a:cs typeface="Tahoma"/>
              </a:rPr>
              <a:t>материалах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96746" y="4650130"/>
            <a:ext cx="173545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3A3838"/>
                </a:solidFill>
                <a:latin typeface="Tahoma"/>
                <a:cs typeface="Tahoma"/>
              </a:rPr>
              <a:t>Инвестиционные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37" y="-63618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84503"/>
            <a:ext cx="3653154" cy="4005579"/>
            <a:chOff x="0" y="984503"/>
            <a:chExt cx="3653154" cy="400557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84503"/>
              <a:ext cx="3653028" cy="40050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051432"/>
              <a:ext cx="3455670" cy="3691254"/>
            </a:xfrm>
            <a:custGeom>
              <a:avLst/>
              <a:gdLst/>
              <a:ahLst/>
              <a:cxnLst/>
              <a:rect l="l" t="t" r="r" b="b"/>
              <a:pathLst>
                <a:path w="3455670" h="3691254">
                  <a:moveTo>
                    <a:pt x="3455543" y="0"/>
                  </a:moveTo>
                  <a:lnTo>
                    <a:pt x="0" y="0"/>
                  </a:lnTo>
                  <a:lnTo>
                    <a:pt x="0" y="2629535"/>
                  </a:lnTo>
                  <a:lnTo>
                    <a:pt x="1061174" y="3690708"/>
                  </a:lnTo>
                  <a:lnTo>
                    <a:pt x="3455543" y="3690708"/>
                  </a:lnTo>
                  <a:lnTo>
                    <a:pt x="3455543" y="0"/>
                  </a:lnTo>
                  <a:close/>
                </a:path>
              </a:pathLst>
            </a:custGeom>
            <a:solidFill>
              <a:srgbClr val="21AD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9026" y="1179321"/>
            <a:ext cx="2025650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pc="-5" dirty="0">
                <a:solidFill>
                  <a:srgbClr val="FFFFFF"/>
                </a:solidFill>
              </a:rPr>
              <a:t>С</a:t>
            </a:r>
            <a:r>
              <a:rPr spc="-15" dirty="0">
                <a:solidFill>
                  <a:srgbClr val="FFFFFF"/>
                </a:solidFill>
              </a:rPr>
              <a:t>о</a:t>
            </a:r>
            <a:r>
              <a:rPr dirty="0">
                <a:solidFill>
                  <a:srgbClr val="FFFFFF"/>
                </a:solidFill>
              </a:rPr>
              <a:t>ц</a:t>
            </a:r>
            <a:r>
              <a:rPr spc="-10" dirty="0">
                <a:solidFill>
                  <a:srgbClr val="FFFFFF"/>
                </a:solidFill>
              </a:rPr>
              <a:t>и</a:t>
            </a:r>
            <a:r>
              <a:rPr dirty="0">
                <a:solidFill>
                  <a:srgbClr val="FFFFFF"/>
                </a:solidFill>
              </a:rPr>
              <a:t>аль</a:t>
            </a:r>
            <a:r>
              <a:rPr spc="5" dirty="0">
                <a:solidFill>
                  <a:srgbClr val="FFFFFF"/>
                </a:solidFill>
              </a:rPr>
              <a:t>н</a:t>
            </a:r>
            <a:r>
              <a:rPr spc="-5" dirty="0">
                <a:solidFill>
                  <a:srgbClr val="FFFFFF"/>
                </a:solidFill>
              </a:rPr>
              <a:t>ый  налоговый </a:t>
            </a:r>
            <a:r>
              <a:rPr dirty="0">
                <a:solidFill>
                  <a:srgbClr val="FFFFFF"/>
                </a:solidFill>
              </a:rPr>
              <a:t> вычет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70121" y="1254658"/>
            <a:ext cx="4979670" cy="8305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3A3838"/>
                </a:solidFill>
                <a:latin typeface="Tahoma"/>
                <a:cs typeface="Tahoma"/>
              </a:rPr>
              <a:t>Социальный</a:t>
            </a:r>
            <a:r>
              <a:rPr sz="1600" b="1" spc="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3A3838"/>
                </a:solidFill>
                <a:latin typeface="Tahoma"/>
                <a:cs typeface="Tahoma"/>
              </a:rPr>
              <a:t>налоговый</a:t>
            </a:r>
            <a:r>
              <a:rPr sz="1600" b="1" spc="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3A3838"/>
                </a:solidFill>
                <a:latin typeface="Tahoma"/>
                <a:cs typeface="Tahoma"/>
              </a:rPr>
              <a:t>вычет</a:t>
            </a:r>
            <a:r>
              <a:rPr sz="1600" b="1" spc="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3A3838"/>
                </a:solidFill>
                <a:latin typeface="Tahoma"/>
                <a:cs typeface="Tahoma"/>
              </a:rPr>
              <a:t>предоставляются </a:t>
            </a:r>
            <a:r>
              <a:rPr sz="1600" spc="-484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3A3838"/>
                </a:solidFill>
                <a:latin typeface="Tahoma"/>
                <a:cs typeface="Tahoma"/>
              </a:rPr>
              <a:t>в </a:t>
            </a:r>
            <a:r>
              <a:rPr sz="1600" spc="-10" dirty="0">
                <a:solidFill>
                  <a:srgbClr val="3A3838"/>
                </a:solidFill>
                <a:latin typeface="Tahoma"/>
                <a:cs typeface="Tahoma"/>
              </a:rPr>
              <a:t>тех</a:t>
            </a:r>
            <a:r>
              <a:rPr sz="16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3A3838"/>
                </a:solidFill>
                <a:latin typeface="Tahoma"/>
                <a:cs typeface="Tahoma"/>
              </a:rPr>
              <a:t>случаях,</a:t>
            </a:r>
            <a:r>
              <a:rPr sz="1600" spc="4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3A3838"/>
                </a:solidFill>
                <a:latin typeface="Tahoma"/>
                <a:cs typeface="Tahoma"/>
              </a:rPr>
              <a:t>когда</a:t>
            </a:r>
            <a:r>
              <a:rPr sz="16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3A3838"/>
                </a:solidFill>
                <a:latin typeface="Tahoma"/>
                <a:cs typeface="Tahoma"/>
              </a:rPr>
              <a:t>налогоплательщик</a:t>
            </a:r>
            <a:r>
              <a:rPr sz="1600" spc="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3A3838"/>
                </a:solidFill>
                <a:latin typeface="Tahoma"/>
                <a:cs typeface="Tahoma"/>
              </a:rPr>
              <a:t>несёт </a:t>
            </a:r>
            <a:r>
              <a:rPr sz="16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3A3838"/>
                </a:solidFill>
                <a:latin typeface="Tahoma"/>
                <a:cs typeface="Tahoma"/>
              </a:rPr>
              <a:t>определённые</a:t>
            </a:r>
            <a:r>
              <a:rPr sz="16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3A3838"/>
                </a:solidFill>
                <a:latin typeface="Tahoma"/>
                <a:cs typeface="Tahoma"/>
              </a:rPr>
              <a:t>социальные</a:t>
            </a:r>
            <a:r>
              <a:rPr sz="16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3A3838"/>
                </a:solidFill>
                <a:latin typeface="Tahoma"/>
                <a:cs typeface="Tahoma"/>
              </a:rPr>
              <a:t>расходы</a:t>
            </a:r>
            <a:r>
              <a:rPr sz="16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3A3838"/>
                </a:solidFill>
                <a:latin typeface="Tahoma"/>
                <a:cs typeface="Tahoma"/>
              </a:rPr>
              <a:t>на: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01414" y="2298547"/>
            <a:ext cx="4006850" cy="166878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297815" indent="-285750">
              <a:lnSpc>
                <a:spcPct val="100000"/>
              </a:lnSpc>
              <a:spcBef>
                <a:spcPts val="265"/>
              </a:spcBef>
              <a:buClr>
                <a:srgbClr val="D3E2C2"/>
              </a:buClr>
              <a:buSzPct val="67857"/>
              <a:buFont typeface="Wingdings"/>
              <a:buChar char=""/>
              <a:tabLst>
                <a:tab pos="297815" algn="l"/>
                <a:tab pos="298450" algn="l"/>
              </a:tabLst>
            </a:pP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обучение</a:t>
            </a:r>
            <a:endParaRPr sz="1400">
              <a:latin typeface="Tahoma"/>
              <a:cs typeface="Tahoma"/>
            </a:endParaRPr>
          </a:p>
          <a:p>
            <a:pPr marL="297815" marR="429895" indent="-285750">
              <a:lnSpc>
                <a:spcPct val="110000"/>
              </a:lnSpc>
              <a:buClr>
                <a:srgbClr val="D3E2C2"/>
              </a:buClr>
              <a:buSzPct val="67857"/>
              <a:buFont typeface="Wingdings"/>
              <a:buChar char=""/>
              <a:tabLst>
                <a:tab pos="297815" algn="l"/>
                <a:tab pos="298450" algn="l"/>
              </a:tabLst>
            </a:pP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лечение</a:t>
            </a:r>
            <a:r>
              <a:rPr sz="1400" spc="-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400" spc="-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приобретение</a:t>
            </a:r>
            <a:r>
              <a:rPr sz="1400" spc="-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медикаментов </a:t>
            </a:r>
            <a:r>
              <a:rPr sz="1400" spc="-4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(в</a:t>
            </a:r>
            <a:r>
              <a:rPr sz="1400" spc="-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том</a:t>
            </a:r>
            <a:r>
              <a:rPr sz="14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Tahoma"/>
                <a:cs typeface="Tahoma"/>
              </a:rPr>
              <a:t>числе</a:t>
            </a:r>
            <a:r>
              <a:rPr sz="14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4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лечение</a:t>
            </a:r>
            <a:r>
              <a:rPr sz="1400" spc="-4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родителей)</a:t>
            </a:r>
            <a:endParaRPr sz="1400">
              <a:latin typeface="Tahoma"/>
              <a:cs typeface="Tahoma"/>
            </a:endParaRPr>
          </a:p>
          <a:p>
            <a:pPr marL="297815" marR="5080" indent="-285750">
              <a:lnSpc>
                <a:spcPct val="110000"/>
              </a:lnSpc>
              <a:spcBef>
                <a:spcPts val="5"/>
              </a:spcBef>
              <a:buClr>
                <a:srgbClr val="D3E2C2"/>
              </a:buClr>
              <a:buSzPct val="67857"/>
              <a:buFont typeface="Wingdings"/>
              <a:buChar char=""/>
              <a:tabLst>
                <a:tab pos="297815" algn="l"/>
                <a:tab pos="298450" algn="l"/>
              </a:tabLst>
            </a:pPr>
            <a:r>
              <a:rPr sz="1400" spc="-5" dirty="0">
                <a:solidFill>
                  <a:srgbClr val="3A3838"/>
                </a:solidFill>
                <a:latin typeface="Tahoma"/>
                <a:cs typeface="Tahoma"/>
              </a:rPr>
              <a:t>негосударственное </a:t>
            </a: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пенсионное обеспечение </a:t>
            </a:r>
            <a:r>
              <a:rPr sz="1400" spc="-4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4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добровольное</a:t>
            </a:r>
            <a:r>
              <a:rPr sz="1400" spc="-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пенсионное</a:t>
            </a:r>
            <a:r>
              <a:rPr sz="1400" spc="-5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страхование</a:t>
            </a:r>
            <a:endParaRPr sz="1400">
              <a:latin typeface="Tahoma"/>
              <a:cs typeface="Tahoma"/>
            </a:endParaRPr>
          </a:p>
          <a:p>
            <a:pPr marL="297815" indent="-285750">
              <a:lnSpc>
                <a:spcPct val="100000"/>
              </a:lnSpc>
              <a:spcBef>
                <a:spcPts val="165"/>
              </a:spcBef>
              <a:buClr>
                <a:srgbClr val="D3E2C2"/>
              </a:buClr>
              <a:buSzPct val="67857"/>
              <a:buFont typeface="Wingdings"/>
              <a:buChar char=""/>
              <a:tabLst>
                <a:tab pos="297815" algn="l"/>
                <a:tab pos="298450" algn="l"/>
              </a:tabLst>
            </a:pPr>
            <a:r>
              <a:rPr sz="1400" spc="-5" dirty="0">
                <a:solidFill>
                  <a:srgbClr val="3A3838"/>
                </a:solidFill>
                <a:latin typeface="Tahoma"/>
                <a:cs typeface="Tahoma"/>
              </a:rPr>
              <a:t>накопительную</a:t>
            </a:r>
            <a:r>
              <a:rPr sz="1400" spc="-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400" spc="-5" dirty="0">
                <a:solidFill>
                  <a:srgbClr val="3A3838"/>
                </a:solidFill>
                <a:latin typeface="Tahoma"/>
                <a:cs typeface="Tahoma"/>
              </a:rPr>
              <a:t>часть</a:t>
            </a:r>
            <a:r>
              <a:rPr sz="14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трудовой</a:t>
            </a:r>
            <a:r>
              <a:rPr sz="14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3A3838"/>
                </a:solidFill>
                <a:latin typeface="Tahoma"/>
                <a:cs typeface="Tahoma"/>
              </a:rPr>
              <a:t>пенсии</a:t>
            </a:r>
            <a:endParaRPr sz="1400">
              <a:latin typeface="Tahoma"/>
              <a:cs typeface="Tahoma"/>
            </a:endParaRPr>
          </a:p>
          <a:p>
            <a:pPr marL="297815" indent="-285750">
              <a:lnSpc>
                <a:spcPct val="100000"/>
              </a:lnSpc>
              <a:spcBef>
                <a:spcPts val="170"/>
              </a:spcBef>
              <a:buClr>
                <a:srgbClr val="D3E2C2"/>
              </a:buClr>
              <a:buSzPct val="67857"/>
              <a:buFont typeface="Wingdings"/>
              <a:buChar char=""/>
              <a:tabLst>
                <a:tab pos="297815" algn="l"/>
                <a:tab pos="298450" algn="l"/>
              </a:tabLst>
            </a:pPr>
            <a:r>
              <a:rPr sz="1400" spc="-5" dirty="0">
                <a:solidFill>
                  <a:srgbClr val="3A3838"/>
                </a:solidFill>
                <a:latin typeface="Tahoma"/>
                <a:cs typeface="Tahoma"/>
              </a:rPr>
              <a:t>благотворительность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1925434"/>
            <a:ext cx="4108450" cy="3218180"/>
            <a:chOff x="0" y="1925434"/>
            <a:chExt cx="4108450" cy="321818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2122" y="1925434"/>
              <a:ext cx="3436073" cy="294919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5617" y="3935604"/>
              <a:ext cx="2158364" cy="120789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424427"/>
              <a:ext cx="1399032" cy="157581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0" y="3666998"/>
              <a:ext cx="1054735" cy="1066165"/>
            </a:xfrm>
            <a:custGeom>
              <a:avLst/>
              <a:gdLst/>
              <a:ahLst/>
              <a:cxnLst/>
              <a:rect l="l" t="t" r="r" b="b"/>
              <a:pathLst>
                <a:path w="1054735" h="1066164">
                  <a:moveTo>
                    <a:pt x="1054417" y="0"/>
                  </a:moveTo>
                  <a:lnTo>
                    <a:pt x="0" y="0"/>
                  </a:lnTo>
                  <a:lnTo>
                    <a:pt x="0" y="11399"/>
                  </a:lnTo>
                  <a:lnTo>
                    <a:pt x="1054417" y="1065834"/>
                  </a:lnTo>
                  <a:lnTo>
                    <a:pt x="1054417" y="0"/>
                  </a:lnTo>
                  <a:close/>
                </a:path>
              </a:pathLst>
            </a:custGeom>
            <a:solidFill>
              <a:srgbClr val="B7D1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7" y="-30956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4208" y="1158062"/>
            <a:ext cx="49288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Социальный</a:t>
            </a:r>
            <a:r>
              <a:rPr spc="-15" dirty="0"/>
              <a:t> </a:t>
            </a:r>
            <a:r>
              <a:rPr spc="-5" dirty="0"/>
              <a:t>налоговый </a:t>
            </a:r>
            <a:r>
              <a:rPr dirty="0"/>
              <a:t>вычет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31519" y="3961282"/>
            <a:ext cx="3103245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Дополнительно можно получить вычет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расходы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обучение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собственных </a:t>
            </a:r>
            <a:r>
              <a:rPr sz="1300" spc="-3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или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подопечных детей – максимальная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сумма расходов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50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300" spc="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рублей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год.</a:t>
            </a:r>
            <a:endParaRPr sz="1300" dirty="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61581" y="1781301"/>
            <a:ext cx="209550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1334" algn="l"/>
                <a:tab pos="1137285" algn="l"/>
                <a:tab pos="1486535" algn="l"/>
              </a:tabLst>
            </a:pP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вое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п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во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з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т</a:t>
            </a:r>
            <a:endParaRPr sz="1300">
              <a:latin typeface="Tahoma"/>
              <a:cs typeface="Tahoma"/>
            </a:endParaRPr>
          </a:p>
          <a:p>
            <a:pPr marL="85725">
              <a:lnSpc>
                <a:spcPct val="100000"/>
              </a:lnSpc>
              <a:spcBef>
                <a:spcPts val="5"/>
              </a:spcBef>
              <a:tabLst>
                <a:tab pos="798830" algn="l"/>
                <a:tab pos="1169035" algn="l"/>
              </a:tabLst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связи	с	получением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44109" y="1781301"/>
            <a:ext cx="979805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321945" algn="l"/>
                <a:tab pos="821690" algn="l"/>
              </a:tabLst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Р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л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з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ов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т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ь  налога	в </a:t>
            </a:r>
            <a:r>
              <a:rPr sz="1300" spc="-3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оциал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ьн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го 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не	позднее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00621" y="2177922"/>
            <a:ext cx="215709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налогового</a:t>
            </a:r>
            <a:r>
              <a:rPr sz="1300" spc="45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вычета</a:t>
            </a:r>
            <a:r>
              <a:rPr sz="1300" spc="46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можно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231775" algn="l"/>
                <a:tab pos="617220" algn="l"/>
                <a:tab pos="821690" algn="l"/>
                <a:tab pos="1594485" algn="l"/>
              </a:tabLst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3	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л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т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с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момен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т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	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у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пл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т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ы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44109" y="2574162"/>
            <a:ext cx="3215005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НДФЛ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за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налоговый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период,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когда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им </a:t>
            </a:r>
            <a:r>
              <a:rPr sz="1300" spc="-39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были произведены социальные расходы.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(В </a:t>
            </a:r>
            <a:r>
              <a:rPr sz="1300" dirty="0" smtClean="0">
                <a:solidFill>
                  <a:srgbClr val="3A3838"/>
                </a:solidFill>
                <a:latin typeface="Tahoma"/>
                <a:cs typeface="Tahoma"/>
              </a:rPr>
              <a:t>202</a:t>
            </a:r>
            <a:r>
              <a:rPr lang="ru-RU" sz="1300" dirty="0">
                <a:solidFill>
                  <a:srgbClr val="3A3838"/>
                </a:solidFill>
                <a:latin typeface="Tahoma"/>
                <a:cs typeface="Tahoma"/>
              </a:rPr>
              <a:t>4</a:t>
            </a:r>
            <a:r>
              <a:rPr sz="1300" dirty="0" smtClean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году можно получить налоговый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вычет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 err="1">
                <a:solidFill>
                  <a:srgbClr val="3A3838"/>
                </a:solidFill>
                <a:latin typeface="Tahoma"/>
                <a:cs typeface="Tahoma"/>
              </a:rPr>
              <a:t>за</a:t>
            </a:r>
            <a:r>
              <a:rPr sz="1300" spc="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 smtClean="0">
                <a:solidFill>
                  <a:srgbClr val="3A3838"/>
                </a:solidFill>
                <a:latin typeface="Tahoma"/>
                <a:cs typeface="Tahoma"/>
              </a:rPr>
              <a:t>20</a:t>
            </a:r>
            <a:r>
              <a:rPr lang="ru-RU" sz="1300" spc="-5" dirty="0" smtClean="0">
                <a:solidFill>
                  <a:srgbClr val="3A3838"/>
                </a:solidFill>
                <a:latin typeface="Tahoma"/>
                <a:cs typeface="Tahoma"/>
              </a:rPr>
              <a:t>23</a:t>
            </a:r>
            <a:r>
              <a:rPr sz="1300" spc="-5" dirty="0" smtClean="0">
                <a:solidFill>
                  <a:srgbClr val="3A3838"/>
                </a:solidFill>
                <a:latin typeface="Tahoma"/>
                <a:cs typeface="Tahoma"/>
              </a:rPr>
              <a:t>,</a:t>
            </a:r>
            <a:r>
              <a:rPr sz="1300" spc="15" dirty="0" smtClean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 smtClean="0">
                <a:solidFill>
                  <a:srgbClr val="3A3838"/>
                </a:solidFill>
                <a:latin typeface="Tahoma"/>
                <a:cs typeface="Tahoma"/>
              </a:rPr>
              <a:t>20</a:t>
            </a:r>
            <a:r>
              <a:rPr lang="ru-RU" sz="1300" spc="-5" dirty="0" smtClean="0">
                <a:solidFill>
                  <a:srgbClr val="3A3838"/>
                </a:solidFill>
                <a:latin typeface="Tahoma"/>
                <a:cs typeface="Tahoma"/>
              </a:rPr>
              <a:t>22</a:t>
            </a:r>
            <a:r>
              <a:rPr sz="1300" spc="25" dirty="0" smtClean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 smtClean="0">
                <a:solidFill>
                  <a:srgbClr val="3A3838"/>
                </a:solidFill>
                <a:latin typeface="Tahoma"/>
                <a:cs typeface="Tahoma"/>
              </a:rPr>
              <a:t>20</a:t>
            </a:r>
            <a:r>
              <a:rPr lang="ru-RU" sz="1300" spc="-5" dirty="0" smtClean="0">
                <a:solidFill>
                  <a:srgbClr val="3A3838"/>
                </a:solidFill>
                <a:latin typeface="Tahoma"/>
                <a:cs typeface="Tahoma"/>
              </a:rPr>
              <a:t>21</a:t>
            </a:r>
            <a:r>
              <a:rPr sz="1300" spc="25" dirty="0" smtClean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годы)</a:t>
            </a:r>
            <a:endParaRPr sz="1300" dirty="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44109" y="3763162"/>
            <a:ext cx="3214370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Остаток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неиспользованного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вычета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5" dirty="0">
                <a:solidFill>
                  <a:srgbClr val="3A3838"/>
                </a:solidFill>
                <a:latin typeface="Tahoma"/>
                <a:cs typeface="Tahoma"/>
              </a:rPr>
              <a:t>на </a:t>
            </a:r>
            <a:r>
              <a:rPr sz="13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обучение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лечение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обнуляется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и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на </a:t>
            </a:r>
            <a:r>
              <a:rPr sz="13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3A3838"/>
                </a:solidFill>
                <a:latin typeface="Tahoma"/>
                <a:cs typeface="Tahoma"/>
              </a:rPr>
              <a:t>следующий</a:t>
            </a:r>
            <a:r>
              <a:rPr sz="1300" spc="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год не</a:t>
            </a:r>
            <a:r>
              <a:rPr sz="13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3A3838"/>
                </a:solidFill>
                <a:latin typeface="Tahoma"/>
                <a:cs typeface="Tahoma"/>
              </a:rPr>
              <a:t>переносится.</a:t>
            </a:r>
            <a:endParaRPr sz="1300">
              <a:latin typeface="Tahoma"/>
              <a:cs typeface="Tahom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2000" y="1792836"/>
            <a:ext cx="633793" cy="61542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8846" y="3933691"/>
            <a:ext cx="600089" cy="69170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77232" y="1801114"/>
            <a:ext cx="549401" cy="549402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4692903" y="3764928"/>
            <a:ext cx="623570" cy="624205"/>
            <a:chOff x="4692903" y="3764928"/>
            <a:chExt cx="623570" cy="624205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92903" y="3764928"/>
              <a:ext cx="623125" cy="60506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739258" y="3808983"/>
              <a:ext cx="549910" cy="570230"/>
            </a:xfrm>
            <a:custGeom>
              <a:avLst/>
              <a:gdLst/>
              <a:ahLst/>
              <a:cxnLst/>
              <a:rect l="l" t="t" r="r" b="b"/>
              <a:pathLst>
                <a:path w="549910" h="570229">
                  <a:moveTo>
                    <a:pt x="0" y="570039"/>
                  </a:moveTo>
                  <a:lnTo>
                    <a:pt x="54940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" y="14499"/>
            <a:ext cx="2725148" cy="112785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051667" y="1781301"/>
            <a:ext cx="34862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spc="-5" dirty="0">
                <a:solidFill>
                  <a:srgbClr val="3A3838"/>
                </a:solidFill>
                <a:latin typeface="Tahoma"/>
                <a:cs typeface="Tahoma"/>
              </a:rPr>
              <a:t>Социальные налоговые вычеты предоставляются в размере фактически произведенных расходов, но в совокупности не более 120 000 рублей за налоговый период (за исключением вычетов в размере расходов на обучение детей налогоплательщика и расходов на</a:t>
            </a:r>
          </a:p>
          <a:p>
            <a:pPr algn="just"/>
            <a:r>
              <a:rPr lang="ru-RU" sz="1300" spc="-5" dirty="0">
                <a:solidFill>
                  <a:srgbClr val="3A3838"/>
                </a:solidFill>
                <a:latin typeface="Tahoma"/>
                <a:cs typeface="Tahoma"/>
              </a:rPr>
              <a:t>дорогостоящее лечение)</a:t>
            </a:r>
          </a:p>
          <a:p>
            <a:pPr algn="just"/>
            <a:endParaRPr lang="ru-RU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4208" y="1080586"/>
            <a:ext cx="4928870" cy="72834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pc="-5" dirty="0"/>
              <a:t>Социальный</a:t>
            </a:r>
            <a:r>
              <a:rPr spc="-15" dirty="0"/>
              <a:t> </a:t>
            </a:r>
            <a:r>
              <a:rPr spc="-5" dirty="0"/>
              <a:t>налоговый </a:t>
            </a:r>
            <a:r>
              <a:rPr dirty="0"/>
              <a:t>вычет</a:t>
            </a: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400" dirty="0">
                <a:solidFill>
                  <a:srgbClr val="B7D199"/>
                </a:solidFill>
              </a:rPr>
              <a:t>Пример</a:t>
            </a:r>
            <a:r>
              <a:rPr sz="1400" spc="-55" dirty="0">
                <a:solidFill>
                  <a:srgbClr val="B7D199"/>
                </a:solidFill>
              </a:rPr>
              <a:t> </a:t>
            </a:r>
            <a:r>
              <a:rPr sz="1400" dirty="0">
                <a:solidFill>
                  <a:srgbClr val="B7D199"/>
                </a:solidFill>
              </a:rPr>
              <a:t>расчета:</a:t>
            </a:r>
            <a:endParaRPr sz="1400"/>
          </a:p>
        </p:txBody>
      </p:sp>
      <p:sp>
        <p:nvSpPr>
          <p:cNvPr id="3" name="object 3"/>
          <p:cNvSpPr txBox="1"/>
          <p:nvPr/>
        </p:nvSpPr>
        <p:spPr>
          <a:xfrm>
            <a:off x="404875" y="2094687"/>
            <a:ext cx="4108450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7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3A3838"/>
                </a:solidFill>
                <a:latin typeface="Tahoma"/>
                <a:cs typeface="Tahoma"/>
              </a:rPr>
              <a:t>лечение</a:t>
            </a:r>
            <a:r>
              <a:rPr sz="1700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3A3838"/>
                </a:solidFill>
                <a:latin typeface="Tahoma"/>
                <a:cs typeface="Tahoma"/>
              </a:rPr>
              <a:t>налогоплательщик</a:t>
            </a:r>
            <a:r>
              <a:rPr sz="1700" spc="-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3A3838"/>
                </a:solidFill>
                <a:latin typeface="Tahoma"/>
                <a:cs typeface="Tahoma"/>
              </a:rPr>
              <a:t>потратил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700" dirty="0">
                <a:solidFill>
                  <a:srgbClr val="3A3838"/>
                </a:solidFill>
                <a:latin typeface="Tahoma"/>
                <a:cs typeface="Tahoma"/>
              </a:rPr>
              <a:t>за</a:t>
            </a:r>
            <a:r>
              <a:rPr sz="17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3A3838"/>
                </a:solidFill>
                <a:latin typeface="Tahoma"/>
                <a:cs typeface="Tahoma"/>
              </a:rPr>
              <a:t>год</a:t>
            </a:r>
            <a:r>
              <a:rPr sz="17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spc="-5" dirty="0">
                <a:solidFill>
                  <a:srgbClr val="3A3838"/>
                </a:solidFill>
                <a:latin typeface="Tahoma"/>
                <a:cs typeface="Tahoma"/>
              </a:rPr>
              <a:t>136</a:t>
            </a:r>
            <a:r>
              <a:rPr sz="1700" b="1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spc="-5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700" b="1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spc="-5" dirty="0">
                <a:solidFill>
                  <a:srgbClr val="3A3838"/>
                </a:solidFill>
                <a:latin typeface="Tahoma"/>
                <a:cs typeface="Tahoma"/>
              </a:rPr>
              <a:t>рублей</a:t>
            </a:r>
            <a:r>
              <a:rPr sz="1700" spc="-5" dirty="0">
                <a:solidFill>
                  <a:srgbClr val="3A3838"/>
                </a:solidFill>
                <a:latin typeface="Tahoma"/>
                <a:cs typeface="Tahoma"/>
              </a:rPr>
              <a:t>,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700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7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3A3838"/>
                </a:solidFill>
                <a:latin typeface="Tahoma"/>
                <a:cs typeface="Tahoma"/>
              </a:rPr>
              <a:t>том</a:t>
            </a:r>
            <a:r>
              <a:rPr sz="17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3A3838"/>
                </a:solidFill>
                <a:latin typeface="Tahoma"/>
                <a:cs typeface="Tahoma"/>
              </a:rPr>
              <a:t>числе</a:t>
            </a:r>
            <a:r>
              <a:rPr sz="1700" spc="-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3A3838"/>
                </a:solidFill>
                <a:latin typeface="Tahoma"/>
                <a:cs typeface="Tahoma"/>
              </a:rPr>
              <a:t>дорогостоящее</a:t>
            </a:r>
            <a:r>
              <a:rPr sz="17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dirty="0">
                <a:solidFill>
                  <a:srgbClr val="3A3838"/>
                </a:solidFill>
                <a:latin typeface="Tahoma"/>
                <a:cs typeface="Tahoma"/>
              </a:rPr>
              <a:t>30 </a:t>
            </a:r>
            <a:r>
              <a:rPr sz="1700" b="1" spc="-5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700" spc="-5" dirty="0">
                <a:solidFill>
                  <a:srgbClr val="3A3838"/>
                </a:solidFill>
                <a:latin typeface="Tahoma"/>
                <a:cs typeface="Tahoma"/>
              </a:rPr>
              <a:t>.</a:t>
            </a:r>
            <a:endParaRPr sz="17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700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700" spc="-5" dirty="0">
                <a:solidFill>
                  <a:srgbClr val="3A3838"/>
                </a:solidFill>
                <a:latin typeface="Tahoma"/>
                <a:cs typeface="Tahoma"/>
              </a:rPr>
              <a:t> обучение</a:t>
            </a:r>
            <a:r>
              <a:rPr sz="17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3A3838"/>
                </a:solidFill>
                <a:latin typeface="Tahoma"/>
                <a:cs typeface="Tahoma"/>
              </a:rPr>
              <a:t>–</a:t>
            </a:r>
            <a:r>
              <a:rPr sz="1700" spc="-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3A3838"/>
                </a:solidFill>
                <a:latin typeface="Tahoma"/>
                <a:cs typeface="Tahoma"/>
              </a:rPr>
              <a:t>еще</a:t>
            </a:r>
            <a:r>
              <a:rPr sz="17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spc="-5" dirty="0">
                <a:solidFill>
                  <a:srgbClr val="3A3838"/>
                </a:solidFill>
                <a:latin typeface="Tahoma"/>
                <a:cs typeface="Tahoma"/>
              </a:rPr>
              <a:t>52</a:t>
            </a:r>
            <a:r>
              <a:rPr sz="1700" b="1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spc="-5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700" b="1" spc="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dirty="0">
                <a:solidFill>
                  <a:srgbClr val="3A3838"/>
                </a:solidFill>
                <a:latin typeface="Tahoma"/>
                <a:cs typeface="Tahoma"/>
              </a:rPr>
              <a:t>рублей</a:t>
            </a:r>
            <a:r>
              <a:rPr sz="1700" dirty="0">
                <a:solidFill>
                  <a:srgbClr val="3A3838"/>
                </a:solidFill>
                <a:latin typeface="Tahoma"/>
                <a:cs typeface="Tahoma"/>
              </a:rPr>
              <a:t>,</a:t>
            </a:r>
            <a:endParaRPr sz="1700">
              <a:latin typeface="Tahoma"/>
              <a:cs typeface="Tahoma"/>
            </a:endParaRPr>
          </a:p>
          <a:p>
            <a:pPr marL="12700" marR="101600">
              <a:lnSpc>
                <a:spcPct val="100000"/>
              </a:lnSpc>
            </a:pPr>
            <a:r>
              <a:rPr sz="1700" dirty="0">
                <a:solidFill>
                  <a:srgbClr val="3A3838"/>
                </a:solidFill>
                <a:latin typeface="Tahoma"/>
                <a:cs typeface="Tahoma"/>
              </a:rPr>
              <a:t>в том числе обучение </a:t>
            </a:r>
            <a:r>
              <a:rPr sz="17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3A3838"/>
                </a:solidFill>
                <a:latin typeface="Tahoma"/>
                <a:cs typeface="Tahoma"/>
              </a:rPr>
              <a:t>несовершеннолетнего</a:t>
            </a:r>
            <a:r>
              <a:rPr sz="17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3A3838"/>
                </a:solidFill>
                <a:latin typeface="Tahoma"/>
                <a:cs typeface="Tahoma"/>
              </a:rPr>
              <a:t>ребенка</a:t>
            </a:r>
            <a:r>
              <a:rPr sz="17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700" b="1" dirty="0">
                <a:solidFill>
                  <a:srgbClr val="3A3838"/>
                </a:solidFill>
                <a:latin typeface="Tahoma"/>
                <a:cs typeface="Tahoma"/>
              </a:rPr>
              <a:t>38 </a:t>
            </a:r>
            <a:r>
              <a:rPr sz="1700" b="1" spc="-5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700" spc="-5" dirty="0">
                <a:solidFill>
                  <a:srgbClr val="3A3838"/>
                </a:solidFill>
                <a:latin typeface="Tahoma"/>
                <a:cs typeface="Tahoma"/>
              </a:rPr>
              <a:t>.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400" b="1" spc="-5" dirty="0">
                <a:solidFill>
                  <a:srgbClr val="56AC91"/>
                </a:solidFill>
                <a:latin typeface="Tahoma"/>
                <a:cs typeface="Tahoma"/>
              </a:rPr>
              <a:t>То</a:t>
            </a:r>
            <a:r>
              <a:rPr sz="2400" b="1" spc="-1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56AC91"/>
                </a:solidFill>
                <a:latin typeface="Tahoma"/>
                <a:cs typeface="Tahoma"/>
              </a:rPr>
              <a:t>есть</a:t>
            </a:r>
            <a:r>
              <a:rPr sz="2400" b="1" spc="-2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56AC91"/>
                </a:solidFill>
                <a:latin typeface="Tahoma"/>
                <a:cs typeface="Tahoma"/>
              </a:rPr>
              <a:t>всего</a:t>
            </a:r>
            <a:r>
              <a:rPr sz="2400" b="1" spc="-10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56AC91"/>
                </a:solidFill>
                <a:latin typeface="Tahoma"/>
                <a:cs typeface="Tahoma"/>
              </a:rPr>
              <a:t>188</a:t>
            </a:r>
            <a:r>
              <a:rPr sz="2400" b="1" spc="-25" dirty="0">
                <a:solidFill>
                  <a:srgbClr val="56AC91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56AC91"/>
                </a:solidFill>
                <a:latin typeface="Tahoma"/>
                <a:cs typeface="Tahoma"/>
              </a:rPr>
              <a:t>000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56AC91"/>
                </a:solidFill>
                <a:latin typeface="Tahoma"/>
                <a:cs typeface="Tahoma"/>
              </a:rPr>
              <a:t>рублей.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13197" y="2094687"/>
            <a:ext cx="3778885" cy="2404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Сумма</a:t>
            </a:r>
            <a:r>
              <a:rPr sz="12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удержанного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за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год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НДФЛ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– 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39</a:t>
            </a:r>
            <a:r>
              <a:rPr sz="1200" b="1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200" b="1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руб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Государство</a:t>
            </a:r>
            <a:r>
              <a:rPr sz="1200" spc="-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вернет: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188</a:t>
            </a:r>
            <a:r>
              <a:rPr sz="1200" b="1" spc="-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200" b="1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*0,13</a:t>
            </a:r>
            <a:r>
              <a:rPr sz="1200" b="1" spc="-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= 24</a:t>
            </a:r>
            <a:r>
              <a:rPr sz="1200" b="1" spc="3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440</a:t>
            </a:r>
            <a:r>
              <a:rPr sz="1200" b="1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3A3838"/>
                </a:solidFill>
                <a:latin typeface="Tahoma"/>
                <a:cs typeface="Tahoma"/>
              </a:rPr>
              <a:t>руб.,</a:t>
            </a:r>
            <a:r>
              <a:rPr sz="1200" b="1" spc="-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200" b="1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том</a:t>
            </a:r>
            <a:r>
              <a:rPr sz="1200" b="1" spc="-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3A3838"/>
                </a:solidFill>
                <a:latin typeface="Tahoma"/>
                <a:cs typeface="Tahoma"/>
              </a:rPr>
              <a:t>числе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: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5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buClr>
                <a:srgbClr val="B7D199"/>
              </a:buClr>
              <a:buSzPct val="70833"/>
              <a:buFont typeface="MS PGothic"/>
              <a:buChar char="◉"/>
              <a:tabLst>
                <a:tab pos="185420" algn="l"/>
              </a:tabLst>
            </a:pP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части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социального вычета</a:t>
            </a:r>
            <a:r>
              <a:rPr sz="12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обучение</a:t>
            </a:r>
            <a:r>
              <a:rPr sz="1200" spc="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ребёнка:</a:t>
            </a:r>
            <a:endParaRPr sz="1200">
              <a:latin typeface="Tahoma"/>
              <a:cs typeface="Tahoma"/>
            </a:endParaRPr>
          </a:p>
          <a:p>
            <a:pPr marL="184785">
              <a:lnSpc>
                <a:spcPct val="100000"/>
              </a:lnSpc>
            </a:pP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38</a:t>
            </a:r>
            <a:r>
              <a:rPr sz="12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200" spc="-5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*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0,13</a:t>
            </a:r>
            <a:r>
              <a:rPr sz="1200" spc="-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=</a:t>
            </a:r>
            <a:r>
              <a:rPr sz="12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4</a:t>
            </a:r>
            <a:r>
              <a:rPr sz="12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940</a:t>
            </a:r>
            <a:r>
              <a:rPr sz="1200" spc="-3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руб.</a:t>
            </a:r>
            <a:endParaRPr sz="1200">
              <a:latin typeface="Tahoma"/>
              <a:cs typeface="Tahoma"/>
            </a:endParaRPr>
          </a:p>
          <a:p>
            <a:pPr marL="184785" marR="755650" indent="-172720">
              <a:lnSpc>
                <a:spcPct val="100000"/>
              </a:lnSpc>
              <a:buClr>
                <a:srgbClr val="B7D199"/>
              </a:buClr>
              <a:buSzPct val="70833"/>
              <a:buFont typeface="MS PGothic"/>
              <a:buChar char="◉"/>
              <a:tabLst>
                <a:tab pos="185420" algn="l"/>
              </a:tabLst>
            </a:pP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в 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части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социального вычета на лечение </a:t>
            </a:r>
            <a:r>
              <a:rPr sz="1200" spc="-3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106</a:t>
            </a:r>
            <a:r>
              <a:rPr sz="1200" spc="-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000</a:t>
            </a:r>
            <a:r>
              <a:rPr sz="1200" spc="-4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*0,13</a:t>
            </a:r>
            <a:r>
              <a:rPr sz="1200" spc="-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= 13</a:t>
            </a:r>
            <a:r>
              <a:rPr sz="1200" spc="-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780</a:t>
            </a:r>
            <a:r>
              <a:rPr sz="1200" spc="-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3A3838"/>
                </a:solidFill>
                <a:latin typeface="Tahoma"/>
                <a:cs typeface="Tahoma"/>
              </a:rPr>
              <a:t>руб.,</a:t>
            </a:r>
            <a:endParaRPr sz="1200">
              <a:latin typeface="Tahoma"/>
              <a:cs typeface="Tahoma"/>
            </a:endParaRPr>
          </a:p>
          <a:p>
            <a:pPr marL="184785" marR="464184" indent="-172720">
              <a:lnSpc>
                <a:spcPct val="100000"/>
              </a:lnSpc>
              <a:buClr>
                <a:srgbClr val="B7D199"/>
              </a:buClr>
              <a:buSzPct val="70833"/>
              <a:buFont typeface="MS PGothic"/>
              <a:buChar char="◉"/>
              <a:tabLst>
                <a:tab pos="185420" algn="l"/>
              </a:tabLst>
            </a:pP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 части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социального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вычета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собственное </a:t>
            </a:r>
            <a:r>
              <a:rPr sz="1200" spc="-3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обучение:</a:t>
            </a:r>
            <a:r>
              <a:rPr sz="12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14</a:t>
            </a:r>
            <a:r>
              <a:rPr sz="12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000*0,13</a:t>
            </a:r>
            <a:r>
              <a:rPr sz="1200" spc="-5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=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1 820</a:t>
            </a:r>
            <a:r>
              <a:rPr sz="1200" spc="-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руб.</a:t>
            </a:r>
            <a:endParaRPr sz="1200">
              <a:latin typeface="Tahoma"/>
              <a:cs typeface="Tahoma"/>
            </a:endParaRPr>
          </a:p>
          <a:p>
            <a:pPr marL="184785" marR="269875" indent="-172720">
              <a:lnSpc>
                <a:spcPct val="100000"/>
              </a:lnSpc>
              <a:buClr>
                <a:srgbClr val="B7D199"/>
              </a:buClr>
              <a:buSzPct val="70833"/>
              <a:buFont typeface="MS PGothic"/>
              <a:buChar char="◉"/>
              <a:tabLst>
                <a:tab pos="185420" algn="l"/>
              </a:tabLst>
            </a:pP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в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 части</a:t>
            </a:r>
            <a:r>
              <a:rPr sz="120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социального вычета</a:t>
            </a:r>
            <a:r>
              <a:rPr sz="1200" spc="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на</a:t>
            </a:r>
            <a:r>
              <a:rPr sz="1200" spc="-1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дорогостоящее </a:t>
            </a:r>
            <a:r>
              <a:rPr sz="1200" spc="-36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лечение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30</a:t>
            </a:r>
            <a:r>
              <a:rPr sz="12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3A3838"/>
                </a:solidFill>
                <a:latin typeface="Tahoma"/>
                <a:cs typeface="Tahoma"/>
              </a:rPr>
              <a:t>000*0,13</a:t>
            </a:r>
            <a:r>
              <a:rPr sz="1200" spc="-1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=</a:t>
            </a:r>
            <a:r>
              <a:rPr sz="1200" spc="-3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3</a:t>
            </a:r>
            <a:r>
              <a:rPr sz="1200" spc="-2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900</a:t>
            </a:r>
            <a:r>
              <a:rPr sz="1200" spc="-2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3A3838"/>
                </a:solidFill>
                <a:latin typeface="Tahoma"/>
                <a:cs typeface="Tahoma"/>
              </a:rPr>
              <a:t>руб.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99786" y="2126488"/>
            <a:ext cx="0" cy="2616200"/>
          </a:xfrm>
          <a:custGeom>
            <a:avLst/>
            <a:gdLst/>
            <a:ahLst/>
            <a:cxnLst/>
            <a:rect l="l" t="t" r="r" b="b"/>
            <a:pathLst>
              <a:path h="2616200">
                <a:moveTo>
                  <a:pt x="0" y="0"/>
                </a:moveTo>
                <a:lnTo>
                  <a:pt x="0" y="2615628"/>
                </a:lnTo>
              </a:path>
            </a:pathLst>
          </a:custGeom>
          <a:ln w="19050">
            <a:solidFill>
              <a:srgbClr val="56AC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2725148" cy="112785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1809</Words>
  <Application>Microsoft Office PowerPoint</Application>
  <PresentationFormat>Экран (16:9)</PresentationFormat>
  <Paragraphs>245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MS PGothic</vt:lpstr>
      <vt:lpstr>Calibri</vt:lpstr>
      <vt:lpstr>Tahoma</vt:lpstr>
      <vt:lpstr>Times New Roman</vt:lpstr>
      <vt:lpstr>Wingdings</vt:lpstr>
      <vt:lpstr>Office Theme</vt:lpstr>
      <vt:lpstr>Налоговые вычеты</vt:lpstr>
      <vt:lpstr>В 2019 году,</vt:lpstr>
      <vt:lpstr>Сколько денег можно вернуть, если…</vt:lpstr>
      <vt:lpstr>Налоговые вычеты</vt:lpstr>
      <vt:lpstr>Кто имеет право на  налоговые вычеты</vt:lpstr>
      <vt:lpstr>Виды налоговых вычетов *: * Есть еще стандартные и профессиональные вычеты, о которых можно почитать в дополнительных материалах</vt:lpstr>
      <vt:lpstr>Социальный  налоговый  вычет</vt:lpstr>
      <vt:lpstr>Социальный налоговый вычет</vt:lpstr>
      <vt:lpstr>Социальный налоговый вычет Пример расчета:</vt:lpstr>
      <vt:lpstr>Имущественный  налоговый  вычет</vt:lpstr>
      <vt:lpstr>Имущественный налоговый вычет при покупке Покупка квартиры, изолированной комнаты, дома,</vt:lpstr>
      <vt:lpstr>Имущественный  налоговый вычет  при покупке Проценты  по ипотечному кредиту, взятому для покупки соответствующих  объектов, а также проценты по кредиту  на рефинансирование ипотеки.</vt:lpstr>
      <vt:lpstr>Имущественный  налоговый вычет  при покупке Примеры расчета</vt:lpstr>
      <vt:lpstr>Инвестиционный налоговый вычет Инвестиционный налоговый вычет можно  получить в трех случаях:</vt:lpstr>
      <vt:lpstr>Получили 156 000 ₽</vt:lpstr>
      <vt:lpstr>Возврат налога через ИФНС</vt:lpstr>
      <vt:lpstr>Презентация PowerPoint</vt:lpstr>
      <vt:lpstr>Презентация PowerPoint</vt:lpstr>
      <vt:lpstr>Сайт nalog.gov.ru</vt:lpstr>
      <vt:lpstr>Ключевая идея темы: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Мамедова Салатын Абульфат кызы</cp:lastModifiedBy>
  <cp:revision>4</cp:revision>
  <dcterms:created xsi:type="dcterms:W3CDTF">2024-09-09T19:57:42Z</dcterms:created>
  <dcterms:modified xsi:type="dcterms:W3CDTF">2024-09-11T08:30:40Z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2020-08-06T00:00:00Z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2024-09-09T00:00:00Z</vt:filetime>
  </property>
</Properties>
</file>