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71" r:id="rId3"/>
    <p:sldId id="258" r:id="rId4"/>
    <p:sldId id="260" r:id="rId5"/>
    <p:sldId id="259" r:id="rId6"/>
    <p:sldId id="261" r:id="rId7"/>
    <p:sldId id="262" r:id="rId8"/>
    <p:sldId id="264" r:id="rId9"/>
    <p:sldId id="263" r:id="rId10"/>
    <p:sldId id="266" r:id="rId11"/>
    <p:sldId id="272" r:id="rId12"/>
    <p:sldId id="265" r:id="rId13"/>
    <p:sldId id="267" r:id="rId14"/>
    <p:sldId id="268" r:id="rId15"/>
    <p:sldId id="273" r:id="rId16"/>
    <p:sldId id="269" r:id="rId17"/>
    <p:sldId id="270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BFBF"/>
    <a:srgbClr val="4472C4"/>
    <a:srgbClr val="0B44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672"/>
    <p:restoredTop sz="94635"/>
  </p:normalViewPr>
  <p:slideViewPr>
    <p:cSldViewPr snapToGrid="0">
      <p:cViewPr varScale="1">
        <p:scale>
          <a:sx n="111" d="100"/>
          <a:sy n="111" d="100"/>
        </p:scale>
        <p:origin x="32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6-22T05:40:28.479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1 24575,'0'0'0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6-22T05:40:29.738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0 24575,'0'0'0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6-22T05:40:29.738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0 24575,'0'0'0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6-22T05:40:28.479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1 24575,'0'0'0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6-22T05:40:29.738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0 24575,'0'0'0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6-22T05:40:28.479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1 24575,'0'0'0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6-22T05:40:29.738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0 24575,'0'0'0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6-22T05:40:28.479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1 24575,'0'0'0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6-22T05:40:29.738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0 24575,'0'0'0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6-22T05:40:28.479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1 24575,'0'0'0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A9AFAD-744A-48A6-BFE9-FD8553E245F5}" type="datetimeFigureOut">
              <a:rPr lang="ru-RU" smtClean="0"/>
              <a:t>02.12.2024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C77D25-BD11-45BA-8995-B89A3BD0E6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3215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8C0863C-A63D-AB77-1C61-5B6C5B6A62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48B745FA-86E1-769C-5A8C-1C1DFA7FEF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3E3FAFE-A2CC-C590-8FE3-F9F2DE272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E668D-E115-5D4F-BF21-D28D9FB5E120}" type="datetimeFigureOut">
              <a:rPr lang="ru-RU" smtClean="0"/>
              <a:t>02.12.2024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26703E40-DBDD-43CA-1DBE-AAD9FE4DF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9E15D073-C1C9-E9B8-87A7-B837E4149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E44F7-538F-6D44-94E7-B1C91041A9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5819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47948CF-CEF3-251D-A8B6-8557201C2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4BE53F90-654A-C24B-C6CB-1155BA96F8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C65CFBEE-667B-49B4-9073-A1D91B7CD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E668D-E115-5D4F-BF21-D28D9FB5E120}" type="datetimeFigureOut">
              <a:rPr lang="ru-RU" smtClean="0"/>
              <a:t>02.12.2024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4F578CBE-1C43-98D8-00B0-C3C4D891D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2776E2ED-533D-7DB8-6817-E3A0C8AF6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E44F7-538F-6D44-94E7-B1C91041A9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604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6E9B235B-17C4-D943-0493-FFF72AAFEF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BFBF8DC7-3933-1792-39E7-94FC64A77A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8C61C5F3-2058-0B91-F5B3-B02F74783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E668D-E115-5D4F-BF21-D28D9FB5E120}" type="datetimeFigureOut">
              <a:rPr lang="ru-RU" smtClean="0"/>
              <a:t>02.12.2024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63471283-F91A-3ECF-1DEE-D86419335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CD3C6300-1F98-99E4-89BE-71CC9E34D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E44F7-538F-6D44-94E7-B1C91041A9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0413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507700B-1F78-D2DD-836B-6E79E3FF7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C6723A6-8CDD-D701-8126-5EA1C9DF30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47FC2304-3E89-09D0-E566-F7FD0E407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E668D-E115-5D4F-BF21-D28D9FB5E120}" type="datetimeFigureOut">
              <a:rPr lang="ru-RU" smtClean="0"/>
              <a:t>02.12.2024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55C213C4-27F2-8924-CE07-322077326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717E7A8D-D1C5-32C9-EB3F-6FE346FDE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E44F7-538F-6D44-94E7-B1C91041A9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5481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A1FAE79-F281-724F-8F9C-05E0AFBFB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55EECCB7-2550-AD09-B36A-81A97937DC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CE2A7CF0-E3E2-5805-9922-AEE94A142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E668D-E115-5D4F-BF21-D28D9FB5E120}" type="datetimeFigureOut">
              <a:rPr lang="ru-RU" smtClean="0"/>
              <a:t>02.12.2024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1FEC1FF8-D68F-42DB-3DFC-BECDB6C45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9B950C35-E25D-49FD-FF2E-3F86880DA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E44F7-538F-6D44-94E7-B1C91041A9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9825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15E9B21-36AD-E323-FBBD-DA33353D5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6D16EF9-7FAD-57ED-23CA-3CA5F3AFF1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8895C216-DAA1-3476-5F02-268873D5B2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9004F35B-986F-7E86-63B5-A7BDFD45B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E668D-E115-5D4F-BF21-D28D9FB5E120}" type="datetimeFigureOut">
              <a:rPr lang="ru-RU" smtClean="0"/>
              <a:t>02.12.2024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624503B4-4838-3E30-F8EE-40AA9587B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00148B6D-4A1E-84A3-C04E-CD28C698D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E44F7-538F-6D44-94E7-B1C91041A9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2068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D9AD77C-C382-FAA3-889D-98288258D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98A5A38B-037F-F5F2-26C5-7639478229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614D89DD-C602-95B9-702B-4FA585AF5F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F1AFF1A8-CECD-E684-C630-8684719E6B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2B5A0529-F950-8642-2F7F-4DD63247F3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08359BCA-5662-36FA-4925-DC6F9D3FC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E668D-E115-5D4F-BF21-D28D9FB5E120}" type="datetimeFigureOut">
              <a:rPr lang="ru-RU" smtClean="0"/>
              <a:t>02.12.2024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D86E8BAA-AB7D-A097-CE8C-302CF379F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A9072C5A-55A4-5D30-E37B-5C23D2A99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E44F7-538F-6D44-94E7-B1C91041A9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869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DAAE728-C5D6-D04B-D4C7-A3D102938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D1BE8D30-0208-D368-BD27-DDDB26562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E668D-E115-5D4F-BF21-D28D9FB5E120}" type="datetimeFigureOut">
              <a:rPr lang="ru-RU" smtClean="0"/>
              <a:t>02.12.2024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A3E297AD-4B80-6694-43BD-38E0E63E5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7096DC3C-B116-A86D-3092-56947D14B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E44F7-538F-6D44-94E7-B1C91041A9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6794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B39FFB8E-ED36-6834-7DC1-004572071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E668D-E115-5D4F-BF21-D28D9FB5E120}" type="datetimeFigureOut">
              <a:rPr lang="ru-RU" smtClean="0"/>
              <a:t>02.12.2024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50FC2A2E-1DD3-B7A9-327B-A9FED7BA6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8F9A0DF3-0A63-A4AA-F802-382B370DC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E44F7-538F-6D44-94E7-B1C91041A9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5650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685AF75-A0D0-C33E-4A34-67D2F37A2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5E13EFE-5BAE-D000-8F6F-E094867712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2252588C-DC56-3E46-60C0-FC284D1947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CDE7C3F5-0675-38DC-5C48-58CDB394A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E668D-E115-5D4F-BF21-D28D9FB5E120}" type="datetimeFigureOut">
              <a:rPr lang="ru-RU" smtClean="0"/>
              <a:t>02.12.2024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B028624D-2436-209A-405D-448DD7CF3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F889E71C-A3EB-8B09-0EF9-1ABB62F42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E44F7-538F-6D44-94E7-B1C91041A9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9187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5147FE7-D12A-3CC9-76E9-719AE7546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951C2007-A09A-4FEC-47D6-4C84D8A9DC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7D947398-A4FF-D74B-9539-88EC51EC11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98AA1608-6AD1-D2C1-1CFE-661E35816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E668D-E115-5D4F-BF21-D28D9FB5E120}" type="datetimeFigureOut">
              <a:rPr lang="ru-RU" smtClean="0"/>
              <a:t>02.12.2024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2CD00489-1A7A-1038-A1BE-952018B99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C0CB22A4-B6CE-2D58-5F20-85119264C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E44F7-538F-6D44-94E7-B1C91041A9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8483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243146C-CA81-4492-3AF6-578EB29F7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877E843D-50C5-1979-430F-821B4DDB01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EF1832C0-BC2B-D0C0-0327-3D1B97CD8A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7E668D-E115-5D4F-BF21-D28D9FB5E120}" type="datetimeFigureOut">
              <a:rPr lang="ru-RU" smtClean="0"/>
              <a:t>02.12.2024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CD9C5A4-CC9D-FE14-2784-BE70ED0D90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360A6965-93D2-1644-7288-6F5367CA06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8E44F7-538F-6D44-94E7-B1C91041A9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4905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2.xml"/><Relationship Id="rId4" Type="http://schemas.openxmlformats.org/officeDocument/2006/relationships/customXml" Target="../ink/ink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ustomXml" Target="../ink/ink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svg"/><Relationship Id="rId5" Type="http://schemas.openxmlformats.org/officeDocument/2006/relationships/image" Target="../media/image5.png"/><Relationship Id="rId4" Type="http://schemas.openxmlformats.org/officeDocument/2006/relationships/customXml" Target="../ink/ink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4" Type="http://schemas.openxmlformats.org/officeDocument/2006/relationships/customXml" Target="../ink/ink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Relationship Id="rId4" Type="http://schemas.openxmlformats.org/officeDocument/2006/relationships/customXml" Target="../ink/ink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Relationship Id="rId4" Type="http://schemas.openxmlformats.org/officeDocument/2006/relationships/customXml" Target="../ink/ink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3D2D3AF-1722-F787-0F43-FE5DD5BC62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8809" y="1618065"/>
            <a:ext cx="10794381" cy="2334516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 проведения «налоговой реконструкции» </a:t>
            </a:r>
            <a:b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(определения действительной налоговой обязанности) </a:t>
            </a:r>
            <a:b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6D93A4F8-BB14-7737-41DF-E7872CC03F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429000"/>
            <a:ext cx="9144000" cy="1655762"/>
          </a:xfrm>
        </p:spPr>
        <p:txBody>
          <a:bodyPr>
            <a:normAutofit/>
          </a:bodyPr>
          <a:lstStyle/>
          <a:p>
            <a:endParaRPr lang="ru-RU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724226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7BA9E4D-C4C1-A4BC-2F53-42109D4A8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47132"/>
          </a:xfrm>
          <a:solidFill>
            <a:schemeClr val="bg1">
              <a:lumMod val="85000"/>
              <a:alpha val="3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Налоговая реконструкция не применяется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="" xmlns:a16="http://schemas.microsoft.com/office/drawing/2014/main" id="{247BF48E-8D65-E6E1-D8F8-D7AE520970C3}"/>
              </a:ext>
            </a:extLst>
          </p:cNvPr>
          <p:cNvSpPr txBox="1"/>
          <p:nvPr/>
        </p:nvSpPr>
        <p:spPr>
          <a:xfrm>
            <a:off x="5570875" y="5888063"/>
            <a:ext cx="5787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="" xmlns:a16="http://schemas.microsoft.com/office/drawing/2014/main" id="{AC0F310D-6647-76F8-105C-D97E43CA80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1383312"/>
              </p:ext>
            </p:extLst>
          </p:nvPr>
        </p:nvGraphicFramePr>
        <p:xfrm>
          <a:off x="442332" y="1097280"/>
          <a:ext cx="11307336" cy="4937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27154">
                  <a:extLst>
                    <a:ext uri="{9D8B030D-6E8A-4147-A177-3AD203B41FA5}">
                      <a16:colId xmlns="" xmlns:a16="http://schemas.microsoft.com/office/drawing/2014/main" val="1339065353"/>
                    </a:ext>
                  </a:extLst>
                </a:gridCol>
                <a:gridCol w="6110868">
                  <a:extLst>
                    <a:ext uri="{9D8B030D-6E8A-4147-A177-3AD203B41FA5}">
                      <a16:colId xmlns="" xmlns:a16="http://schemas.microsoft.com/office/drawing/2014/main" val="423496590"/>
                    </a:ext>
                  </a:extLst>
                </a:gridCol>
                <a:gridCol w="3369314">
                  <a:extLst>
                    <a:ext uri="{9D8B030D-6E8A-4147-A177-3AD203B41FA5}">
                      <a16:colId xmlns="" xmlns:a16="http://schemas.microsoft.com/office/drawing/2014/main" val="4090940762"/>
                    </a:ext>
                  </a:extLst>
                </a:gridCol>
              </a:tblGrid>
              <a:tr h="279504"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Условие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Позиция суда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Реквизиты дела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  <a:alpha val="7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6392165"/>
                  </a:ext>
                </a:extLst>
              </a:tr>
              <a:tr h="1685052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Отсутствует экономический источник вычета (возмещения) НДС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Исключается</a:t>
                      </a:r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возможность применения налоговых </a:t>
                      </a:r>
                      <a:r>
                        <a:rPr lang="ru-RU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вычетов по НДС</a:t>
                      </a:r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полностью или в соответствующей части в ситуациях, когда </a:t>
                      </a:r>
                      <a:r>
                        <a:rPr lang="ru-RU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налогоплательщик участвовал в согласованных</a:t>
                      </a:r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 иными лицами </a:t>
                      </a:r>
                      <a:r>
                        <a:rPr lang="ru-RU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действиях</a:t>
                      </a:r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направленных на </a:t>
                      </a:r>
                      <a:r>
                        <a:rPr lang="ru-RU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неправомерное уменьшение налоговой обязанности </a:t>
                      </a:r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счет искусственного наращивания стоимости товаров (работ, услуг) </a:t>
                      </a:r>
                      <a:r>
                        <a:rPr lang="ru-RU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 формирования источника вычета (возмещения) </a:t>
                      </a:r>
                      <a:r>
                        <a:rPr lang="ru-RU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НДС.</a:t>
                      </a:r>
                      <a:endParaRPr lang="ru-RU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ru-RU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Определение ВС РФ от 25.01.2021 № 309-ЭС20-17277 по делу ЗАО «</a:t>
                      </a:r>
                      <a:r>
                        <a:rPr lang="ru-RU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Уралбройлер</a:t>
                      </a:r>
                      <a:r>
                        <a:rPr lang="ru-RU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».</a:t>
                      </a:r>
                      <a:endParaRPr lang="ru-RU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56004816"/>
                  </a:ext>
                </a:extLst>
              </a:tr>
              <a:tr h="279504">
                <a:tc vMerge="1"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Создание налогоплательщиком формального документооборота с «техническими» компаниями, находящимися на </a:t>
                      </a:r>
                      <a:r>
                        <a:rPr lang="ru-RU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общей системе налогообложения</a:t>
                      </a:r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для минимизации налогообложения при приобретении товара фактически у производителей, </a:t>
                      </a:r>
                      <a:r>
                        <a:rPr lang="ru-RU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являющихся плательщиками НДС</a:t>
                      </a:r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влечет полный отказ в праве на вычет НДС 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Определение ВС РФ от 30.11.2021 № 309-ЭС21-22364 по делу ООО «Комбикормовый завод «Здоровая ферма»;</a:t>
                      </a:r>
                    </a:p>
                    <a:p>
                      <a:pPr algn="just"/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Определение ВС РФ от 23.03.2022 № 306-ЭС22-1981 по делу ООО «Тройка</a:t>
                      </a:r>
                      <a:r>
                        <a:rPr lang="ru-RU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».</a:t>
                      </a:r>
                      <a:endParaRPr lang="ru-RU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  <a:alpha val="7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43304170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1599816" y="6257826"/>
            <a:ext cx="592183" cy="58388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Номер слайда 1"/>
          <p:cNvSpPr>
            <a:spLocks noGrp="1"/>
          </p:cNvSpPr>
          <p:nvPr>
            <p:ph type="sldNum" sz="quarter" idx="4294967295"/>
          </p:nvPr>
        </p:nvSpPr>
        <p:spPr>
          <a:xfrm>
            <a:off x="11521440" y="6347337"/>
            <a:ext cx="607135" cy="404860"/>
          </a:xfrm>
          <a:prstGeom prst="rect">
            <a:avLst/>
          </a:prstGeom>
        </p:spPr>
        <p:txBody>
          <a:bodyPr/>
          <a:lstStyle/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5122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1599816" y="6257826"/>
            <a:ext cx="592183" cy="58388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7BA9E4D-C4C1-A4BC-2F53-42109D4A8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12192000" cy="1014761"/>
          </a:xfrm>
          <a:solidFill>
            <a:schemeClr val="bg1">
              <a:lumMod val="85000"/>
              <a:alpha val="3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выполнены собственными силами: 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налоговой  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реконструкции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="" xmlns:a16="http://schemas.microsoft.com/office/drawing/2014/main" id="{247BF48E-8D65-E6E1-D8F8-D7AE520970C3}"/>
              </a:ext>
            </a:extLst>
          </p:cNvPr>
          <p:cNvSpPr txBox="1"/>
          <p:nvPr/>
        </p:nvSpPr>
        <p:spPr>
          <a:xfrm>
            <a:off x="5570875" y="5888063"/>
            <a:ext cx="5787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Скругленный прямоугольник 3">
            <a:extLst>
              <a:ext uri="{FF2B5EF4-FFF2-40B4-BE49-F238E27FC236}">
                <a16:creationId xmlns="" xmlns:a16="http://schemas.microsoft.com/office/drawing/2014/main" id="{4A315169-B5E7-2F62-2FEE-DE86DF5F2E70}"/>
              </a:ext>
            </a:extLst>
          </p:cNvPr>
          <p:cNvSpPr/>
          <p:nvPr/>
        </p:nvSpPr>
        <p:spPr>
          <a:xfrm>
            <a:off x="666612" y="1492615"/>
            <a:ext cx="2579170" cy="88200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Налогоплательщик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Собственные силы</a:t>
            </a:r>
          </a:p>
        </p:txBody>
      </p:sp>
      <p:sp>
        <p:nvSpPr>
          <p:cNvPr id="5" name="Скругленный прямоугольник 4">
            <a:extLst>
              <a:ext uri="{FF2B5EF4-FFF2-40B4-BE49-F238E27FC236}">
                <a16:creationId xmlns="" xmlns:a16="http://schemas.microsoft.com/office/drawing/2014/main" id="{389FEE44-75A7-5614-EA92-EDDA599C6BE5}"/>
              </a:ext>
            </a:extLst>
          </p:cNvPr>
          <p:cNvSpPr/>
          <p:nvPr/>
        </p:nvSpPr>
        <p:spPr>
          <a:xfrm>
            <a:off x="680218" y="2887310"/>
            <a:ext cx="2579170" cy="888470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«Техничка»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Подрядчик</a:t>
            </a:r>
          </a:p>
        </p:txBody>
      </p:sp>
      <p:sp>
        <p:nvSpPr>
          <p:cNvPr id="6" name="Скругленный прямоугольник 5">
            <a:extLst>
              <a:ext uri="{FF2B5EF4-FFF2-40B4-BE49-F238E27FC236}">
                <a16:creationId xmlns="" xmlns:a16="http://schemas.microsoft.com/office/drawing/2014/main" id="{B170C2AC-F47A-B041-0AD2-ACC3015F9EDA}"/>
              </a:ext>
            </a:extLst>
          </p:cNvPr>
          <p:cNvSpPr/>
          <p:nvPr/>
        </p:nvSpPr>
        <p:spPr>
          <a:xfrm>
            <a:off x="3705023" y="2864039"/>
            <a:ext cx="2579170" cy="935010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Реальные поставщики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сопутствующих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товаров (работ, услуг)</a:t>
            </a:r>
          </a:p>
        </p:txBody>
      </p:sp>
      <p:cxnSp>
        <p:nvCxnSpPr>
          <p:cNvPr id="7" name="Прямая со стрелкой 6">
            <a:extLst>
              <a:ext uri="{FF2B5EF4-FFF2-40B4-BE49-F238E27FC236}">
                <a16:creationId xmlns="" xmlns:a16="http://schemas.microsoft.com/office/drawing/2014/main" id="{84A32584-28E9-9304-022B-991CEA9CAD19}"/>
              </a:ext>
            </a:extLst>
          </p:cNvPr>
          <p:cNvCxnSpPr>
            <a:cxnSpLocks/>
          </p:cNvCxnSpPr>
          <p:nvPr/>
        </p:nvCxnSpPr>
        <p:spPr>
          <a:xfrm>
            <a:off x="2267351" y="2434190"/>
            <a:ext cx="0" cy="45648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79D3D235-6B11-68A4-AE79-6B254D926158}"/>
              </a:ext>
            </a:extLst>
          </p:cNvPr>
          <p:cNvSpPr txBox="1"/>
          <p:nvPr/>
        </p:nvSpPr>
        <p:spPr>
          <a:xfrm>
            <a:off x="2049303" y="3801480"/>
            <a:ext cx="436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/>
              <a:t>…</a:t>
            </a:r>
          </a:p>
        </p:txBody>
      </p:sp>
      <p:cxnSp>
        <p:nvCxnSpPr>
          <p:cNvPr id="9" name="Прямая со стрелкой 8">
            <a:extLst>
              <a:ext uri="{FF2B5EF4-FFF2-40B4-BE49-F238E27FC236}">
                <a16:creationId xmlns="" xmlns:a16="http://schemas.microsoft.com/office/drawing/2014/main" id="{932B771A-9054-A178-1E2F-D74F4F5EA838}"/>
              </a:ext>
            </a:extLst>
          </p:cNvPr>
          <p:cNvCxnSpPr>
            <a:cxnSpLocks/>
          </p:cNvCxnSpPr>
          <p:nvPr/>
        </p:nvCxnSpPr>
        <p:spPr>
          <a:xfrm>
            <a:off x="2267351" y="3798522"/>
            <a:ext cx="0" cy="296318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>
            <a:extLst>
              <a:ext uri="{FF2B5EF4-FFF2-40B4-BE49-F238E27FC236}">
                <a16:creationId xmlns="" xmlns:a16="http://schemas.microsoft.com/office/drawing/2014/main" id="{B759D23D-6A32-2A3B-07FC-DB703F1E909C}"/>
              </a:ext>
            </a:extLst>
          </p:cNvPr>
          <p:cNvCxnSpPr>
            <a:cxnSpLocks/>
          </p:cNvCxnSpPr>
          <p:nvPr/>
        </p:nvCxnSpPr>
        <p:spPr>
          <a:xfrm>
            <a:off x="2267351" y="4326792"/>
            <a:ext cx="0" cy="296318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C9DADD80-3BF8-F1C3-91BE-8E248F33AB6B}"/>
              </a:ext>
            </a:extLst>
          </p:cNvPr>
          <p:cNvSpPr txBox="1"/>
          <p:nvPr/>
        </p:nvSpPr>
        <p:spPr>
          <a:xfrm>
            <a:off x="1104551" y="5511091"/>
            <a:ext cx="18073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движение денег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B812C5E5-900B-0439-6E7C-ED5313CB19C9}"/>
              </a:ext>
            </a:extLst>
          </p:cNvPr>
          <p:cNvSpPr txBox="1"/>
          <p:nvPr/>
        </p:nvSpPr>
        <p:spPr>
          <a:xfrm>
            <a:off x="1083335" y="6144463"/>
            <a:ext cx="29821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реальное движение товара (работ, услуг)</a:t>
            </a:r>
          </a:p>
        </p:txBody>
      </p:sp>
      <p:cxnSp>
        <p:nvCxnSpPr>
          <p:cNvPr id="19" name="Прямая со стрелкой 18">
            <a:extLst>
              <a:ext uri="{FF2B5EF4-FFF2-40B4-BE49-F238E27FC236}">
                <a16:creationId xmlns="" xmlns:a16="http://schemas.microsoft.com/office/drawing/2014/main" id="{AE6009BB-0B65-DFA0-8B52-5921ED57CF4C}"/>
              </a:ext>
            </a:extLst>
          </p:cNvPr>
          <p:cNvCxnSpPr>
            <a:cxnSpLocks/>
          </p:cNvCxnSpPr>
          <p:nvPr/>
        </p:nvCxnSpPr>
        <p:spPr>
          <a:xfrm>
            <a:off x="389939" y="5710445"/>
            <a:ext cx="580557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>
            <a:extLst>
              <a:ext uri="{FF2B5EF4-FFF2-40B4-BE49-F238E27FC236}">
                <a16:creationId xmlns="" xmlns:a16="http://schemas.microsoft.com/office/drawing/2014/main" id="{028D7CEE-185A-1BE4-40C3-000A3045C7F0}"/>
              </a:ext>
            </a:extLst>
          </p:cNvPr>
          <p:cNvCxnSpPr/>
          <p:nvPr/>
        </p:nvCxnSpPr>
        <p:spPr>
          <a:xfrm>
            <a:off x="389938" y="6354326"/>
            <a:ext cx="580557" cy="0"/>
          </a:xfrm>
          <a:prstGeom prst="straightConnector1">
            <a:avLst/>
          </a:prstGeom>
          <a:ln w="25400">
            <a:solidFill>
              <a:srgbClr val="C0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Скругленный прямоугольник 21">
            <a:extLst>
              <a:ext uri="{FF2B5EF4-FFF2-40B4-BE49-F238E27FC236}">
                <a16:creationId xmlns="" xmlns:a16="http://schemas.microsoft.com/office/drawing/2014/main" id="{EF342E90-75BF-1D67-9346-790571C84830}"/>
              </a:ext>
            </a:extLst>
          </p:cNvPr>
          <p:cNvSpPr/>
          <p:nvPr/>
        </p:nvSpPr>
        <p:spPr>
          <a:xfrm>
            <a:off x="680218" y="4623110"/>
            <a:ext cx="2579170" cy="813567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«Технички»</a:t>
            </a:r>
          </a:p>
        </p:txBody>
      </p:sp>
      <p:cxnSp>
        <p:nvCxnSpPr>
          <p:cNvPr id="27" name="Прямая со стрелкой 26">
            <a:extLst>
              <a:ext uri="{FF2B5EF4-FFF2-40B4-BE49-F238E27FC236}">
                <a16:creationId xmlns="" xmlns:a16="http://schemas.microsoft.com/office/drawing/2014/main" id="{C07AF512-01F4-B581-1D58-E369F5C44631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 flipV="1">
            <a:off x="3259388" y="3331544"/>
            <a:ext cx="445635" cy="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>
            <a:extLst>
              <a:ext uri="{FF2B5EF4-FFF2-40B4-BE49-F238E27FC236}">
                <a16:creationId xmlns="" xmlns:a16="http://schemas.microsoft.com/office/drawing/2014/main" id="{D77A7FB1-42FD-14FE-DAC7-D33B78C43FF1}"/>
              </a:ext>
            </a:extLst>
          </p:cNvPr>
          <p:cNvCxnSpPr>
            <a:cxnSpLocks/>
          </p:cNvCxnSpPr>
          <p:nvPr/>
        </p:nvCxnSpPr>
        <p:spPr>
          <a:xfrm flipV="1">
            <a:off x="5746775" y="1984966"/>
            <a:ext cx="0" cy="879073"/>
          </a:xfrm>
          <a:prstGeom prst="line">
            <a:avLst/>
          </a:prstGeom>
          <a:ln w="1905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>
            <a:extLst>
              <a:ext uri="{FF2B5EF4-FFF2-40B4-BE49-F238E27FC236}">
                <a16:creationId xmlns="" xmlns:a16="http://schemas.microsoft.com/office/drawing/2014/main" id="{7A341179-4D53-0659-0655-13B459DAE026}"/>
              </a:ext>
            </a:extLst>
          </p:cNvPr>
          <p:cNvCxnSpPr>
            <a:cxnSpLocks/>
          </p:cNvCxnSpPr>
          <p:nvPr/>
        </p:nvCxnSpPr>
        <p:spPr>
          <a:xfrm flipH="1">
            <a:off x="3259394" y="1984447"/>
            <a:ext cx="2487381" cy="8739"/>
          </a:xfrm>
          <a:prstGeom prst="straightConnector1">
            <a:avLst/>
          </a:prstGeom>
          <a:ln w="19050">
            <a:solidFill>
              <a:srgbClr val="C0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="" xmlns:a16="http://schemas.microsoft.com/office/drawing/2014/main" id="{14763EFF-878C-2B5C-50C2-D1A7C28F8E79}"/>
              </a:ext>
            </a:extLst>
          </p:cNvPr>
          <p:cNvSpPr txBox="1"/>
          <p:nvPr/>
        </p:nvSpPr>
        <p:spPr>
          <a:xfrm>
            <a:off x="7100872" y="1117370"/>
            <a:ext cx="44245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реконструкции: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="" xmlns:a16="http://schemas.microsoft.com/office/drawing/2014/main" id="{C45BE27A-2536-E050-E0D7-0D86A8B09AED}"/>
              </a:ext>
            </a:extLst>
          </p:cNvPr>
          <p:cNvSpPr txBox="1"/>
          <p:nvPr/>
        </p:nvSpPr>
        <p:spPr>
          <a:xfrm>
            <a:off x="3102079" y="1293160"/>
            <a:ext cx="3291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</a:t>
            </a:r>
          </a:p>
          <a:p>
            <a:pPr algn="ctr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сопутствующие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услуги и т. п. 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="" xmlns:a16="http://schemas.microsoft.com/office/drawing/2014/main" id="{5173BD2C-2933-3B4B-DE48-07A832E64F7F}"/>
              </a:ext>
            </a:extLst>
          </p:cNvPr>
          <p:cNvSpPr txBox="1"/>
          <p:nvPr/>
        </p:nvSpPr>
        <p:spPr>
          <a:xfrm>
            <a:off x="7224071" y="1510860"/>
            <a:ext cx="44244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учитывается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целей налогообложения стоимость работ «технической»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компании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="" xmlns:a16="http://schemas.microsoft.com/office/drawing/2014/main" id="{65916930-FFF8-E226-F5D8-E6AE32BA13A9}"/>
              </a:ext>
            </a:extLst>
          </p:cNvPr>
          <p:cNvSpPr txBox="1"/>
          <p:nvPr/>
        </p:nvSpPr>
        <p:spPr>
          <a:xfrm>
            <a:off x="4902175" y="5557257"/>
            <a:ext cx="65835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Обзор практики применения судами законодательства о налогах и сборах …, утвержденный Президиумом ВС РФ от 13.12.2023;</a:t>
            </a:r>
          </a:p>
          <a:p>
            <a:pPr algn="r"/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ВС РФ от 14.07.2022 № </a:t>
            </a:r>
            <a:r>
              <a:rPr lang="ru-RU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304-ЭС22-11214.</a:t>
            </a:r>
            <a:endParaRPr lang="ru-RU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="" xmlns:a16="http://schemas.microsoft.com/office/drawing/2014/main" id="{62D1E229-9447-13FC-1ACE-CA9E0812D6D9}"/>
              </a:ext>
            </a:extLst>
          </p:cNvPr>
          <p:cNvSpPr txBox="1"/>
          <p:nvPr/>
        </p:nvSpPr>
        <p:spPr>
          <a:xfrm>
            <a:off x="7186230" y="2481180"/>
            <a:ext cx="442449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Учитываются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расходы и вычеты по НДС в отношении подтвержденных операций по приобретению материальных и иных ресурсов, необходимых для выполнения работ собственными силами;</a:t>
            </a:r>
          </a:p>
        </p:txBody>
      </p:sp>
      <p:sp>
        <p:nvSpPr>
          <p:cNvPr id="64" name="Овал 63">
            <a:extLst>
              <a:ext uri="{FF2B5EF4-FFF2-40B4-BE49-F238E27FC236}">
                <a16:creationId xmlns="" xmlns:a16="http://schemas.microsoft.com/office/drawing/2014/main" id="{292BBC2C-09AC-8113-5046-840058F7CC84}"/>
              </a:ext>
            </a:extLst>
          </p:cNvPr>
          <p:cNvSpPr/>
          <p:nvPr/>
        </p:nvSpPr>
        <p:spPr>
          <a:xfrm>
            <a:off x="6516629" y="1705790"/>
            <a:ext cx="636037" cy="57479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1</a:t>
            </a:r>
          </a:p>
        </p:txBody>
      </p:sp>
      <p:sp>
        <p:nvSpPr>
          <p:cNvPr id="65" name="Овал 64">
            <a:extLst>
              <a:ext uri="{FF2B5EF4-FFF2-40B4-BE49-F238E27FC236}">
                <a16:creationId xmlns="" xmlns:a16="http://schemas.microsoft.com/office/drawing/2014/main" id="{14DDDBF7-E3B7-5FAF-1DFA-91E642D58468}"/>
              </a:ext>
            </a:extLst>
          </p:cNvPr>
          <p:cNvSpPr/>
          <p:nvPr/>
        </p:nvSpPr>
        <p:spPr>
          <a:xfrm>
            <a:off x="6516626" y="3010602"/>
            <a:ext cx="636037" cy="57479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2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="" xmlns:a16="http://schemas.microsoft.com/office/drawing/2014/main" id="{882AC807-DD9D-EBF1-90D8-14ED5CB686D2}"/>
              </a:ext>
            </a:extLst>
          </p:cNvPr>
          <p:cNvSpPr txBox="1"/>
          <p:nvPr/>
        </p:nvSpPr>
        <p:spPr>
          <a:xfrm>
            <a:off x="7224071" y="4094840"/>
            <a:ext cx="460381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учитываются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затраты, учтенные дважды; работы физических лиц,  стоимость которых невозможно установить; затраты в повышенном размере в связи с использованием «техничек» и т. п. </a:t>
            </a:r>
          </a:p>
        </p:txBody>
      </p:sp>
      <p:sp>
        <p:nvSpPr>
          <p:cNvPr id="67" name="Овал 66">
            <a:extLst>
              <a:ext uri="{FF2B5EF4-FFF2-40B4-BE49-F238E27FC236}">
                <a16:creationId xmlns="" xmlns:a16="http://schemas.microsoft.com/office/drawing/2014/main" id="{8087967E-0203-AE99-44BD-9726D111A889}"/>
              </a:ext>
            </a:extLst>
          </p:cNvPr>
          <p:cNvSpPr/>
          <p:nvPr/>
        </p:nvSpPr>
        <p:spPr>
          <a:xfrm>
            <a:off x="6516627" y="4550171"/>
            <a:ext cx="636037" cy="57479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3</a:t>
            </a:r>
          </a:p>
        </p:txBody>
      </p:sp>
      <p:sp>
        <p:nvSpPr>
          <p:cNvPr id="29" name="Номер слайда 1"/>
          <p:cNvSpPr>
            <a:spLocks noGrp="1"/>
          </p:cNvSpPr>
          <p:nvPr>
            <p:ph type="sldNum" sz="quarter" idx="4294967295"/>
          </p:nvPr>
        </p:nvSpPr>
        <p:spPr>
          <a:xfrm>
            <a:off x="11521440" y="6347337"/>
            <a:ext cx="607135" cy="404860"/>
          </a:xfrm>
          <a:prstGeom prst="rect">
            <a:avLst/>
          </a:prstGeom>
        </p:spPr>
        <p:txBody>
          <a:bodyPr/>
          <a:lstStyle/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" name="Рисунок 29" descr="Закрыть">
            <a:extLst>
              <a:ext uri="{FF2B5EF4-FFF2-40B4-BE49-F238E27FC236}">
                <a16:creationId xmlns="" xmlns:a16="http://schemas.microsoft.com/office/drawing/2014/main" id="{46A2A7BC-AF48-9CF7-63B9-1DC1782CEF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67105" y="2519741"/>
            <a:ext cx="267710" cy="267710"/>
          </a:xfrm>
          <a:prstGeom prst="rect">
            <a:avLst/>
          </a:prstGeom>
        </p:spPr>
      </p:pic>
      <p:cxnSp>
        <p:nvCxnSpPr>
          <p:cNvPr id="31" name="Прямая со стрелкой 30">
            <a:extLst>
              <a:ext uri="{FF2B5EF4-FFF2-40B4-BE49-F238E27FC236}">
                <a16:creationId xmlns="" xmlns:a16="http://schemas.microsoft.com/office/drawing/2014/main" id="{84A32584-28E9-9304-022B-991CEA9CAD19}"/>
              </a:ext>
            </a:extLst>
          </p:cNvPr>
          <p:cNvCxnSpPr>
            <a:cxnSpLocks/>
          </p:cNvCxnSpPr>
          <p:nvPr/>
        </p:nvCxnSpPr>
        <p:spPr>
          <a:xfrm>
            <a:off x="1700960" y="2434190"/>
            <a:ext cx="0" cy="45648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="" xmlns:a16="http://schemas.microsoft.com/office/drawing/2014/main" id="{431366C6-9D11-6890-1566-0B374FDA9DA0}"/>
              </a:ext>
            </a:extLst>
          </p:cNvPr>
          <p:cNvSpPr txBox="1"/>
          <p:nvPr/>
        </p:nvSpPr>
        <p:spPr>
          <a:xfrm>
            <a:off x="1083335" y="5849645"/>
            <a:ext cx="2804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тсутствие движение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денег</a:t>
            </a:r>
          </a:p>
        </p:txBody>
      </p:sp>
      <p:pic>
        <p:nvPicPr>
          <p:cNvPr id="37" name="Рисунок 36" descr="Закрыть">
            <a:extLst>
              <a:ext uri="{FF2B5EF4-FFF2-40B4-BE49-F238E27FC236}">
                <a16:creationId xmlns="" xmlns:a16="http://schemas.microsoft.com/office/drawing/2014/main" id="{46A2A7BC-AF48-9CF7-63B9-1DC1782CEF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2756" y="5902455"/>
            <a:ext cx="267710" cy="267710"/>
          </a:xfrm>
          <a:prstGeom prst="rect">
            <a:avLst/>
          </a:prstGeom>
        </p:spPr>
      </p:pic>
      <p:cxnSp>
        <p:nvCxnSpPr>
          <p:cNvPr id="38" name="Прямая со стрелкой 37">
            <a:extLst>
              <a:ext uri="{FF2B5EF4-FFF2-40B4-BE49-F238E27FC236}">
                <a16:creationId xmlns="" xmlns:a16="http://schemas.microsoft.com/office/drawing/2014/main" id="{AE6009BB-0B65-DFA0-8B52-5921ED57CF4C}"/>
              </a:ext>
            </a:extLst>
          </p:cNvPr>
          <p:cNvCxnSpPr>
            <a:cxnSpLocks/>
          </p:cNvCxnSpPr>
          <p:nvPr/>
        </p:nvCxnSpPr>
        <p:spPr>
          <a:xfrm>
            <a:off x="376332" y="6036310"/>
            <a:ext cx="580557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44389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7C76670-5575-EF18-AFCD-884CE48CC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00559"/>
          </a:xfrm>
          <a:solidFill>
            <a:schemeClr val="bg1">
              <a:lumMod val="85000"/>
              <a:alpha val="30174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установления реального исполнения по сделке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1" name="Рукописный ввод 10">
                <a:extLst>
                  <a:ext uri="{FF2B5EF4-FFF2-40B4-BE49-F238E27FC236}">
                    <a16:creationId xmlns="" xmlns:a16="http://schemas.microsoft.com/office/drawing/2014/main" id="{A52159F4-8DA4-D7A4-31F6-C2986C7FAA34}"/>
                  </a:ext>
                </a:extLst>
              </p14:cNvPr>
              <p14:cNvContentPartPr/>
              <p14:nvPr/>
            </p14:nvContentPartPr>
            <p14:xfrm>
              <a:off x="5101167" y="3496593"/>
              <a:ext cx="360" cy="360"/>
            </p14:xfrm>
          </p:contentPart>
        </mc:Choice>
        <mc:Fallback xmlns="">
          <p:pic>
            <p:nvPicPr>
              <p:cNvPr id="11" name="Рукописный ввод 10">
                <a:extLst>
                  <a:ext uri="{FF2B5EF4-FFF2-40B4-BE49-F238E27FC236}">
                    <a16:creationId xmlns:a16="http://schemas.microsoft.com/office/drawing/2014/main" id="{A52159F4-8DA4-D7A4-31F6-C2986C7FAA3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095047" y="3490473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="" xmlns:a16="http://schemas.microsoft.com/office/drawing/2014/main" id="{FBA9E6D3-F60B-31FE-BFC1-1A55C9AC8E36}"/>
                  </a:ext>
                </a:extLst>
              </p14:cNvPr>
              <p14:cNvContentPartPr/>
              <p14:nvPr/>
            </p14:nvContentPartPr>
            <p14:xfrm>
              <a:off x="966567" y="3891513"/>
              <a:ext cx="360" cy="36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FBA9E6D3-F60B-31FE-BFC1-1A55C9AC8E3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60447" y="3885393"/>
                <a:ext cx="12600" cy="12600"/>
              </a:xfrm>
              <a:prstGeom prst="rect">
                <a:avLst/>
              </a:prstGeom>
            </p:spPr>
          </p:pic>
        </mc:Fallback>
      </mc:AlternateContent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BDE4841F-3D8A-A86F-4D64-CE8DE7FA2752}"/>
              </a:ext>
            </a:extLst>
          </p:cNvPr>
          <p:cNvSpPr txBox="1"/>
          <p:nvPr/>
        </p:nvSpPr>
        <p:spPr>
          <a:xfrm>
            <a:off x="348692" y="2399613"/>
            <a:ext cx="4977161" cy="357020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применения налоговой реконструкции определяется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формальными, а материальными условиями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установлением по результатам налоговой проверки, в том числе при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содействии самого налогоплательщика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лица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которое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фактически производило исполнение по сделке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чтобы вывести фактически совершенные хозяйственные операции из «теневого» (не облагаемого налогами) оборота и осуществить их полное налогообложение.</a:t>
            </a:r>
          </a:p>
          <a:p>
            <a:pPr algn="just"/>
            <a:endParaRPr lang="ru-RU" i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0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53E4DED2-7C77-7992-06C2-7E14599F135F}"/>
              </a:ext>
            </a:extLst>
          </p:cNvPr>
          <p:cNvSpPr txBox="1"/>
          <p:nvPr/>
        </p:nvSpPr>
        <p:spPr>
          <a:xfrm>
            <a:off x="5505448" y="1137729"/>
            <a:ext cx="591953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 налогового контроля</a:t>
            </a:r>
          </a:p>
          <a:p>
            <a:pPr algn="ctr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 отношении налогоплательщиков, реальных поставщиков, заказчиков, покупателей и иных  лиц)</a:t>
            </a:r>
          </a:p>
          <a:p>
            <a:pPr algn="ctr"/>
            <a:endParaRPr lang="ru-RU" sz="2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A3860B5D-7558-3F97-14E5-DEA77A111921}"/>
              </a:ext>
            </a:extLst>
          </p:cNvPr>
          <p:cNvSpPr txBox="1"/>
          <p:nvPr/>
        </p:nvSpPr>
        <p:spPr>
          <a:xfrm>
            <a:off x="5719402" y="2399613"/>
            <a:ext cx="5705578" cy="357020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ru-RU" sz="10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допросы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должностных, уполномоченных и иных лиц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(на предмет прямого контакта с реальным поставщиком и обстоятельств совершения сделки);</a:t>
            </a:r>
            <a:endParaRPr lang="ru-RU" sz="10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истребование документов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 т. ч. для сведения товарного баланса; соотнесения объема принятых от подрядчика и предъявленных заказчику работ; установление «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задвоения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поставок в учете);</a:t>
            </a:r>
            <a:endParaRPr lang="ru-RU" sz="10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операций по банковским счетам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(сравнение денежных и товарных потоков; установление реальных цепочек движения товара);</a:t>
            </a:r>
            <a:endParaRPr lang="ru-RU" sz="10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осмотр, выемка, экспертиза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10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иное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НК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РФ.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6744F990-B271-CECD-19F6-6F82D7B8F94B}"/>
              </a:ext>
            </a:extLst>
          </p:cNvPr>
          <p:cNvSpPr txBox="1"/>
          <p:nvPr/>
        </p:nvSpPr>
        <p:spPr>
          <a:xfrm>
            <a:off x="154689" y="1176796"/>
            <a:ext cx="53651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ВС РФ </a:t>
            </a:r>
          </a:p>
          <a:p>
            <a:pPr algn="ctr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19.05.2021 № 309-ЭС20-23981 </a:t>
            </a:r>
          </a:p>
          <a:p>
            <a:pPr algn="ctr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делу ООО «Фирма «Мэри»;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1599816" y="6257826"/>
            <a:ext cx="592183" cy="58388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Номер слайда 1"/>
          <p:cNvSpPr>
            <a:spLocks noGrp="1"/>
          </p:cNvSpPr>
          <p:nvPr>
            <p:ph type="sldNum" sz="quarter" idx="4294967295"/>
          </p:nvPr>
        </p:nvSpPr>
        <p:spPr>
          <a:xfrm>
            <a:off x="11521440" y="6347337"/>
            <a:ext cx="607135" cy="404860"/>
          </a:xfrm>
          <a:prstGeom prst="rect">
            <a:avLst/>
          </a:prstGeom>
        </p:spPr>
        <p:txBody>
          <a:bodyPr/>
          <a:lstStyle/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16677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7C76670-5575-EF18-AFCD-884CE48CC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00559"/>
          </a:xfrm>
          <a:solidFill>
            <a:schemeClr val="bg1">
              <a:lumMod val="85000"/>
              <a:alpha val="30174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Схема «дробления бизнеса»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1" name="Рукописный ввод 10">
                <a:extLst>
                  <a:ext uri="{FF2B5EF4-FFF2-40B4-BE49-F238E27FC236}">
                    <a16:creationId xmlns="" xmlns:a16="http://schemas.microsoft.com/office/drawing/2014/main" id="{A52159F4-8DA4-D7A4-31F6-C2986C7FAA34}"/>
                  </a:ext>
                </a:extLst>
              </p14:cNvPr>
              <p14:cNvContentPartPr/>
              <p14:nvPr/>
            </p14:nvContentPartPr>
            <p14:xfrm>
              <a:off x="5101167" y="3496593"/>
              <a:ext cx="360" cy="360"/>
            </p14:xfrm>
          </p:contentPart>
        </mc:Choice>
        <mc:Fallback xmlns="">
          <p:pic>
            <p:nvPicPr>
              <p:cNvPr id="11" name="Рукописный ввод 10">
                <a:extLst>
                  <a:ext uri="{FF2B5EF4-FFF2-40B4-BE49-F238E27FC236}">
                    <a16:creationId xmlns:a16="http://schemas.microsoft.com/office/drawing/2014/main" id="{A52159F4-8DA4-D7A4-31F6-C2986C7FAA3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095047" y="3490473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="" xmlns:a16="http://schemas.microsoft.com/office/drawing/2014/main" id="{FBA9E6D3-F60B-31FE-BFC1-1A55C9AC8E36}"/>
                  </a:ext>
                </a:extLst>
              </p14:cNvPr>
              <p14:cNvContentPartPr/>
              <p14:nvPr/>
            </p14:nvContentPartPr>
            <p14:xfrm>
              <a:off x="966567" y="3891513"/>
              <a:ext cx="360" cy="36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FBA9E6D3-F60B-31FE-BFC1-1A55C9AC8E3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60447" y="3885393"/>
                <a:ext cx="12600" cy="1260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Скругленный прямоугольник 2">
            <a:extLst>
              <a:ext uri="{FF2B5EF4-FFF2-40B4-BE49-F238E27FC236}">
                <a16:creationId xmlns="" xmlns:a16="http://schemas.microsoft.com/office/drawing/2014/main" id="{1E0EAA8E-4C07-AC1F-67B2-23D518B8B7AC}"/>
              </a:ext>
            </a:extLst>
          </p:cNvPr>
          <p:cNvSpPr/>
          <p:nvPr/>
        </p:nvSpPr>
        <p:spPr>
          <a:xfrm>
            <a:off x="837684" y="3769725"/>
            <a:ext cx="2331099" cy="103824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Налогоплательщик- 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контролирующее лицо</a:t>
            </a:r>
          </a:p>
        </p:txBody>
      </p:sp>
      <p:sp>
        <p:nvSpPr>
          <p:cNvPr id="6" name="Скругленный прямоугольник 5">
            <a:extLst>
              <a:ext uri="{FF2B5EF4-FFF2-40B4-BE49-F238E27FC236}">
                <a16:creationId xmlns="" xmlns:a16="http://schemas.microsoft.com/office/drawing/2014/main" id="{5688CBC3-DB66-F06D-D9B4-CEEA99C639B2}"/>
              </a:ext>
            </a:extLst>
          </p:cNvPr>
          <p:cNvSpPr/>
          <p:nvPr/>
        </p:nvSpPr>
        <p:spPr>
          <a:xfrm>
            <a:off x="499963" y="2354227"/>
            <a:ext cx="886162" cy="602427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УСН</a:t>
            </a:r>
          </a:p>
        </p:txBody>
      </p:sp>
      <p:sp>
        <p:nvSpPr>
          <p:cNvPr id="7" name="Скругленный прямоугольник 6">
            <a:extLst>
              <a:ext uri="{FF2B5EF4-FFF2-40B4-BE49-F238E27FC236}">
                <a16:creationId xmlns="" xmlns:a16="http://schemas.microsoft.com/office/drawing/2014/main" id="{7CE4723D-7EA8-6A18-ABA3-D98A54348CF3}"/>
              </a:ext>
            </a:extLst>
          </p:cNvPr>
          <p:cNvSpPr/>
          <p:nvPr/>
        </p:nvSpPr>
        <p:spPr>
          <a:xfrm>
            <a:off x="1609330" y="2377320"/>
            <a:ext cx="886522" cy="591014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УСН</a:t>
            </a:r>
          </a:p>
        </p:txBody>
      </p:sp>
      <p:sp>
        <p:nvSpPr>
          <p:cNvPr id="8" name="Скругленный прямоугольник 7">
            <a:extLst>
              <a:ext uri="{FF2B5EF4-FFF2-40B4-BE49-F238E27FC236}">
                <a16:creationId xmlns="" xmlns:a16="http://schemas.microsoft.com/office/drawing/2014/main" id="{2912D685-6D91-5EB8-4E59-3DE868B513E0}"/>
              </a:ext>
            </a:extLst>
          </p:cNvPr>
          <p:cNvSpPr/>
          <p:nvPr/>
        </p:nvSpPr>
        <p:spPr>
          <a:xfrm>
            <a:off x="2708197" y="2385437"/>
            <a:ext cx="886522" cy="591014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УСН</a:t>
            </a:r>
          </a:p>
        </p:txBody>
      </p:sp>
      <p:sp>
        <p:nvSpPr>
          <p:cNvPr id="13" name="Скругленный прямоугольник 12">
            <a:extLst>
              <a:ext uri="{FF2B5EF4-FFF2-40B4-BE49-F238E27FC236}">
                <a16:creationId xmlns="" xmlns:a16="http://schemas.microsoft.com/office/drawing/2014/main" id="{9FF9B90C-FC14-F088-20AA-21C83B55F2D1}"/>
              </a:ext>
            </a:extLst>
          </p:cNvPr>
          <p:cNvSpPr/>
          <p:nvPr/>
        </p:nvSpPr>
        <p:spPr>
          <a:xfrm>
            <a:off x="943044" y="1231718"/>
            <a:ext cx="2219093" cy="568712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Покупатель</a:t>
            </a:r>
          </a:p>
        </p:txBody>
      </p:sp>
      <p:cxnSp>
        <p:nvCxnSpPr>
          <p:cNvPr id="15" name="Прямая со стрелкой 14">
            <a:extLst>
              <a:ext uri="{FF2B5EF4-FFF2-40B4-BE49-F238E27FC236}">
                <a16:creationId xmlns="" xmlns:a16="http://schemas.microsoft.com/office/drawing/2014/main" id="{31FC143B-471A-E82E-69CA-AED0104E9A48}"/>
              </a:ext>
            </a:extLst>
          </p:cNvPr>
          <p:cNvCxnSpPr>
            <a:endCxn id="6" idx="0"/>
          </p:cNvCxnSpPr>
          <p:nvPr/>
        </p:nvCxnSpPr>
        <p:spPr>
          <a:xfrm flipH="1">
            <a:off x="943044" y="1802540"/>
            <a:ext cx="620509" cy="551687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>
            <a:extLst>
              <a:ext uri="{FF2B5EF4-FFF2-40B4-BE49-F238E27FC236}">
                <a16:creationId xmlns="" xmlns:a16="http://schemas.microsoft.com/office/drawing/2014/main" id="{F1A6CA1E-017A-92E6-FF20-B21117A1A72B}"/>
              </a:ext>
            </a:extLst>
          </p:cNvPr>
          <p:cNvCxnSpPr>
            <a:endCxn id="7" idx="0"/>
          </p:cNvCxnSpPr>
          <p:nvPr/>
        </p:nvCxnSpPr>
        <p:spPr>
          <a:xfrm>
            <a:off x="2052591" y="1822732"/>
            <a:ext cx="0" cy="554588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>
            <a:extLst>
              <a:ext uri="{FF2B5EF4-FFF2-40B4-BE49-F238E27FC236}">
                <a16:creationId xmlns="" xmlns:a16="http://schemas.microsoft.com/office/drawing/2014/main" id="{A0A489E2-A513-3306-3DC8-9064319073D5}"/>
              </a:ext>
            </a:extLst>
          </p:cNvPr>
          <p:cNvCxnSpPr>
            <a:endCxn id="8" idx="0"/>
          </p:cNvCxnSpPr>
          <p:nvPr/>
        </p:nvCxnSpPr>
        <p:spPr>
          <a:xfrm>
            <a:off x="2708197" y="1822337"/>
            <a:ext cx="443261" cy="56310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>
            <a:extLst>
              <a:ext uri="{FF2B5EF4-FFF2-40B4-BE49-F238E27FC236}">
                <a16:creationId xmlns="" xmlns:a16="http://schemas.microsoft.com/office/drawing/2014/main" id="{94F0F207-072C-BFF8-AC86-26BF94CB74DD}"/>
              </a:ext>
            </a:extLst>
          </p:cNvPr>
          <p:cNvCxnSpPr>
            <a:stCxn id="6" idx="2"/>
          </p:cNvCxnSpPr>
          <p:nvPr/>
        </p:nvCxnSpPr>
        <p:spPr>
          <a:xfrm>
            <a:off x="943044" y="2956654"/>
            <a:ext cx="443081" cy="80139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>
            <a:extLst>
              <a:ext uri="{FF2B5EF4-FFF2-40B4-BE49-F238E27FC236}">
                <a16:creationId xmlns="" xmlns:a16="http://schemas.microsoft.com/office/drawing/2014/main" id="{FCA68E75-8579-DE3D-AF5E-439B2EBD71D3}"/>
              </a:ext>
            </a:extLst>
          </p:cNvPr>
          <p:cNvCxnSpPr>
            <a:cxnSpLocks/>
            <a:stCxn id="7" idx="2"/>
          </p:cNvCxnSpPr>
          <p:nvPr/>
        </p:nvCxnSpPr>
        <p:spPr>
          <a:xfrm>
            <a:off x="2052591" y="2968334"/>
            <a:ext cx="0" cy="80139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>
            <a:extLst>
              <a:ext uri="{FF2B5EF4-FFF2-40B4-BE49-F238E27FC236}">
                <a16:creationId xmlns="" xmlns:a16="http://schemas.microsoft.com/office/drawing/2014/main" id="{A6B8ED33-92F8-DD3D-B8A7-270E79F88077}"/>
              </a:ext>
            </a:extLst>
          </p:cNvPr>
          <p:cNvCxnSpPr>
            <a:stCxn id="8" idx="2"/>
          </p:cNvCxnSpPr>
          <p:nvPr/>
        </p:nvCxnSpPr>
        <p:spPr>
          <a:xfrm flipH="1">
            <a:off x="2708197" y="2976451"/>
            <a:ext cx="443261" cy="80139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480C16FD-D50E-EDAE-0B5C-90D6513C6C76}"/>
              </a:ext>
            </a:extLst>
          </p:cNvPr>
          <p:cNvSpPr txBox="1"/>
          <p:nvPr/>
        </p:nvSpPr>
        <p:spPr>
          <a:xfrm>
            <a:off x="5220930" y="933068"/>
            <a:ext cx="64155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Признаки схемы «дробления бизнеса»: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5206B53E-8DF4-93A2-FA85-E7DF726071D8}"/>
              </a:ext>
            </a:extLst>
          </p:cNvPr>
          <p:cNvSpPr txBox="1"/>
          <p:nvPr/>
        </p:nvSpPr>
        <p:spPr>
          <a:xfrm>
            <a:off x="5952009" y="1516074"/>
            <a:ext cx="59499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«Упрощенцы» осуществляют деятельность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интересах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налогоплательщика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31" name="Рисунок 30" descr="Маркеры-галочки">
            <a:extLst>
              <a:ext uri="{FF2B5EF4-FFF2-40B4-BE49-F238E27FC236}">
                <a16:creationId xmlns="" xmlns:a16="http://schemas.microsoft.com/office/drawing/2014/main" id="{8489A5DA-9B13-175E-F280-90509DAE933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353831" y="1601101"/>
            <a:ext cx="443261" cy="443261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16C07579-2BE3-E8D1-930C-30B53A5A7DD0}"/>
              </a:ext>
            </a:extLst>
          </p:cNvPr>
          <p:cNvSpPr txBox="1"/>
          <p:nvPr/>
        </p:nvSpPr>
        <p:spPr>
          <a:xfrm>
            <a:off x="6394910" y="2205571"/>
            <a:ext cx="55185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«Упрощенцы» не выполняют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реальных функций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 оформляют от своего имени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интересах контролирующего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37" name="Рисунок 36" descr="Маркеры-галочки">
            <a:extLst>
              <a:ext uri="{FF2B5EF4-FFF2-40B4-BE49-F238E27FC236}">
                <a16:creationId xmlns="" xmlns:a16="http://schemas.microsoft.com/office/drawing/2014/main" id="{BD9FC1DB-60DB-A7A9-889A-3D8AFF6759F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952009" y="2457409"/>
            <a:ext cx="443261" cy="443261"/>
          </a:xfrm>
          <a:prstGeom prst="rect">
            <a:avLst/>
          </a:prstGeom>
        </p:spPr>
      </p:pic>
      <p:sp>
        <p:nvSpPr>
          <p:cNvPr id="38" name="TextBox 37">
            <a:extLst>
              <a:ext uri="{FF2B5EF4-FFF2-40B4-BE49-F238E27FC236}">
                <a16:creationId xmlns="" xmlns:a16="http://schemas.microsoft.com/office/drawing/2014/main" id="{84630520-1BC8-5B2C-B903-D7E359EAD60B}"/>
              </a:ext>
            </a:extLst>
          </p:cNvPr>
          <p:cNvSpPr txBox="1"/>
          <p:nvPr/>
        </p:nvSpPr>
        <p:spPr>
          <a:xfrm>
            <a:off x="5778992" y="3221950"/>
            <a:ext cx="60584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Хозяйственная деятельность осуществляется налогоплательщиком и «упрощенцами» с использованием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одних и тех же работников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иных ресурсов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тесном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организационном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взаимодействии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39" name="Рисунок 38" descr="Маркеры-галочки">
            <a:extLst>
              <a:ext uri="{FF2B5EF4-FFF2-40B4-BE49-F238E27FC236}">
                <a16:creationId xmlns="" xmlns:a16="http://schemas.microsoft.com/office/drawing/2014/main" id="{E90B470E-5B4C-5E72-0CB5-203E941026F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326875" y="3594033"/>
            <a:ext cx="443261" cy="443261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="" xmlns:a16="http://schemas.microsoft.com/office/drawing/2014/main" id="{AB849224-84FD-DE1B-E235-D3B595B323C3}"/>
              </a:ext>
            </a:extLst>
          </p:cNvPr>
          <p:cNvSpPr txBox="1"/>
          <p:nvPr/>
        </p:nvSpPr>
        <p:spPr>
          <a:xfrm>
            <a:off x="5797092" y="4515328"/>
            <a:ext cx="60584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Осуществляются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неразрывно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связанные между собой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деятельности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составляющие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единый производственный процесс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направленный на получение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общего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результата.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" name="Рисунок 40" descr="Маркеры-галочки">
            <a:extLst>
              <a:ext uri="{FF2B5EF4-FFF2-40B4-BE49-F238E27FC236}">
                <a16:creationId xmlns="" xmlns:a16="http://schemas.microsoft.com/office/drawing/2014/main" id="{70E1AA14-7B1C-F1ED-25E6-8527918C9A8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326874" y="4807974"/>
            <a:ext cx="443261" cy="443261"/>
          </a:xfrm>
          <a:prstGeom prst="rect">
            <a:avLst/>
          </a:prstGeom>
        </p:spPr>
      </p:pic>
      <p:pic>
        <p:nvPicPr>
          <p:cNvPr id="42" name="Рисунок 41" descr="Маркеры-галочки">
            <a:extLst>
              <a:ext uri="{FF2B5EF4-FFF2-40B4-BE49-F238E27FC236}">
                <a16:creationId xmlns="" xmlns:a16="http://schemas.microsoft.com/office/drawing/2014/main" id="{ACB5A1A0-0C23-40FC-236F-CE3F60EDCED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313101" y="5894490"/>
            <a:ext cx="443261" cy="419969"/>
          </a:xfrm>
          <a:prstGeom prst="rect">
            <a:avLst/>
          </a:prstGeom>
        </p:spPr>
      </p:pic>
      <p:sp>
        <p:nvSpPr>
          <p:cNvPr id="43" name="TextBox 42">
            <a:extLst>
              <a:ext uri="{FF2B5EF4-FFF2-40B4-BE49-F238E27FC236}">
                <a16:creationId xmlns="" xmlns:a16="http://schemas.microsoft.com/office/drawing/2014/main" id="{5CD09554-1C35-AD58-7CC8-F2BB317E6F7A}"/>
              </a:ext>
            </a:extLst>
          </p:cNvPr>
          <p:cNvSpPr txBox="1"/>
          <p:nvPr/>
        </p:nvSpPr>
        <p:spPr>
          <a:xfrm>
            <a:off x="5843465" y="5894490"/>
            <a:ext cx="60584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Иные признаки.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="" xmlns:a16="http://schemas.microsoft.com/office/drawing/2014/main" id="{718FE59E-7818-88EE-B7A2-01DEDBC62FEF}"/>
              </a:ext>
            </a:extLst>
          </p:cNvPr>
          <p:cNvSpPr txBox="1"/>
          <p:nvPr/>
        </p:nvSpPr>
        <p:spPr>
          <a:xfrm>
            <a:off x="3303374" y="1734770"/>
            <a:ext cx="17108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рыночная цена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BD2745F3-D998-759D-5C71-83616DCB7A7D}"/>
              </a:ext>
            </a:extLst>
          </p:cNvPr>
          <p:cNvSpPr txBox="1"/>
          <p:nvPr/>
        </p:nvSpPr>
        <p:spPr>
          <a:xfrm>
            <a:off x="3230158" y="3290730"/>
            <a:ext cx="2060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занижение доходов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="" xmlns:a16="http://schemas.microsoft.com/office/drawing/2014/main" id="{C7E7CF31-BECE-1612-05CF-2AC3162752AC}"/>
              </a:ext>
            </a:extLst>
          </p:cNvPr>
          <p:cNvSpPr txBox="1"/>
          <p:nvPr/>
        </p:nvSpPr>
        <p:spPr>
          <a:xfrm>
            <a:off x="3810569" y="2377320"/>
            <a:ext cx="19063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подконтрольные лица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="" xmlns:a16="http://schemas.microsoft.com/office/drawing/2014/main" id="{C5EE7E6F-F61B-773A-DF1E-E3451A7082CB}"/>
              </a:ext>
            </a:extLst>
          </p:cNvPr>
          <p:cNvSpPr txBox="1"/>
          <p:nvPr/>
        </p:nvSpPr>
        <p:spPr>
          <a:xfrm>
            <a:off x="1353844" y="5256950"/>
            <a:ext cx="18073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движение денег</a:t>
            </a:r>
          </a:p>
        </p:txBody>
      </p:sp>
      <p:cxnSp>
        <p:nvCxnSpPr>
          <p:cNvPr id="48" name="Прямая со стрелкой 47">
            <a:extLst>
              <a:ext uri="{FF2B5EF4-FFF2-40B4-BE49-F238E27FC236}">
                <a16:creationId xmlns="" xmlns:a16="http://schemas.microsoft.com/office/drawing/2014/main" id="{9BE78AA6-5EE5-8EED-02A2-6AA938295F48}"/>
              </a:ext>
            </a:extLst>
          </p:cNvPr>
          <p:cNvCxnSpPr/>
          <p:nvPr/>
        </p:nvCxnSpPr>
        <p:spPr>
          <a:xfrm>
            <a:off x="517895" y="5469572"/>
            <a:ext cx="580557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>
            <a:extLst>
              <a:ext uri="{FF2B5EF4-FFF2-40B4-BE49-F238E27FC236}">
                <a16:creationId xmlns="" xmlns:a16="http://schemas.microsoft.com/office/drawing/2014/main" id="{923B7A64-60C2-799F-1C25-E360404B440B}"/>
              </a:ext>
            </a:extLst>
          </p:cNvPr>
          <p:cNvCxnSpPr>
            <a:cxnSpLocks/>
            <a:stCxn id="3" idx="1"/>
          </p:cNvCxnSpPr>
          <p:nvPr/>
        </p:nvCxnSpPr>
        <p:spPr>
          <a:xfrm flipH="1">
            <a:off x="211873" y="4288850"/>
            <a:ext cx="625811" cy="0"/>
          </a:xfrm>
          <a:prstGeom prst="line">
            <a:avLst/>
          </a:prstGeom>
          <a:ln w="254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="" xmlns:a16="http://schemas.microsoft.com/office/drawing/2014/main" id="{7EAB2419-EAD8-D333-20C6-2B09C3A945DC}"/>
              </a:ext>
            </a:extLst>
          </p:cNvPr>
          <p:cNvCxnSpPr/>
          <p:nvPr/>
        </p:nvCxnSpPr>
        <p:spPr>
          <a:xfrm flipV="1">
            <a:off x="221226" y="1601101"/>
            <a:ext cx="0" cy="2690680"/>
          </a:xfrm>
          <a:prstGeom prst="line">
            <a:avLst/>
          </a:prstGeom>
          <a:ln w="254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>
            <a:extLst>
              <a:ext uri="{FF2B5EF4-FFF2-40B4-BE49-F238E27FC236}">
                <a16:creationId xmlns="" xmlns:a16="http://schemas.microsoft.com/office/drawing/2014/main" id="{13AD85BA-AF7E-7AC8-31F8-4CEC5640E01A}"/>
              </a:ext>
            </a:extLst>
          </p:cNvPr>
          <p:cNvCxnSpPr/>
          <p:nvPr/>
        </p:nvCxnSpPr>
        <p:spPr>
          <a:xfrm>
            <a:off x="211873" y="1601101"/>
            <a:ext cx="754694" cy="0"/>
          </a:xfrm>
          <a:prstGeom prst="straightConnector1">
            <a:avLst/>
          </a:prstGeom>
          <a:ln w="25400">
            <a:solidFill>
              <a:srgbClr val="C0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B7578D39-1E22-4306-0D4E-8C3944C8966B}"/>
              </a:ext>
            </a:extLst>
          </p:cNvPr>
          <p:cNvSpPr txBox="1"/>
          <p:nvPr/>
        </p:nvSpPr>
        <p:spPr>
          <a:xfrm>
            <a:off x="1278192" y="5668128"/>
            <a:ext cx="29821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реальное движение товара (работ, услуг)</a:t>
            </a:r>
          </a:p>
        </p:txBody>
      </p:sp>
      <p:cxnSp>
        <p:nvCxnSpPr>
          <p:cNvPr id="22" name="Прямая со стрелкой 21">
            <a:extLst>
              <a:ext uri="{FF2B5EF4-FFF2-40B4-BE49-F238E27FC236}">
                <a16:creationId xmlns="" xmlns:a16="http://schemas.microsoft.com/office/drawing/2014/main" id="{95E445AF-6608-ACC5-8F72-337F20C10647}"/>
              </a:ext>
            </a:extLst>
          </p:cNvPr>
          <p:cNvCxnSpPr>
            <a:cxnSpLocks/>
          </p:cNvCxnSpPr>
          <p:nvPr/>
        </p:nvCxnSpPr>
        <p:spPr>
          <a:xfrm>
            <a:off x="499963" y="6009694"/>
            <a:ext cx="590233" cy="0"/>
          </a:xfrm>
          <a:prstGeom prst="straightConnector1">
            <a:avLst/>
          </a:prstGeom>
          <a:ln w="25400">
            <a:solidFill>
              <a:srgbClr val="C0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Прямоугольник 48"/>
          <p:cNvSpPr/>
          <p:nvPr/>
        </p:nvSpPr>
        <p:spPr>
          <a:xfrm>
            <a:off x="11599816" y="6257826"/>
            <a:ext cx="592183" cy="58388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Номер слайда 1"/>
          <p:cNvSpPr>
            <a:spLocks noGrp="1"/>
          </p:cNvSpPr>
          <p:nvPr>
            <p:ph type="sldNum" sz="quarter" idx="4294967295"/>
          </p:nvPr>
        </p:nvSpPr>
        <p:spPr>
          <a:xfrm>
            <a:off x="11521440" y="6347337"/>
            <a:ext cx="607135" cy="404860"/>
          </a:xfrm>
          <a:prstGeom prst="rect">
            <a:avLst/>
          </a:prstGeom>
        </p:spPr>
        <p:txBody>
          <a:bodyPr/>
          <a:lstStyle/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7175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7C76670-5575-EF18-AFCD-884CE48CC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00559"/>
          </a:xfrm>
          <a:solidFill>
            <a:schemeClr val="bg1">
              <a:lumMod val="85000"/>
              <a:alpha val="30174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налоговой реконструкции при «дроблении бизнеса»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39DDA71D-CB0E-3117-4C01-259FF50A3598}"/>
              </a:ext>
            </a:extLst>
          </p:cNvPr>
          <p:cNvSpPr txBox="1"/>
          <p:nvPr/>
        </p:nvSpPr>
        <p:spPr>
          <a:xfrm>
            <a:off x="1592825" y="996725"/>
            <a:ext cx="99699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Доначисление сумм налогов осуществляется таким образом, как если бы налогоплательщик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допускал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нарушений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AEA4927A-2F21-4302-24CF-5B2C7851E5D1}"/>
              </a:ext>
            </a:extLst>
          </p:cNvPr>
          <p:cNvSpPr txBox="1"/>
          <p:nvPr/>
        </p:nvSpPr>
        <p:spPr>
          <a:xfrm>
            <a:off x="1592825" y="1678893"/>
            <a:ext cx="99699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налоговой реконструкции учитываются как вменяемые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 и соответствующие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вычеты по НДС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налоги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уплаченные в рамках </a:t>
            </a:r>
            <a:r>
              <a:rPr lang="ru-RU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спецрежимов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83D18F0F-7E33-6AF2-4F79-E313AE57B04C}"/>
              </a:ext>
            </a:extLst>
          </p:cNvPr>
          <p:cNvSpPr txBox="1"/>
          <p:nvPr/>
        </p:nvSpPr>
        <p:spPr>
          <a:xfrm>
            <a:off x="1592825" y="2430284"/>
            <a:ext cx="99699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недоимки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НДС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происходит путем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выделения суммы налога из полученной всеми участниками выручки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расчетной ставке налога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Овал 17">
            <a:extLst>
              <a:ext uri="{FF2B5EF4-FFF2-40B4-BE49-F238E27FC236}">
                <a16:creationId xmlns="" xmlns:a16="http://schemas.microsoft.com/office/drawing/2014/main" id="{CB199497-4D9D-7753-84EF-88A0F85F576F}"/>
              </a:ext>
            </a:extLst>
          </p:cNvPr>
          <p:cNvSpPr/>
          <p:nvPr/>
        </p:nvSpPr>
        <p:spPr>
          <a:xfrm>
            <a:off x="811881" y="1010237"/>
            <a:ext cx="621230" cy="556889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7CEC8EAE-3D23-A384-9AC0-75C00EAE3689}"/>
              </a:ext>
            </a:extLst>
          </p:cNvPr>
          <p:cNvSpPr txBox="1"/>
          <p:nvPr/>
        </p:nvSpPr>
        <p:spPr>
          <a:xfrm>
            <a:off x="1071154" y="5380559"/>
            <a:ext cx="104023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ФНС России от 14.10.2022 №  БВ-4-7/13774</a:t>
            </a:r>
            <a:r>
              <a:rPr lang="en-US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r"/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Обзор практики применения арбитражными судами положений законодательства о налогах и сборах, связанных с оценкой обоснованности налоговой выгоды, утвержден Президиумов ВС РФ от </a:t>
            </a: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13.12.2023.</a:t>
            </a:r>
            <a:endParaRPr lang="ru-RU" i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00206B43-1D1A-E0BD-11D3-9A68941E3999}"/>
              </a:ext>
            </a:extLst>
          </p:cNvPr>
          <p:cNvSpPr txBox="1"/>
          <p:nvPr/>
        </p:nvSpPr>
        <p:spPr>
          <a:xfrm>
            <a:off x="1592825" y="3076615"/>
            <a:ext cx="99699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Налоги,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уплаченные в связи с применением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спецрежимов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являясь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фискальными эквивалентами налога на прибыль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организаций, подлежат учету в первую очередь при определении доначисляемого налога на прибыль; при образовании положительной разницы учитываются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иные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образовавшиеся по итогам проверок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недоимки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том числе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косвенным налогам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Овал 28">
            <a:extLst>
              <a:ext uri="{FF2B5EF4-FFF2-40B4-BE49-F238E27FC236}">
                <a16:creationId xmlns="" xmlns:a16="http://schemas.microsoft.com/office/drawing/2014/main" id="{92B4CA93-1C0C-3629-6E0A-681618E9587A}"/>
              </a:ext>
            </a:extLst>
          </p:cNvPr>
          <p:cNvSpPr/>
          <p:nvPr/>
        </p:nvSpPr>
        <p:spPr>
          <a:xfrm>
            <a:off x="826809" y="1763662"/>
            <a:ext cx="621230" cy="55688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2</a:t>
            </a:r>
          </a:p>
        </p:txBody>
      </p:sp>
      <p:sp>
        <p:nvSpPr>
          <p:cNvPr id="30" name="Овал 29">
            <a:extLst>
              <a:ext uri="{FF2B5EF4-FFF2-40B4-BE49-F238E27FC236}">
                <a16:creationId xmlns="" xmlns:a16="http://schemas.microsoft.com/office/drawing/2014/main" id="{8FFE2357-E7E3-D5FC-2291-F57380D16614}"/>
              </a:ext>
            </a:extLst>
          </p:cNvPr>
          <p:cNvSpPr/>
          <p:nvPr/>
        </p:nvSpPr>
        <p:spPr>
          <a:xfrm>
            <a:off x="826809" y="2508968"/>
            <a:ext cx="621230" cy="556889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3</a:t>
            </a:r>
          </a:p>
        </p:txBody>
      </p:sp>
      <p:sp>
        <p:nvSpPr>
          <p:cNvPr id="33" name="Овал 32">
            <a:extLst>
              <a:ext uri="{FF2B5EF4-FFF2-40B4-BE49-F238E27FC236}">
                <a16:creationId xmlns="" xmlns:a16="http://schemas.microsoft.com/office/drawing/2014/main" id="{20C40973-82DA-5E2F-511E-9B509EDB3273}"/>
              </a:ext>
            </a:extLst>
          </p:cNvPr>
          <p:cNvSpPr/>
          <p:nvPr/>
        </p:nvSpPr>
        <p:spPr>
          <a:xfrm>
            <a:off x="826809" y="3325158"/>
            <a:ext cx="621230" cy="556889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4</a:t>
            </a:r>
          </a:p>
        </p:txBody>
      </p:sp>
      <p:sp>
        <p:nvSpPr>
          <p:cNvPr id="34" name="Овал 33">
            <a:extLst>
              <a:ext uri="{FF2B5EF4-FFF2-40B4-BE49-F238E27FC236}">
                <a16:creationId xmlns="" xmlns:a16="http://schemas.microsoft.com/office/drawing/2014/main" id="{CC27B38F-BA7D-6E23-B439-FED8D7A816BA}"/>
              </a:ext>
            </a:extLst>
          </p:cNvPr>
          <p:cNvSpPr/>
          <p:nvPr/>
        </p:nvSpPr>
        <p:spPr>
          <a:xfrm>
            <a:off x="806485" y="4222233"/>
            <a:ext cx="621230" cy="556889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4CAD8DE-D54A-4630-E5F1-467944DFB5EC}"/>
              </a:ext>
            </a:extLst>
          </p:cNvPr>
          <p:cNvSpPr txBox="1"/>
          <p:nvPr/>
        </p:nvSpPr>
        <p:spPr>
          <a:xfrm>
            <a:off x="1592825" y="4256897"/>
            <a:ext cx="99699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Возврат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участникам схемы дробления бизнеса сумм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представления ими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уточненных деклараций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«обнуливших»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соответствующие налоговые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обязательства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образования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формальной переплаты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допустим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1599816" y="6257826"/>
            <a:ext cx="592183" cy="58388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Номер слайда 1"/>
          <p:cNvSpPr>
            <a:spLocks noGrp="1"/>
          </p:cNvSpPr>
          <p:nvPr>
            <p:ph type="sldNum" sz="quarter" idx="4294967295"/>
          </p:nvPr>
        </p:nvSpPr>
        <p:spPr>
          <a:xfrm>
            <a:off x="11521440" y="6347337"/>
            <a:ext cx="607135" cy="404860"/>
          </a:xfrm>
          <a:prstGeom prst="rect">
            <a:avLst/>
          </a:prstGeom>
        </p:spPr>
        <p:txBody>
          <a:bodyPr/>
          <a:lstStyle/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65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оугольник 20"/>
          <p:cNvSpPr/>
          <p:nvPr/>
        </p:nvSpPr>
        <p:spPr>
          <a:xfrm>
            <a:off x="11599816" y="6257826"/>
            <a:ext cx="592183" cy="58388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7C76670-5575-EF18-AFCD-884CE48CC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00559"/>
          </a:xfrm>
          <a:solidFill>
            <a:schemeClr val="bg1">
              <a:lumMod val="85000"/>
              <a:alpha val="30174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Когда подавать документы для налоговой реконструкции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39DDA71D-CB0E-3117-4C01-259FF50A3598}"/>
              </a:ext>
            </a:extLst>
          </p:cNvPr>
          <p:cNvSpPr txBox="1"/>
          <p:nvPr/>
        </p:nvSpPr>
        <p:spPr>
          <a:xfrm>
            <a:off x="2104790" y="681851"/>
            <a:ext cx="5307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можно раньше!</a:t>
            </a:r>
          </a:p>
        </p:txBody>
      </p:sp>
      <p:sp>
        <p:nvSpPr>
          <p:cNvPr id="5" name="Скругленный прямоугольник 4">
            <a:extLst>
              <a:ext uri="{FF2B5EF4-FFF2-40B4-BE49-F238E27FC236}">
                <a16:creationId xmlns="" xmlns:a16="http://schemas.microsoft.com/office/drawing/2014/main" id="{99199FDA-F57B-E2DA-03E3-450246F2E2FE}"/>
              </a:ext>
            </a:extLst>
          </p:cNvPr>
          <p:cNvSpPr/>
          <p:nvPr/>
        </p:nvSpPr>
        <p:spPr>
          <a:xfrm>
            <a:off x="578006" y="1699721"/>
            <a:ext cx="1226634" cy="1764291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УНД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>
            <a:extLst>
              <a:ext uri="{FF2B5EF4-FFF2-40B4-BE49-F238E27FC236}">
                <a16:creationId xmlns="" xmlns:a16="http://schemas.microsoft.com/office/drawing/2014/main" id="{927DEDA0-217C-3E80-8E6D-AE2C5844FF68}"/>
              </a:ext>
            </a:extLst>
          </p:cNvPr>
          <p:cNvSpPr/>
          <p:nvPr/>
        </p:nvSpPr>
        <p:spPr>
          <a:xfrm>
            <a:off x="3404837" y="2905378"/>
            <a:ext cx="2839844" cy="700559"/>
          </a:xfrm>
          <a:prstGeom prst="roundRect">
            <a:avLst/>
          </a:prstGeom>
          <a:solidFill>
            <a:schemeClr val="accent1">
              <a:alpha val="50049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осле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вынесения Решения по итогам ВНП</a:t>
            </a:r>
          </a:p>
        </p:txBody>
      </p:sp>
      <p:sp>
        <p:nvSpPr>
          <p:cNvPr id="8" name="Скругленный прямоугольник 7">
            <a:extLst>
              <a:ext uri="{FF2B5EF4-FFF2-40B4-BE49-F238E27FC236}">
                <a16:creationId xmlns="" xmlns:a16="http://schemas.microsoft.com/office/drawing/2014/main" id="{016BB639-0B3F-E7F2-EDF6-CCF13E6542C9}"/>
              </a:ext>
            </a:extLst>
          </p:cNvPr>
          <p:cNvSpPr/>
          <p:nvPr/>
        </p:nvSpPr>
        <p:spPr>
          <a:xfrm>
            <a:off x="3404837" y="1526420"/>
            <a:ext cx="2839845" cy="700559"/>
          </a:xfrm>
          <a:prstGeom prst="round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вынесения Решения по итогам ВНП</a:t>
            </a:r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="" xmlns:a16="http://schemas.microsoft.com/office/drawing/2014/main" id="{AE50AB92-7D9A-35F3-6A59-F5F068CC19B3}"/>
              </a:ext>
            </a:extLst>
          </p:cNvPr>
          <p:cNvCxnSpPr>
            <a:cxnSpLocks/>
            <a:stCxn id="5" idx="3"/>
          </p:cNvCxnSpPr>
          <p:nvPr/>
        </p:nvCxnSpPr>
        <p:spPr>
          <a:xfrm>
            <a:off x="1804640" y="2581867"/>
            <a:ext cx="704384" cy="0"/>
          </a:xfrm>
          <a:prstGeom prst="line">
            <a:avLst/>
          </a:prstGeom>
          <a:ln w="19050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="" xmlns:a16="http://schemas.microsoft.com/office/drawing/2014/main" id="{B6182A64-6FB5-6494-B458-4F48B74C0F4A}"/>
              </a:ext>
            </a:extLst>
          </p:cNvPr>
          <p:cNvCxnSpPr/>
          <p:nvPr/>
        </p:nvCxnSpPr>
        <p:spPr>
          <a:xfrm>
            <a:off x="2509024" y="1838007"/>
            <a:ext cx="0" cy="143059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>
            <a:extLst>
              <a:ext uri="{FF2B5EF4-FFF2-40B4-BE49-F238E27FC236}">
                <a16:creationId xmlns="" xmlns:a16="http://schemas.microsoft.com/office/drawing/2014/main" id="{B62B6E7E-F523-A15D-D708-F8C70017DA8D}"/>
              </a:ext>
            </a:extLst>
          </p:cNvPr>
          <p:cNvCxnSpPr>
            <a:cxnSpLocks/>
          </p:cNvCxnSpPr>
          <p:nvPr/>
        </p:nvCxnSpPr>
        <p:spPr>
          <a:xfrm>
            <a:off x="2509024" y="1838007"/>
            <a:ext cx="895813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>
            <a:extLst>
              <a:ext uri="{FF2B5EF4-FFF2-40B4-BE49-F238E27FC236}">
                <a16:creationId xmlns="" xmlns:a16="http://schemas.microsoft.com/office/drawing/2014/main" id="{AF36AE41-8607-593E-E9F4-771BBC6DC00E}"/>
              </a:ext>
            </a:extLst>
          </p:cNvPr>
          <p:cNvCxnSpPr>
            <a:cxnSpLocks/>
          </p:cNvCxnSpPr>
          <p:nvPr/>
        </p:nvCxnSpPr>
        <p:spPr>
          <a:xfrm>
            <a:off x="2509024" y="3267976"/>
            <a:ext cx="895813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Скругленный прямоугольник 18">
            <a:extLst>
              <a:ext uri="{FF2B5EF4-FFF2-40B4-BE49-F238E27FC236}">
                <a16:creationId xmlns="" xmlns:a16="http://schemas.microsoft.com/office/drawing/2014/main" id="{881EF4BC-1AE3-E0F7-802A-E2A6AF57BF1A}"/>
              </a:ext>
            </a:extLst>
          </p:cNvPr>
          <p:cNvSpPr/>
          <p:nvPr/>
        </p:nvSpPr>
        <p:spPr>
          <a:xfrm>
            <a:off x="7140492" y="2754672"/>
            <a:ext cx="3286611" cy="1198313"/>
          </a:xfrm>
          <a:prstGeom prst="round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амеральная проверка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ctr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повторная выездная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20" name="Прямая со стрелкой 19">
            <a:extLst>
              <a:ext uri="{FF2B5EF4-FFF2-40B4-BE49-F238E27FC236}">
                <a16:creationId xmlns="" xmlns:a16="http://schemas.microsoft.com/office/drawing/2014/main" id="{7007F274-7EA4-D008-49D9-5E0CF9CF4908}"/>
              </a:ext>
            </a:extLst>
          </p:cNvPr>
          <p:cNvCxnSpPr>
            <a:cxnSpLocks/>
          </p:cNvCxnSpPr>
          <p:nvPr/>
        </p:nvCxnSpPr>
        <p:spPr>
          <a:xfrm>
            <a:off x="6244681" y="3253862"/>
            <a:ext cx="895813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Скругленный прямоугольник 22">
            <a:extLst>
              <a:ext uri="{FF2B5EF4-FFF2-40B4-BE49-F238E27FC236}">
                <a16:creationId xmlns="" xmlns:a16="http://schemas.microsoft.com/office/drawing/2014/main" id="{9921AD88-4F3B-9BF0-8825-7B5390268706}"/>
              </a:ext>
            </a:extLst>
          </p:cNvPr>
          <p:cNvSpPr/>
          <p:nvPr/>
        </p:nvSpPr>
        <p:spPr>
          <a:xfrm>
            <a:off x="7140493" y="1291123"/>
            <a:ext cx="3285471" cy="1040393"/>
          </a:xfrm>
          <a:prstGeom prst="roundRect">
            <a:avLst/>
          </a:prstGeom>
          <a:solidFill>
            <a:schemeClr val="accent1">
              <a:alpha val="20164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ополнительные МНК;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учет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УНД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вынесения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Решения.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4" name="Прямая со стрелкой 23">
            <a:extLst>
              <a:ext uri="{FF2B5EF4-FFF2-40B4-BE49-F238E27FC236}">
                <a16:creationId xmlns="" xmlns:a16="http://schemas.microsoft.com/office/drawing/2014/main" id="{CD12B53E-DECF-7D74-2425-85DDD1F63DB2}"/>
              </a:ext>
            </a:extLst>
          </p:cNvPr>
          <p:cNvCxnSpPr>
            <a:cxnSpLocks/>
          </p:cNvCxnSpPr>
          <p:nvPr/>
        </p:nvCxnSpPr>
        <p:spPr>
          <a:xfrm>
            <a:off x="6244681" y="1846587"/>
            <a:ext cx="895813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Скругленный прямоугольник 24">
            <a:extLst>
              <a:ext uri="{FF2B5EF4-FFF2-40B4-BE49-F238E27FC236}">
                <a16:creationId xmlns="" xmlns:a16="http://schemas.microsoft.com/office/drawing/2014/main" id="{DE5E87F1-9E5D-C103-8072-A79FB1D735DC}"/>
              </a:ext>
            </a:extLst>
          </p:cNvPr>
          <p:cNvSpPr/>
          <p:nvPr/>
        </p:nvSpPr>
        <p:spPr>
          <a:xfrm>
            <a:off x="598392" y="4093876"/>
            <a:ext cx="1226634" cy="1764291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Скругленный прямоугольник 25">
            <a:extLst>
              <a:ext uri="{FF2B5EF4-FFF2-40B4-BE49-F238E27FC236}">
                <a16:creationId xmlns="" xmlns:a16="http://schemas.microsoft.com/office/drawing/2014/main" id="{90209D8B-0EFA-1801-2ED4-366356AC9592}"/>
              </a:ext>
            </a:extLst>
          </p:cNvPr>
          <p:cNvSpPr/>
          <p:nvPr/>
        </p:nvSpPr>
        <p:spPr>
          <a:xfrm>
            <a:off x="3404837" y="4397027"/>
            <a:ext cx="7021127" cy="1198313"/>
          </a:xfrm>
          <a:prstGeom prst="roundRect">
            <a:avLst/>
          </a:prstGeom>
          <a:solidFill>
            <a:schemeClr val="accent1">
              <a:alpha val="50049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сключение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формальной позиции;</a:t>
            </a:r>
          </a:p>
          <a:p>
            <a:pPr algn="ctr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роизводится оценка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относимости, допустимости и достоверности каждого вновь представленного налогоплательщиком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доказательства.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7" name="Прямая со стрелкой 26">
            <a:extLst>
              <a:ext uri="{FF2B5EF4-FFF2-40B4-BE49-F238E27FC236}">
                <a16:creationId xmlns="" xmlns:a16="http://schemas.microsoft.com/office/drawing/2014/main" id="{4E64D218-CE6D-9265-B1F9-4C8F00471880}"/>
              </a:ext>
            </a:extLst>
          </p:cNvPr>
          <p:cNvCxnSpPr>
            <a:cxnSpLocks/>
            <a:endCxn id="26" idx="1"/>
          </p:cNvCxnSpPr>
          <p:nvPr/>
        </p:nvCxnSpPr>
        <p:spPr>
          <a:xfrm>
            <a:off x="1825026" y="4996183"/>
            <a:ext cx="1579811" cy="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F07E1972-BBE7-B6E2-B184-92C42B192C6A}"/>
              </a:ext>
            </a:extLst>
          </p:cNvPr>
          <p:cNvSpPr txBox="1"/>
          <p:nvPr/>
        </p:nvSpPr>
        <p:spPr>
          <a:xfrm>
            <a:off x="1010195" y="5796161"/>
            <a:ext cx="104720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Минфина России и ФНС России от 10.10.2022 № БВ-4-7/13450</a:t>
            </a:r>
            <a:r>
              <a:rPr lang="en-US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r"/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ВС РФ от 22.08.2022 № 310-ЭС22-13933 по делу АО «Маслосырзавод «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Новопокровский</a:t>
            </a: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i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Номер слайда 1"/>
          <p:cNvSpPr>
            <a:spLocks noGrp="1"/>
          </p:cNvSpPr>
          <p:nvPr>
            <p:ph type="sldNum" sz="quarter" idx="4294967295"/>
          </p:nvPr>
        </p:nvSpPr>
        <p:spPr>
          <a:xfrm>
            <a:off x="11521440" y="6347337"/>
            <a:ext cx="607135" cy="404860"/>
          </a:xfrm>
          <a:prstGeom prst="rect">
            <a:avLst/>
          </a:prstGeom>
        </p:spPr>
        <p:txBody>
          <a:bodyPr/>
          <a:lstStyle/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56663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7C76670-5575-EF18-AFCD-884CE48CC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00559"/>
          </a:xfrm>
          <a:solidFill>
            <a:schemeClr val="bg1">
              <a:lumMod val="85000"/>
              <a:alpha val="30174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Используемые 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</a:t>
            </a:r>
            <a:endParaRPr lang="ru-RU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FB014E80-FAAA-C141-9E7E-1922F805B806}"/>
              </a:ext>
            </a:extLst>
          </p:cNvPr>
          <p:cNvSpPr txBox="1"/>
          <p:nvPr/>
        </p:nvSpPr>
        <p:spPr>
          <a:xfrm>
            <a:off x="442331" y="833294"/>
            <a:ext cx="1130733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Минфина России и ФНС России от 10.03.2021 № БВ-4-7/3060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ФНС России от 02.03.2022 № БВ-4-7/2500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«О направлении Обзора правовых позиций, отраженных в судебных актах Конституционного Суда Российской Федерации и Верховного Суда Российской Федерации, принятых в четвертом квартале 2021 года по вопросам налогообложения»;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Минфина России и ФНС России от 10.10.2022 № БВ-4-7/13450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ФНС России от 14.10.2022 № БВ-4-7/13774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ФНС от 03.10.2023 № БВ-4-9/12603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КС РФ от 06.06.2019 № 22-П;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КС РФ от 19.12.2019 № 41-П;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КС РФ от 31.03.2022 № 13-П;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КС РФ от 25.11.2020 № 2823-О;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Обзор практики применения арбитражными судами положений законодательства о налогах и сборах, связанных с оценкой обоснованности налоговой выгоды, утвержден Президиумом ВС РФ от 13.12.2023;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ВС РФ от 30.09.2019 № 307-ЭС19-8085 по делу ИП Угрюмовой Н. Ф.;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ВС РФ от 25.01.2021 № 309-ЭС20-17277 по делу ЗАО «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Уралбройлер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ВС РФ от 19.05.2021 № 309-ЭС20-23981 по делу ООО «Фирма «Мэри»;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ВС РФ от 30.11.2021 № 309-ЭС21-22364 по делу ООО «Комбикормовый завод «Здоровая ферма»;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599816" y="6257826"/>
            <a:ext cx="592183" cy="58388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Номер слайда 1"/>
          <p:cNvSpPr>
            <a:spLocks noGrp="1"/>
          </p:cNvSpPr>
          <p:nvPr>
            <p:ph type="sldNum" sz="quarter" idx="4294967295"/>
          </p:nvPr>
        </p:nvSpPr>
        <p:spPr>
          <a:xfrm>
            <a:off x="11521440" y="6347337"/>
            <a:ext cx="607135" cy="404860"/>
          </a:xfrm>
          <a:prstGeom prst="rect">
            <a:avLst/>
          </a:prstGeom>
        </p:spPr>
        <p:txBody>
          <a:bodyPr/>
          <a:lstStyle/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3613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7C76670-5575-EF18-AFCD-884CE48CC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00559"/>
          </a:xfrm>
          <a:solidFill>
            <a:schemeClr val="bg1">
              <a:lumMod val="85000"/>
              <a:alpha val="30174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Используемые 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(продолжение)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FB014E80-FAAA-C141-9E7E-1922F805B806}"/>
              </a:ext>
            </a:extLst>
          </p:cNvPr>
          <p:cNvSpPr txBox="1"/>
          <p:nvPr/>
        </p:nvSpPr>
        <p:spPr>
          <a:xfrm>
            <a:off x="714097" y="700559"/>
            <a:ext cx="1076380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ВС РФ от 23.03.2022 № 306-ЭС22-1981 по делу ООО «Тройка»;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ВС РФ от 14.07.2022 № 304-ЭС22-11214 по делу ООО «Сибирская тепловозная компания»;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ВС РФ от 22.08.2022 № 310-ЭС22-13933 по делу АО «Маслосырзавод «Новопокровский»;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ВС РФ от 04.09.2023 № 305-ЭС21-18005 по делу ООО «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Спецхимпром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ВС РФ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23.11.2023 № 304-ЭС23-22368 по делу ООО «Барнаульское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дорожно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строительное управление № 4»;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ВС РФ от 07.12.2023 № 309-ЭС23-23967 по делу ООО «Дорожник»;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ВС РФ от 29.02.2024 № 310-ЭС24-523 по делу АО «Липецкое станкостроительное предприятие»;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ВС РФ от 13.05.2024 № 310-ЭС24-6032 по делу ООО «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Дорожно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эксплуатационная компания»;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ВС РФ от 30.05.2024 № 303-ЭС24-6187 по делу ООО «Сфера Мебель»; </a:t>
            </a:r>
          </a:p>
          <a:p>
            <a:pPr algn="just"/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АС МО от 29.02.2024 по делу № А40-32710/2023 ООО «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Производственно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торговая компания «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Гз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Электропривод»;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 МО от 23.04.2024 по делу № А40-51184/2023 ООО ЧОП «Кодекс </a:t>
            </a:r>
            <a:r>
              <a:rPr lang="ru-RU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Щит</a:t>
            </a:r>
            <a:r>
              <a:rPr lang="ru-RU" sz="18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1599816" y="6257826"/>
            <a:ext cx="592183" cy="58388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Номер слайда 1"/>
          <p:cNvSpPr>
            <a:spLocks noGrp="1"/>
          </p:cNvSpPr>
          <p:nvPr>
            <p:ph type="sldNum" sz="quarter" idx="4294967295"/>
          </p:nvPr>
        </p:nvSpPr>
        <p:spPr>
          <a:xfrm>
            <a:off x="11521440" y="6347337"/>
            <a:ext cx="607135" cy="404860"/>
          </a:xfrm>
          <a:prstGeom prst="rect">
            <a:avLst/>
          </a:prstGeom>
        </p:spPr>
        <p:txBody>
          <a:bodyPr/>
          <a:lstStyle/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0418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11599816" y="6257826"/>
            <a:ext cx="592183" cy="58388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7C76670-5575-EF18-AFCD-884CE48CC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07886"/>
          </a:xfrm>
          <a:solidFill>
            <a:schemeClr val="bg1">
              <a:lumMod val="85000"/>
              <a:alpha val="30174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Термины и определения</a:t>
            </a:r>
            <a:endParaRPr lang="ru-RU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386B2CD-B4F4-234D-35F9-E19EE5DCD7E9}"/>
              </a:ext>
            </a:extLst>
          </p:cNvPr>
          <p:cNvSpPr txBox="1"/>
          <p:nvPr/>
        </p:nvSpPr>
        <p:spPr>
          <a:xfrm>
            <a:off x="512617" y="738158"/>
            <a:ext cx="111667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НК РФ нет закрепления понятия 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«налоговая реконструкция»</a:t>
            </a:r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иного аналогичного определения.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1" name="Рукописный ввод 10">
                <a:extLst>
                  <a:ext uri="{FF2B5EF4-FFF2-40B4-BE49-F238E27FC236}">
                    <a16:creationId xmlns="" xmlns:a16="http://schemas.microsoft.com/office/drawing/2014/main" id="{A52159F4-8DA4-D7A4-31F6-C2986C7FAA34}"/>
                  </a:ext>
                </a:extLst>
              </p14:cNvPr>
              <p14:cNvContentPartPr/>
              <p14:nvPr/>
            </p14:nvContentPartPr>
            <p14:xfrm>
              <a:off x="5101167" y="3496593"/>
              <a:ext cx="360" cy="360"/>
            </p14:xfrm>
          </p:contentPart>
        </mc:Choice>
        <mc:Fallback xmlns="">
          <p:pic>
            <p:nvPicPr>
              <p:cNvPr id="11" name="Рукописный ввод 10">
                <a:extLst>
                  <a:ext uri="{FF2B5EF4-FFF2-40B4-BE49-F238E27FC236}">
                    <a16:creationId xmlns:a16="http://schemas.microsoft.com/office/drawing/2014/main" id="{A52159F4-8DA4-D7A4-31F6-C2986C7FAA3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095047" y="3490473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="" xmlns:a16="http://schemas.microsoft.com/office/drawing/2014/main" id="{FBA9E6D3-F60B-31FE-BFC1-1A55C9AC8E36}"/>
                  </a:ext>
                </a:extLst>
              </p14:cNvPr>
              <p14:cNvContentPartPr/>
              <p14:nvPr/>
            </p14:nvContentPartPr>
            <p14:xfrm>
              <a:off x="966567" y="3891513"/>
              <a:ext cx="360" cy="36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FBA9E6D3-F60B-31FE-BFC1-1A55C9AC8E3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60447" y="3885393"/>
                <a:ext cx="12600" cy="12600"/>
              </a:xfrm>
              <a:prstGeom prst="rect">
                <a:avLst/>
              </a:prstGeom>
            </p:spPr>
          </p:pic>
        </mc:Fallback>
      </mc:AlternateContent>
      <p:sp>
        <p:nvSpPr>
          <p:cNvPr id="6" name="Скругленный прямоугольник 5">
            <a:extLst>
              <a:ext uri="{FF2B5EF4-FFF2-40B4-BE49-F238E27FC236}">
                <a16:creationId xmlns="" xmlns:a16="http://schemas.microsoft.com/office/drawing/2014/main" id="{3E7DB2F6-D7F2-2EC9-4B2D-E7943EBBA95B}"/>
              </a:ext>
            </a:extLst>
          </p:cNvPr>
          <p:cNvSpPr/>
          <p:nvPr/>
        </p:nvSpPr>
        <p:spPr>
          <a:xfrm>
            <a:off x="4458081" y="1713307"/>
            <a:ext cx="2417310" cy="876859"/>
          </a:xfrm>
          <a:prstGeom prst="roundRect">
            <a:avLst/>
          </a:prstGeom>
          <a:solidFill>
            <a:schemeClr val="accent1">
              <a:alpha val="3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Налоговая реконструкция</a:t>
            </a:r>
          </a:p>
        </p:txBody>
      </p:sp>
      <p:sp>
        <p:nvSpPr>
          <p:cNvPr id="7" name="Скругленный прямоугольник 6">
            <a:extLst>
              <a:ext uri="{FF2B5EF4-FFF2-40B4-BE49-F238E27FC236}">
                <a16:creationId xmlns="" xmlns:a16="http://schemas.microsoft.com/office/drawing/2014/main" id="{CCCCE510-C929-0579-C68A-6C1FDFAFE78F}"/>
              </a:ext>
            </a:extLst>
          </p:cNvPr>
          <p:cNvSpPr/>
          <p:nvPr/>
        </p:nvSpPr>
        <p:spPr>
          <a:xfrm>
            <a:off x="7662281" y="3137815"/>
            <a:ext cx="2431974" cy="987873"/>
          </a:xfrm>
          <a:prstGeom prst="roundRect">
            <a:avLst/>
          </a:prstGeom>
          <a:solidFill>
            <a:schemeClr val="accent1">
              <a:alpha val="3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Реконструирующий расчет налоговых обязательств</a:t>
            </a:r>
          </a:p>
        </p:txBody>
      </p:sp>
      <p:sp>
        <p:nvSpPr>
          <p:cNvPr id="8" name="Скругленный прямоугольник 7">
            <a:extLst>
              <a:ext uri="{FF2B5EF4-FFF2-40B4-BE49-F238E27FC236}">
                <a16:creationId xmlns="" xmlns:a16="http://schemas.microsoft.com/office/drawing/2014/main" id="{0FEE7C24-00C7-88E9-B1B3-35C8CF520C01}"/>
              </a:ext>
            </a:extLst>
          </p:cNvPr>
          <p:cNvSpPr/>
          <p:nvPr/>
        </p:nvSpPr>
        <p:spPr>
          <a:xfrm>
            <a:off x="1260091" y="3137815"/>
            <a:ext cx="2339594" cy="1051269"/>
          </a:xfrm>
          <a:prstGeom prst="roundRect">
            <a:avLst/>
          </a:prstGeom>
          <a:solidFill>
            <a:schemeClr val="accent1">
              <a:alpha val="3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Обоснованный расчет налоговых обязательств</a:t>
            </a:r>
          </a:p>
        </p:txBody>
      </p:sp>
      <p:sp>
        <p:nvSpPr>
          <p:cNvPr id="9" name="Скругленный прямоугольник 8">
            <a:extLst>
              <a:ext uri="{FF2B5EF4-FFF2-40B4-BE49-F238E27FC236}">
                <a16:creationId xmlns="" xmlns:a16="http://schemas.microsoft.com/office/drawing/2014/main" id="{17D0DD54-99C0-89E8-226D-0411BBAEEDD9}"/>
              </a:ext>
            </a:extLst>
          </p:cNvPr>
          <p:cNvSpPr/>
          <p:nvPr/>
        </p:nvSpPr>
        <p:spPr>
          <a:xfrm>
            <a:off x="4458081" y="4960648"/>
            <a:ext cx="2417310" cy="987152"/>
          </a:xfrm>
          <a:prstGeom prst="roundRect">
            <a:avLst/>
          </a:prstGeom>
          <a:solidFill>
            <a:schemeClr val="accent1">
              <a:alpha val="3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Действительный размер налоговых обязательств</a:t>
            </a:r>
          </a:p>
        </p:txBody>
      </p:sp>
      <p:sp>
        <p:nvSpPr>
          <p:cNvPr id="10" name="Скругленный прямоугольник 9">
            <a:extLst>
              <a:ext uri="{FF2B5EF4-FFF2-40B4-BE49-F238E27FC236}">
                <a16:creationId xmlns="" xmlns:a16="http://schemas.microsoft.com/office/drawing/2014/main" id="{FF228694-DF77-9D35-D000-3340B04072CC}"/>
              </a:ext>
            </a:extLst>
          </p:cNvPr>
          <p:cNvSpPr/>
          <p:nvPr/>
        </p:nvSpPr>
        <p:spPr>
          <a:xfrm>
            <a:off x="4034168" y="2880470"/>
            <a:ext cx="3228929" cy="178987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Письма и обзоры Минфина России, ФНС России;</a:t>
            </a: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Судебная практика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трелка углом 13">
            <a:extLst>
              <a:ext uri="{FF2B5EF4-FFF2-40B4-BE49-F238E27FC236}">
                <a16:creationId xmlns="" xmlns:a16="http://schemas.microsoft.com/office/drawing/2014/main" id="{404154B8-DAD0-59EE-EDC5-90D295E17506}"/>
              </a:ext>
            </a:extLst>
          </p:cNvPr>
          <p:cNvSpPr/>
          <p:nvPr/>
        </p:nvSpPr>
        <p:spPr>
          <a:xfrm>
            <a:off x="2536723" y="1974855"/>
            <a:ext cx="1533832" cy="876859"/>
          </a:xfrm>
          <a:prstGeom prst="ben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Стрелка углом 15">
            <a:extLst>
              <a:ext uri="{FF2B5EF4-FFF2-40B4-BE49-F238E27FC236}">
                <a16:creationId xmlns="" xmlns:a16="http://schemas.microsoft.com/office/drawing/2014/main" id="{55177C68-71A9-2B6D-FBA3-985F1D860AB2}"/>
              </a:ext>
            </a:extLst>
          </p:cNvPr>
          <p:cNvSpPr/>
          <p:nvPr/>
        </p:nvSpPr>
        <p:spPr>
          <a:xfrm rot="16200000">
            <a:off x="2234080" y="4520078"/>
            <a:ext cx="1342705" cy="973397"/>
          </a:xfrm>
          <a:prstGeom prst="ben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Стрелка углом 16">
            <a:extLst>
              <a:ext uri="{FF2B5EF4-FFF2-40B4-BE49-F238E27FC236}">
                <a16:creationId xmlns="" xmlns:a16="http://schemas.microsoft.com/office/drawing/2014/main" id="{C7CDF39F-9D90-8C97-3BD9-C5F9DD2EC258}"/>
              </a:ext>
            </a:extLst>
          </p:cNvPr>
          <p:cNvSpPr/>
          <p:nvPr/>
        </p:nvSpPr>
        <p:spPr>
          <a:xfrm rot="5400000">
            <a:off x="7558553" y="1713135"/>
            <a:ext cx="987872" cy="1651558"/>
          </a:xfrm>
          <a:prstGeom prst="ben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Стрелка углом 17">
            <a:extLst>
              <a:ext uri="{FF2B5EF4-FFF2-40B4-BE49-F238E27FC236}">
                <a16:creationId xmlns="" xmlns:a16="http://schemas.microsoft.com/office/drawing/2014/main" id="{5315D42A-9100-73A2-D570-A393B6D3A0EC}"/>
              </a:ext>
            </a:extLst>
          </p:cNvPr>
          <p:cNvSpPr/>
          <p:nvPr/>
        </p:nvSpPr>
        <p:spPr>
          <a:xfrm rot="10800000">
            <a:off x="7708490" y="4351643"/>
            <a:ext cx="1091380" cy="1342705"/>
          </a:xfrm>
          <a:prstGeom prst="ben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Номер слайда 1"/>
          <p:cNvSpPr>
            <a:spLocks noGrp="1"/>
          </p:cNvSpPr>
          <p:nvPr>
            <p:ph type="sldNum" sz="quarter" idx="4294967295"/>
          </p:nvPr>
        </p:nvSpPr>
        <p:spPr>
          <a:xfrm>
            <a:off x="11706782" y="6347337"/>
            <a:ext cx="378250" cy="404860"/>
          </a:xfrm>
          <a:prstGeom prst="rect">
            <a:avLst/>
          </a:prstGeom>
        </p:spPr>
        <p:txBody>
          <a:bodyPr/>
          <a:lstStyle/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339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7C76670-5575-EF18-AFCD-884CE48CC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07886"/>
          </a:xfrm>
          <a:solidFill>
            <a:schemeClr val="bg1">
              <a:lumMod val="85000"/>
              <a:alpha val="30174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Термины и определения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72703B41-F9A9-E096-1B1D-BC731B5B8F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8279188"/>
              </p:ext>
            </p:extLst>
          </p:nvPr>
        </p:nvGraphicFramePr>
        <p:xfrm>
          <a:off x="722671" y="1035301"/>
          <a:ext cx="10958052" cy="52225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6712">
                  <a:extLst>
                    <a:ext uri="{9D8B030D-6E8A-4147-A177-3AD203B41FA5}">
                      <a16:colId xmlns="" xmlns:a16="http://schemas.microsoft.com/office/drawing/2014/main" val="3171762872"/>
                    </a:ext>
                  </a:extLst>
                </a:gridCol>
                <a:gridCol w="7611340">
                  <a:extLst>
                    <a:ext uri="{9D8B030D-6E8A-4147-A177-3AD203B41FA5}">
                      <a16:colId xmlns="" xmlns:a16="http://schemas.microsoft.com/office/drawing/2014/main" val="2374420091"/>
                    </a:ext>
                  </a:extLst>
                </a:gridCol>
              </a:tblGrid>
              <a:tr h="467646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Термины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  <a:alpha val="5044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Источники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  <a:alpha val="50441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33314799"/>
                  </a:ext>
                </a:extLst>
              </a:tr>
              <a:tr h="119110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«Налоговая реконструкция»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  <a:alpha val="39939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Определение ВС РФ от 30.05.2024 № 303-ЭС24-6187 по делу  ООО «Сфера Мебель»; </a:t>
                      </a:r>
                    </a:p>
                    <a:p>
                      <a:pPr algn="just"/>
                      <a:r>
                        <a:rPr lang="ru-RU" sz="18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Определение ВС РФ от 13.05.2024 № 310-ЭС24-6032 по делу ООО «</a:t>
                      </a:r>
                      <a:r>
                        <a:rPr lang="ru-RU" sz="1800" b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Дорожно</a:t>
                      </a:r>
                      <a:r>
                        <a:rPr lang="ru-RU" sz="18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эксплуатационная компания»; </a:t>
                      </a:r>
                    </a:p>
                    <a:p>
                      <a:pPr algn="just"/>
                      <a:r>
                        <a:rPr lang="ru-RU" sz="18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Определение ВС РФ от 29.02.2024 № 310-ЭС24-523 по делу АО «Липецкое станкостроительное предприятие» и др.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  <a:alpha val="39939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9077991"/>
                  </a:ext>
                </a:extLst>
              </a:tr>
              <a:tr h="386516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«Реконструирующий расчет налоговых обязательств»</a:t>
                      </a:r>
                    </a:p>
                    <a:p>
                      <a:pPr algn="ctr"/>
                      <a:endParaRPr lang="ru-RU" sz="18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  <a:alpha val="30307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Определение ВС РФ от 07.12.2023 № 309-ЭС23-23967 по делу ООО «Дорожник</a:t>
                      </a:r>
                      <a:r>
                        <a:rPr lang="ru-RU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».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  <a:alpha val="30307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2272355"/>
                  </a:ext>
                </a:extLst>
              </a:tr>
              <a:tr h="371585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«Обоснованный расчет налоговых обязательств»</a:t>
                      </a:r>
                    </a:p>
                    <a:p>
                      <a:pPr algn="ctr"/>
                      <a:endParaRPr lang="ru-RU" sz="18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Определение ВС РФ от 04.09.2023 № 305-ЭС21-18005 по делу ООО «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Спецхимпром</a:t>
                      </a:r>
                      <a:r>
                        <a:rPr lang="ru-RU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».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60095308"/>
                  </a:ext>
                </a:extLst>
              </a:tr>
              <a:tr h="371585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«Действительный размер налоговых обязательств»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Письмо ФНС России от 02.03.2022 № БВ-4-7/2500</a:t>
                      </a:r>
                      <a:r>
                        <a:rPr lang="en-US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@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«О направлении обзора правовых позиций …»; </a:t>
                      </a:r>
                    </a:p>
                    <a:p>
                      <a:pPr algn="just"/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r>
                        <a:rPr lang="ru-RU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исьмо 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Минфина России, ФНС России от 10.10.2022 № БВ-4-7/13450</a:t>
                      </a:r>
                      <a:r>
                        <a:rPr lang="en-US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@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Определение КС РФ от 25.11.2020 № </a:t>
                      </a:r>
                      <a:r>
                        <a:rPr lang="ru-RU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2823-О.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  <a:alpha val="3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31209805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1" name="Рукописный ввод 10">
                <a:extLst>
                  <a:ext uri="{FF2B5EF4-FFF2-40B4-BE49-F238E27FC236}">
                    <a16:creationId xmlns="" xmlns:a16="http://schemas.microsoft.com/office/drawing/2014/main" id="{A52159F4-8DA4-D7A4-31F6-C2986C7FAA34}"/>
                  </a:ext>
                </a:extLst>
              </p14:cNvPr>
              <p14:cNvContentPartPr/>
              <p14:nvPr/>
            </p14:nvContentPartPr>
            <p14:xfrm>
              <a:off x="5101167" y="3496593"/>
              <a:ext cx="360" cy="360"/>
            </p14:xfrm>
          </p:contentPart>
        </mc:Choice>
        <mc:Fallback xmlns="">
          <p:pic>
            <p:nvPicPr>
              <p:cNvPr id="11" name="Рукописный ввод 10">
                <a:extLst>
                  <a:ext uri="{FF2B5EF4-FFF2-40B4-BE49-F238E27FC236}">
                    <a16:creationId xmlns:a16="http://schemas.microsoft.com/office/drawing/2014/main" id="{A52159F4-8DA4-D7A4-31F6-C2986C7FAA3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095047" y="3490473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="" xmlns:a16="http://schemas.microsoft.com/office/drawing/2014/main" id="{FBA9E6D3-F60B-31FE-BFC1-1A55C9AC8E36}"/>
                  </a:ext>
                </a:extLst>
              </p14:cNvPr>
              <p14:cNvContentPartPr/>
              <p14:nvPr/>
            </p14:nvContentPartPr>
            <p14:xfrm>
              <a:off x="966567" y="3891513"/>
              <a:ext cx="360" cy="36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FBA9E6D3-F60B-31FE-BFC1-1A55C9AC8E3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60447" y="3885393"/>
                <a:ext cx="12600" cy="12600"/>
              </a:xfrm>
              <a:prstGeom prst="rect">
                <a:avLst/>
              </a:prstGeom>
            </p:spPr>
          </p:pic>
        </mc:Fallback>
      </mc:AlternateContent>
      <p:sp>
        <p:nvSpPr>
          <p:cNvPr id="6" name="Прямоугольник 5"/>
          <p:cNvSpPr/>
          <p:nvPr/>
        </p:nvSpPr>
        <p:spPr>
          <a:xfrm>
            <a:off x="11599816" y="6257826"/>
            <a:ext cx="592183" cy="58388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Номер слайда 1"/>
          <p:cNvSpPr>
            <a:spLocks noGrp="1"/>
          </p:cNvSpPr>
          <p:nvPr>
            <p:ph type="sldNum" sz="quarter" idx="4294967295"/>
          </p:nvPr>
        </p:nvSpPr>
        <p:spPr>
          <a:xfrm>
            <a:off x="11706782" y="6347337"/>
            <a:ext cx="378250" cy="404860"/>
          </a:xfrm>
          <a:prstGeom prst="rect">
            <a:avLst/>
          </a:prstGeom>
        </p:spPr>
        <p:txBody>
          <a:bodyPr/>
          <a:lstStyle/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5663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7C76670-5575-EF18-AFCD-884CE48CC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00559"/>
          </a:xfrm>
          <a:solidFill>
            <a:schemeClr val="bg1">
              <a:lumMod val="85000"/>
              <a:alpha val="30174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термина «налоговая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реконструкция»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1" name="Рукописный ввод 10">
                <a:extLst>
                  <a:ext uri="{FF2B5EF4-FFF2-40B4-BE49-F238E27FC236}">
                    <a16:creationId xmlns="" xmlns:a16="http://schemas.microsoft.com/office/drawing/2014/main" id="{A52159F4-8DA4-D7A4-31F6-C2986C7FAA34}"/>
                  </a:ext>
                </a:extLst>
              </p14:cNvPr>
              <p14:cNvContentPartPr/>
              <p14:nvPr/>
            </p14:nvContentPartPr>
            <p14:xfrm>
              <a:off x="5101167" y="3496593"/>
              <a:ext cx="360" cy="360"/>
            </p14:xfrm>
          </p:contentPart>
        </mc:Choice>
        <mc:Fallback xmlns="">
          <p:pic>
            <p:nvPicPr>
              <p:cNvPr id="11" name="Рукописный ввод 10">
                <a:extLst>
                  <a:ext uri="{FF2B5EF4-FFF2-40B4-BE49-F238E27FC236}">
                    <a16:creationId xmlns:a16="http://schemas.microsoft.com/office/drawing/2014/main" id="{A52159F4-8DA4-D7A4-31F6-C2986C7FAA3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095047" y="3490473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="" xmlns:a16="http://schemas.microsoft.com/office/drawing/2014/main" id="{FBA9E6D3-F60B-31FE-BFC1-1A55C9AC8E36}"/>
                  </a:ext>
                </a:extLst>
              </p14:cNvPr>
              <p14:cNvContentPartPr/>
              <p14:nvPr/>
            </p14:nvContentPartPr>
            <p14:xfrm>
              <a:off x="966567" y="3891513"/>
              <a:ext cx="360" cy="36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FBA9E6D3-F60B-31FE-BFC1-1A55C9AC8E3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60447" y="3885393"/>
                <a:ext cx="12600" cy="1260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BA1A77A3-493C-39D0-2285-3B30DD654617}"/>
              </a:ext>
            </a:extLst>
          </p:cNvPr>
          <p:cNvSpPr txBox="1"/>
          <p:nvPr/>
        </p:nvSpPr>
        <p:spPr>
          <a:xfrm>
            <a:off x="4446862" y="881439"/>
            <a:ext cx="3298276" cy="3724096"/>
          </a:xfrm>
          <a:prstGeom prst="rect">
            <a:avLst/>
          </a:prstGeom>
          <a:solidFill>
            <a:schemeClr val="accent1">
              <a:lumMod val="60000"/>
              <a:lumOff val="40000"/>
              <a:alpha val="4964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Искажение сведений о фактах хозяйственной жизни предполагает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доначисление сумм налогов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если бы налогоплательщик не допускал нарушений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1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A446210-A1B9-0A35-9C57-EFAFCC0B82F3}"/>
              </a:ext>
            </a:extLst>
          </p:cNvPr>
          <p:cNvSpPr txBox="1"/>
          <p:nvPr/>
        </p:nvSpPr>
        <p:spPr>
          <a:xfrm>
            <a:off x="8103236" y="881439"/>
            <a:ext cx="3446661" cy="36933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органы не освобождаются от обязанности в рамках контрольных процедур принимать исчерпывающие меры, направленные на установление действительного размера налогового обязательства налогоплательщика, что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исключало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 возможность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вменения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ему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налога в размере большем, чем это установлено законом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06575AAA-7A0A-4FFB-68B4-499F2B13AA7E}"/>
              </a:ext>
            </a:extLst>
          </p:cNvPr>
          <p:cNvSpPr txBox="1"/>
          <p:nvPr/>
        </p:nvSpPr>
        <p:spPr>
          <a:xfrm>
            <a:off x="620738" y="881438"/>
            <a:ext cx="3468026" cy="36933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Налоговую обязанность следует понимать как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обязанность платить налоги в размере не большем, чем это установлено законом,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котором определены все существенные элементы налогового обязательства.</a:t>
            </a:r>
          </a:p>
          <a:p>
            <a:pPr algn="just"/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80818857-DBFC-1EAC-BF92-441EE3B5ACEB}"/>
              </a:ext>
            </a:extLst>
          </p:cNvPr>
          <p:cNvSpPr txBox="1"/>
          <p:nvPr/>
        </p:nvSpPr>
        <p:spPr>
          <a:xfrm>
            <a:off x="658259" y="4804064"/>
            <a:ext cx="3430503" cy="14773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КС РФ от 06.06.2019 № 22-П, от 19.12.2019 № 41-П, от 31.03.2022 № </a:t>
            </a: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13-П.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C23B2874-2107-585F-9619-E01AEE0DA3C8}"/>
              </a:ext>
            </a:extLst>
          </p:cNvPr>
          <p:cNvSpPr txBox="1"/>
          <p:nvPr/>
        </p:nvSpPr>
        <p:spPr>
          <a:xfrm>
            <a:off x="4467016" y="4804064"/>
            <a:ext cx="3257967" cy="1477328"/>
          </a:xfrm>
          <a:prstGeom prst="rect">
            <a:avLst/>
          </a:prstGeom>
          <a:solidFill>
            <a:schemeClr val="accent1">
              <a:lumMod val="60000"/>
              <a:lumOff val="40000"/>
              <a:alpha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Минфина России, ФНС России от 10.03.2021 № БВ-4-7/3060</a:t>
            </a:r>
            <a:r>
              <a:rPr lang="en-US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ctr"/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ВС РФ от 30.09.2019 № </a:t>
            </a: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307-ЭС19-8085.</a:t>
            </a:r>
            <a:endParaRPr lang="ru-RU" i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65DAB546-0907-B263-6233-CF29774A853C}"/>
              </a:ext>
            </a:extLst>
          </p:cNvPr>
          <p:cNvSpPr txBox="1"/>
          <p:nvPr/>
        </p:nvSpPr>
        <p:spPr>
          <a:xfrm>
            <a:off x="8103236" y="4804064"/>
            <a:ext cx="3430504" cy="14773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ФНС России от 02.03.2022 № БВ-4-7/2500</a:t>
            </a:r>
            <a:r>
              <a:rPr lang="en-US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</a:t>
            </a:r>
            <a:r>
              <a:rPr lang="ru-RU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1599816" y="6257826"/>
            <a:ext cx="592183" cy="58388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Номер слайда 1"/>
          <p:cNvSpPr>
            <a:spLocks noGrp="1"/>
          </p:cNvSpPr>
          <p:nvPr>
            <p:ph type="sldNum" sz="quarter" idx="4294967295"/>
          </p:nvPr>
        </p:nvSpPr>
        <p:spPr>
          <a:xfrm>
            <a:off x="11706782" y="6347337"/>
            <a:ext cx="378250" cy="404860"/>
          </a:xfrm>
          <a:prstGeom prst="rect">
            <a:avLst/>
          </a:prstGeom>
        </p:spPr>
        <p:txBody>
          <a:bodyPr/>
          <a:lstStyle/>
          <a:p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512814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7BA9E4D-C4C1-A4BC-2F53-42109D4A8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62781"/>
          </a:xfrm>
          <a:solidFill>
            <a:schemeClr val="bg1">
              <a:lumMod val="85000"/>
              <a:alpha val="3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Вменение нарушения по статье 54.1 НК РФ</a:t>
            </a:r>
          </a:p>
        </p:txBody>
      </p:sp>
      <p:sp>
        <p:nvSpPr>
          <p:cNvPr id="4" name="Скругленный прямоугольник 3">
            <a:extLst>
              <a:ext uri="{FF2B5EF4-FFF2-40B4-BE49-F238E27FC236}">
                <a16:creationId xmlns="" xmlns:a16="http://schemas.microsoft.com/office/drawing/2014/main" id="{7F782F35-4CCE-E007-9CEC-CBF0BDE79A95}"/>
              </a:ext>
            </a:extLst>
          </p:cNvPr>
          <p:cNvSpPr/>
          <p:nvPr/>
        </p:nvSpPr>
        <p:spPr>
          <a:xfrm>
            <a:off x="4914900" y="1041323"/>
            <a:ext cx="3689555" cy="66278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54.1 НК РФ</a:t>
            </a:r>
          </a:p>
        </p:txBody>
      </p:sp>
      <p:sp>
        <p:nvSpPr>
          <p:cNvPr id="5" name="Скругленный прямоугольник 4">
            <a:extLst>
              <a:ext uri="{FF2B5EF4-FFF2-40B4-BE49-F238E27FC236}">
                <a16:creationId xmlns="" xmlns:a16="http://schemas.microsoft.com/office/drawing/2014/main" id="{5C0F2868-F83D-6D27-7EB7-E5CFB173D9F6}"/>
              </a:ext>
            </a:extLst>
          </p:cNvPr>
          <p:cNvSpPr/>
          <p:nvPr/>
        </p:nvSpPr>
        <p:spPr>
          <a:xfrm>
            <a:off x="2973030" y="1836799"/>
            <a:ext cx="8412725" cy="1405727"/>
          </a:xfrm>
          <a:prstGeom prst="roundRect">
            <a:avLst/>
          </a:prstGeom>
          <a:solidFill>
            <a:srgbClr val="4472C4">
              <a:alpha val="3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Искажение сведений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фактах хозяйственной жизни (их совокупности), об объектах налогообложения;</a:t>
            </a:r>
          </a:p>
          <a:p>
            <a:pPr algn="just"/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не отражение в составе основных средств эксплуатируемых объектов недвижимости, строительство которых завершено (налог на имущество);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«дробление бизнеса»;</a:t>
            </a:r>
          </a:p>
        </p:txBody>
      </p:sp>
      <p:sp>
        <p:nvSpPr>
          <p:cNvPr id="6" name="Скругленный прямоугольник 5">
            <a:extLst>
              <a:ext uri="{FF2B5EF4-FFF2-40B4-BE49-F238E27FC236}">
                <a16:creationId xmlns="" xmlns:a16="http://schemas.microsoft.com/office/drawing/2014/main" id="{3B8CF603-9C5E-3587-BC3C-25BAEFCB7FF6}"/>
              </a:ext>
            </a:extLst>
          </p:cNvPr>
          <p:cNvSpPr/>
          <p:nvPr/>
        </p:nvSpPr>
        <p:spPr>
          <a:xfrm>
            <a:off x="820993" y="2089805"/>
            <a:ext cx="1622322" cy="66278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Пункт 1</a:t>
            </a:r>
          </a:p>
        </p:txBody>
      </p:sp>
      <p:sp>
        <p:nvSpPr>
          <p:cNvPr id="7" name="Скругленный прямоугольник 6">
            <a:extLst>
              <a:ext uri="{FF2B5EF4-FFF2-40B4-BE49-F238E27FC236}">
                <a16:creationId xmlns="" xmlns:a16="http://schemas.microsoft.com/office/drawing/2014/main" id="{A8735479-F118-7074-8DC8-6F9B34B7E6C0}"/>
              </a:ext>
            </a:extLst>
          </p:cNvPr>
          <p:cNvSpPr/>
          <p:nvPr/>
        </p:nvSpPr>
        <p:spPr>
          <a:xfrm>
            <a:off x="2965655" y="3430564"/>
            <a:ext cx="8452506" cy="1077406"/>
          </a:xfrm>
          <a:prstGeom prst="roundRect">
            <a:avLst/>
          </a:prstGeom>
          <a:solidFill>
            <a:srgbClr val="4472C4">
              <a:alpha val="3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целью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совершения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сделки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(операции) является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неуплата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(неполная уплата / зачет / возврат) суммы налога;</a:t>
            </a:r>
          </a:p>
          <a:p>
            <a:pPr algn="ctr"/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использование в деятельности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«технических компаний»;</a:t>
            </a:r>
          </a:p>
        </p:txBody>
      </p:sp>
      <p:sp>
        <p:nvSpPr>
          <p:cNvPr id="8" name="Скругленный прямоугольник 7">
            <a:extLst>
              <a:ext uri="{FF2B5EF4-FFF2-40B4-BE49-F238E27FC236}">
                <a16:creationId xmlns="" xmlns:a16="http://schemas.microsoft.com/office/drawing/2014/main" id="{DAA759AC-033C-CDE1-AFEF-79CB2C739DB5}"/>
              </a:ext>
            </a:extLst>
          </p:cNvPr>
          <p:cNvSpPr/>
          <p:nvPr/>
        </p:nvSpPr>
        <p:spPr>
          <a:xfrm>
            <a:off x="835743" y="3538740"/>
            <a:ext cx="1622321" cy="78613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Пункт 2, подп. 1</a:t>
            </a:r>
          </a:p>
        </p:txBody>
      </p:sp>
      <p:sp>
        <p:nvSpPr>
          <p:cNvPr id="9" name="Скругленный прямоугольник 8">
            <a:extLst>
              <a:ext uri="{FF2B5EF4-FFF2-40B4-BE49-F238E27FC236}">
                <a16:creationId xmlns="" xmlns:a16="http://schemas.microsoft.com/office/drawing/2014/main" id="{A088DEC4-5989-1F09-75CD-E102B99C2197}"/>
              </a:ext>
            </a:extLst>
          </p:cNvPr>
          <p:cNvSpPr/>
          <p:nvPr/>
        </p:nvSpPr>
        <p:spPr>
          <a:xfrm>
            <a:off x="820992" y="4918611"/>
            <a:ext cx="1622321" cy="78613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Пункт 2, подп. 2</a:t>
            </a:r>
          </a:p>
        </p:txBody>
      </p:sp>
      <p:sp>
        <p:nvSpPr>
          <p:cNvPr id="10" name="Скругленный прямоугольник 9">
            <a:extLst>
              <a:ext uri="{FF2B5EF4-FFF2-40B4-BE49-F238E27FC236}">
                <a16:creationId xmlns="" xmlns:a16="http://schemas.microsoft.com/office/drawing/2014/main" id="{7F642BE4-24A6-24C2-B28F-8B22425D5DF2}"/>
              </a:ext>
            </a:extLst>
          </p:cNvPr>
          <p:cNvSpPr/>
          <p:nvPr/>
        </p:nvSpPr>
        <p:spPr>
          <a:xfrm>
            <a:off x="2983445" y="4749270"/>
            <a:ext cx="8412725" cy="1249075"/>
          </a:xfrm>
          <a:prstGeom prst="roundRect">
            <a:avLst/>
          </a:prstGeom>
          <a:solidFill>
            <a:srgbClr val="4472C4">
              <a:alpha val="3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Обязательство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сделке (операции)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исполнено лицом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являющимся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стороной договора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заключенного с налогоплательщиком /лицом, которому обязательство передано по договору или закону;</a:t>
            </a:r>
          </a:p>
          <a:p>
            <a:pPr algn="ctr"/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использование в деятельности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«технических компаний»</a:t>
            </a:r>
          </a:p>
        </p:txBody>
      </p:sp>
      <p:sp>
        <p:nvSpPr>
          <p:cNvPr id="14" name="Плюс 13">
            <a:extLst>
              <a:ext uri="{FF2B5EF4-FFF2-40B4-BE49-F238E27FC236}">
                <a16:creationId xmlns="" xmlns:a16="http://schemas.microsoft.com/office/drawing/2014/main" id="{7B58847A-0514-B18F-BE62-3714D328A917}"/>
              </a:ext>
            </a:extLst>
          </p:cNvPr>
          <p:cNvSpPr/>
          <p:nvPr/>
        </p:nvSpPr>
        <p:spPr>
          <a:xfrm>
            <a:off x="1323481" y="4431719"/>
            <a:ext cx="646844" cy="368220"/>
          </a:xfrm>
          <a:prstGeom prst="mathPlus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="" xmlns:a16="http://schemas.microsoft.com/office/drawing/2014/main" id="{0AE223D6-C4F6-8D6C-6408-B7D4721823F8}"/>
              </a:ext>
            </a:extLst>
          </p:cNvPr>
          <p:cNvCxnSpPr>
            <a:stCxn id="4" idx="1"/>
          </p:cNvCxnSpPr>
          <p:nvPr/>
        </p:nvCxnSpPr>
        <p:spPr>
          <a:xfrm flipH="1" flipV="1">
            <a:off x="516194" y="1372713"/>
            <a:ext cx="4398706" cy="1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="" xmlns:a16="http://schemas.microsoft.com/office/drawing/2014/main" id="{DF09CCA5-99FF-69FA-9759-D8A150402DDC}"/>
              </a:ext>
            </a:extLst>
          </p:cNvPr>
          <p:cNvCxnSpPr>
            <a:cxnSpLocks/>
          </p:cNvCxnSpPr>
          <p:nvPr/>
        </p:nvCxnSpPr>
        <p:spPr>
          <a:xfrm>
            <a:off x="516194" y="1372713"/>
            <a:ext cx="31616" cy="3938964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>
            <a:extLst>
              <a:ext uri="{FF2B5EF4-FFF2-40B4-BE49-F238E27FC236}">
                <a16:creationId xmlns="" xmlns:a16="http://schemas.microsoft.com/office/drawing/2014/main" id="{F7BAEADE-90A2-7477-8F9E-66AAD7A54AE2}"/>
              </a:ext>
            </a:extLst>
          </p:cNvPr>
          <p:cNvCxnSpPr>
            <a:cxnSpLocks/>
            <a:endCxn id="6" idx="1"/>
          </p:cNvCxnSpPr>
          <p:nvPr/>
        </p:nvCxnSpPr>
        <p:spPr>
          <a:xfrm>
            <a:off x="516194" y="2421195"/>
            <a:ext cx="304799" cy="0"/>
          </a:xfrm>
          <a:prstGeom prst="straightConnector1">
            <a:avLst/>
          </a:prstGeom>
          <a:ln w="19050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>
            <a:extLst>
              <a:ext uri="{FF2B5EF4-FFF2-40B4-BE49-F238E27FC236}">
                <a16:creationId xmlns="" xmlns:a16="http://schemas.microsoft.com/office/drawing/2014/main" id="{63482BA2-FCB3-3B9E-E2AC-DAD3A4063632}"/>
              </a:ext>
            </a:extLst>
          </p:cNvPr>
          <p:cNvCxnSpPr/>
          <p:nvPr/>
        </p:nvCxnSpPr>
        <p:spPr>
          <a:xfrm>
            <a:off x="516193" y="3717379"/>
            <a:ext cx="304799" cy="0"/>
          </a:xfrm>
          <a:prstGeom prst="straightConnector1">
            <a:avLst/>
          </a:prstGeom>
          <a:ln w="19050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>
            <a:extLst>
              <a:ext uri="{FF2B5EF4-FFF2-40B4-BE49-F238E27FC236}">
                <a16:creationId xmlns="" xmlns:a16="http://schemas.microsoft.com/office/drawing/2014/main" id="{45DE4AC4-62B9-8330-8AB9-174355E0DDF6}"/>
              </a:ext>
            </a:extLst>
          </p:cNvPr>
          <p:cNvCxnSpPr>
            <a:cxnSpLocks/>
            <a:endCxn id="9" idx="1"/>
          </p:cNvCxnSpPr>
          <p:nvPr/>
        </p:nvCxnSpPr>
        <p:spPr>
          <a:xfrm>
            <a:off x="528483" y="5311677"/>
            <a:ext cx="292509" cy="0"/>
          </a:xfrm>
          <a:prstGeom prst="straightConnector1">
            <a:avLst/>
          </a:prstGeom>
          <a:ln w="19050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>
            <a:extLst>
              <a:ext uri="{FF2B5EF4-FFF2-40B4-BE49-F238E27FC236}">
                <a16:creationId xmlns="" xmlns:a16="http://schemas.microsoft.com/office/drawing/2014/main" id="{4B382CF9-FA18-F658-D887-6CB21D6A9FB4}"/>
              </a:ext>
            </a:extLst>
          </p:cNvPr>
          <p:cNvCxnSpPr>
            <a:cxnSpLocks/>
            <a:stCxn id="6" idx="3"/>
          </p:cNvCxnSpPr>
          <p:nvPr/>
        </p:nvCxnSpPr>
        <p:spPr>
          <a:xfrm>
            <a:off x="2443315" y="2421195"/>
            <a:ext cx="529715" cy="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>
            <a:extLst>
              <a:ext uri="{FF2B5EF4-FFF2-40B4-BE49-F238E27FC236}">
                <a16:creationId xmlns="" xmlns:a16="http://schemas.microsoft.com/office/drawing/2014/main" id="{0CBE6127-52B8-1D25-DE37-87B7E4D6D508}"/>
              </a:ext>
            </a:extLst>
          </p:cNvPr>
          <p:cNvCxnSpPr/>
          <p:nvPr/>
        </p:nvCxnSpPr>
        <p:spPr>
          <a:xfrm>
            <a:off x="2443313" y="3931806"/>
            <a:ext cx="514966" cy="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Рисунок 35" descr="Маркеры-галочки">
            <a:extLst>
              <a:ext uri="{FF2B5EF4-FFF2-40B4-BE49-F238E27FC236}">
                <a16:creationId xmlns="" xmlns:a16="http://schemas.microsoft.com/office/drawing/2014/main" id="{6D20954C-A597-F866-95C9-0CAD3E33E9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64882" y="1704104"/>
            <a:ext cx="495897" cy="495897"/>
          </a:xfrm>
          <a:prstGeom prst="rect">
            <a:avLst/>
          </a:prstGeom>
        </p:spPr>
      </p:pic>
      <p:pic>
        <p:nvPicPr>
          <p:cNvPr id="37" name="Рисунок 36" descr="Маркеры-галочки">
            <a:extLst>
              <a:ext uri="{FF2B5EF4-FFF2-40B4-BE49-F238E27FC236}">
                <a16:creationId xmlns="" xmlns:a16="http://schemas.microsoft.com/office/drawing/2014/main" id="{BD0081CA-01A6-6BF7-65DE-D4DDB12109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53488" y="3241710"/>
            <a:ext cx="563995" cy="563995"/>
          </a:xfrm>
          <a:prstGeom prst="rect">
            <a:avLst/>
          </a:prstGeom>
        </p:spPr>
      </p:pic>
      <p:pic>
        <p:nvPicPr>
          <p:cNvPr id="38" name="Рисунок 37" descr="Маркеры-галочки">
            <a:extLst>
              <a:ext uri="{FF2B5EF4-FFF2-40B4-BE49-F238E27FC236}">
                <a16:creationId xmlns="" xmlns:a16="http://schemas.microsoft.com/office/drawing/2014/main" id="{A852835F-35AC-692F-0CC1-8E7DF30D3D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00492" y="4528086"/>
            <a:ext cx="516991" cy="563996"/>
          </a:xfrm>
          <a:prstGeom prst="rect">
            <a:avLst/>
          </a:prstGeom>
        </p:spPr>
      </p:pic>
      <p:cxnSp>
        <p:nvCxnSpPr>
          <p:cNvPr id="44" name="Прямая соединительная линия 43">
            <a:extLst>
              <a:ext uri="{FF2B5EF4-FFF2-40B4-BE49-F238E27FC236}">
                <a16:creationId xmlns="" xmlns:a16="http://schemas.microsoft.com/office/drawing/2014/main" id="{B9AE7E10-0720-6E11-5366-D5F9812F997B}"/>
              </a:ext>
            </a:extLst>
          </p:cNvPr>
          <p:cNvCxnSpPr/>
          <p:nvPr/>
        </p:nvCxnSpPr>
        <p:spPr>
          <a:xfrm>
            <a:off x="2458064" y="5290035"/>
            <a:ext cx="514966" cy="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6" name="Рисунок 45" descr="Маркеры-галочки">
            <a:extLst>
              <a:ext uri="{FF2B5EF4-FFF2-40B4-BE49-F238E27FC236}">
                <a16:creationId xmlns="" xmlns:a16="http://schemas.microsoft.com/office/drawing/2014/main" id="{BE0F4E76-A388-16A3-1375-8F6D248A31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32152" y="6102616"/>
            <a:ext cx="391732" cy="391732"/>
          </a:xfrm>
          <a:prstGeom prst="rect">
            <a:avLst/>
          </a:prstGeom>
        </p:spPr>
      </p:pic>
      <p:sp>
        <p:nvSpPr>
          <p:cNvPr id="47" name="TextBox 46">
            <a:extLst>
              <a:ext uri="{FF2B5EF4-FFF2-40B4-BE49-F238E27FC236}">
                <a16:creationId xmlns="" xmlns:a16="http://schemas.microsoft.com/office/drawing/2014/main" id="{7939AFAD-DFAE-2B57-54DE-48CF4775316F}"/>
              </a:ext>
            </a:extLst>
          </p:cNvPr>
          <p:cNvSpPr txBox="1"/>
          <p:nvPr/>
        </p:nvSpPr>
        <p:spPr>
          <a:xfrm>
            <a:off x="2035759" y="6092760"/>
            <a:ext cx="94478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применения налоговой реконструкции (налог на прибыль и НДС) при соблюдении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определенных условий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1599816" y="6257826"/>
            <a:ext cx="592183" cy="58388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Номер слайда 1"/>
          <p:cNvSpPr>
            <a:spLocks noGrp="1"/>
          </p:cNvSpPr>
          <p:nvPr>
            <p:ph type="sldNum" sz="quarter" idx="4294967295"/>
          </p:nvPr>
        </p:nvSpPr>
        <p:spPr>
          <a:xfrm>
            <a:off x="11706782" y="6347337"/>
            <a:ext cx="378250" cy="404860"/>
          </a:xfrm>
          <a:prstGeom prst="rect">
            <a:avLst/>
          </a:prstGeom>
        </p:spPr>
        <p:txBody>
          <a:bodyPr/>
          <a:lstStyle/>
          <a:p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742336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7BA9E4D-C4C1-A4BC-2F53-42109D4A8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82774"/>
          </a:xfrm>
          <a:solidFill>
            <a:schemeClr val="bg1">
              <a:lumMod val="85000"/>
              <a:alpha val="3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«принятия решения» для применения </a:t>
            </a:r>
            <a:b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налоговой реконструкции</a:t>
            </a:r>
          </a:p>
        </p:txBody>
      </p:sp>
      <p:sp>
        <p:nvSpPr>
          <p:cNvPr id="3" name="Скругленный прямоугольник 2">
            <a:extLst>
              <a:ext uri="{FF2B5EF4-FFF2-40B4-BE49-F238E27FC236}">
                <a16:creationId xmlns="" xmlns:a16="http://schemas.microsoft.com/office/drawing/2014/main" id="{7407C476-BFEE-500A-F184-725D8C0738F4}"/>
              </a:ext>
            </a:extLst>
          </p:cNvPr>
          <p:cNvSpPr/>
          <p:nvPr/>
        </p:nvSpPr>
        <p:spPr>
          <a:xfrm>
            <a:off x="1889561" y="990435"/>
            <a:ext cx="4572001" cy="119328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 по поставке реальная?</a:t>
            </a:r>
          </a:p>
        </p:txBody>
      </p:sp>
      <p:sp>
        <p:nvSpPr>
          <p:cNvPr id="5" name="Скругленный прямоугольник 4">
            <a:extLst>
              <a:ext uri="{FF2B5EF4-FFF2-40B4-BE49-F238E27FC236}">
                <a16:creationId xmlns="" xmlns:a16="http://schemas.microsoft.com/office/drawing/2014/main" id="{A39882C5-4989-4375-7DC0-672A8D712286}"/>
              </a:ext>
            </a:extLst>
          </p:cNvPr>
          <p:cNvSpPr/>
          <p:nvPr/>
        </p:nvSpPr>
        <p:spPr>
          <a:xfrm>
            <a:off x="4233626" y="2626673"/>
            <a:ext cx="3233854" cy="90028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иных критериев сделки</a:t>
            </a:r>
          </a:p>
        </p:txBody>
      </p:sp>
      <p:sp>
        <p:nvSpPr>
          <p:cNvPr id="6" name="Скругленный прямоугольник 5">
            <a:extLst>
              <a:ext uri="{FF2B5EF4-FFF2-40B4-BE49-F238E27FC236}">
                <a16:creationId xmlns="" xmlns:a16="http://schemas.microsoft.com/office/drawing/2014/main" id="{FE3D8E9E-945B-4C4A-230E-0B74ACF1BB93}"/>
              </a:ext>
            </a:extLst>
          </p:cNvPr>
          <p:cNvSpPr/>
          <p:nvPr/>
        </p:nvSpPr>
        <p:spPr>
          <a:xfrm>
            <a:off x="704190" y="2610591"/>
            <a:ext cx="3372465" cy="95228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 в целях налогообложения 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учитывается</a:t>
            </a:r>
          </a:p>
        </p:txBody>
      </p:sp>
      <p:sp>
        <p:nvSpPr>
          <p:cNvPr id="7" name="Скругленный прямоугольник 6">
            <a:extLst>
              <a:ext uri="{FF2B5EF4-FFF2-40B4-BE49-F238E27FC236}">
                <a16:creationId xmlns="" xmlns:a16="http://schemas.microsoft.com/office/drawing/2014/main" id="{6B30CBA6-8165-1563-99A2-AD0DCB88C85D}"/>
              </a:ext>
            </a:extLst>
          </p:cNvPr>
          <p:cNvSpPr/>
          <p:nvPr/>
        </p:nvSpPr>
        <p:spPr>
          <a:xfrm>
            <a:off x="7742664" y="1037068"/>
            <a:ext cx="3542371" cy="1255457"/>
          </a:xfrm>
          <a:prstGeom prst="roundRect">
            <a:avLst/>
          </a:prstGeom>
          <a:solidFill>
            <a:schemeClr val="accent5">
              <a:lumMod val="40000"/>
              <a:lumOff val="60000"/>
              <a:alpha val="49551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операция имела место в действительности;</a:t>
            </a:r>
          </a:p>
          <a:p>
            <a:pPr algn="ctr"/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исполнение по сделке получено налогоплательщиком;</a:t>
            </a:r>
          </a:p>
        </p:txBody>
      </p:sp>
      <p:cxnSp>
        <p:nvCxnSpPr>
          <p:cNvPr id="10" name="Прямая со стрелкой 9">
            <a:extLst>
              <a:ext uri="{FF2B5EF4-FFF2-40B4-BE49-F238E27FC236}">
                <a16:creationId xmlns="" xmlns:a16="http://schemas.microsoft.com/office/drawing/2014/main" id="{223228D7-D5C6-2166-63F8-341A0591B2D3}"/>
              </a:ext>
            </a:extLst>
          </p:cNvPr>
          <p:cNvCxnSpPr>
            <a:cxnSpLocks/>
          </p:cNvCxnSpPr>
          <p:nvPr/>
        </p:nvCxnSpPr>
        <p:spPr>
          <a:xfrm>
            <a:off x="2256503" y="2206808"/>
            <a:ext cx="0" cy="371778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>
            <a:extLst>
              <a:ext uri="{FF2B5EF4-FFF2-40B4-BE49-F238E27FC236}">
                <a16:creationId xmlns="" xmlns:a16="http://schemas.microsoft.com/office/drawing/2014/main" id="{547066B1-14A7-EB34-99F1-0315521BA616}"/>
              </a:ext>
            </a:extLst>
          </p:cNvPr>
          <p:cNvCxnSpPr>
            <a:cxnSpLocks/>
          </p:cNvCxnSpPr>
          <p:nvPr/>
        </p:nvCxnSpPr>
        <p:spPr>
          <a:xfrm>
            <a:off x="5643986" y="2205140"/>
            <a:ext cx="0" cy="401632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>
            <a:extLst>
              <a:ext uri="{FF2B5EF4-FFF2-40B4-BE49-F238E27FC236}">
                <a16:creationId xmlns="" xmlns:a16="http://schemas.microsoft.com/office/drawing/2014/main" id="{81838B06-78E4-D3CF-8C98-805A7497C678}"/>
              </a:ext>
            </a:extLst>
          </p:cNvPr>
          <p:cNvCxnSpPr>
            <a:cxnSpLocks/>
          </p:cNvCxnSpPr>
          <p:nvPr/>
        </p:nvCxnSpPr>
        <p:spPr>
          <a:xfrm>
            <a:off x="6634976" y="1610168"/>
            <a:ext cx="975192" cy="0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4D0EA441-B5AC-0559-4FE7-79BE1D9147FE}"/>
              </a:ext>
            </a:extLst>
          </p:cNvPr>
          <p:cNvSpPr txBox="1"/>
          <p:nvPr/>
        </p:nvSpPr>
        <p:spPr>
          <a:xfrm>
            <a:off x="5643986" y="2205140"/>
            <a:ext cx="5506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1E08AAFF-7CAB-F23A-ED9F-6EB7920E9BCF}"/>
              </a:ext>
            </a:extLst>
          </p:cNvPr>
          <p:cNvSpPr txBox="1"/>
          <p:nvPr/>
        </p:nvSpPr>
        <p:spPr>
          <a:xfrm>
            <a:off x="2404845" y="2147185"/>
            <a:ext cx="7742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НЕТ</a:t>
            </a:r>
          </a:p>
        </p:txBody>
      </p:sp>
      <p:pic>
        <p:nvPicPr>
          <p:cNvPr id="18" name="Рисунок 17" descr="Закрыть">
            <a:extLst>
              <a:ext uri="{FF2B5EF4-FFF2-40B4-BE49-F238E27FC236}">
                <a16:creationId xmlns="" xmlns:a16="http://schemas.microsoft.com/office/drawing/2014/main" id="{46A2A7BC-AF48-9CF7-63B9-1DC1782CEF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2080" y="2544428"/>
            <a:ext cx="552936" cy="552936"/>
          </a:xfrm>
          <a:prstGeom prst="rect">
            <a:avLst/>
          </a:prstGeom>
        </p:spPr>
      </p:pic>
      <p:sp>
        <p:nvSpPr>
          <p:cNvPr id="21" name="Скругленный прямоугольник 20">
            <a:extLst>
              <a:ext uri="{FF2B5EF4-FFF2-40B4-BE49-F238E27FC236}">
                <a16:creationId xmlns="" xmlns:a16="http://schemas.microsoft.com/office/drawing/2014/main" id="{4E9F68FF-73D0-A956-28A5-1B0280500F84}"/>
              </a:ext>
            </a:extLst>
          </p:cNvPr>
          <p:cNvSpPr/>
          <p:nvPr/>
        </p:nvSpPr>
        <p:spPr>
          <a:xfrm>
            <a:off x="8145198" y="4979035"/>
            <a:ext cx="2737302" cy="91966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обязательств надлежащим лицом</a:t>
            </a:r>
          </a:p>
        </p:txBody>
      </p:sp>
      <p:sp>
        <p:nvSpPr>
          <p:cNvPr id="22" name="Скругленный прямоугольник 21">
            <a:extLst>
              <a:ext uri="{FF2B5EF4-FFF2-40B4-BE49-F238E27FC236}">
                <a16:creationId xmlns="" xmlns:a16="http://schemas.microsoft.com/office/drawing/2014/main" id="{2CF8A927-E2CD-79E6-7270-5B4F62DBBDAC}"/>
              </a:ext>
            </a:extLst>
          </p:cNvPr>
          <p:cNvSpPr/>
          <p:nvPr/>
        </p:nvSpPr>
        <p:spPr>
          <a:xfrm>
            <a:off x="8145198" y="3830939"/>
            <a:ext cx="2737302" cy="96137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действительный экономических смысл хозяйственной операции</a:t>
            </a:r>
          </a:p>
        </p:txBody>
      </p:sp>
      <p:sp>
        <p:nvSpPr>
          <p:cNvPr id="23" name="Скругленный прямоугольник 22">
            <a:extLst>
              <a:ext uri="{FF2B5EF4-FFF2-40B4-BE49-F238E27FC236}">
                <a16:creationId xmlns="" xmlns:a16="http://schemas.microsoft.com/office/drawing/2014/main" id="{9B4FF9AE-18E4-192F-2A5A-257D5F7AE100}"/>
              </a:ext>
            </a:extLst>
          </p:cNvPr>
          <p:cNvSpPr/>
          <p:nvPr/>
        </p:nvSpPr>
        <p:spPr>
          <a:xfrm>
            <a:off x="8137249" y="2682844"/>
            <a:ext cx="2737302" cy="96136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деловой цели (основная цель – не уменьшение налогов)</a:t>
            </a:r>
          </a:p>
        </p:txBody>
      </p:sp>
      <p:cxnSp>
        <p:nvCxnSpPr>
          <p:cNvPr id="28" name="Прямая соединительная линия 27">
            <a:extLst>
              <a:ext uri="{FF2B5EF4-FFF2-40B4-BE49-F238E27FC236}">
                <a16:creationId xmlns="" xmlns:a16="http://schemas.microsoft.com/office/drawing/2014/main" id="{170C8EF5-CE4F-2FEB-AC0D-0FA5AD281C2D}"/>
              </a:ext>
            </a:extLst>
          </p:cNvPr>
          <p:cNvCxnSpPr>
            <a:cxnSpLocks/>
          </p:cNvCxnSpPr>
          <p:nvPr/>
        </p:nvCxnSpPr>
        <p:spPr>
          <a:xfrm>
            <a:off x="7742664" y="3086735"/>
            <a:ext cx="0" cy="2502904"/>
          </a:xfrm>
          <a:prstGeom prst="line">
            <a:avLst/>
          </a:prstGeom>
          <a:ln w="317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>
            <a:extLst>
              <a:ext uri="{FF2B5EF4-FFF2-40B4-BE49-F238E27FC236}">
                <a16:creationId xmlns="" xmlns:a16="http://schemas.microsoft.com/office/drawing/2014/main" id="{97C8185B-82E4-5769-8310-D676813D4845}"/>
              </a:ext>
            </a:extLst>
          </p:cNvPr>
          <p:cNvCxnSpPr/>
          <p:nvPr/>
        </p:nvCxnSpPr>
        <p:spPr>
          <a:xfrm>
            <a:off x="7742664" y="5589639"/>
            <a:ext cx="394585" cy="0"/>
          </a:xfrm>
          <a:prstGeom prst="straightConnector1">
            <a:avLst/>
          </a:prstGeom>
          <a:ln w="3175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>
            <a:extLst>
              <a:ext uri="{FF2B5EF4-FFF2-40B4-BE49-F238E27FC236}">
                <a16:creationId xmlns="" xmlns:a16="http://schemas.microsoft.com/office/drawing/2014/main" id="{DBDFA161-358F-7098-8BB5-1E05B1DB369A}"/>
              </a:ext>
            </a:extLst>
          </p:cNvPr>
          <p:cNvCxnSpPr>
            <a:endCxn id="22" idx="1"/>
          </p:cNvCxnSpPr>
          <p:nvPr/>
        </p:nvCxnSpPr>
        <p:spPr>
          <a:xfrm>
            <a:off x="7742664" y="4311624"/>
            <a:ext cx="402534" cy="0"/>
          </a:xfrm>
          <a:prstGeom prst="straightConnector1">
            <a:avLst/>
          </a:prstGeom>
          <a:ln w="3175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>
            <a:extLst>
              <a:ext uri="{FF2B5EF4-FFF2-40B4-BE49-F238E27FC236}">
                <a16:creationId xmlns="" xmlns:a16="http://schemas.microsoft.com/office/drawing/2014/main" id="{1D723D52-4575-3AA4-8E47-C133D04242FD}"/>
              </a:ext>
            </a:extLst>
          </p:cNvPr>
          <p:cNvCxnSpPr/>
          <p:nvPr/>
        </p:nvCxnSpPr>
        <p:spPr>
          <a:xfrm>
            <a:off x="7498129" y="3076814"/>
            <a:ext cx="639120" cy="0"/>
          </a:xfrm>
          <a:prstGeom prst="straightConnector1">
            <a:avLst/>
          </a:prstGeom>
          <a:ln w="3175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Скругленный прямоугольник 37">
            <a:extLst>
              <a:ext uri="{FF2B5EF4-FFF2-40B4-BE49-F238E27FC236}">
                <a16:creationId xmlns="" xmlns:a16="http://schemas.microsoft.com/office/drawing/2014/main" id="{F0252BDF-925A-2F34-A9A4-52D5429D34AC}"/>
              </a:ext>
            </a:extLst>
          </p:cNvPr>
          <p:cNvSpPr/>
          <p:nvPr/>
        </p:nvSpPr>
        <p:spPr>
          <a:xfrm>
            <a:off x="1408407" y="3992588"/>
            <a:ext cx="2767155" cy="141939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 в целях налогообложения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учитывается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либо учитывается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в полном объеме</a:t>
            </a:r>
          </a:p>
        </p:txBody>
      </p:sp>
      <p:pic>
        <p:nvPicPr>
          <p:cNvPr id="39" name="Рисунок 38" descr="Маркеры-галочки">
            <a:extLst>
              <a:ext uri="{FF2B5EF4-FFF2-40B4-BE49-F238E27FC236}">
                <a16:creationId xmlns="" xmlns:a16="http://schemas.microsoft.com/office/drawing/2014/main" id="{A213F615-2F72-52C0-5B1A-5A1520C299D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378642" y="3866745"/>
            <a:ext cx="564014" cy="564014"/>
          </a:xfrm>
          <a:prstGeom prst="rect">
            <a:avLst/>
          </a:prstGeom>
        </p:spPr>
      </p:pic>
      <p:sp>
        <p:nvSpPr>
          <p:cNvPr id="40" name="Скругленный прямоугольник 39">
            <a:extLst>
              <a:ext uri="{FF2B5EF4-FFF2-40B4-BE49-F238E27FC236}">
                <a16:creationId xmlns="" xmlns:a16="http://schemas.microsoft.com/office/drawing/2014/main" id="{1D859A98-53F4-7601-127F-259378BFC3CA}"/>
              </a:ext>
            </a:extLst>
          </p:cNvPr>
          <p:cNvSpPr/>
          <p:nvPr/>
        </p:nvSpPr>
        <p:spPr>
          <a:xfrm>
            <a:off x="4535711" y="4025695"/>
            <a:ext cx="2767155" cy="138629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  учитывается в целях налогообложения</a:t>
            </a:r>
          </a:p>
        </p:txBody>
      </p:sp>
      <p:cxnSp>
        <p:nvCxnSpPr>
          <p:cNvPr id="44" name="Прямая со стрелкой 43">
            <a:extLst>
              <a:ext uri="{FF2B5EF4-FFF2-40B4-BE49-F238E27FC236}">
                <a16:creationId xmlns="" xmlns:a16="http://schemas.microsoft.com/office/drawing/2014/main" id="{84157E68-4F62-0D9B-CCA9-0602387E82C1}"/>
              </a:ext>
            </a:extLst>
          </p:cNvPr>
          <p:cNvCxnSpPr>
            <a:cxnSpLocks/>
          </p:cNvCxnSpPr>
          <p:nvPr/>
        </p:nvCxnSpPr>
        <p:spPr>
          <a:xfrm>
            <a:off x="6946490" y="3524273"/>
            <a:ext cx="0" cy="489272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>
            <a:extLst>
              <a:ext uri="{FF2B5EF4-FFF2-40B4-BE49-F238E27FC236}">
                <a16:creationId xmlns="" xmlns:a16="http://schemas.microsoft.com/office/drawing/2014/main" id="{6231B3CC-F2ED-4B95-DBD8-CD34D1E052AA}"/>
              </a:ext>
            </a:extLst>
          </p:cNvPr>
          <p:cNvCxnSpPr>
            <a:cxnSpLocks/>
          </p:cNvCxnSpPr>
          <p:nvPr/>
        </p:nvCxnSpPr>
        <p:spPr>
          <a:xfrm flipH="1">
            <a:off x="3955473" y="3530645"/>
            <a:ext cx="440178" cy="452099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="" xmlns:a16="http://schemas.microsoft.com/office/drawing/2014/main" id="{28F8FD74-3780-80ED-98B4-A5CC982AF42E}"/>
              </a:ext>
            </a:extLst>
          </p:cNvPr>
          <p:cNvSpPr txBox="1"/>
          <p:nvPr/>
        </p:nvSpPr>
        <p:spPr>
          <a:xfrm>
            <a:off x="1761282" y="3644213"/>
            <a:ext cx="21582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соответствует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="" xmlns:a16="http://schemas.microsoft.com/office/drawing/2014/main" id="{1CA4BA0B-A345-4A43-5DE4-D37B70857C3E}"/>
              </a:ext>
            </a:extLst>
          </p:cNvPr>
          <p:cNvSpPr txBox="1"/>
          <p:nvPr/>
        </p:nvSpPr>
        <p:spPr>
          <a:xfrm>
            <a:off x="4969660" y="3656363"/>
            <a:ext cx="1822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соответствует</a:t>
            </a:r>
          </a:p>
        </p:txBody>
      </p:sp>
      <p:pic>
        <p:nvPicPr>
          <p:cNvPr id="53" name="Рисунок 52" descr="Маркеры-галочки">
            <a:extLst>
              <a:ext uri="{FF2B5EF4-FFF2-40B4-BE49-F238E27FC236}">
                <a16:creationId xmlns="" xmlns:a16="http://schemas.microsoft.com/office/drawing/2014/main" id="{2FA50A7A-43A4-FCCD-06D6-3E02344692F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51904" y="5648459"/>
            <a:ext cx="465545" cy="465545"/>
          </a:xfrm>
          <a:prstGeom prst="rect">
            <a:avLst/>
          </a:prstGeom>
        </p:spPr>
      </p:pic>
      <p:sp>
        <p:nvSpPr>
          <p:cNvPr id="54" name="TextBox 53">
            <a:extLst>
              <a:ext uri="{FF2B5EF4-FFF2-40B4-BE49-F238E27FC236}">
                <a16:creationId xmlns="" xmlns:a16="http://schemas.microsoft.com/office/drawing/2014/main" id="{2C9D4D52-8BE3-B224-0887-B8D49DC65695}"/>
              </a:ext>
            </a:extLst>
          </p:cNvPr>
          <p:cNvSpPr txBox="1"/>
          <p:nvPr/>
        </p:nvSpPr>
        <p:spPr>
          <a:xfrm>
            <a:off x="1317449" y="5642528"/>
            <a:ext cx="5863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применения налоговой реконструкции </a:t>
            </a:r>
          </a:p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соблюдении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определенных условий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5" name="Рисунок 54" descr="Закрыть">
            <a:extLst>
              <a:ext uri="{FF2B5EF4-FFF2-40B4-BE49-F238E27FC236}">
                <a16:creationId xmlns="" xmlns:a16="http://schemas.microsoft.com/office/drawing/2014/main" id="{D7FF664E-CF9D-B3FF-91C9-188E6581FB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51904" y="6180167"/>
            <a:ext cx="465545" cy="465545"/>
          </a:xfrm>
          <a:prstGeom prst="rect">
            <a:avLst/>
          </a:prstGeom>
        </p:spPr>
      </p:pic>
      <p:sp>
        <p:nvSpPr>
          <p:cNvPr id="56" name="TextBox 55">
            <a:extLst>
              <a:ext uri="{FF2B5EF4-FFF2-40B4-BE49-F238E27FC236}">
                <a16:creationId xmlns="" xmlns:a16="http://schemas.microsoft.com/office/drawing/2014/main" id="{63845D01-E0A1-21C0-ADB2-CDDF2E133A4D}"/>
              </a:ext>
            </a:extLst>
          </p:cNvPr>
          <p:cNvSpPr txBox="1"/>
          <p:nvPr/>
        </p:nvSpPr>
        <p:spPr>
          <a:xfrm>
            <a:off x="1309500" y="6244661"/>
            <a:ext cx="7810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Невозможность применения налоговой реконструкции</a:t>
            </a:r>
          </a:p>
        </p:txBody>
      </p:sp>
      <p:pic>
        <p:nvPicPr>
          <p:cNvPr id="8" name="Рисунок 7" descr="Закрыть">
            <a:extLst>
              <a:ext uri="{FF2B5EF4-FFF2-40B4-BE49-F238E27FC236}">
                <a16:creationId xmlns="" xmlns:a16="http://schemas.microsoft.com/office/drawing/2014/main" id="{B3CAFB60-7925-FEF5-551C-4A801A2A24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33151" y="4326236"/>
            <a:ext cx="552936" cy="552936"/>
          </a:xfrm>
          <a:prstGeom prst="rect">
            <a:avLst/>
          </a:prstGeom>
        </p:spPr>
      </p:pic>
      <p:sp>
        <p:nvSpPr>
          <p:cNvPr id="33" name="Прямоугольник 32"/>
          <p:cNvSpPr/>
          <p:nvPr/>
        </p:nvSpPr>
        <p:spPr>
          <a:xfrm>
            <a:off x="11599816" y="6257826"/>
            <a:ext cx="592183" cy="58388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Номер слайда 1"/>
          <p:cNvSpPr>
            <a:spLocks noGrp="1"/>
          </p:cNvSpPr>
          <p:nvPr>
            <p:ph type="sldNum" sz="quarter" idx="4294967295"/>
          </p:nvPr>
        </p:nvSpPr>
        <p:spPr>
          <a:xfrm>
            <a:off x="11706782" y="6347337"/>
            <a:ext cx="378250" cy="404860"/>
          </a:xfrm>
          <a:prstGeom prst="rect">
            <a:avLst/>
          </a:prstGeom>
        </p:spPr>
        <p:txBody>
          <a:bodyPr/>
          <a:lstStyle/>
          <a:p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277271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7BA9E4D-C4C1-A4BC-2F53-42109D4A8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82774"/>
          </a:xfrm>
          <a:solidFill>
            <a:schemeClr val="bg1">
              <a:lumMod val="85000"/>
              <a:alpha val="3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Реальный исполнитель по сделке установлен</a:t>
            </a:r>
          </a:p>
        </p:txBody>
      </p:sp>
      <p:sp>
        <p:nvSpPr>
          <p:cNvPr id="4" name="Скругленный прямоугольник 3">
            <a:extLst>
              <a:ext uri="{FF2B5EF4-FFF2-40B4-BE49-F238E27FC236}">
                <a16:creationId xmlns="" xmlns:a16="http://schemas.microsoft.com/office/drawing/2014/main" id="{D2C2B45B-7D82-3CC2-D14E-84A79D38DE60}"/>
              </a:ext>
            </a:extLst>
          </p:cNvPr>
          <p:cNvSpPr/>
          <p:nvPr/>
        </p:nvSpPr>
        <p:spPr>
          <a:xfrm>
            <a:off x="680224" y="1315844"/>
            <a:ext cx="2579170" cy="60216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Налогоплательщик</a:t>
            </a:r>
          </a:p>
        </p:txBody>
      </p:sp>
      <p:sp>
        <p:nvSpPr>
          <p:cNvPr id="9" name="Скругленный прямоугольник 8">
            <a:extLst>
              <a:ext uri="{FF2B5EF4-FFF2-40B4-BE49-F238E27FC236}">
                <a16:creationId xmlns="" xmlns:a16="http://schemas.microsoft.com/office/drawing/2014/main" id="{A8FBA75D-1B45-FA0D-5116-0B1BCEE7D630}"/>
              </a:ext>
            </a:extLst>
          </p:cNvPr>
          <p:cNvSpPr/>
          <p:nvPr/>
        </p:nvSpPr>
        <p:spPr>
          <a:xfrm>
            <a:off x="1077229" y="2371130"/>
            <a:ext cx="1702862" cy="602166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«Техничка»</a:t>
            </a:r>
          </a:p>
        </p:txBody>
      </p:sp>
      <p:sp>
        <p:nvSpPr>
          <p:cNvPr id="12" name="Скругленный прямоугольник 11">
            <a:extLst>
              <a:ext uri="{FF2B5EF4-FFF2-40B4-BE49-F238E27FC236}">
                <a16:creationId xmlns="" xmlns:a16="http://schemas.microsoft.com/office/drawing/2014/main" id="{19336B6F-0AC9-46EF-320B-D31414947766}"/>
              </a:ext>
            </a:extLst>
          </p:cNvPr>
          <p:cNvSpPr/>
          <p:nvPr/>
        </p:nvSpPr>
        <p:spPr>
          <a:xfrm>
            <a:off x="666613" y="3926284"/>
            <a:ext cx="2579170" cy="1057490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Реальный поставщик товаров (работ, услуг)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ФТС </a:t>
            </a:r>
          </a:p>
        </p:txBody>
      </p:sp>
      <p:cxnSp>
        <p:nvCxnSpPr>
          <p:cNvPr id="20" name="Прямая со стрелкой 19">
            <a:extLst>
              <a:ext uri="{FF2B5EF4-FFF2-40B4-BE49-F238E27FC236}">
                <a16:creationId xmlns="" xmlns:a16="http://schemas.microsoft.com/office/drawing/2014/main" id="{D642ACA4-207F-1740-78AC-C825EF945B1A}"/>
              </a:ext>
            </a:extLst>
          </p:cNvPr>
          <p:cNvCxnSpPr>
            <a:cxnSpLocks/>
          </p:cNvCxnSpPr>
          <p:nvPr/>
        </p:nvCxnSpPr>
        <p:spPr>
          <a:xfrm>
            <a:off x="1846973" y="1918010"/>
            <a:ext cx="0" cy="45648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A24DAEB3-1ACB-FE0C-AEDB-1F0A8D571A57}"/>
              </a:ext>
            </a:extLst>
          </p:cNvPr>
          <p:cNvSpPr txBox="1"/>
          <p:nvPr/>
        </p:nvSpPr>
        <p:spPr>
          <a:xfrm>
            <a:off x="1816234" y="2962400"/>
            <a:ext cx="436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/>
              <a:t>…</a:t>
            </a:r>
          </a:p>
        </p:txBody>
      </p:sp>
      <p:cxnSp>
        <p:nvCxnSpPr>
          <p:cNvPr id="46" name="Прямая со стрелкой 45">
            <a:extLst>
              <a:ext uri="{FF2B5EF4-FFF2-40B4-BE49-F238E27FC236}">
                <a16:creationId xmlns="" xmlns:a16="http://schemas.microsoft.com/office/drawing/2014/main" id="{8D370842-AEB7-8622-5F04-6C06744252F2}"/>
              </a:ext>
            </a:extLst>
          </p:cNvPr>
          <p:cNvCxnSpPr>
            <a:cxnSpLocks/>
          </p:cNvCxnSpPr>
          <p:nvPr/>
        </p:nvCxnSpPr>
        <p:spPr>
          <a:xfrm>
            <a:off x="1882563" y="2985980"/>
            <a:ext cx="0" cy="296318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>
            <a:extLst>
              <a:ext uri="{FF2B5EF4-FFF2-40B4-BE49-F238E27FC236}">
                <a16:creationId xmlns="" xmlns:a16="http://schemas.microsoft.com/office/drawing/2014/main" id="{C1850BA3-FA09-EB6C-9C2A-AEF551EED6AC}"/>
              </a:ext>
            </a:extLst>
          </p:cNvPr>
          <p:cNvCxnSpPr>
            <a:cxnSpLocks/>
          </p:cNvCxnSpPr>
          <p:nvPr/>
        </p:nvCxnSpPr>
        <p:spPr>
          <a:xfrm>
            <a:off x="1926239" y="3601113"/>
            <a:ext cx="0" cy="296318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>
            <a:extLst>
              <a:ext uri="{FF2B5EF4-FFF2-40B4-BE49-F238E27FC236}">
                <a16:creationId xmlns="" xmlns:a16="http://schemas.microsoft.com/office/drawing/2014/main" id="{6C02111F-39F3-5EEC-9A36-AF3875DF41BD}"/>
              </a:ext>
            </a:extLst>
          </p:cNvPr>
          <p:cNvCxnSpPr/>
          <p:nvPr/>
        </p:nvCxnSpPr>
        <p:spPr>
          <a:xfrm flipV="1">
            <a:off x="2174246" y="3601113"/>
            <a:ext cx="0" cy="296318"/>
          </a:xfrm>
          <a:prstGeom prst="straightConnector1">
            <a:avLst/>
          </a:prstGeom>
          <a:ln w="1905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 стрелкой 56">
            <a:extLst>
              <a:ext uri="{FF2B5EF4-FFF2-40B4-BE49-F238E27FC236}">
                <a16:creationId xmlns="" xmlns:a16="http://schemas.microsoft.com/office/drawing/2014/main" id="{0003638B-406A-0083-21F7-99C19489D6FD}"/>
              </a:ext>
            </a:extLst>
          </p:cNvPr>
          <p:cNvCxnSpPr>
            <a:cxnSpLocks/>
          </p:cNvCxnSpPr>
          <p:nvPr/>
        </p:nvCxnSpPr>
        <p:spPr>
          <a:xfrm flipV="1">
            <a:off x="2183780" y="2985980"/>
            <a:ext cx="0" cy="296318"/>
          </a:xfrm>
          <a:prstGeom prst="straightConnector1">
            <a:avLst/>
          </a:prstGeom>
          <a:ln w="1905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 стрелкой 58">
            <a:extLst>
              <a:ext uri="{FF2B5EF4-FFF2-40B4-BE49-F238E27FC236}">
                <a16:creationId xmlns="" xmlns:a16="http://schemas.microsoft.com/office/drawing/2014/main" id="{26B48D22-1918-4EB2-891A-F41AF0B2465D}"/>
              </a:ext>
            </a:extLst>
          </p:cNvPr>
          <p:cNvCxnSpPr>
            <a:cxnSpLocks/>
          </p:cNvCxnSpPr>
          <p:nvPr/>
        </p:nvCxnSpPr>
        <p:spPr>
          <a:xfrm flipV="1">
            <a:off x="2183780" y="1878023"/>
            <a:ext cx="0" cy="443020"/>
          </a:xfrm>
          <a:prstGeom prst="straightConnector1">
            <a:avLst/>
          </a:prstGeom>
          <a:ln w="1905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="" xmlns:a16="http://schemas.microsoft.com/office/drawing/2014/main" id="{431366C6-9D11-6890-1566-0B374FDA9DA0}"/>
              </a:ext>
            </a:extLst>
          </p:cNvPr>
          <p:cNvSpPr txBox="1"/>
          <p:nvPr/>
        </p:nvSpPr>
        <p:spPr>
          <a:xfrm>
            <a:off x="1052505" y="4961520"/>
            <a:ext cx="18073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движение денег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="" xmlns:a16="http://schemas.microsoft.com/office/drawing/2014/main" id="{A009CD81-01CE-C317-5E32-43398D65D394}"/>
              </a:ext>
            </a:extLst>
          </p:cNvPr>
          <p:cNvSpPr txBox="1"/>
          <p:nvPr/>
        </p:nvSpPr>
        <p:spPr>
          <a:xfrm>
            <a:off x="1048662" y="5672948"/>
            <a:ext cx="29917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движение товара (работ, услуг) по документам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="" xmlns:a16="http://schemas.microsoft.com/office/drawing/2014/main" id="{4850A051-8681-D02E-4936-48BBF8CCACA7}"/>
              </a:ext>
            </a:extLst>
          </p:cNvPr>
          <p:cNvSpPr txBox="1"/>
          <p:nvPr/>
        </p:nvSpPr>
        <p:spPr>
          <a:xfrm>
            <a:off x="1034829" y="6182197"/>
            <a:ext cx="29821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реальное движение товара (работ, услуг)</a:t>
            </a:r>
          </a:p>
        </p:txBody>
      </p:sp>
      <p:cxnSp>
        <p:nvCxnSpPr>
          <p:cNvPr id="66" name="Прямая соединительная линия 65">
            <a:extLst>
              <a:ext uri="{FF2B5EF4-FFF2-40B4-BE49-F238E27FC236}">
                <a16:creationId xmlns="" xmlns:a16="http://schemas.microsoft.com/office/drawing/2014/main" id="{FFFE6359-D272-E82C-CFA2-E730D8163FA0}"/>
              </a:ext>
            </a:extLst>
          </p:cNvPr>
          <p:cNvCxnSpPr>
            <a:cxnSpLocks/>
          </p:cNvCxnSpPr>
          <p:nvPr/>
        </p:nvCxnSpPr>
        <p:spPr>
          <a:xfrm flipV="1">
            <a:off x="206386" y="4426144"/>
            <a:ext cx="485559" cy="1"/>
          </a:xfrm>
          <a:prstGeom prst="line">
            <a:avLst/>
          </a:prstGeom>
          <a:ln w="254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>
            <a:extLst>
              <a:ext uri="{FF2B5EF4-FFF2-40B4-BE49-F238E27FC236}">
                <a16:creationId xmlns="" xmlns:a16="http://schemas.microsoft.com/office/drawing/2014/main" id="{6FFF69ED-682C-2964-29BD-C4D0D0B05DD9}"/>
              </a:ext>
            </a:extLst>
          </p:cNvPr>
          <p:cNvCxnSpPr>
            <a:cxnSpLocks/>
          </p:cNvCxnSpPr>
          <p:nvPr/>
        </p:nvCxnSpPr>
        <p:spPr>
          <a:xfrm flipV="1">
            <a:off x="238445" y="1646548"/>
            <a:ext cx="29497" cy="2750743"/>
          </a:xfrm>
          <a:prstGeom prst="line">
            <a:avLst/>
          </a:prstGeom>
          <a:ln w="254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 стрелкой 69">
            <a:extLst>
              <a:ext uri="{FF2B5EF4-FFF2-40B4-BE49-F238E27FC236}">
                <a16:creationId xmlns="" xmlns:a16="http://schemas.microsoft.com/office/drawing/2014/main" id="{0727B9AE-8EF0-2B45-9E2C-4D250FE463E7}"/>
              </a:ext>
            </a:extLst>
          </p:cNvPr>
          <p:cNvCxnSpPr>
            <a:cxnSpLocks/>
          </p:cNvCxnSpPr>
          <p:nvPr/>
        </p:nvCxnSpPr>
        <p:spPr>
          <a:xfrm>
            <a:off x="267942" y="1611531"/>
            <a:ext cx="446694" cy="0"/>
          </a:xfrm>
          <a:prstGeom prst="straightConnector1">
            <a:avLst/>
          </a:prstGeom>
          <a:ln w="25400">
            <a:solidFill>
              <a:srgbClr val="C0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 стрелкой 72">
            <a:extLst>
              <a:ext uri="{FF2B5EF4-FFF2-40B4-BE49-F238E27FC236}">
                <a16:creationId xmlns="" xmlns:a16="http://schemas.microsoft.com/office/drawing/2014/main" id="{6D3F88B8-5766-0972-82D5-ECAD0053FB20}"/>
              </a:ext>
            </a:extLst>
          </p:cNvPr>
          <p:cNvCxnSpPr/>
          <p:nvPr/>
        </p:nvCxnSpPr>
        <p:spPr>
          <a:xfrm>
            <a:off x="471948" y="5146187"/>
            <a:ext cx="494185" cy="676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 стрелкой 73">
            <a:extLst>
              <a:ext uri="{FF2B5EF4-FFF2-40B4-BE49-F238E27FC236}">
                <a16:creationId xmlns="" xmlns:a16="http://schemas.microsoft.com/office/drawing/2014/main" id="{12078D97-CAF3-B49E-8D09-BC793C122027}"/>
              </a:ext>
            </a:extLst>
          </p:cNvPr>
          <p:cNvCxnSpPr/>
          <p:nvPr/>
        </p:nvCxnSpPr>
        <p:spPr>
          <a:xfrm>
            <a:off x="401666" y="6047874"/>
            <a:ext cx="580557" cy="0"/>
          </a:xfrm>
          <a:prstGeom prst="straightConnector1">
            <a:avLst/>
          </a:prstGeom>
          <a:ln w="1905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 стрелкой 74">
            <a:extLst>
              <a:ext uri="{FF2B5EF4-FFF2-40B4-BE49-F238E27FC236}">
                <a16:creationId xmlns="" xmlns:a16="http://schemas.microsoft.com/office/drawing/2014/main" id="{10511D33-5CF8-0EE4-6251-D7631896517F}"/>
              </a:ext>
            </a:extLst>
          </p:cNvPr>
          <p:cNvCxnSpPr/>
          <p:nvPr/>
        </p:nvCxnSpPr>
        <p:spPr>
          <a:xfrm>
            <a:off x="385576" y="6474585"/>
            <a:ext cx="580557" cy="0"/>
          </a:xfrm>
          <a:prstGeom prst="straightConnector1">
            <a:avLst/>
          </a:prstGeom>
          <a:ln w="25400">
            <a:solidFill>
              <a:srgbClr val="C0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>
            <a:extLst>
              <a:ext uri="{FF2B5EF4-FFF2-40B4-BE49-F238E27FC236}">
                <a16:creationId xmlns="" xmlns:a16="http://schemas.microsoft.com/office/drawing/2014/main" id="{B2850CDD-6583-32BA-344C-3B42FD42D508}"/>
              </a:ext>
            </a:extLst>
          </p:cNvPr>
          <p:cNvSpPr txBox="1"/>
          <p:nvPr/>
        </p:nvSpPr>
        <p:spPr>
          <a:xfrm>
            <a:off x="5984709" y="1315253"/>
            <a:ext cx="64342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для применения налоговой реконструкции: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="" xmlns:a16="http://schemas.microsoft.com/office/drawing/2014/main" id="{55DAC8FA-0B73-6975-CB65-84CB570B5514}"/>
              </a:ext>
            </a:extLst>
          </p:cNvPr>
          <p:cNvSpPr txBox="1"/>
          <p:nvPr/>
        </p:nvSpPr>
        <p:spPr>
          <a:xfrm>
            <a:off x="6684745" y="2297324"/>
            <a:ext cx="520299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 реальный поставщик товаров (работ, услуг) / таможенная стоимость товара;</a:t>
            </a:r>
          </a:p>
        </p:txBody>
      </p:sp>
      <p:sp>
        <p:nvSpPr>
          <p:cNvPr id="81" name="Овал 80">
            <a:extLst>
              <a:ext uri="{FF2B5EF4-FFF2-40B4-BE49-F238E27FC236}">
                <a16:creationId xmlns="" xmlns:a16="http://schemas.microsoft.com/office/drawing/2014/main" id="{C2A6F31C-F325-EBE2-3003-B02328533AEA}"/>
              </a:ext>
            </a:extLst>
          </p:cNvPr>
          <p:cNvSpPr/>
          <p:nvPr/>
        </p:nvSpPr>
        <p:spPr>
          <a:xfrm>
            <a:off x="5905802" y="3461876"/>
            <a:ext cx="636037" cy="57479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2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="" xmlns:a16="http://schemas.microsoft.com/office/drawing/2014/main" id="{247BF48E-8D65-E6E1-D8F8-D7AE520970C3}"/>
              </a:ext>
            </a:extLst>
          </p:cNvPr>
          <p:cNvSpPr txBox="1"/>
          <p:nvPr/>
        </p:nvSpPr>
        <p:spPr>
          <a:xfrm>
            <a:off x="6701425" y="3255807"/>
            <a:ext cx="518631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идентификации поставки товаров (работ, услуг) от реального контрагента в адрес налогоплательщика;</a:t>
            </a:r>
          </a:p>
        </p:txBody>
      </p:sp>
      <p:sp>
        <p:nvSpPr>
          <p:cNvPr id="84" name="Овал 83">
            <a:extLst>
              <a:ext uri="{FF2B5EF4-FFF2-40B4-BE49-F238E27FC236}">
                <a16:creationId xmlns="" xmlns:a16="http://schemas.microsoft.com/office/drawing/2014/main" id="{F6FE3E79-AE5D-5158-92AE-463D13FAA601}"/>
              </a:ext>
            </a:extLst>
          </p:cNvPr>
          <p:cNvSpPr/>
          <p:nvPr/>
        </p:nvSpPr>
        <p:spPr>
          <a:xfrm>
            <a:off x="5905803" y="2372360"/>
            <a:ext cx="636037" cy="57479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1</a:t>
            </a:r>
          </a:p>
        </p:txBody>
      </p:sp>
      <p:sp>
        <p:nvSpPr>
          <p:cNvPr id="86" name="Овал 85">
            <a:extLst>
              <a:ext uri="{FF2B5EF4-FFF2-40B4-BE49-F238E27FC236}">
                <a16:creationId xmlns="" xmlns:a16="http://schemas.microsoft.com/office/drawing/2014/main" id="{055FF7E8-63F7-94F4-B3BB-7E38C79DFF92}"/>
              </a:ext>
            </a:extLst>
          </p:cNvPr>
          <p:cNvSpPr/>
          <p:nvPr/>
        </p:nvSpPr>
        <p:spPr>
          <a:xfrm>
            <a:off x="5984709" y="4391309"/>
            <a:ext cx="636037" cy="55892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3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="" xmlns:a16="http://schemas.microsoft.com/office/drawing/2014/main" id="{16E7327E-AB48-B104-8DBE-956E7AC1FBD7}"/>
              </a:ext>
            </a:extLst>
          </p:cNvPr>
          <p:cNvSpPr txBox="1"/>
          <p:nvPr/>
        </p:nvSpPr>
        <p:spPr>
          <a:xfrm>
            <a:off x="6746118" y="4271470"/>
            <a:ext cx="51416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Присутствует экономический источник вычета (возмещения) налога.</a:t>
            </a:r>
          </a:p>
        </p:txBody>
      </p:sp>
      <p:sp>
        <p:nvSpPr>
          <p:cNvPr id="90" name="Скругленный прямоугольник 89">
            <a:extLst>
              <a:ext uri="{FF2B5EF4-FFF2-40B4-BE49-F238E27FC236}">
                <a16:creationId xmlns="" xmlns:a16="http://schemas.microsoft.com/office/drawing/2014/main" id="{2B06CC52-97C8-9582-DB06-4C420A099672}"/>
              </a:ext>
            </a:extLst>
          </p:cNvPr>
          <p:cNvSpPr/>
          <p:nvPr/>
        </p:nvSpPr>
        <p:spPr>
          <a:xfrm>
            <a:off x="3759517" y="2411189"/>
            <a:ext cx="1549976" cy="574791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«Техничка»</a:t>
            </a:r>
          </a:p>
        </p:txBody>
      </p:sp>
      <p:cxnSp>
        <p:nvCxnSpPr>
          <p:cNvPr id="92" name="Прямая со стрелкой 91">
            <a:extLst>
              <a:ext uri="{FF2B5EF4-FFF2-40B4-BE49-F238E27FC236}">
                <a16:creationId xmlns="" xmlns:a16="http://schemas.microsoft.com/office/drawing/2014/main" id="{8EE82EAA-A3F3-D566-4EB5-3E7BD0D9EF8B}"/>
              </a:ext>
            </a:extLst>
          </p:cNvPr>
          <p:cNvCxnSpPr>
            <a:cxnSpLocks/>
          </p:cNvCxnSpPr>
          <p:nvPr/>
        </p:nvCxnSpPr>
        <p:spPr>
          <a:xfrm>
            <a:off x="2780091" y="2672213"/>
            <a:ext cx="947426" cy="0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>
            <a:extLst>
              <a:ext uri="{FF2B5EF4-FFF2-40B4-BE49-F238E27FC236}">
                <a16:creationId xmlns="" xmlns:a16="http://schemas.microsoft.com/office/drawing/2014/main" id="{DEC7B489-29E3-34DC-6243-54CE3C8AA0EB}"/>
              </a:ext>
            </a:extLst>
          </p:cNvPr>
          <p:cNvSpPr txBox="1"/>
          <p:nvPr/>
        </p:nvSpPr>
        <p:spPr>
          <a:xfrm>
            <a:off x="2417596" y="2007533"/>
            <a:ext cx="17028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 наценки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="" xmlns:a16="http://schemas.microsoft.com/office/drawing/2014/main" id="{179FFD34-1BD1-8A64-3DFC-E71B64907820}"/>
              </a:ext>
            </a:extLst>
          </p:cNvPr>
          <p:cNvSpPr txBox="1"/>
          <p:nvPr/>
        </p:nvSpPr>
        <p:spPr>
          <a:xfrm>
            <a:off x="1050756" y="3299330"/>
            <a:ext cx="21410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реальная стоимость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="" xmlns:a16="http://schemas.microsoft.com/office/drawing/2014/main" id="{17C195E2-7D5C-B405-35FC-E6836B787A6E}"/>
              </a:ext>
            </a:extLst>
          </p:cNvPr>
          <p:cNvSpPr txBox="1"/>
          <p:nvPr/>
        </p:nvSpPr>
        <p:spPr>
          <a:xfrm>
            <a:off x="6829444" y="5130797"/>
            <a:ext cx="474478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ВС РФ от 04.09.2023 № 305-ЭС21-18005 (по делу ООО «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Спецхимпром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»);</a:t>
            </a:r>
          </a:p>
        </p:txBody>
      </p:sp>
      <p:cxnSp>
        <p:nvCxnSpPr>
          <p:cNvPr id="34" name="Прямая со стрелкой 33">
            <a:extLst>
              <a:ext uri="{FF2B5EF4-FFF2-40B4-BE49-F238E27FC236}">
                <a16:creationId xmlns="" xmlns:a16="http://schemas.microsoft.com/office/drawing/2014/main" id="{D642ACA4-207F-1740-78AC-C825EF945B1A}"/>
              </a:ext>
            </a:extLst>
          </p:cNvPr>
          <p:cNvCxnSpPr>
            <a:cxnSpLocks/>
          </p:cNvCxnSpPr>
          <p:nvPr/>
        </p:nvCxnSpPr>
        <p:spPr>
          <a:xfrm>
            <a:off x="1511693" y="1927334"/>
            <a:ext cx="0" cy="45648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Рисунок 34" descr="Закрыть">
            <a:extLst>
              <a:ext uri="{FF2B5EF4-FFF2-40B4-BE49-F238E27FC236}">
                <a16:creationId xmlns="" xmlns:a16="http://schemas.microsoft.com/office/drawing/2014/main" id="{46A2A7BC-AF48-9CF7-63B9-1DC1782CEF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76312" y="1972600"/>
            <a:ext cx="267710" cy="267710"/>
          </a:xfrm>
          <a:prstGeom prst="rect">
            <a:avLst/>
          </a:prstGeom>
        </p:spPr>
      </p:pic>
      <p:pic>
        <p:nvPicPr>
          <p:cNvPr id="36" name="Рисунок 35" descr="Закрыть">
            <a:extLst>
              <a:ext uri="{FF2B5EF4-FFF2-40B4-BE49-F238E27FC236}">
                <a16:creationId xmlns="" xmlns:a16="http://schemas.microsoft.com/office/drawing/2014/main" id="{46A2A7BC-AF48-9CF7-63B9-1DC1782CEF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76312" y="2966642"/>
            <a:ext cx="267710" cy="267710"/>
          </a:xfrm>
          <a:prstGeom prst="rect">
            <a:avLst/>
          </a:prstGeom>
        </p:spPr>
      </p:pic>
      <p:cxnSp>
        <p:nvCxnSpPr>
          <p:cNvPr id="37" name="Прямая со стрелкой 36">
            <a:extLst>
              <a:ext uri="{FF2B5EF4-FFF2-40B4-BE49-F238E27FC236}">
                <a16:creationId xmlns="" xmlns:a16="http://schemas.microsoft.com/office/drawing/2014/main" id="{D642ACA4-207F-1740-78AC-C825EF945B1A}"/>
              </a:ext>
            </a:extLst>
          </p:cNvPr>
          <p:cNvCxnSpPr>
            <a:cxnSpLocks/>
          </p:cNvCxnSpPr>
          <p:nvPr/>
        </p:nvCxnSpPr>
        <p:spPr>
          <a:xfrm>
            <a:off x="1510167" y="2985980"/>
            <a:ext cx="0" cy="296318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>
            <a:extLst>
              <a:ext uri="{FF2B5EF4-FFF2-40B4-BE49-F238E27FC236}">
                <a16:creationId xmlns="" xmlns:a16="http://schemas.microsoft.com/office/drawing/2014/main" id="{6D3F88B8-5766-0972-82D5-ECAD0053FB20}"/>
              </a:ext>
            </a:extLst>
          </p:cNvPr>
          <p:cNvCxnSpPr/>
          <p:nvPr/>
        </p:nvCxnSpPr>
        <p:spPr>
          <a:xfrm>
            <a:off x="454485" y="5524303"/>
            <a:ext cx="494185" cy="676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2" name="Рисунок 41" descr="Закрыть">
            <a:extLst>
              <a:ext uri="{FF2B5EF4-FFF2-40B4-BE49-F238E27FC236}">
                <a16:creationId xmlns="" xmlns:a16="http://schemas.microsoft.com/office/drawing/2014/main" id="{46A2A7BC-AF48-9CF7-63B9-1DC1782CEF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1999" y="5390448"/>
            <a:ext cx="267710" cy="267710"/>
          </a:xfrm>
          <a:prstGeom prst="rect">
            <a:avLst/>
          </a:prstGeom>
        </p:spPr>
      </p:pic>
      <p:sp>
        <p:nvSpPr>
          <p:cNvPr id="43" name="TextBox 42">
            <a:extLst>
              <a:ext uri="{FF2B5EF4-FFF2-40B4-BE49-F238E27FC236}">
                <a16:creationId xmlns="" xmlns:a16="http://schemas.microsoft.com/office/drawing/2014/main" id="{431366C6-9D11-6890-1566-0B374FDA9DA0}"/>
              </a:ext>
            </a:extLst>
          </p:cNvPr>
          <p:cNvSpPr txBox="1"/>
          <p:nvPr/>
        </p:nvSpPr>
        <p:spPr>
          <a:xfrm>
            <a:off x="1048662" y="5339385"/>
            <a:ext cx="2804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тсутствие движение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денег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11599816" y="6257826"/>
            <a:ext cx="592183" cy="58388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Номер слайда 1"/>
          <p:cNvSpPr>
            <a:spLocks noGrp="1"/>
          </p:cNvSpPr>
          <p:nvPr>
            <p:ph type="sldNum" sz="quarter" idx="4294967295"/>
          </p:nvPr>
        </p:nvSpPr>
        <p:spPr>
          <a:xfrm>
            <a:off x="11706782" y="6347337"/>
            <a:ext cx="378250" cy="404860"/>
          </a:xfrm>
          <a:prstGeom prst="rect">
            <a:avLst/>
          </a:prstGeom>
        </p:spPr>
        <p:txBody>
          <a:bodyPr/>
          <a:lstStyle/>
          <a:p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195254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599817" y="6274117"/>
            <a:ext cx="592183" cy="58388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7BA9E4D-C4C1-A4BC-2F53-42109D4A8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47132"/>
          </a:xfrm>
          <a:solidFill>
            <a:schemeClr val="bg1">
              <a:lumMod val="85000"/>
              <a:alpha val="3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Налоговая реконструкция не применяется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="" xmlns:a16="http://schemas.microsoft.com/office/drawing/2014/main" id="{247BF48E-8D65-E6E1-D8F8-D7AE520970C3}"/>
              </a:ext>
            </a:extLst>
          </p:cNvPr>
          <p:cNvSpPr txBox="1"/>
          <p:nvPr/>
        </p:nvSpPr>
        <p:spPr>
          <a:xfrm>
            <a:off x="5570875" y="5888063"/>
            <a:ext cx="5787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="" xmlns:a16="http://schemas.microsoft.com/office/drawing/2014/main" id="{AC0F310D-6647-76F8-105C-D97E43CA80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0891114"/>
              </p:ext>
            </p:extLst>
          </p:nvPr>
        </p:nvGraphicFramePr>
        <p:xfrm>
          <a:off x="295421" y="736286"/>
          <a:ext cx="11591779" cy="55211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12270">
                  <a:extLst>
                    <a:ext uri="{9D8B030D-6E8A-4147-A177-3AD203B41FA5}">
                      <a16:colId xmlns="" xmlns:a16="http://schemas.microsoft.com/office/drawing/2014/main" val="1339065353"/>
                    </a:ext>
                  </a:extLst>
                </a:gridCol>
                <a:gridCol w="5313080">
                  <a:extLst>
                    <a:ext uri="{9D8B030D-6E8A-4147-A177-3AD203B41FA5}">
                      <a16:colId xmlns="" xmlns:a16="http://schemas.microsoft.com/office/drawing/2014/main" val="423496590"/>
                    </a:ext>
                  </a:extLst>
                </a:gridCol>
                <a:gridCol w="4466429">
                  <a:extLst>
                    <a:ext uri="{9D8B030D-6E8A-4147-A177-3AD203B41FA5}">
                      <a16:colId xmlns="" xmlns:a16="http://schemas.microsoft.com/office/drawing/2014/main" val="4090940762"/>
                    </a:ext>
                  </a:extLst>
                </a:gridCol>
              </a:tblGrid>
              <a:tr h="354186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Условие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  <a:alpha val="70117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Позиция суда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  <a:alpha val="70117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Реквизиты дела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  <a:alpha val="70117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6392165"/>
                  </a:ext>
                </a:extLst>
              </a:tr>
              <a:tr h="2186718">
                <a:tc rowSpan="2">
                  <a:txBody>
                    <a:bodyPr/>
                    <a:lstStyle/>
                    <a:p>
                      <a:pPr algn="ctr"/>
                      <a:endParaRPr lang="ru-RU" sz="17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7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7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7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7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7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7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Реальный поставщик товаров (работ, услуг) не установлен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  <a:alpha val="70117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реальный поставщик </a:t>
                      </a:r>
                      <a:r>
                        <a:rPr lang="ru-RU" sz="17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налогоплательщиком не раскрыт</a:t>
                      </a:r>
                      <a:r>
                        <a:rPr lang="ru-RU" sz="17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ru-RU" sz="17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налоговым органом </a:t>
                      </a:r>
                      <a:r>
                        <a:rPr lang="ru-RU" sz="17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результатам мероприятий налогового контроля  </a:t>
                      </a:r>
                      <a:r>
                        <a:rPr lang="ru-RU" sz="17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установлен</a:t>
                      </a:r>
                      <a:r>
                        <a:rPr lang="ru-RU" sz="17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приобретение бывших в употреблении </a:t>
                      </a:r>
                      <a:r>
                        <a:rPr lang="ru-RU" sz="17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станков и оборудования</a:t>
                      </a:r>
                      <a:r>
                        <a:rPr lang="ru-RU" sz="17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происходило у </a:t>
                      </a:r>
                      <a:r>
                        <a:rPr lang="ru-RU" sz="17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неустановленных лиц </a:t>
                      </a:r>
                      <a:r>
                        <a:rPr lang="ru-RU" sz="17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работниками организации, причем операции по оприходованию товара </a:t>
                      </a:r>
                      <a:r>
                        <a:rPr lang="ru-RU" sz="17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учете</a:t>
                      </a:r>
                      <a:r>
                        <a:rPr lang="ru-RU" sz="17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общество</a:t>
                      </a:r>
                      <a:r>
                        <a:rPr lang="ru-RU" sz="17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отражало</a:t>
                      </a:r>
                      <a:r>
                        <a:rPr lang="ru-RU" sz="17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  <a:alpha val="39523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Постановление АС МО от 23.04.2024 по делу № А40-51184/2023 (ООО ЧОП «Кодекс Щит»); постановление АС МО от 29.02.2024 по делу № А40-32710/2023 (ООО «</a:t>
                      </a:r>
                      <a:r>
                        <a:rPr lang="ru-RU" sz="17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Производственно</a:t>
                      </a:r>
                      <a:r>
                        <a:rPr lang="ru-RU" sz="17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торговая компания «</a:t>
                      </a:r>
                      <a:r>
                        <a:rPr lang="ru-RU" sz="17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Гз</a:t>
                      </a:r>
                      <a:r>
                        <a:rPr lang="ru-RU" sz="17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Электропривод»); Определение ВС РФ от 29.02.2024 № 310-ЭС24-523 по делу АО «Липецкое станкостроительное предприятие</a:t>
                      </a:r>
                      <a:r>
                        <a:rPr lang="ru-RU" sz="17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7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  <a:alpha val="39523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43942772"/>
                  </a:ext>
                </a:extLst>
              </a:tr>
              <a:tr h="2980205">
                <a:tc vMerge="1">
                  <a:txBody>
                    <a:bodyPr/>
                    <a:lstStyle/>
                    <a:p>
                      <a:pPr algn="ctr"/>
                      <a:endParaRPr lang="ru-RU" sz="16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  <a:alpha val="70117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с учетом положений подп. 2 п. 2 ст. 54.1 НК РФ применение </a:t>
                      </a:r>
                      <a:r>
                        <a:rPr lang="ru-RU" sz="17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расчетного способа </a:t>
                      </a:r>
                      <a:r>
                        <a:rPr lang="ru-RU" sz="17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определения налоговой обязанности </a:t>
                      </a:r>
                      <a:r>
                        <a:rPr lang="ru-RU" sz="17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(ст. 31 НК РФ) не может быть признано допустимым</a:t>
                      </a:r>
                      <a:r>
                        <a:rPr lang="ru-RU" sz="17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если налогоплательщиком преследовалась цель уменьшения  налоговой обязанности за счет формального документооборота; </a:t>
                      </a:r>
                    </a:p>
                    <a:p>
                      <a:pPr algn="just"/>
                      <a:r>
                        <a:rPr lang="ru-RU" sz="17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назначение расчетного способа – это определение налоговой обязанности в результате </a:t>
                      </a:r>
                      <a:r>
                        <a:rPr lang="ru-RU" sz="17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восполнения документальной неподтвержденности </a:t>
                      </a:r>
                      <a:r>
                        <a:rPr lang="ru-RU" sz="17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операций и нарушения правил учета;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  <a:alpha val="70117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Обзор практики применения арбитражными судами положений законодательства о налогах и сборах, связанных с оценкой обоснованности налоговой выгоды, утвержден Президиумом ВС РФ от 13.12.2023</a:t>
                      </a:r>
                      <a:r>
                        <a:rPr lang="ru-RU" sz="17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endParaRPr lang="ru-RU" sz="17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ru-RU" sz="17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Письмо Минфина России, ФНС России от 10.03.2021 № БВ-4-7/3060</a:t>
                      </a:r>
                      <a:r>
                        <a:rPr lang="en-US" sz="17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@</a:t>
                      </a:r>
                      <a:r>
                        <a:rPr lang="ru-RU" sz="17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7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ru-RU" sz="17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  <a:alpha val="70117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95338263"/>
                  </a:ext>
                </a:extLst>
              </a:tr>
            </a:tbl>
          </a:graphicData>
        </a:graphic>
      </p:graphicFrame>
      <p:sp>
        <p:nvSpPr>
          <p:cNvPr id="6" name="Номер слайда 1"/>
          <p:cNvSpPr>
            <a:spLocks noGrp="1"/>
          </p:cNvSpPr>
          <p:nvPr>
            <p:ph type="sldNum" sz="quarter" idx="4294967295"/>
          </p:nvPr>
        </p:nvSpPr>
        <p:spPr>
          <a:xfrm>
            <a:off x="11706782" y="6347337"/>
            <a:ext cx="378250" cy="404860"/>
          </a:xfrm>
          <a:prstGeom prst="rect">
            <a:avLst/>
          </a:prstGeom>
        </p:spPr>
        <p:txBody>
          <a:bodyPr/>
          <a:lstStyle/>
          <a:p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41731828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7BA9E4D-C4C1-A4BC-2F53-42109D4A8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47132"/>
          </a:xfrm>
          <a:solidFill>
            <a:schemeClr val="bg1">
              <a:lumMod val="85000"/>
              <a:alpha val="3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Налоговая реконструкция не применяется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="" xmlns:a16="http://schemas.microsoft.com/office/drawing/2014/main" id="{247BF48E-8D65-E6E1-D8F8-D7AE520970C3}"/>
              </a:ext>
            </a:extLst>
          </p:cNvPr>
          <p:cNvSpPr txBox="1"/>
          <p:nvPr/>
        </p:nvSpPr>
        <p:spPr>
          <a:xfrm>
            <a:off x="5570875" y="5888063"/>
            <a:ext cx="5787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="" xmlns:a16="http://schemas.microsoft.com/office/drawing/2014/main" id="{AC0F310D-6647-76F8-105C-D97E43CA80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0758547"/>
              </p:ext>
            </p:extLst>
          </p:nvPr>
        </p:nvGraphicFramePr>
        <p:xfrm>
          <a:off x="317477" y="947854"/>
          <a:ext cx="11307336" cy="5212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9678">
                  <a:extLst>
                    <a:ext uri="{9D8B030D-6E8A-4147-A177-3AD203B41FA5}">
                      <a16:colId xmlns="" xmlns:a16="http://schemas.microsoft.com/office/drawing/2014/main" val="1339065353"/>
                    </a:ext>
                  </a:extLst>
                </a:gridCol>
                <a:gridCol w="6307274">
                  <a:extLst>
                    <a:ext uri="{9D8B030D-6E8A-4147-A177-3AD203B41FA5}">
                      <a16:colId xmlns="" xmlns:a16="http://schemas.microsoft.com/office/drawing/2014/main" val="423496590"/>
                    </a:ext>
                  </a:extLst>
                </a:gridCol>
                <a:gridCol w="2670384">
                  <a:extLst>
                    <a:ext uri="{9D8B030D-6E8A-4147-A177-3AD203B41FA5}">
                      <a16:colId xmlns="" xmlns:a16="http://schemas.microsoft.com/office/drawing/2014/main" val="4090940762"/>
                    </a:ext>
                  </a:extLst>
                </a:gridCol>
              </a:tblGrid>
              <a:tr h="279504"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Условие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Позиция суда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Реквизиты дела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  <a:alpha val="7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6392165"/>
                  </a:ext>
                </a:extLst>
              </a:tr>
              <a:tr h="1685052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Невозможность идентификации поставки товаров (работ, услуг) от реального контрагента в адрес налогоплательщика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основания для проведения налоговой реконструкции по оказанным </a:t>
                      </a:r>
                      <a:r>
                        <a:rPr lang="ru-RU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услугам доставки </a:t>
                      </a:r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материалов, отсутствуют (была реконструкция по товару);</a:t>
                      </a:r>
                    </a:p>
                    <a:p>
                      <a:pPr algn="just"/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налогоплательщик </a:t>
                      </a:r>
                      <a:r>
                        <a:rPr lang="ru-RU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раскрыл сведения</a:t>
                      </a:r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 реальных исполнителях транспортных услуг, имея при этом такую возможность;</a:t>
                      </a:r>
                    </a:p>
                    <a:p>
                      <a:pPr algn="just"/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соотнести услугу по транспортировке </a:t>
                      </a:r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конкретной </a:t>
                      </a:r>
                      <a:r>
                        <a:rPr lang="ru-RU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партией товаров </a:t>
                      </a:r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первичных документов не представляется возможным;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Определение ВС РФ от 23.11.2023 № 304-ЭС23-22368 по делу ООО «Барнаульское </a:t>
                      </a:r>
                      <a:r>
                        <a:rPr lang="ru-RU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дорожно</a:t>
                      </a:r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строительное управление № 4</a:t>
                      </a:r>
                      <a:r>
                        <a:rPr lang="ru-RU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».</a:t>
                      </a:r>
                      <a:endParaRPr lang="ru-RU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56004816"/>
                  </a:ext>
                </a:extLst>
              </a:tr>
              <a:tr h="279504">
                <a:tc vMerge="1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Несмотря на выявление </a:t>
                      </a:r>
                      <a:r>
                        <a:rPr lang="ru-RU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реальных поставщиков отсутствие</a:t>
                      </a:r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 стороны налогоплательщика </a:t>
                      </a:r>
                      <a:r>
                        <a:rPr lang="ru-RU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содействия</a:t>
                      </a:r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установлении фактов оприходования спорного товара и списания его в реализацию, а также </a:t>
                      </a:r>
                      <a:r>
                        <a:rPr lang="ru-RU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подтверждение</a:t>
                      </a:r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документами бухгалтерского учета </a:t>
                      </a:r>
                      <a:r>
                        <a:rPr lang="ru-RU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каждой номенклатурной позиции товара</a:t>
                      </a:r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которая пошла по цепочке </a:t>
                      </a:r>
                      <a:r>
                        <a:rPr lang="ru-RU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реального поставщика до налогоплательщика</a:t>
                      </a:r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не позволяет произвести налоговую </a:t>
                      </a:r>
                      <a:r>
                        <a:rPr lang="ru-RU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реконструкцию;</a:t>
                      </a:r>
                      <a:endParaRPr lang="ru-RU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Определение ВС РФ от 30.05.2024 № 303-ЭС24-6187 по делу ООО «Сфера Мебель»; </a:t>
                      </a:r>
                    </a:p>
                    <a:p>
                      <a:pPr algn="just"/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Определение ВС РФ от 19.05.2021 № 309-ЭС20-23981 по делу ООО «Фирма «Мэри</a:t>
                      </a:r>
                      <a:r>
                        <a:rPr lang="ru-RU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».</a:t>
                      </a:r>
                      <a:endParaRPr lang="ru-RU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  <a:alpha val="7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40371435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1599816" y="6257826"/>
            <a:ext cx="592183" cy="58388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Номер слайда 1"/>
          <p:cNvSpPr>
            <a:spLocks noGrp="1"/>
          </p:cNvSpPr>
          <p:nvPr>
            <p:ph type="sldNum" sz="quarter" idx="4294967295"/>
          </p:nvPr>
        </p:nvSpPr>
        <p:spPr>
          <a:xfrm>
            <a:off x="11599816" y="6347337"/>
            <a:ext cx="554883" cy="404860"/>
          </a:xfrm>
          <a:prstGeom prst="rect">
            <a:avLst/>
          </a:prstGeom>
        </p:spPr>
        <p:txBody>
          <a:bodyPr/>
          <a:lstStyle/>
          <a:p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226469075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829</TotalTime>
  <Words>2305</Words>
  <Application>Microsoft Office PowerPoint</Application>
  <PresentationFormat>Широкоэкранный</PresentationFormat>
  <Paragraphs>275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Тема Office</vt:lpstr>
      <vt:lpstr>Практика проведения «налоговой реконструкции»  (определения действительной налоговой обязанности)  </vt:lpstr>
      <vt:lpstr>Термины и определения</vt:lpstr>
      <vt:lpstr>Термины и определения</vt:lpstr>
      <vt:lpstr>Понятие термина «налоговая реконструкция»</vt:lpstr>
      <vt:lpstr>Вменение нарушения по статье 54.1 НК РФ</vt:lpstr>
      <vt:lpstr>Алгоритм «принятия решения» для применения  налоговой реконструкции</vt:lpstr>
      <vt:lpstr>Реальный исполнитель по сделке установлен</vt:lpstr>
      <vt:lpstr>Налоговая реконструкция не применяется</vt:lpstr>
      <vt:lpstr>Налоговая реконструкция не применяется</vt:lpstr>
      <vt:lpstr>Налоговая реконструкция не применяется</vt:lpstr>
      <vt:lpstr>Работы выполнены собственными силами:  правила налоговой  реконструкции</vt:lpstr>
      <vt:lpstr>Порядок установления реального исполнения по сделке</vt:lpstr>
      <vt:lpstr>Схема «дробления бизнеса»</vt:lpstr>
      <vt:lpstr>Правила налоговой реконструкции при «дроблении бизнеса»</vt:lpstr>
      <vt:lpstr>Когда подавать документы для налоговой реконструкции</vt:lpstr>
      <vt:lpstr>Используемые документы</vt:lpstr>
      <vt:lpstr>Используемые документы (продолжение)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Практика проведения «налоговой реконструкции»  (определения действительной налоговой обязанности)  в столичных Инспекциях в 2023 году»</dc:title>
  <dc:creator>Microsoft Office User</dc:creator>
  <cp:lastModifiedBy>1</cp:lastModifiedBy>
  <cp:revision>97</cp:revision>
  <dcterms:created xsi:type="dcterms:W3CDTF">2024-06-22T04:24:51Z</dcterms:created>
  <dcterms:modified xsi:type="dcterms:W3CDTF">2024-12-02T07:31:07Z</dcterms:modified>
</cp:coreProperties>
</file>