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784" r:id="rId1"/>
  </p:sldMasterIdLst>
  <p:notesMasterIdLst>
    <p:notesMasterId r:id="rId16"/>
  </p:notesMasterIdLst>
  <p:sldIdLst>
    <p:sldId id="313" r:id="rId2"/>
    <p:sldId id="308" r:id="rId3"/>
    <p:sldId id="299" r:id="rId4"/>
    <p:sldId id="307" r:id="rId5"/>
    <p:sldId id="309" r:id="rId6"/>
    <p:sldId id="316" r:id="rId7"/>
    <p:sldId id="317" r:id="rId8"/>
    <p:sldId id="320" r:id="rId9"/>
    <p:sldId id="321" r:id="rId10"/>
    <p:sldId id="298" r:id="rId11"/>
    <p:sldId id="303" r:id="rId12"/>
    <p:sldId id="304" r:id="rId13"/>
    <p:sldId id="305" r:id="rId14"/>
    <p:sldId id="306" r:id="rId15"/>
  </p:sldIdLst>
  <p:sldSz cx="9144000" cy="5143500" type="screen16x9"/>
  <p:notesSz cx="6797675" cy="9928225"/>
  <p:defaultTextStyle>
    <a:defPPr>
      <a:defRPr lang="ru-RU"/>
    </a:defPPr>
    <a:lvl1pPr marL="0" algn="l" defTabSz="816296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408148" algn="l" defTabSz="816296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816296" algn="l" defTabSz="816296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224443" algn="l" defTabSz="816296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1632591" algn="l" defTabSz="816296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2040739" algn="l" defTabSz="816296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2448887" algn="l" defTabSz="816296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2857035" algn="l" defTabSz="816296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3265183" algn="l" defTabSz="816296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8058BA56-C124-4A6E-A6C7-67C5ED7C62F3}">
          <p14:sldIdLst>
            <p14:sldId id="313"/>
          </p14:sldIdLst>
        </p14:section>
        <p14:section name="Раздел без заголовка" id="{D340C27A-DA1B-41AC-BB18-75FBF46FA584}">
          <p14:sldIdLst>
            <p14:sldId id="308"/>
            <p14:sldId id="299"/>
            <p14:sldId id="307"/>
            <p14:sldId id="309"/>
            <p14:sldId id="316"/>
            <p14:sldId id="317"/>
            <p14:sldId id="320"/>
            <p14:sldId id="321"/>
            <p14:sldId id="298"/>
            <p14:sldId id="303"/>
            <p14:sldId id="304"/>
            <p14:sldId id="305"/>
            <p14:sldId id="30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orient="horz" pos="2968">
          <p15:clr>
            <a:srgbClr val="A4A3A4"/>
          </p15:clr>
        </p15:guide>
        <p15:guide id="3" orient="horz" pos="352">
          <p15:clr>
            <a:srgbClr val="A4A3A4"/>
          </p15:clr>
        </p15:guide>
        <p15:guide id="4" orient="horz" pos="948">
          <p15:clr>
            <a:srgbClr val="A4A3A4"/>
          </p15:clr>
        </p15:guide>
        <p15:guide id="5" pos="2880">
          <p15:clr>
            <a:srgbClr val="A4A3A4"/>
          </p15:clr>
        </p15:guide>
        <p15:guide id="6" pos="385">
          <p15:clr>
            <a:srgbClr val="A4A3A4"/>
          </p15:clr>
        </p15:guide>
        <p15:guide id="7" pos="1565">
          <p15:clr>
            <a:srgbClr val="A4A3A4"/>
          </p15:clr>
        </p15:guide>
        <p15:guide id="8" pos="5193">
          <p15:clr>
            <a:srgbClr val="A4A3A4"/>
          </p15:clr>
        </p15:guide>
        <p15:guide id="9" pos="406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CE6F2"/>
    <a:srgbClr val="FF0000"/>
    <a:srgbClr val="CC3300"/>
    <a:srgbClr val="FF3300"/>
    <a:srgbClr val="D834C1"/>
    <a:srgbClr val="E0F3FC"/>
    <a:srgbClr val="8D8C90"/>
    <a:srgbClr val="504F53"/>
    <a:srgbClr val="005AA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315" autoAdjust="0"/>
    <p:restoredTop sz="94660"/>
  </p:normalViewPr>
  <p:slideViewPr>
    <p:cSldViewPr showGuides="1">
      <p:cViewPr varScale="1">
        <p:scale>
          <a:sx n="217" d="100"/>
          <a:sy n="217" d="100"/>
        </p:scale>
        <p:origin x="810" y="180"/>
      </p:cViewPr>
      <p:guideLst>
        <p:guide orient="horz" pos="1620"/>
        <p:guide orient="horz" pos="2968"/>
        <p:guide orient="horz" pos="352"/>
        <p:guide orient="horz" pos="948"/>
        <p:guide pos="2880"/>
        <p:guide pos="385"/>
        <p:guide pos="1565"/>
        <p:guide pos="5193"/>
        <p:guide pos="4069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5659" cy="496411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4" y="1"/>
            <a:ext cx="2945659" cy="496411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r">
              <a:defRPr sz="1200"/>
            </a:lvl1pPr>
          </a:lstStyle>
          <a:p>
            <a:fld id="{54B2CB9A-35A0-44DF-9563-3B4294FF58F5}" type="datetimeFigureOut">
              <a:rPr lang="ru-RU" smtClean="0"/>
              <a:pPr/>
              <a:t>19.03.2025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31" tIns="45715" rIns="91431" bIns="45715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15907"/>
            <a:ext cx="5438140" cy="4467701"/>
          </a:xfrm>
          <a:prstGeom prst="rect">
            <a:avLst/>
          </a:prstGeom>
        </p:spPr>
        <p:txBody>
          <a:bodyPr vert="horz" lIns="91431" tIns="45715" rIns="91431" bIns="45715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" y="9430091"/>
            <a:ext cx="2945659" cy="496411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4" y="9430091"/>
            <a:ext cx="2945659" cy="496411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r">
              <a:defRPr sz="1200"/>
            </a:lvl1pPr>
          </a:lstStyle>
          <a:p>
            <a:fld id="{67CAF5B9-CC1E-4A3E-B04F-728BB30B0B5D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231296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81629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408148" algn="l" defTabSz="81629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816296" algn="l" defTabSz="81629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224443" algn="l" defTabSz="81629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632591" algn="l" defTabSz="81629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2040739" algn="l" defTabSz="81629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448887" algn="l" defTabSz="81629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857035" algn="l" defTabSz="81629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265183" algn="l" defTabSz="81629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545" y="1598232"/>
            <a:ext cx="7772943" cy="11025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057" y="2914618"/>
            <a:ext cx="6401886" cy="1314221"/>
          </a:xfrm>
        </p:spPr>
        <p:txBody>
          <a:bodyPr/>
          <a:lstStyle>
            <a:lvl1pPr marL="0" indent="0" algn="ctr">
              <a:buNone/>
              <a:defRPr/>
            </a:lvl1pPr>
            <a:lvl2pPr marL="310108" indent="0" algn="ctr">
              <a:buNone/>
              <a:defRPr/>
            </a:lvl2pPr>
            <a:lvl3pPr marL="620215" indent="0" algn="ctr">
              <a:buNone/>
              <a:defRPr/>
            </a:lvl3pPr>
            <a:lvl4pPr marL="930331" indent="0" algn="ctr">
              <a:buNone/>
              <a:defRPr/>
            </a:lvl4pPr>
            <a:lvl5pPr marL="1240441" indent="0" algn="ctr">
              <a:buNone/>
              <a:defRPr/>
            </a:lvl5pPr>
            <a:lvl6pPr marL="1550553" indent="0" algn="ctr">
              <a:buNone/>
              <a:defRPr/>
            </a:lvl6pPr>
            <a:lvl7pPr marL="1860665" indent="0" algn="ctr">
              <a:buNone/>
              <a:defRPr/>
            </a:lvl7pPr>
            <a:lvl8pPr marL="2170774" indent="0" algn="ctr">
              <a:buNone/>
              <a:defRPr/>
            </a:lvl8pPr>
            <a:lvl9pPr marL="2480885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037B301-A80E-44C3-9452-42DF953E63B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140942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15051DC0-D1FF-4C3C-9471-0346214EAAD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421007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324510" y="367174"/>
            <a:ext cx="1835316" cy="4459931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15851" y="367174"/>
            <a:ext cx="5378344" cy="4459931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3117F84F-4FDB-40E5-B422-07611756A26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7881210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OverObj" preserve="1">
  <p:cSld name="Заголовок и текст над объек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5863" y="367166"/>
            <a:ext cx="7343979" cy="83259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815863" y="1199754"/>
            <a:ext cx="7343979" cy="176129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15863" y="3064721"/>
            <a:ext cx="7343979" cy="17623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4F4F6CF-4709-4671-A1A6-B4481E55256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105848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dgm" preserve="1">
  <p:cSld name="Заголовок, схема или организационная диаграм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5863" y="367166"/>
            <a:ext cx="7343979" cy="83259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SmartArt 2"/>
          <p:cNvSpPr>
            <a:spLocks noGrp="1"/>
          </p:cNvSpPr>
          <p:nvPr>
            <p:ph type="dgm" idx="1"/>
          </p:nvPr>
        </p:nvSpPr>
        <p:spPr>
          <a:xfrm>
            <a:off x="815863" y="1199768"/>
            <a:ext cx="7343979" cy="3627338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202175CE-E175-4B99-ADC0-6E498B8C486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440166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AndTx" preserve="1">
  <p:cSld name="Заголовок, два объекта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5863" y="367166"/>
            <a:ext cx="7343979" cy="83259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815848" y="1199754"/>
            <a:ext cx="3606830" cy="176129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815848" y="3064721"/>
            <a:ext cx="3606830" cy="17623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half" idx="3"/>
          </p:nvPr>
        </p:nvSpPr>
        <p:spPr>
          <a:xfrm>
            <a:off x="4552998" y="1199768"/>
            <a:ext cx="3606831" cy="3627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5CB3ED58-9B78-4F90-AC39-A06F26B3B97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802970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fourObj" preserve="1">
  <p:cSld name="Заголовок и 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sz="quarter"/>
          </p:nvPr>
        </p:nvSpPr>
        <p:spPr>
          <a:xfrm>
            <a:off x="815863" y="367166"/>
            <a:ext cx="7343979" cy="83259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815848" y="1199754"/>
            <a:ext cx="3606830" cy="176129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4552998" y="1199754"/>
            <a:ext cx="3606831" cy="176129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Объект 4"/>
          <p:cNvSpPr>
            <a:spLocks noGrp="1"/>
          </p:cNvSpPr>
          <p:nvPr>
            <p:ph sz="quarter" idx="3"/>
          </p:nvPr>
        </p:nvSpPr>
        <p:spPr>
          <a:xfrm>
            <a:off x="815848" y="3064721"/>
            <a:ext cx="3606830" cy="17623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552998" y="3064721"/>
            <a:ext cx="3606831" cy="17623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14753D92-DCAD-45FA-BE02-8D3ECC00F4A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511587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5863" y="367166"/>
            <a:ext cx="7343979" cy="83259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815863" y="1199768"/>
            <a:ext cx="7343979" cy="3627338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622B781A-45F1-4C03-B491-BEF73D5031F2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8970129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AndObj" preserve="1">
  <p:cSld name="Заголовок, 2 маленьких объекта и 1 большой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5863" y="367166"/>
            <a:ext cx="7343979" cy="83259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815848" y="1199754"/>
            <a:ext cx="3606830" cy="176129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815848" y="3064721"/>
            <a:ext cx="3606830" cy="17623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Объект 4"/>
          <p:cNvSpPr>
            <a:spLocks noGrp="1"/>
          </p:cNvSpPr>
          <p:nvPr>
            <p:ph sz="half" idx="3"/>
          </p:nvPr>
        </p:nvSpPr>
        <p:spPr>
          <a:xfrm>
            <a:off x="4552998" y="1199768"/>
            <a:ext cx="3606831" cy="3627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795D8C55-9EBD-46EA-A585-3832DC2CD23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524245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AndTwoObj" preserve="1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5863" y="367166"/>
            <a:ext cx="7343979" cy="83259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15848" y="1199768"/>
            <a:ext cx="3606830" cy="3627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4552998" y="1199754"/>
            <a:ext cx="3606831" cy="176129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Объект 4"/>
          <p:cNvSpPr>
            <a:spLocks noGrp="1"/>
          </p:cNvSpPr>
          <p:nvPr>
            <p:ph sz="quarter" idx="3"/>
          </p:nvPr>
        </p:nvSpPr>
        <p:spPr>
          <a:xfrm>
            <a:off x="4552998" y="3064721"/>
            <a:ext cx="3606831" cy="17623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4A29DD84-216D-4818-94A5-18EC97CE8DB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6447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C6DC01DD-5C76-48AC-BEB6-1D7B30E025F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04069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197" y="3305546"/>
            <a:ext cx="7772943" cy="1021573"/>
          </a:xfrm>
        </p:spPr>
        <p:txBody>
          <a:bodyPr anchor="t"/>
          <a:lstStyle>
            <a:lvl1pPr algn="l">
              <a:defRPr sz="2721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197" y="2180294"/>
            <a:ext cx="7772943" cy="1125242"/>
          </a:xfrm>
        </p:spPr>
        <p:txBody>
          <a:bodyPr anchor="b"/>
          <a:lstStyle>
            <a:lvl1pPr marL="0" indent="0">
              <a:buNone/>
              <a:defRPr sz="1428"/>
            </a:lvl1pPr>
            <a:lvl2pPr marL="310108" indent="0">
              <a:buNone/>
              <a:defRPr sz="1224"/>
            </a:lvl2pPr>
            <a:lvl3pPr marL="620215" indent="0">
              <a:buNone/>
              <a:defRPr sz="1088"/>
            </a:lvl3pPr>
            <a:lvl4pPr marL="930331" indent="0">
              <a:buNone/>
              <a:defRPr sz="952"/>
            </a:lvl4pPr>
            <a:lvl5pPr marL="1240441" indent="0">
              <a:buNone/>
              <a:defRPr sz="952"/>
            </a:lvl5pPr>
            <a:lvl6pPr marL="1550553" indent="0">
              <a:buNone/>
              <a:defRPr sz="952"/>
            </a:lvl6pPr>
            <a:lvl7pPr marL="1860665" indent="0">
              <a:buNone/>
              <a:defRPr sz="952"/>
            </a:lvl7pPr>
            <a:lvl8pPr marL="2170774" indent="0">
              <a:buNone/>
              <a:defRPr sz="952"/>
            </a:lvl8pPr>
            <a:lvl9pPr marL="2480885" indent="0">
              <a:buNone/>
              <a:defRPr sz="952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E8B457F-A70F-4ECF-A8C3-885BA27B291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8445384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15848" y="1199768"/>
            <a:ext cx="3606830" cy="3627338"/>
          </a:xfrm>
        </p:spPr>
        <p:txBody>
          <a:bodyPr/>
          <a:lstStyle>
            <a:lvl1pPr>
              <a:defRPr sz="1973"/>
            </a:lvl1pPr>
            <a:lvl2pPr>
              <a:defRPr sz="1632"/>
            </a:lvl2pPr>
            <a:lvl3pPr>
              <a:defRPr sz="1428"/>
            </a:lvl3pPr>
            <a:lvl4pPr>
              <a:defRPr sz="1224"/>
            </a:lvl4pPr>
            <a:lvl5pPr>
              <a:defRPr sz="1224"/>
            </a:lvl5pPr>
            <a:lvl6pPr>
              <a:defRPr sz="1224"/>
            </a:lvl6pPr>
            <a:lvl7pPr>
              <a:defRPr sz="1224"/>
            </a:lvl7pPr>
            <a:lvl8pPr>
              <a:defRPr sz="1224"/>
            </a:lvl8pPr>
            <a:lvl9pPr>
              <a:defRPr sz="1224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52998" y="1199768"/>
            <a:ext cx="3606831" cy="3627338"/>
          </a:xfrm>
        </p:spPr>
        <p:txBody>
          <a:bodyPr/>
          <a:lstStyle>
            <a:lvl1pPr>
              <a:defRPr sz="1973"/>
            </a:lvl1pPr>
            <a:lvl2pPr>
              <a:defRPr sz="1632"/>
            </a:lvl2pPr>
            <a:lvl3pPr>
              <a:defRPr sz="1428"/>
            </a:lvl3pPr>
            <a:lvl4pPr>
              <a:defRPr sz="1224"/>
            </a:lvl4pPr>
            <a:lvl5pPr>
              <a:defRPr sz="1224"/>
            </a:lvl5pPr>
            <a:lvl6pPr>
              <a:defRPr sz="1224"/>
            </a:lvl6pPr>
            <a:lvl7pPr>
              <a:defRPr sz="1224"/>
            </a:lvl7pPr>
            <a:lvl8pPr>
              <a:defRPr sz="1224"/>
            </a:lvl8pPr>
            <a:lvl9pPr>
              <a:defRPr sz="1224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73809D9A-B895-4F70-AC19-CEDCF481FB0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390514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488" y="206264"/>
            <a:ext cx="8229057" cy="85743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475" y="1151160"/>
            <a:ext cx="4039867" cy="479470"/>
          </a:xfrm>
        </p:spPr>
        <p:txBody>
          <a:bodyPr anchor="b"/>
          <a:lstStyle>
            <a:lvl1pPr marL="0" indent="0">
              <a:buNone/>
              <a:defRPr sz="1632" b="1"/>
            </a:lvl1pPr>
            <a:lvl2pPr marL="310108" indent="0">
              <a:buNone/>
              <a:defRPr sz="1428" b="1"/>
            </a:lvl2pPr>
            <a:lvl3pPr marL="620215" indent="0">
              <a:buNone/>
              <a:defRPr sz="1224" b="1"/>
            </a:lvl3pPr>
            <a:lvl4pPr marL="930331" indent="0">
              <a:buNone/>
              <a:defRPr sz="1088" b="1"/>
            </a:lvl4pPr>
            <a:lvl5pPr marL="1240441" indent="0">
              <a:buNone/>
              <a:defRPr sz="1088" b="1"/>
            </a:lvl5pPr>
            <a:lvl6pPr marL="1550553" indent="0">
              <a:buNone/>
              <a:defRPr sz="1088" b="1"/>
            </a:lvl6pPr>
            <a:lvl7pPr marL="1860665" indent="0">
              <a:buNone/>
              <a:defRPr sz="1088" b="1"/>
            </a:lvl7pPr>
            <a:lvl8pPr marL="2170774" indent="0">
              <a:buNone/>
              <a:defRPr sz="1088" b="1"/>
            </a:lvl8pPr>
            <a:lvl9pPr marL="2480885" indent="0">
              <a:buNone/>
              <a:defRPr sz="1088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475" y="1630631"/>
            <a:ext cx="4039867" cy="2964289"/>
          </a:xfrm>
        </p:spPr>
        <p:txBody>
          <a:bodyPr/>
          <a:lstStyle>
            <a:lvl1pPr>
              <a:defRPr sz="1632"/>
            </a:lvl1pPr>
            <a:lvl2pPr>
              <a:defRPr sz="1428"/>
            </a:lvl2pPr>
            <a:lvl3pPr>
              <a:defRPr sz="1224"/>
            </a:lvl3pPr>
            <a:lvl4pPr>
              <a:defRPr sz="1088"/>
            </a:lvl4pPr>
            <a:lvl5pPr>
              <a:defRPr sz="1088"/>
            </a:lvl5pPr>
            <a:lvl6pPr>
              <a:defRPr sz="1088"/>
            </a:lvl6pPr>
            <a:lvl7pPr>
              <a:defRPr sz="1088"/>
            </a:lvl7pPr>
            <a:lvl8pPr>
              <a:defRPr sz="1088"/>
            </a:lvl8pPr>
            <a:lvl9pPr>
              <a:defRPr sz="1088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307" y="1151160"/>
            <a:ext cx="4041225" cy="479470"/>
          </a:xfrm>
        </p:spPr>
        <p:txBody>
          <a:bodyPr anchor="b"/>
          <a:lstStyle>
            <a:lvl1pPr marL="0" indent="0">
              <a:buNone/>
              <a:defRPr sz="1632" b="1"/>
            </a:lvl1pPr>
            <a:lvl2pPr marL="310108" indent="0">
              <a:buNone/>
              <a:defRPr sz="1428" b="1"/>
            </a:lvl2pPr>
            <a:lvl3pPr marL="620215" indent="0">
              <a:buNone/>
              <a:defRPr sz="1224" b="1"/>
            </a:lvl3pPr>
            <a:lvl4pPr marL="930331" indent="0">
              <a:buNone/>
              <a:defRPr sz="1088" b="1"/>
            </a:lvl4pPr>
            <a:lvl5pPr marL="1240441" indent="0">
              <a:buNone/>
              <a:defRPr sz="1088" b="1"/>
            </a:lvl5pPr>
            <a:lvl6pPr marL="1550553" indent="0">
              <a:buNone/>
              <a:defRPr sz="1088" b="1"/>
            </a:lvl6pPr>
            <a:lvl7pPr marL="1860665" indent="0">
              <a:buNone/>
              <a:defRPr sz="1088" b="1"/>
            </a:lvl7pPr>
            <a:lvl8pPr marL="2170774" indent="0">
              <a:buNone/>
              <a:defRPr sz="1088" b="1"/>
            </a:lvl8pPr>
            <a:lvl9pPr marL="2480885" indent="0">
              <a:buNone/>
              <a:defRPr sz="1088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307" y="1630631"/>
            <a:ext cx="4041225" cy="2964289"/>
          </a:xfrm>
        </p:spPr>
        <p:txBody>
          <a:bodyPr/>
          <a:lstStyle>
            <a:lvl1pPr>
              <a:defRPr sz="1632"/>
            </a:lvl1pPr>
            <a:lvl2pPr>
              <a:defRPr sz="1428"/>
            </a:lvl2pPr>
            <a:lvl3pPr>
              <a:defRPr sz="1224"/>
            </a:lvl3pPr>
            <a:lvl4pPr>
              <a:defRPr sz="1088"/>
            </a:lvl4pPr>
            <a:lvl5pPr>
              <a:defRPr sz="1088"/>
            </a:lvl5pPr>
            <a:lvl6pPr>
              <a:defRPr sz="1088"/>
            </a:lvl6pPr>
            <a:lvl7pPr>
              <a:defRPr sz="1088"/>
            </a:lvl7pPr>
            <a:lvl8pPr>
              <a:defRPr sz="1088"/>
            </a:lvl8pPr>
            <a:lvl9pPr>
              <a:defRPr sz="1088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282E9EF1-84B7-4BC7-BB54-4E2F7CD0958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476808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6222591B-DA13-4257-89FE-5FB0931B471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2458341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42EE4BC9-D8CF-460E-B14C-275078BE5F8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076574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488" y="205183"/>
            <a:ext cx="3008181" cy="871469"/>
          </a:xfrm>
        </p:spPr>
        <p:txBody>
          <a:bodyPr anchor="b"/>
          <a:lstStyle>
            <a:lvl1pPr algn="l">
              <a:defRPr sz="1428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611" y="205179"/>
            <a:ext cx="5110921" cy="4389739"/>
          </a:xfrm>
        </p:spPr>
        <p:txBody>
          <a:bodyPr/>
          <a:lstStyle>
            <a:lvl1pPr>
              <a:defRPr sz="2177"/>
            </a:lvl1pPr>
            <a:lvl2pPr>
              <a:defRPr sz="1973"/>
            </a:lvl2pPr>
            <a:lvl3pPr>
              <a:defRPr sz="1632"/>
            </a:lvl3pPr>
            <a:lvl4pPr>
              <a:defRPr sz="1428"/>
            </a:lvl4pPr>
            <a:lvl5pPr>
              <a:defRPr sz="1428"/>
            </a:lvl5pPr>
            <a:lvl6pPr>
              <a:defRPr sz="1428"/>
            </a:lvl6pPr>
            <a:lvl7pPr>
              <a:defRPr sz="1428"/>
            </a:lvl7pPr>
            <a:lvl8pPr>
              <a:defRPr sz="1428"/>
            </a:lvl8pPr>
            <a:lvl9pPr>
              <a:defRPr sz="1428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488" y="1076660"/>
            <a:ext cx="3008181" cy="3518270"/>
          </a:xfrm>
        </p:spPr>
        <p:txBody>
          <a:bodyPr/>
          <a:lstStyle>
            <a:lvl1pPr marL="0" indent="0">
              <a:buNone/>
              <a:defRPr sz="952"/>
            </a:lvl1pPr>
            <a:lvl2pPr marL="310108" indent="0">
              <a:buNone/>
              <a:defRPr sz="884"/>
            </a:lvl2pPr>
            <a:lvl3pPr marL="620215" indent="0">
              <a:buNone/>
              <a:defRPr sz="680"/>
            </a:lvl3pPr>
            <a:lvl4pPr marL="930331" indent="0">
              <a:buNone/>
              <a:defRPr sz="612"/>
            </a:lvl4pPr>
            <a:lvl5pPr marL="1240441" indent="0">
              <a:buNone/>
              <a:defRPr sz="612"/>
            </a:lvl5pPr>
            <a:lvl6pPr marL="1550553" indent="0">
              <a:buNone/>
              <a:defRPr sz="612"/>
            </a:lvl6pPr>
            <a:lvl7pPr marL="1860665" indent="0">
              <a:buNone/>
              <a:defRPr sz="612"/>
            </a:lvl7pPr>
            <a:lvl8pPr marL="2170774" indent="0">
              <a:buNone/>
              <a:defRPr sz="612"/>
            </a:lvl8pPr>
            <a:lvl9pPr marL="2480885" indent="0">
              <a:buNone/>
              <a:defRPr sz="612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9B0D34C8-84EA-4C15-B73A-7B65F60B326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594079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1893" y="3600343"/>
            <a:ext cx="5486943" cy="425475"/>
          </a:xfrm>
        </p:spPr>
        <p:txBody>
          <a:bodyPr anchor="b"/>
          <a:lstStyle>
            <a:lvl1pPr algn="l">
              <a:defRPr sz="1428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1893" y="460032"/>
            <a:ext cx="5486943" cy="3085236"/>
          </a:xfrm>
        </p:spPr>
        <p:txBody>
          <a:bodyPr/>
          <a:lstStyle>
            <a:lvl1pPr marL="0" indent="0">
              <a:buNone/>
              <a:defRPr sz="2177"/>
            </a:lvl1pPr>
            <a:lvl2pPr marL="310108" indent="0">
              <a:buNone/>
              <a:defRPr sz="1973"/>
            </a:lvl2pPr>
            <a:lvl3pPr marL="620215" indent="0">
              <a:buNone/>
              <a:defRPr sz="1632"/>
            </a:lvl3pPr>
            <a:lvl4pPr marL="930331" indent="0">
              <a:buNone/>
              <a:defRPr sz="1428"/>
            </a:lvl4pPr>
            <a:lvl5pPr marL="1240441" indent="0">
              <a:buNone/>
              <a:defRPr sz="1428"/>
            </a:lvl5pPr>
            <a:lvl6pPr marL="1550553" indent="0">
              <a:buNone/>
              <a:defRPr sz="1428"/>
            </a:lvl6pPr>
            <a:lvl7pPr marL="1860665" indent="0">
              <a:buNone/>
              <a:defRPr sz="1428"/>
            </a:lvl7pPr>
            <a:lvl8pPr marL="2170774" indent="0">
              <a:buNone/>
              <a:defRPr sz="1428"/>
            </a:lvl8pPr>
            <a:lvl9pPr marL="2480885" indent="0">
              <a:buNone/>
              <a:defRPr sz="1428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1893" y="4025819"/>
            <a:ext cx="5486943" cy="603657"/>
          </a:xfrm>
        </p:spPr>
        <p:txBody>
          <a:bodyPr/>
          <a:lstStyle>
            <a:lvl1pPr marL="0" indent="0">
              <a:buNone/>
              <a:defRPr sz="952"/>
            </a:lvl1pPr>
            <a:lvl2pPr marL="310108" indent="0">
              <a:buNone/>
              <a:defRPr sz="884"/>
            </a:lvl2pPr>
            <a:lvl3pPr marL="620215" indent="0">
              <a:buNone/>
              <a:defRPr sz="680"/>
            </a:lvl3pPr>
            <a:lvl4pPr marL="930331" indent="0">
              <a:buNone/>
              <a:defRPr sz="612"/>
            </a:lvl4pPr>
            <a:lvl5pPr marL="1240441" indent="0">
              <a:buNone/>
              <a:defRPr sz="612"/>
            </a:lvl5pPr>
            <a:lvl6pPr marL="1550553" indent="0">
              <a:buNone/>
              <a:defRPr sz="612"/>
            </a:lvl6pPr>
            <a:lvl7pPr marL="1860665" indent="0">
              <a:buNone/>
              <a:defRPr sz="612"/>
            </a:lvl7pPr>
            <a:lvl8pPr marL="2170774" indent="0">
              <a:buNone/>
              <a:defRPr sz="612"/>
            </a:lvl8pPr>
            <a:lvl9pPr marL="2480885" indent="0">
              <a:buNone/>
              <a:defRPr sz="612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F5D06CB-A715-4016-A9B6-8404FF8D88F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99328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2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16" y="0"/>
            <a:ext cx="9142643" cy="51413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15" name="Заголовок 1"/>
          <p:cNvSpPr>
            <a:spLocks noGrp="1"/>
          </p:cNvSpPr>
          <p:nvPr>
            <p:ph type="title"/>
          </p:nvPr>
        </p:nvSpPr>
        <p:spPr bwMode="auto">
          <a:xfrm>
            <a:off x="815863" y="367166"/>
            <a:ext cx="7343979" cy="8325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4014" tIns="52007" rIns="104014" bIns="5200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3316" name="Текст 2"/>
          <p:cNvSpPr>
            <a:spLocks noGrp="1"/>
          </p:cNvSpPr>
          <p:nvPr>
            <p:ph type="body" idx="1"/>
          </p:nvPr>
        </p:nvSpPr>
        <p:spPr bwMode="auto">
          <a:xfrm>
            <a:off x="815863" y="1199768"/>
            <a:ext cx="7343979" cy="362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4014" tIns="52007" rIns="104014" bIns="5200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" name="Номер слайда 13"/>
          <p:cNvSpPr>
            <a:spLocks noGrp="1"/>
          </p:cNvSpPr>
          <p:nvPr>
            <p:ph type="sldNum" sz="quarter" idx="4"/>
          </p:nvPr>
        </p:nvSpPr>
        <p:spPr>
          <a:xfrm>
            <a:off x="8324081" y="4531207"/>
            <a:ext cx="620370" cy="474071"/>
          </a:xfrm>
          <a:prstGeom prst="rect">
            <a:avLst/>
          </a:prstGeom>
        </p:spPr>
        <p:txBody>
          <a:bodyPr vert="horz" lIns="104014" tIns="52007" rIns="104014" bIns="52007" rtlCol="0" anchor="ctr">
            <a:normAutofit/>
          </a:bodyPr>
          <a:lstStyle>
            <a:lvl1pPr algn="ctr" defTabSz="707486" fontAlgn="auto">
              <a:lnSpc>
                <a:spcPts val="1632"/>
              </a:lnSpc>
              <a:spcBef>
                <a:spcPts val="0"/>
              </a:spcBef>
              <a:spcAft>
                <a:spcPts val="0"/>
              </a:spcAft>
              <a:defRPr sz="1837" b="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fld id="{E98A4247-427A-4862-A38B-10F33B007A3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088832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  <p:sldLayoutId id="2147483796" r:id="rId12"/>
    <p:sldLayoutId id="2147483797" r:id="rId13"/>
    <p:sldLayoutId id="2147483798" r:id="rId14"/>
    <p:sldLayoutId id="2147483799" r:id="rId15"/>
    <p:sldLayoutId id="2147483800" r:id="rId16"/>
    <p:sldLayoutId id="2147483801" r:id="rId17"/>
    <p:sldLayoutId id="2147483802" r:id="rId18"/>
  </p:sldLayoutIdLst>
  <p:hf hdr="0" ftr="0" dt="0"/>
  <p:txStyles>
    <p:titleStyle>
      <a:lvl1pPr algn="l" defTabSz="707441" rtl="0" eaLnBrk="0" fontAlgn="base" hangingPunct="0">
        <a:lnSpc>
          <a:spcPts val="3533"/>
        </a:lnSpc>
        <a:spcBef>
          <a:spcPct val="0"/>
        </a:spcBef>
        <a:spcAft>
          <a:spcPct val="0"/>
        </a:spcAft>
        <a:defRPr sz="2857" b="1">
          <a:solidFill>
            <a:srgbClr val="005AA9"/>
          </a:solidFill>
          <a:latin typeface="+mj-lt"/>
          <a:ea typeface="+mj-ea"/>
          <a:cs typeface="+mj-cs"/>
        </a:defRPr>
      </a:lvl1pPr>
      <a:lvl2pPr algn="l" defTabSz="707441" rtl="0" eaLnBrk="0" fontAlgn="base" hangingPunct="0">
        <a:lnSpc>
          <a:spcPts val="3533"/>
        </a:lnSpc>
        <a:spcBef>
          <a:spcPct val="0"/>
        </a:spcBef>
        <a:spcAft>
          <a:spcPct val="0"/>
        </a:spcAft>
        <a:defRPr sz="2857" b="1">
          <a:solidFill>
            <a:srgbClr val="005AA9"/>
          </a:solidFill>
          <a:latin typeface="Calibri" pitchFamily="34" charset="0"/>
        </a:defRPr>
      </a:lvl2pPr>
      <a:lvl3pPr algn="l" defTabSz="707441" rtl="0" eaLnBrk="0" fontAlgn="base" hangingPunct="0">
        <a:lnSpc>
          <a:spcPts val="3533"/>
        </a:lnSpc>
        <a:spcBef>
          <a:spcPct val="0"/>
        </a:spcBef>
        <a:spcAft>
          <a:spcPct val="0"/>
        </a:spcAft>
        <a:defRPr sz="2857" b="1">
          <a:solidFill>
            <a:srgbClr val="005AA9"/>
          </a:solidFill>
          <a:latin typeface="Calibri" pitchFamily="34" charset="0"/>
        </a:defRPr>
      </a:lvl3pPr>
      <a:lvl4pPr algn="l" defTabSz="707441" rtl="0" eaLnBrk="0" fontAlgn="base" hangingPunct="0">
        <a:lnSpc>
          <a:spcPts val="3533"/>
        </a:lnSpc>
        <a:spcBef>
          <a:spcPct val="0"/>
        </a:spcBef>
        <a:spcAft>
          <a:spcPct val="0"/>
        </a:spcAft>
        <a:defRPr sz="2857" b="1">
          <a:solidFill>
            <a:srgbClr val="005AA9"/>
          </a:solidFill>
          <a:latin typeface="Calibri" pitchFamily="34" charset="0"/>
        </a:defRPr>
      </a:lvl4pPr>
      <a:lvl5pPr algn="l" defTabSz="707441" rtl="0" eaLnBrk="0" fontAlgn="base" hangingPunct="0">
        <a:lnSpc>
          <a:spcPts val="3533"/>
        </a:lnSpc>
        <a:spcBef>
          <a:spcPct val="0"/>
        </a:spcBef>
        <a:spcAft>
          <a:spcPct val="0"/>
        </a:spcAft>
        <a:defRPr sz="2857" b="1">
          <a:solidFill>
            <a:srgbClr val="005AA9"/>
          </a:solidFill>
          <a:latin typeface="Calibri" pitchFamily="34" charset="0"/>
        </a:defRPr>
      </a:lvl5pPr>
      <a:lvl6pPr marL="310108" algn="l" defTabSz="707441" rtl="0" fontAlgn="base">
        <a:lnSpc>
          <a:spcPts val="3533"/>
        </a:lnSpc>
        <a:spcBef>
          <a:spcPct val="0"/>
        </a:spcBef>
        <a:spcAft>
          <a:spcPct val="0"/>
        </a:spcAft>
        <a:defRPr sz="2857" b="1">
          <a:solidFill>
            <a:srgbClr val="005AA9"/>
          </a:solidFill>
          <a:latin typeface="Calibri" pitchFamily="34" charset="0"/>
        </a:defRPr>
      </a:lvl6pPr>
      <a:lvl7pPr marL="620215" algn="l" defTabSz="707441" rtl="0" fontAlgn="base">
        <a:lnSpc>
          <a:spcPts val="3533"/>
        </a:lnSpc>
        <a:spcBef>
          <a:spcPct val="0"/>
        </a:spcBef>
        <a:spcAft>
          <a:spcPct val="0"/>
        </a:spcAft>
        <a:defRPr sz="2857" b="1">
          <a:solidFill>
            <a:srgbClr val="005AA9"/>
          </a:solidFill>
          <a:latin typeface="Calibri" pitchFamily="34" charset="0"/>
        </a:defRPr>
      </a:lvl7pPr>
      <a:lvl8pPr marL="930331" algn="l" defTabSz="707441" rtl="0" fontAlgn="base">
        <a:lnSpc>
          <a:spcPts val="3533"/>
        </a:lnSpc>
        <a:spcBef>
          <a:spcPct val="0"/>
        </a:spcBef>
        <a:spcAft>
          <a:spcPct val="0"/>
        </a:spcAft>
        <a:defRPr sz="2857" b="1">
          <a:solidFill>
            <a:srgbClr val="005AA9"/>
          </a:solidFill>
          <a:latin typeface="Calibri" pitchFamily="34" charset="0"/>
        </a:defRPr>
      </a:lvl8pPr>
      <a:lvl9pPr marL="1240441" algn="l" defTabSz="707441" rtl="0" fontAlgn="base">
        <a:lnSpc>
          <a:spcPts val="3533"/>
        </a:lnSpc>
        <a:spcBef>
          <a:spcPct val="0"/>
        </a:spcBef>
        <a:spcAft>
          <a:spcPct val="0"/>
        </a:spcAft>
        <a:defRPr sz="2857" b="1">
          <a:solidFill>
            <a:srgbClr val="005AA9"/>
          </a:solidFill>
          <a:latin typeface="Calibri" pitchFamily="34" charset="0"/>
        </a:defRPr>
      </a:lvl9pPr>
    </p:titleStyle>
    <p:bodyStyle>
      <a:lvl1pPr marL="246579" indent="-246579" algn="l" defTabSz="707441" rtl="0" eaLnBrk="0" fontAlgn="base" hangingPunct="0">
        <a:spcBef>
          <a:spcPct val="20000"/>
        </a:spcBef>
        <a:spcAft>
          <a:spcPct val="0"/>
        </a:spcAft>
        <a:buFont typeface="Calibri" pitchFamily="34" charset="0"/>
        <a:buChar char="•"/>
        <a:defRPr sz="2517">
          <a:solidFill>
            <a:srgbClr val="005AA9"/>
          </a:solidFill>
          <a:latin typeface="+mn-lt"/>
          <a:ea typeface="+mn-ea"/>
          <a:cs typeface="+mn-cs"/>
        </a:defRPr>
      </a:lvl1pPr>
      <a:lvl2pPr marL="246579" indent="63534" algn="l" defTabSz="707441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632">
          <a:solidFill>
            <a:srgbClr val="504F53"/>
          </a:solidFill>
          <a:latin typeface="+mn-lt"/>
        </a:defRPr>
      </a:lvl2pPr>
      <a:lvl3pPr marL="483473" indent="-176591" algn="l" defTabSz="707441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632">
          <a:solidFill>
            <a:srgbClr val="504F53"/>
          </a:solidFill>
          <a:latin typeface="+mn-lt"/>
        </a:defRPr>
      </a:lvl3pPr>
      <a:lvl4pPr marL="1085388" indent="-840956" algn="just" defTabSz="707441" rtl="0" eaLnBrk="0" fontAlgn="base" hangingPunct="0">
        <a:lnSpc>
          <a:spcPts val="1224"/>
        </a:lnSpc>
        <a:spcBef>
          <a:spcPts val="272"/>
        </a:spcBef>
        <a:spcAft>
          <a:spcPct val="0"/>
        </a:spcAft>
        <a:buFont typeface="Arial" charset="0"/>
        <a:buChar char="–"/>
        <a:defRPr sz="1088">
          <a:solidFill>
            <a:srgbClr val="504F53"/>
          </a:solidFill>
          <a:latin typeface="+mn-lt"/>
        </a:defRPr>
      </a:lvl4pPr>
      <a:lvl5pPr marL="973404" indent="267040" algn="l" defTabSz="707441" rtl="0" eaLnBrk="0" fontAlgn="base" hangingPunct="0">
        <a:lnSpc>
          <a:spcPts val="1224"/>
        </a:lnSpc>
        <a:spcBef>
          <a:spcPts val="272"/>
        </a:spcBef>
        <a:spcAft>
          <a:spcPct val="0"/>
        </a:spcAft>
        <a:buFont typeface="Arial" charset="0"/>
        <a:buChar char="»"/>
        <a:defRPr sz="952">
          <a:solidFill>
            <a:srgbClr val="8D8C90"/>
          </a:solidFill>
          <a:latin typeface="+mn-lt"/>
        </a:defRPr>
      </a:lvl5pPr>
      <a:lvl6pPr marL="1283514" algn="l" defTabSz="707441" rtl="0" fontAlgn="base">
        <a:lnSpc>
          <a:spcPts val="1224"/>
        </a:lnSpc>
        <a:spcBef>
          <a:spcPts val="272"/>
        </a:spcBef>
        <a:spcAft>
          <a:spcPct val="0"/>
        </a:spcAft>
        <a:buFont typeface="Arial" pitchFamily="34" charset="0"/>
        <a:defRPr sz="952">
          <a:solidFill>
            <a:srgbClr val="8D8C90"/>
          </a:solidFill>
          <a:latin typeface="+mn-lt"/>
        </a:defRPr>
      </a:lvl6pPr>
      <a:lvl7pPr marL="1593626" algn="l" defTabSz="707441" rtl="0" fontAlgn="base">
        <a:lnSpc>
          <a:spcPts val="1224"/>
        </a:lnSpc>
        <a:spcBef>
          <a:spcPts val="272"/>
        </a:spcBef>
        <a:spcAft>
          <a:spcPct val="0"/>
        </a:spcAft>
        <a:buFont typeface="Arial" pitchFamily="34" charset="0"/>
        <a:defRPr sz="952">
          <a:solidFill>
            <a:srgbClr val="8D8C90"/>
          </a:solidFill>
          <a:latin typeface="+mn-lt"/>
        </a:defRPr>
      </a:lvl7pPr>
      <a:lvl8pPr marL="1903736" algn="l" defTabSz="707441" rtl="0" fontAlgn="base">
        <a:lnSpc>
          <a:spcPts val="1224"/>
        </a:lnSpc>
        <a:spcBef>
          <a:spcPts val="272"/>
        </a:spcBef>
        <a:spcAft>
          <a:spcPct val="0"/>
        </a:spcAft>
        <a:buFont typeface="Arial" pitchFamily="34" charset="0"/>
        <a:defRPr sz="952">
          <a:solidFill>
            <a:srgbClr val="8D8C90"/>
          </a:solidFill>
          <a:latin typeface="+mn-lt"/>
        </a:defRPr>
      </a:lvl8pPr>
      <a:lvl9pPr marL="2213848" algn="l" defTabSz="707441" rtl="0" fontAlgn="base">
        <a:lnSpc>
          <a:spcPts val="1224"/>
        </a:lnSpc>
        <a:spcBef>
          <a:spcPts val="272"/>
        </a:spcBef>
        <a:spcAft>
          <a:spcPct val="0"/>
        </a:spcAft>
        <a:buFont typeface="Arial" pitchFamily="34" charset="0"/>
        <a:defRPr sz="952">
          <a:solidFill>
            <a:srgbClr val="8D8C90"/>
          </a:solidFill>
          <a:latin typeface="+mn-lt"/>
        </a:defRPr>
      </a:lvl9pPr>
    </p:bodyStyle>
    <p:otherStyle>
      <a:defPPr>
        <a:defRPr lang="ru-RU"/>
      </a:defPPr>
      <a:lvl1pPr marL="0" algn="l" defTabSz="620215" rtl="0" eaLnBrk="1" latinLnBrk="0" hangingPunct="1">
        <a:defRPr sz="1224" kern="1200">
          <a:solidFill>
            <a:schemeClr val="tx1"/>
          </a:solidFill>
          <a:latin typeface="+mn-lt"/>
          <a:ea typeface="+mn-ea"/>
          <a:cs typeface="+mn-cs"/>
        </a:defRPr>
      </a:lvl1pPr>
      <a:lvl2pPr marL="310108" algn="l" defTabSz="620215" rtl="0" eaLnBrk="1" latinLnBrk="0" hangingPunct="1">
        <a:defRPr sz="1224" kern="1200">
          <a:solidFill>
            <a:schemeClr val="tx1"/>
          </a:solidFill>
          <a:latin typeface="+mn-lt"/>
          <a:ea typeface="+mn-ea"/>
          <a:cs typeface="+mn-cs"/>
        </a:defRPr>
      </a:lvl2pPr>
      <a:lvl3pPr marL="620215" algn="l" defTabSz="620215" rtl="0" eaLnBrk="1" latinLnBrk="0" hangingPunct="1">
        <a:defRPr sz="1224" kern="1200">
          <a:solidFill>
            <a:schemeClr val="tx1"/>
          </a:solidFill>
          <a:latin typeface="+mn-lt"/>
          <a:ea typeface="+mn-ea"/>
          <a:cs typeface="+mn-cs"/>
        </a:defRPr>
      </a:lvl3pPr>
      <a:lvl4pPr marL="930331" algn="l" defTabSz="620215" rtl="0" eaLnBrk="1" latinLnBrk="0" hangingPunct="1">
        <a:defRPr sz="1224" kern="1200">
          <a:solidFill>
            <a:schemeClr val="tx1"/>
          </a:solidFill>
          <a:latin typeface="+mn-lt"/>
          <a:ea typeface="+mn-ea"/>
          <a:cs typeface="+mn-cs"/>
        </a:defRPr>
      </a:lvl4pPr>
      <a:lvl5pPr marL="1240441" algn="l" defTabSz="620215" rtl="0" eaLnBrk="1" latinLnBrk="0" hangingPunct="1">
        <a:defRPr sz="1224" kern="1200">
          <a:solidFill>
            <a:schemeClr val="tx1"/>
          </a:solidFill>
          <a:latin typeface="+mn-lt"/>
          <a:ea typeface="+mn-ea"/>
          <a:cs typeface="+mn-cs"/>
        </a:defRPr>
      </a:lvl5pPr>
      <a:lvl6pPr marL="1550553" algn="l" defTabSz="620215" rtl="0" eaLnBrk="1" latinLnBrk="0" hangingPunct="1">
        <a:defRPr sz="1224" kern="1200">
          <a:solidFill>
            <a:schemeClr val="tx1"/>
          </a:solidFill>
          <a:latin typeface="+mn-lt"/>
          <a:ea typeface="+mn-ea"/>
          <a:cs typeface="+mn-cs"/>
        </a:defRPr>
      </a:lvl6pPr>
      <a:lvl7pPr marL="1860665" algn="l" defTabSz="620215" rtl="0" eaLnBrk="1" latinLnBrk="0" hangingPunct="1">
        <a:defRPr sz="1224" kern="1200">
          <a:solidFill>
            <a:schemeClr val="tx1"/>
          </a:solidFill>
          <a:latin typeface="+mn-lt"/>
          <a:ea typeface="+mn-ea"/>
          <a:cs typeface="+mn-cs"/>
        </a:defRPr>
      </a:lvl7pPr>
      <a:lvl8pPr marL="2170774" algn="l" defTabSz="620215" rtl="0" eaLnBrk="1" latinLnBrk="0" hangingPunct="1">
        <a:defRPr sz="1224" kern="1200">
          <a:solidFill>
            <a:schemeClr val="tx1"/>
          </a:solidFill>
          <a:latin typeface="+mn-lt"/>
          <a:ea typeface="+mn-ea"/>
          <a:cs typeface="+mn-cs"/>
        </a:defRPr>
      </a:lvl8pPr>
      <a:lvl9pPr marL="2480885" algn="l" defTabSz="620215" rtl="0" eaLnBrk="1" latinLnBrk="0" hangingPunct="1">
        <a:defRPr sz="122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0C7158C-0BF7-4D17-9DA5-476EDBB8C12D}" type="slidenum">
              <a:rPr lang="ru-RU" smtClean="0"/>
              <a:pPr>
                <a:defRPr/>
              </a:pPr>
              <a:t>1</a:t>
            </a:fld>
            <a:endParaRPr lang="ru-RU" dirty="0"/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62" y="195486"/>
            <a:ext cx="8608790" cy="479301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389865" y="1995686"/>
            <a:ext cx="8358600" cy="2612667"/>
          </a:xfrm>
          <a:prstGeom prst="rect">
            <a:avLst/>
          </a:prstGeom>
        </p:spPr>
        <p:txBody>
          <a:bodyPr vert="horz" wrap="square" lIns="70950" tIns="35475" rIns="70950" bIns="35475" rtlCol="0" anchor="ctr">
            <a:noAutofit/>
          </a:bodyPr>
          <a:lstStyle/>
          <a:p>
            <a:pPr algn="ctr" defTabSz="709487">
              <a:spcBef>
                <a:spcPct val="0"/>
              </a:spcBef>
            </a:pPr>
            <a:r>
              <a:rPr lang="ru-RU" sz="1905" b="1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УПРАВЛЕНИЕ ФЕДЕРАЛЬНОЙ</a:t>
            </a:r>
          </a:p>
          <a:p>
            <a:pPr algn="ctr" defTabSz="709487">
              <a:spcBef>
                <a:spcPct val="0"/>
              </a:spcBef>
            </a:pPr>
            <a:r>
              <a:rPr lang="ru-RU" sz="1905" b="1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НАЛОГОВОЙ СЛУЖБЫ ПО Г. МОСКВЕ</a:t>
            </a:r>
          </a:p>
          <a:p>
            <a:pPr algn="ctr" defTabSz="709487">
              <a:spcBef>
                <a:spcPct val="0"/>
              </a:spcBef>
            </a:pPr>
            <a:endParaRPr lang="ru-RU" sz="1905" b="1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709487">
              <a:spcBef>
                <a:spcPct val="0"/>
              </a:spcBef>
            </a:pPr>
            <a:r>
              <a:rPr lang="ru-RU" sz="1905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«Как избежать налоговых рисков в работе агентства недвижимости»</a:t>
            </a:r>
            <a:endParaRPr lang="ru-RU" sz="1905" b="1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709487">
              <a:spcBef>
                <a:spcPct val="0"/>
              </a:spcBef>
            </a:pPr>
            <a:endParaRPr lang="ru-RU" sz="1905" b="1" dirty="0">
              <a:ln>
                <a:solidFill>
                  <a:schemeClr val="accent1"/>
                </a:solidFill>
              </a:ln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709487">
              <a:spcBef>
                <a:spcPct val="0"/>
              </a:spcBef>
            </a:pPr>
            <a:r>
              <a:rPr lang="ru-RU" sz="1905" b="1" dirty="0" err="1">
                <a:ln>
                  <a:solidFill>
                    <a:schemeClr val="accent1"/>
                  </a:solidFill>
                </a:ln>
                <a:solidFill>
                  <a:schemeClr val="bg1"/>
                </a:solidFill>
                <a:latin typeface="+mj-lt"/>
                <a:ea typeface="+mj-ea"/>
                <a:cs typeface="+mj-cs"/>
              </a:rPr>
              <a:t>Чалова</a:t>
            </a:r>
            <a:r>
              <a:rPr lang="ru-RU" sz="1905" b="1" dirty="0">
                <a:ln>
                  <a:solidFill>
                    <a:schemeClr val="accent1"/>
                  </a:solidFill>
                </a:ln>
                <a:solidFill>
                  <a:schemeClr val="bg1"/>
                </a:solidFill>
                <a:latin typeface="+mj-lt"/>
                <a:ea typeface="+mj-ea"/>
                <a:cs typeface="+mj-cs"/>
              </a:rPr>
              <a:t> Юлия Викторовна – заместитель начальника отдела анализа и планирования налоговых проверок УФНС России по г. Москве</a:t>
            </a:r>
          </a:p>
        </p:txBody>
      </p:sp>
    </p:spTree>
    <p:extLst>
      <p:ext uri="{BB962C8B-B14F-4D97-AF65-F5344CB8AC3E}">
        <p14:creationId xmlns:p14="http://schemas.microsoft.com/office/powerpoint/2010/main" val="2081410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Golos Text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Golos Text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41367" y="426990"/>
            <a:ext cx="8314142" cy="2630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lnSpc>
                <a:spcPts val="1224"/>
              </a:lnSpc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cs typeface="Times New Roman" panose="02020603050405020304" pitchFamily="18" charset="0"/>
              </a:rPr>
              <a:t>Способы незаконной минимизации путем применения </a:t>
            </a:r>
            <a:r>
              <a:rPr lang="ru-RU" sz="1632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схем</a:t>
            </a:r>
            <a:endParaRPr lang="ru-RU" sz="1632" b="1" dirty="0">
              <a:solidFill>
                <a:srgbClr val="1F497D">
                  <a:lumMod val="50000"/>
                </a:srgbClr>
              </a:solidFill>
              <a:latin typeface="Calibri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 flipV="1">
            <a:off x="675444" y="647121"/>
            <a:ext cx="8121391" cy="44165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9926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</a:rPr>
              <a:t>10</a:t>
            </a:fld>
            <a:endParaRPr lang="ru-RU" sz="1632" dirty="0">
              <a:solidFill>
                <a:schemeClr val="bg1"/>
              </a:solidFill>
            </a:endParaRPr>
          </a:p>
        </p:txBody>
      </p:sp>
      <p:sp>
        <p:nvSpPr>
          <p:cNvPr id="244" name="Скругленный прямоугольник 243"/>
          <p:cNvSpPr/>
          <p:nvPr/>
        </p:nvSpPr>
        <p:spPr>
          <a:xfrm>
            <a:off x="771750" y="2130885"/>
            <a:ext cx="1299402" cy="43842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21975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Единый центр управления УСН </a:t>
            </a:r>
          </a:p>
        </p:txBody>
      </p:sp>
      <p:sp>
        <p:nvSpPr>
          <p:cNvPr id="245" name="Скругленный прямоугольник 244"/>
          <p:cNvSpPr/>
          <p:nvPr/>
        </p:nvSpPr>
        <p:spPr>
          <a:xfrm>
            <a:off x="771750" y="1607601"/>
            <a:ext cx="1299402" cy="43842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Использование общего товарного знака </a:t>
            </a:r>
          </a:p>
        </p:txBody>
      </p:sp>
      <p:sp>
        <p:nvSpPr>
          <p:cNvPr id="246" name="Скругленный прямоугольник 245"/>
          <p:cNvSpPr/>
          <p:nvPr/>
        </p:nvSpPr>
        <p:spPr>
          <a:xfrm>
            <a:off x="6696468" y="1789104"/>
            <a:ext cx="1400762" cy="685124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случае приближения к предельным значениям показателей</a:t>
            </a:r>
          </a:p>
        </p:txBody>
      </p:sp>
      <p:sp>
        <p:nvSpPr>
          <p:cNvPr id="247" name="Скругленный прямоугольник 246"/>
          <p:cNvSpPr/>
          <p:nvPr/>
        </p:nvSpPr>
        <p:spPr>
          <a:xfrm>
            <a:off x="2739731" y="1621859"/>
            <a:ext cx="1335695" cy="4844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21975"/>
            <a:r>
              <a:rPr lang="ru-RU" sz="884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УСН 1,2,3…</a:t>
            </a:r>
          </a:p>
        </p:txBody>
      </p:sp>
      <p:sp>
        <p:nvSpPr>
          <p:cNvPr id="248" name="Скругленный прямоугольник 247"/>
          <p:cNvSpPr/>
          <p:nvPr/>
        </p:nvSpPr>
        <p:spPr>
          <a:xfrm>
            <a:off x="2732577" y="2902147"/>
            <a:ext cx="1336617" cy="453289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21975"/>
            <a:r>
              <a:rPr lang="ru-RU" sz="884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УСН 4,5,6 …</a:t>
            </a:r>
          </a:p>
        </p:txBody>
      </p:sp>
      <p:sp>
        <p:nvSpPr>
          <p:cNvPr id="249" name="Скругленный прямоугольник 248"/>
          <p:cNvSpPr/>
          <p:nvPr/>
        </p:nvSpPr>
        <p:spPr>
          <a:xfrm>
            <a:off x="2733648" y="2158097"/>
            <a:ext cx="1335546" cy="484440"/>
          </a:xfrm>
          <a:prstGeom prst="roundRect">
            <a:avLst/>
          </a:prstGeom>
          <a:solidFill>
            <a:srgbClr val="347C4A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21975"/>
            <a:r>
              <a:rPr lang="ru-RU" sz="884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Анализируемый налогоплательщик</a:t>
            </a:r>
          </a:p>
        </p:txBody>
      </p:sp>
      <p:sp>
        <p:nvSpPr>
          <p:cNvPr id="250" name="Скругленный прямоугольник 249"/>
          <p:cNvSpPr/>
          <p:nvPr/>
        </p:nvSpPr>
        <p:spPr>
          <a:xfrm>
            <a:off x="757976" y="3135240"/>
            <a:ext cx="1299402" cy="43842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Единые поставщики</a:t>
            </a:r>
            <a:endParaRPr lang="ru-RU" sz="884" dirty="0">
              <a:solidFill>
                <a:srgbClr val="FFFFFF"/>
              </a:solidFill>
            </a:endParaRPr>
          </a:p>
        </p:txBody>
      </p:sp>
      <p:sp>
        <p:nvSpPr>
          <p:cNvPr id="251" name="TextBox 250"/>
          <p:cNvSpPr txBox="1"/>
          <p:nvPr/>
        </p:nvSpPr>
        <p:spPr>
          <a:xfrm>
            <a:off x="4812998" y="2910696"/>
            <a:ext cx="1987478" cy="217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816" b="1" dirty="0">
                <a:solidFill>
                  <a:srgbClr val="003964"/>
                </a:solidFill>
                <a:cs typeface="Times New Roman" panose="02020603050405020304" pitchFamily="18" charset="0"/>
              </a:rPr>
              <a:t>Создание нового лица</a:t>
            </a:r>
          </a:p>
        </p:txBody>
      </p:sp>
      <p:cxnSp>
        <p:nvCxnSpPr>
          <p:cNvPr id="252" name="Соединительная линия уступом 251"/>
          <p:cNvCxnSpPr>
            <a:stCxn id="246" idx="2"/>
            <a:endCxn id="248" idx="3"/>
          </p:cNvCxnSpPr>
          <p:nvPr/>
        </p:nvCxnSpPr>
        <p:spPr>
          <a:xfrm rot="5400000">
            <a:off x="5405740" y="1137683"/>
            <a:ext cx="654564" cy="3327655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Скругленный прямоугольник 252"/>
          <p:cNvSpPr/>
          <p:nvPr/>
        </p:nvSpPr>
        <p:spPr>
          <a:xfrm>
            <a:off x="777806" y="1127043"/>
            <a:ext cx="1299402" cy="43842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Единый вид деятельности </a:t>
            </a:r>
            <a:endParaRPr lang="ru-RU" sz="884" dirty="0">
              <a:solidFill>
                <a:srgbClr val="FFFFFF"/>
              </a:solidFill>
            </a:endParaRPr>
          </a:p>
        </p:txBody>
      </p:sp>
      <p:sp>
        <p:nvSpPr>
          <p:cNvPr id="254" name="Правая фигурная скобка 253"/>
          <p:cNvSpPr/>
          <p:nvPr/>
        </p:nvSpPr>
        <p:spPr>
          <a:xfrm>
            <a:off x="4166182" y="1609176"/>
            <a:ext cx="197881" cy="1071897"/>
          </a:xfrm>
          <a:prstGeom prst="rightBrac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884">
              <a:solidFill>
                <a:srgbClr val="000000"/>
              </a:solidFill>
            </a:endParaRPr>
          </a:p>
        </p:txBody>
      </p:sp>
      <p:sp>
        <p:nvSpPr>
          <p:cNvPr id="255" name="Скругленный прямоугольник 254"/>
          <p:cNvSpPr/>
          <p:nvPr/>
        </p:nvSpPr>
        <p:spPr>
          <a:xfrm>
            <a:off x="757976" y="2637955"/>
            <a:ext cx="1299402" cy="43842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Единые сотрудники</a:t>
            </a:r>
            <a:endParaRPr lang="ru-RU" sz="884" dirty="0">
              <a:solidFill>
                <a:srgbClr val="FFFFFF"/>
              </a:solidFill>
            </a:endParaRPr>
          </a:p>
        </p:txBody>
      </p:sp>
      <p:sp>
        <p:nvSpPr>
          <p:cNvPr id="256" name="Правая фигурная скобка 255"/>
          <p:cNvSpPr/>
          <p:nvPr/>
        </p:nvSpPr>
        <p:spPr>
          <a:xfrm>
            <a:off x="2053185" y="1059417"/>
            <a:ext cx="260986" cy="2562763"/>
          </a:xfrm>
          <a:prstGeom prst="rightBrac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884">
              <a:solidFill>
                <a:srgbClr val="000000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4395394" y="1743175"/>
            <a:ext cx="1893233" cy="3644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884" b="1" dirty="0">
                <a:solidFill>
                  <a:srgbClr val="003964"/>
                </a:solidFill>
                <a:cs typeface="Times New Roman" panose="02020603050405020304" pitchFamily="18" charset="0"/>
              </a:rPr>
              <a:t>Единая предпринимательская деятельность*</a:t>
            </a:r>
          </a:p>
        </p:txBody>
      </p:sp>
      <p:sp>
        <p:nvSpPr>
          <p:cNvPr id="259" name="TextBox 258"/>
          <p:cNvSpPr txBox="1"/>
          <p:nvPr/>
        </p:nvSpPr>
        <p:spPr>
          <a:xfrm>
            <a:off x="591887" y="4359984"/>
            <a:ext cx="7480441" cy="3644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884" b="1" dirty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en-US" sz="884" b="1" dirty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ru-RU" sz="884" b="1" dirty="0">
                <a:solidFill>
                  <a:srgbClr val="003964"/>
                </a:solidFill>
                <a:cs typeface="Times New Roman" panose="02020603050405020304" pitchFamily="18" charset="0"/>
              </a:rPr>
              <a:t>Контролирующее лицо - лицо, определяющие принятие управленческих решений, а также иным образом влияющие на результаты предпринимательской деятельности формально самостоятельных лиц</a:t>
            </a:r>
          </a:p>
        </p:txBody>
      </p:sp>
      <p:cxnSp>
        <p:nvCxnSpPr>
          <p:cNvPr id="262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4563655" y="2142389"/>
            <a:ext cx="1408421" cy="219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3" name="TextBox 262"/>
          <p:cNvSpPr txBox="1"/>
          <p:nvPr/>
        </p:nvSpPr>
        <p:spPr>
          <a:xfrm>
            <a:off x="4400042" y="2197634"/>
            <a:ext cx="1893233" cy="2283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884" b="1" dirty="0">
                <a:solidFill>
                  <a:srgbClr val="003964"/>
                </a:solidFill>
                <a:cs typeface="Times New Roman" panose="02020603050405020304" pitchFamily="18" charset="0"/>
              </a:rPr>
              <a:t>Единое контролирующее лицо**</a:t>
            </a:r>
            <a:endParaRPr lang="en-US" sz="884" b="1" dirty="0">
              <a:solidFill>
                <a:srgbClr val="003964"/>
              </a:solidFill>
              <a:cs typeface="Times New Roman" panose="02020603050405020304" pitchFamily="18" charset="0"/>
            </a:endParaRPr>
          </a:p>
        </p:txBody>
      </p:sp>
      <p:sp>
        <p:nvSpPr>
          <p:cNvPr id="17" name="Нашивка 16"/>
          <p:cNvSpPr/>
          <p:nvPr/>
        </p:nvSpPr>
        <p:spPr>
          <a:xfrm>
            <a:off x="6398739" y="1996263"/>
            <a:ext cx="175225" cy="281605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solidFill>
                <a:schemeClr val="tx1"/>
              </a:solidFill>
            </a:endParaRPr>
          </a:p>
        </p:txBody>
      </p:sp>
      <p:sp>
        <p:nvSpPr>
          <p:cNvPr id="265" name="Нашивка 264"/>
          <p:cNvSpPr/>
          <p:nvPr/>
        </p:nvSpPr>
        <p:spPr>
          <a:xfrm>
            <a:off x="6249647" y="1996263"/>
            <a:ext cx="175225" cy="281605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solidFill>
                <a:schemeClr val="tx1"/>
              </a:solidFill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591887" y="3859134"/>
            <a:ext cx="7480440" cy="5005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4" b="1" dirty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ru-RU" sz="884" b="1" dirty="0">
                <a:solidFill>
                  <a:srgbClr val="003964"/>
                </a:solidFill>
                <a:cs typeface="Times New Roman" panose="02020603050405020304" pitchFamily="18" charset="0"/>
              </a:rPr>
              <a:t>Единая предпринимательская деятельность - деятельность как единого хозяйствующего субъекта нескольких формально самостоятельных лиц (организаций, индивидуальных предпринимателей), в отношении которых осуществляется контроль одними и теми же лицами (ст. 6 Закона № 176-ФЗ)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2350998" y="821926"/>
            <a:ext cx="6175988" cy="6365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884" b="1" dirty="0">
                <a:solidFill>
                  <a:srgbClr val="003964"/>
                </a:solidFill>
                <a:cs typeface="Times New Roman" panose="02020603050405020304" pitchFamily="18" charset="0"/>
              </a:rPr>
              <a:t>Дробление бизнеса — это разделение единой предпринимательской деятельности между несколькими формально самостоятельными лицами (организациями, индивидуальными предпринимателями), в отношении которых осуществляется контроль одними и теми же лицами, направленное исключительно или преимущественно на занижение сумм налогов путем применения специальных налоговых режимов</a:t>
            </a:r>
          </a:p>
        </p:txBody>
      </p:sp>
    </p:spTree>
    <p:extLst>
      <p:ext uri="{BB962C8B-B14F-4D97-AF65-F5344CB8AC3E}">
        <p14:creationId xmlns:p14="http://schemas.microsoft.com/office/powerpoint/2010/main" val="3300752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457646" y="392715"/>
            <a:ext cx="842463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lnSpc>
                <a:spcPts val="1224"/>
              </a:lnSpc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Что такое налоговая амнистия</a:t>
            </a:r>
            <a:endParaRPr lang="ru-RU" sz="1632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653568" y="691286"/>
            <a:ext cx="8122799" cy="19209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6720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fld>
            <a:endParaRPr lang="ru-RU" sz="1632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948890" y="910681"/>
            <a:ext cx="7230309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Налоговая амнистия </a:t>
            </a:r>
            <a:r>
              <a:rPr lang="ru-RU" sz="13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это предоставление государством возможности добровольно оплатить не уплаченные ранее налоги, не опасаясь штрафов или уголовного преследования. Налоговая амнистия действует ограниченное время, распространяется на конкретную группу налогоплательщиков и направлена на легализацию взаимоотношений государства и бизнес </a:t>
            </a:r>
            <a:r>
              <a:rPr lang="ru-RU" sz="13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сообщества</a:t>
            </a:r>
            <a:endParaRPr lang="ru-RU" sz="13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692845" y="3946457"/>
            <a:ext cx="783486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>
                <a:solidFill>
                  <a:schemeClr val="tx2">
                    <a:lumMod val="50000"/>
                  </a:schemeClr>
                </a:solidFill>
              </a:defRPr>
            </a:lvl1pPr>
          </a:lstStyle>
          <a:p>
            <a:r>
              <a:rPr lang="ru-RU" sz="13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Обязательное условие</a:t>
            </a:r>
            <a:r>
              <a:rPr lang="en-US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добровольный отказ от схемы «дробления» бизнеса </a:t>
            </a:r>
          </a:p>
          <a:p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2025 и 2026 годах с учетом особенностей, предусмотренных статьей 6 Федерального закона </a:t>
            </a:r>
          </a:p>
          <a:p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от 12 июля 2024 года № 176-ФЗ</a:t>
            </a:r>
          </a:p>
          <a:p>
            <a:r>
              <a:rPr lang="en-US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Блок-схема: извлечение 2"/>
          <p:cNvSpPr/>
          <p:nvPr/>
        </p:nvSpPr>
        <p:spPr>
          <a:xfrm rot="10800000">
            <a:off x="555607" y="3943202"/>
            <a:ext cx="194657" cy="522652"/>
          </a:xfrm>
          <a:prstGeom prst="flowChartExtract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Блок-схема: узел 3"/>
          <p:cNvSpPr/>
          <p:nvPr/>
        </p:nvSpPr>
        <p:spPr>
          <a:xfrm>
            <a:off x="598140" y="4547228"/>
            <a:ext cx="102184" cy="115165"/>
          </a:xfrm>
          <a:prstGeom prst="flowChartConnector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1065411" y="2424388"/>
            <a:ext cx="7071507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Разработан </a:t>
            </a:r>
            <a:r>
              <a:rPr lang="ru-RU" sz="13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механизм «налоговой амнистии»</a:t>
            </a:r>
            <a:r>
              <a:rPr lang="ru-RU" sz="13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в части правонарушений, связанных с фактом «дробления» бизнеса, в соответствии с которым прекращается обязанность по уплате налогов, возникшая за налоговые периоды 2022 — 2024 годов, а также соответствующих пеней и штрафов, предусмотренных статьями 119, 120 и 122 НК РФ</a:t>
            </a:r>
          </a:p>
        </p:txBody>
      </p:sp>
      <p:sp>
        <p:nvSpPr>
          <p:cNvPr id="5" name="Выгнутая вправо стрелка 4"/>
          <p:cNvSpPr/>
          <p:nvPr/>
        </p:nvSpPr>
        <p:spPr>
          <a:xfrm>
            <a:off x="8294485" y="1039255"/>
            <a:ext cx="391843" cy="687199"/>
          </a:xfrm>
          <a:prstGeom prst="curvedLeft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solidFill>
                <a:srgbClr val="007A37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Выгнутая влево стрелка 5"/>
          <p:cNvSpPr/>
          <p:nvPr/>
        </p:nvSpPr>
        <p:spPr>
          <a:xfrm>
            <a:off x="627988" y="2536617"/>
            <a:ext cx="358825" cy="761187"/>
          </a:xfrm>
          <a:prstGeom prst="curvedRight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solidFill>
                <a:srgbClr val="007A37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5797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408666" y="347485"/>
            <a:ext cx="847361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lnSpc>
                <a:spcPts val="1224"/>
              </a:lnSpc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Ограничения механизма налоговой амнистии не распространяется</a:t>
            </a:r>
            <a:endParaRPr lang="ru-RU" sz="1632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661516" y="642305"/>
            <a:ext cx="8122799" cy="19209"/>
          </a:xfrm>
          <a:prstGeom prst="line">
            <a:avLst/>
          </a:prstGeom>
          <a:ln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6720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fld>
            <a:endParaRPr lang="ru-RU" sz="1632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4007767" y="881226"/>
            <a:ext cx="4804890" cy="311531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Налогоплательщик не отказался от дробления бизнеса в 2025 - 2026 годах</a:t>
            </a:r>
            <a:endParaRPr lang="ru-RU" sz="884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4" name="Скругленный прямоугольник 183"/>
          <p:cNvSpPr/>
          <p:nvPr/>
        </p:nvSpPr>
        <p:spPr>
          <a:xfrm>
            <a:off x="3996294" y="1270013"/>
            <a:ext cx="4816363" cy="29659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Дробление бизнеса выявлено за периоды 2021 года и ранее</a:t>
            </a:r>
            <a:endParaRPr lang="ru-RU" sz="884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1" name="Скругленный прямоугольник 170"/>
          <p:cNvSpPr/>
          <p:nvPr/>
        </p:nvSpPr>
        <p:spPr>
          <a:xfrm>
            <a:off x="3984830" y="1626015"/>
            <a:ext cx="4821990" cy="30666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Решение по результатам налоговой проверки за налоговые периоды 2022-2024 </a:t>
            </a:r>
          </a:p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вступило в силу до 12.07.2024</a:t>
            </a:r>
          </a:p>
        </p:txBody>
      </p:sp>
      <p:sp>
        <p:nvSpPr>
          <p:cNvPr id="172" name="Скругленный прямоугольник 171"/>
          <p:cNvSpPr/>
          <p:nvPr/>
        </p:nvSpPr>
        <p:spPr>
          <a:xfrm>
            <a:off x="1164572" y="1169466"/>
            <a:ext cx="2180519" cy="492857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2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Амнистия не применяется </a:t>
            </a:r>
          </a:p>
        </p:txBody>
      </p:sp>
      <p:sp>
        <p:nvSpPr>
          <p:cNvPr id="173" name="Правая фигурная скобка 172"/>
          <p:cNvSpPr/>
          <p:nvPr/>
        </p:nvSpPr>
        <p:spPr>
          <a:xfrm>
            <a:off x="5213000" y="2118783"/>
            <a:ext cx="248443" cy="2793767"/>
          </a:xfrm>
          <a:prstGeom prst="rightBrace">
            <a:avLst/>
          </a:prstGeom>
          <a:ln w="1905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884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0" name="Скругленный прямоугольник 179"/>
          <p:cNvSpPr/>
          <p:nvPr/>
        </p:nvSpPr>
        <p:spPr>
          <a:xfrm>
            <a:off x="488872" y="2130926"/>
            <a:ext cx="4487554" cy="41332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НДФЛ и страховые взносы, </a:t>
            </a:r>
            <a:r>
              <a:rPr lang="ru-RU" sz="884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доначисленные</a:t>
            </a:r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 связи с занижением (сокрытием) заработной платы (не связаны с дроблением бизнеса)</a:t>
            </a:r>
            <a:endParaRPr lang="ru-RU" sz="884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488871" y="2603467"/>
            <a:ext cx="4487554" cy="426141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 на прибыль организаций, </a:t>
            </a:r>
            <a:r>
              <a:rPr lang="ru-RU" sz="884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доначисленный</a:t>
            </a:r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участникам схемы дробления, применяющим ОСНО (НДФЛ для ИП), в связи с занижением (сокрытием) выручки (доходов) (не связаны с дроблением бизнеса)</a:t>
            </a:r>
            <a:endParaRPr lang="ru-RU" sz="884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2" name="Скругленный прямоугольник 181"/>
          <p:cNvSpPr/>
          <p:nvPr/>
        </p:nvSpPr>
        <p:spPr>
          <a:xfrm>
            <a:off x="488871" y="3583026"/>
            <a:ext cx="4486779" cy="44516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Страховые взносы (дробление бизнеса в целях получения лицами статуса субъектов малого и среднего предпринимательства для применения пониженного тарифа страховых взносов)</a:t>
            </a:r>
            <a:endParaRPr lang="ru-RU" sz="884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488871" y="4101779"/>
            <a:ext cx="4486779" cy="38020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НДС в связи с применением льгот в сфере общественного питания (дробление бизнеса в целях не превышения выручки 2 млрд рублей в год)</a:t>
            </a:r>
            <a:endParaRPr lang="ru-RU" sz="884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6" name="Правая фигурная скобка 185"/>
          <p:cNvSpPr/>
          <p:nvPr/>
        </p:nvSpPr>
        <p:spPr>
          <a:xfrm rot="10800000">
            <a:off x="3703312" y="850905"/>
            <a:ext cx="248443" cy="1123845"/>
          </a:xfrm>
          <a:prstGeom prst="rightBrace">
            <a:avLst/>
          </a:prstGeom>
          <a:ln w="1905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884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8" name="Скругленный прямоугольник 187"/>
          <p:cNvSpPr/>
          <p:nvPr/>
        </p:nvSpPr>
        <p:spPr>
          <a:xfrm>
            <a:off x="5804909" y="3257476"/>
            <a:ext cx="2180519" cy="492857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2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Амнистия не распространяется на налоги (страховые взносы)</a:t>
            </a:r>
          </a:p>
        </p:txBody>
      </p:sp>
      <p:sp>
        <p:nvSpPr>
          <p:cNvPr id="189" name="Скругленный прямоугольник 188"/>
          <p:cNvSpPr/>
          <p:nvPr/>
        </p:nvSpPr>
        <p:spPr>
          <a:xfrm>
            <a:off x="488871" y="4561571"/>
            <a:ext cx="4486779" cy="31225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 на добычу полезных ископаемых (дробление бизнеса с целью занижения себестоимости полезного ископаемого)</a:t>
            </a:r>
            <a:endParaRPr lang="ru-RU" sz="884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0" name="Скругленный прямоугольник 189"/>
          <p:cNvSpPr/>
          <p:nvPr/>
        </p:nvSpPr>
        <p:spPr>
          <a:xfrm>
            <a:off x="488871" y="3077185"/>
            <a:ext cx="4491448" cy="46019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Налоги по спец. режимам (УСН, ЕСХН), </a:t>
            </a:r>
            <a:r>
              <a:rPr lang="ru-RU" sz="884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доначисленные</a:t>
            </a:r>
            <a:r>
              <a:rPr lang="ru-RU" sz="884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участникам схемы, в связи с занижением (сокрытием) выручки (доходов) (не связаны с дроблением бизнеса)</a:t>
            </a:r>
            <a:endParaRPr lang="ru-RU" sz="884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9639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571048" y="353999"/>
            <a:ext cx="878318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lnSpc>
                <a:spcPts val="1224"/>
              </a:lnSpc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Добровольный отказ от </a:t>
            </a: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выявленных схем, в </a:t>
            </a:r>
            <a:r>
              <a:rPr lang="ru-RU" sz="1632" dirty="0" err="1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т.ч</a:t>
            </a: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по «дроблению» бизнеса</a:t>
            </a:r>
            <a:endParaRPr lang="ru-RU" sz="1632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661516" y="642305"/>
            <a:ext cx="8122799" cy="19209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6720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fld>
            <a:endParaRPr lang="ru-RU" sz="1632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6" name="Скругленный прямоугольник 175"/>
          <p:cNvSpPr/>
          <p:nvPr/>
        </p:nvSpPr>
        <p:spPr>
          <a:xfrm>
            <a:off x="706048" y="857436"/>
            <a:ext cx="3606791" cy="370772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ru-RU" sz="1156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Выявление налоговым органом </a:t>
            </a:r>
          </a:p>
          <a:p>
            <a:pPr lvl="0" algn="ctr"/>
            <a:r>
              <a:rPr lang="ru-RU" sz="1156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признаков </a:t>
            </a:r>
            <a:r>
              <a:rPr lang="ru-RU" sz="1156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применения схемы</a:t>
            </a:r>
            <a:endParaRPr lang="ru-RU" sz="1156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8" name="Скругленный прямоугольник 177"/>
          <p:cNvSpPr/>
          <p:nvPr/>
        </p:nvSpPr>
        <p:spPr>
          <a:xfrm>
            <a:off x="837590" y="1539924"/>
            <a:ext cx="3373304" cy="983778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56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Комиссия по побуждению налогоплательщика к добровольному отказу от применения </a:t>
            </a:r>
            <a:r>
              <a:rPr lang="ru-RU" sz="1156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 на </a:t>
            </a:r>
            <a:r>
              <a:rPr lang="ru-RU" sz="1156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основании Уведомления о вызове налогоплательщика в налоговый орган в соответствии с пп.4 п.1 ст. 31 НК РФ</a:t>
            </a:r>
          </a:p>
        </p:txBody>
      </p:sp>
      <p:sp>
        <p:nvSpPr>
          <p:cNvPr id="179" name="Скругленный прямоугольник 178"/>
          <p:cNvSpPr/>
          <p:nvPr/>
        </p:nvSpPr>
        <p:spPr>
          <a:xfrm>
            <a:off x="837591" y="3263565"/>
            <a:ext cx="3460463" cy="1648985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56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 изменения организационной структуры бизнеса</a:t>
            </a:r>
            <a:r>
              <a:rPr lang="en-US" sz="1156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/>
            <a:r>
              <a:rPr lang="ru-RU" sz="1156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переход формально самостоятельных участников дробления бизнеса на общую систему налогообложения; </a:t>
            </a:r>
          </a:p>
          <a:p>
            <a:pPr algn="ctr"/>
            <a:r>
              <a:rPr lang="ru-RU" sz="1156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перевод всей деятельности на одно из лиц группы</a:t>
            </a:r>
          </a:p>
        </p:txBody>
      </p:sp>
      <p:sp>
        <p:nvSpPr>
          <p:cNvPr id="180" name="Скругленный прямоугольник 179"/>
          <p:cNvSpPr/>
          <p:nvPr/>
        </p:nvSpPr>
        <p:spPr>
          <a:xfrm>
            <a:off x="4849798" y="3273493"/>
            <a:ext cx="3496468" cy="1639056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56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изменением организационной структуры бизнеса</a:t>
            </a:r>
            <a:r>
              <a:rPr lang="en-US" sz="1156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/>
            <a:r>
              <a:rPr lang="ru-RU" sz="1156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объединение формально самостоятельных юридических лиц в одно юридическое лицо; </a:t>
            </a:r>
          </a:p>
          <a:p>
            <a:pPr algn="ctr"/>
            <a:r>
              <a:rPr lang="ru-RU" sz="1156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полное отчуждение акций (долей) юридических лиц, входящих в группу лиц, иным независимым лицам. При этом группа лиц перестает вести деятельность как единый хозяйствующий субъект</a:t>
            </a:r>
            <a:endParaRPr lang="en-US" sz="1156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Стрелка вниз 7"/>
          <p:cNvSpPr/>
          <p:nvPr/>
        </p:nvSpPr>
        <p:spPr>
          <a:xfrm>
            <a:off x="2451259" y="1244069"/>
            <a:ext cx="229825" cy="275386"/>
          </a:xfrm>
          <a:prstGeom prst="down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Нашивка 11"/>
          <p:cNvSpPr/>
          <p:nvPr/>
        </p:nvSpPr>
        <p:spPr>
          <a:xfrm>
            <a:off x="4555781" y="3577820"/>
            <a:ext cx="224250" cy="35172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3" name="Нашивка 192"/>
          <p:cNvSpPr/>
          <p:nvPr/>
        </p:nvSpPr>
        <p:spPr>
          <a:xfrm>
            <a:off x="4376079" y="3582726"/>
            <a:ext cx="224250" cy="35172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5" name="Нашивка 194"/>
          <p:cNvSpPr/>
          <p:nvPr/>
        </p:nvSpPr>
        <p:spPr>
          <a:xfrm rot="10800000">
            <a:off x="4523021" y="4223313"/>
            <a:ext cx="224250" cy="35172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6" name="Нашивка 195"/>
          <p:cNvSpPr/>
          <p:nvPr/>
        </p:nvSpPr>
        <p:spPr>
          <a:xfrm rot="10800000">
            <a:off x="4347750" y="4228219"/>
            <a:ext cx="224250" cy="35172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4767921" y="855423"/>
            <a:ext cx="3621050" cy="372785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56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Самостоятельное выявление</a:t>
            </a:r>
          </a:p>
          <a:p>
            <a:pPr algn="ctr"/>
            <a:r>
              <a:rPr lang="ru-RU" sz="1156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рисков в деятельности</a:t>
            </a:r>
            <a:endParaRPr lang="ru-RU" sz="1156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2" name="Скругленный прямоугольник 181"/>
          <p:cNvSpPr/>
          <p:nvPr/>
        </p:nvSpPr>
        <p:spPr>
          <a:xfrm>
            <a:off x="4913099" y="1542211"/>
            <a:ext cx="3348899" cy="981492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56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Принятие решения о добровольном отказе от применения </a:t>
            </a:r>
            <a:r>
              <a:rPr lang="ru-RU" sz="1156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 путем </a:t>
            </a:r>
            <a:r>
              <a:rPr lang="ru-RU" sz="1156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предоставления уточненных налоговых деклараций и уплаты соответствующих налогов</a:t>
            </a:r>
          </a:p>
        </p:txBody>
      </p:sp>
      <p:sp>
        <p:nvSpPr>
          <p:cNvPr id="183" name="Стрелка вниз 182"/>
          <p:cNvSpPr/>
          <p:nvPr/>
        </p:nvSpPr>
        <p:spPr>
          <a:xfrm>
            <a:off x="6466386" y="1241647"/>
            <a:ext cx="214004" cy="275386"/>
          </a:xfrm>
          <a:prstGeom prst="down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088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4" name="Скругленный прямоугольник 183"/>
          <p:cNvSpPr/>
          <p:nvPr/>
        </p:nvSpPr>
        <p:spPr>
          <a:xfrm>
            <a:off x="706047" y="2722682"/>
            <a:ext cx="7813398" cy="298909"/>
          </a:xfrm>
          <a:prstGeom prst="roundRect">
            <a:avLst/>
          </a:prstGeom>
          <a:solidFill>
            <a:srgbClr val="007A37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21975"/>
            <a:r>
              <a:rPr lang="ru-RU" sz="1088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Пути добровольного отказа от применения схемы «дробления» бизнеса</a:t>
            </a:r>
            <a:r>
              <a:rPr lang="en-US" sz="1088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1088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6" name="Прямая соединительная линия 185"/>
          <p:cNvCxnSpPr/>
          <p:nvPr/>
        </p:nvCxnSpPr>
        <p:spPr>
          <a:xfrm flipH="1">
            <a:off x="4539558" y="817412"/>
            <a:ext cx="960" cy="1920416"/>
          </a:xfrm>
          <a:prstGeom prst="line">
            <a:avLst/>
          </a:prstGeom>
          <a:ln w="19050">
            <a:solidFill>
              <a:srgbClr val="007A37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2170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0C7158C-0BF7-4D17-9DA5-476EDBB8C12D}" type="slidenum">
              <a:rPr lang="ru-RU" smtClean="0"/>
              <a:pPr>
                <a:defRPr/>
              </a:pPr>
              <a:t>14</a:t>
            </a:fld>
            <a:endParaRPr lang="ru-RU" dirty="0"/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666" y="236132"/>
            <a:ext cx="8535785" cy="475236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408666" y="1788064"/>
            <a:ext cx="8535785" cy="3053491"/>
          </a:xfrm>
          <a:prstGeom prst="rect">
            <a:avLst/>
          </a:prstGeom>
        </p:spPr>
        <p:txBody>
          <a:bodyPr vert="horz" wrap="square" lIns="70950" tIns="35475" rIns="70950" bIns="35475" rtlCol="0" anchor="ctr">
            <a:noAutofit/>
          </a:bodyPr>
          <a:lstStyle/>
          <a:p>
            <a:pPr algn="ctr" defTabSz="709487">
              <a:spcBef>
                <a:spcPct val="0"/>
              </a:spcBef>
            </a:pPr>
            <a:r>
              <a:rPr lang="ru-RU" sz="2381" b="1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Благодарим за внимание!</a:t>
            </a:r>
            <a:endParaRPr lang="ru-RU" sz="2381" b="1" dirty="0">
              <a:ln>
                <a:solidFill>
                  <a:schemeClr val="accent1"/>
                </a:solidFill>
              </a:ln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52148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26464" y="311915"/>
            <a:ext cx="8122799" cy="3434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Виды мероприятий налогового контроля</a:t>
            </a: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749217" y="679069"/>
            <a:ext cx="8056418" cy="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6720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fld>
            <a:endParaRPr lang="ru-RU" sz="1632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6" name="Объект 1"/>
          <p:cNvSpPr>
            <a:spLocks noGrp="1"/>
          </p:cNvSpPr>
          <p:nvPr>
            <p:ph idx="1"/>
          </p:nvPr>
        </p:nvSpPr>
        <p:spPr>
          <a:xfrm>
            <a:off x="1326177" y="699542"/>
            <a:ext cx="3101808" cy="362635"/>
          </a:xfrm>
        </p:spPr>
        <p:txBody>
          <a:bodyPr/>
          <a:lstStyle/>
          <a:p>
            <a:pPr marL="0" indent="0" algn="ctr">
              <a:buNone/>
            </a:pPr>
            <a:r>
              <a:rPr lang="ru-RU" sz="1632" kern="12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рамках проверок</a:t>
            </a:r>
          </a:p>
        </p:txBody>
      </p:sp>
      <p:sp>
        <p:nvSpPr>
          <p:cNvPr id="177" name="Объект 1"/>
          <p:cNvSpPr txBox="1">
            <a:spLocks/>
          </p:cNvSpPr>
          <p:nvPr/>
        </p:nvSpPr>
        <p:spPr bwMode="auto">
          <a:xfrm>
            <a:off x="5522690" y="699542"/>
            <a:ext cx="2865734" cy="5760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4014" tIns="52007" rIns="104014" bIns="52007" numCol="1" anchor="t" anchorCtr="0" compatLnSpc="1">
            <a:prstTxWarp prst="textNoShape">
              <a:avLst/>
            </a:prstTxWarp>
          </a:bodyPr>
          <a:lstStyle>
            <a:lvl1pPr marL="246579" indent="0" algn="l" defTabSz="707441" rtl="0" eaLnBrk="0" fontAlgn="base" hangingPunct="0">
              <a:spcBef>
                <a:spcPct val="20000"/>
              </a:spcBef>
              <a:spcAft>
                <a:spcPct val="0"/>
              </a:spcAft>
              <a:buFontTx/>
              <a:buNone/>
              <a:defRPr sz="2517" b="1">
                <a:solidFill>
                  <a:srgbClr val="005AA9"/>
                </a:solidFill>
                <a:latin typeface="+mj-lt"/>
                <a:ea typeface="+mn-ea"/>
                <a:cs typeface="+mn-cs"/>
              </a:defRPr>
            </a:lvl1pPr>
            <a:lvl2pPr marL="246579" indent="0" algn="l" defTabSz="707441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1632">
                <a:solidFill>
                  <a:srgbClr val="504F53"/>
                </a:solidFill>
                <a:latin typeface="+mj-lt"/>
              </a:defRPr>
            </a:lvl2pPr>
            <a:lvl3pPr marL="426403" indent="-176591" algn="l" defTabSz="707441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1632">
                <a:solidFill>
                  <a:srgbClr val="504F53"/>
                </a:solidFill>
                <a:latin typeface="+mj-lt"/>
              </a:defRPr>
            </a:lvl3pPr>
            <a:lvl4pPr marL="0" indent="244426" algn="just" defTabSz="707441" rtl="0" eaLnBrk="0" fontAlgn="base" hangingPunct="0">
              <a:lnSpc>
                <a:spcPts val="1224"/>
              </a:lnSpc>
              <a:spcBef>
                <a:spcPts val="272"/>
              </a:spcBef>
              <a:spcAft>
                <a:spcPct val="0"/>
              </a:spcAft>
              <a:buFont typeface="Arial" charset="0"/>
              <a:buChar char="–"/>
              <a:defRPr sz="1088">
                <a:solidFill>
                  <a:srgbClr val="504F53"/>
                </a:solidFill>
                <a:latin typeface="+mj-lt"/>
              </a:defRPr>
            </a:lvl4pPr>
            <a:lvl5pPr marL="973404" indent="0" algn="l" defTabSz="707441" rtl="0" eaLnBrk="0" fontAlgn="base" hangingPunct="0">
              <a:lnSpc>
                <a:spcPts val="1224"/>
              </a:lnSpc>
              <a:spcBef>
                <a:spcPts val="272"/>
              </a:spcBef>
              <a:spcAft>
                <a:spcPct val="0"/>
              </a:spcAft>
              <a:buFont typeface="Arial" charset="0"/>
              <a:buNone/>
              <a:defRPr sz="952">
                <a:solidFill>
                  <a:srgbClr val="8D8C90"/>
                </a:solidFill>
                <a:latin typeface="+mj-lt"/>
              </a:defRPr>
            </a:lvl5pPr>
            <a:lvl6pPr marL="1283514" algn="l" defTabSz="707441" rtl="0" fontAlgn="base">
              <a:lnSpc>
                <a:spcPts val="1224"/>
              </a:lnSpc>
              <a:spcBef>
                <a:spcPts val="272"/>
              </a:spcBef>
              <a:spcAft>
                <a:spcPct val="0"/>
              </a:spcAft>
              <a:buFont typeface="Arial" pitchFamily="34" charset="0"/>
              <a:defRPr sz="952">
                <a:solidFill>
                  <a:srgbClr val="8D8C90"/>
                </a:solidFill>
                <a:latin typeface="+mn-lt"/>
              </a:defRPr>
            </a:lvl6pPr>
            <a:lvl7pPr marL="1593626" algn="l" defTabSz="707441" rtl="0" fontAlgn="base">
              <a:lnSpc>
                <a:spcPts val="1224"/>
              </a:lnSpc>
              <a:spcBef>
                <a:spcPts val="272"/>
              </a:spcBef>
              <a:spcAft>
                <a:spcPct val="0"/>
              </a:spcAft>
              <a:buFont typeface="Arial" pitchFamily="34" charset="0"/>
              <a:defRPr sz="952">
                <a:solidFill>
                  <a:srgbClr val="8D8C90"/>
                </a:solidFill>
                <a:latin typeface="+mn-lt"/>
              </a:defRPr>
            </a:lvl7pPr>
            <a:lvl8pPr marL="1903736" algn="l" defTabSz="707441" rtl="0" fontAlgn="base">
              <a:lnSpc>
                <a:spcPts val="1224"/>
              </a:lnSpc>
              <a:spcBef>
                <a:spcPts val="272"/>
              </a:spcBef>
              <a:spcAft>
                <a:spcPct val="0"/>
              </a:spcAft>
              <a:buFont typeface="Arial" pitchFamily="34" charset="0"/>
              <a:defRPr sz="952">
                <a:solidFill>
                  <a:srgbClr val="8D8C90"/>
                </a:solidFill>
                <a:latin typeface="+mn-lt"/>
              </a:defRPr>
            </a:lvl8pPr>
            <a:lvl9pPr marL="2213848" algn="l" defTabSz="707441" rtl="0" fontAlgn="base">
              <a:lnSpc>
                <a:spcPts val="1224"/>
              </a:lnSpc>
              <a:spcBef>
                <a:spcPts val="272"/>
              </a:spcBef>
              <a:spcAft>
                <a:spcPct val="0"/>
              </a:spcAft>
              <a:buFont typeface="Arial" pitchFamily="34" charset="0"/>
              <a:defRPr sz="952">
                <a:solidFill>
                  <a:srgbClr val="8D8C90"/>
                </a:solidFill>
                <a:latin typeface="+mn-lt"/>
              </a:defRPr>
            </a:lvl9pPr>
          </a:lstStyle>
          <a:p>
            <a:pPr algn="ctr"/>
            <a:r>
              <a:rPr lang="ru-RU" sz="1632" b="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Вне рамок проверок</a:t>
            </a:r>
          </a:p>
        </p:txBody>
      </p:sp>
      <p:sp>
        <p:nvSpPr>
          <p:cNvPr id="178" name="Скругленный прямоугольник 177"/>
          <p:cNvSpPr/>
          <p:nvPr/>
        </p:nvSpPr>
        <p:spPr>
          <a:xfrm>
            <a:off x="1177554" y="1103646"/>
            <a:ext cx="1792800" cy="59400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Истребование документов </a:t>
            </a:r>
          </a:p>
          <a:p>
            <a:pPr algn="ctr" defTabSz="914400"/>
            <a:r>
              <a:rPr lang="ru-RU" sz="11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(п.7 ст. 88 НК РФ) </a:t>
            </a:r>
            <a:endParaRPr lang="ru-RU" sz="1100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9" name="Скругленный прямоугольник 178"/>
          <p:cNvSpPr/>
          <p:nvPr/>
        </p:nvSpPr>
        <p:spPr>
          <a:xfrm>
            <a:off x="1193208" y="1780703"/>
            <a:ext cx="1792800" cy="59400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Проведение осмотра </a:t>
            </a:r>
            <a:b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(п.1 ст. 92 НК РФ)</a:t>
            </a:r>
          </a:p>
        </p:txBody>
      </p:sp>
      <p:sp>
        <p:nvSpPr>
          <p:cNvPr id="180" name="Скругленный прямоугольник 179"/>
          <p:cNvSpPr/>
          <p:nvPr/>
        </p:nvSpPr>
        <p:spPr>
          <a:xfrm>
            <a:off x="3112494" y="1103646"/>
            <a:ext cx="1792577" cy="59400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Привлечение </a:t>
            </a:r>
            <a:r>
              <a:rPr lang="ru-RU" sz="11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специалистов</a:t>
            </a:r>
            <a:endParaRPr lang="ru-RU" sz="1100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(ст. 96,97 НК РФ)</a:t>
            </a: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1186127" y="2453085"/>
            <a:ext cx="1792577" cy="59400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«Встречная проверка» (ст. 93.1 НК РФ)</a:t>
            </a:r>
          </a:p>
        </p:txBody>
      </p:sp>
      <p:sp>
        <p:nvSpPr>
          <p:cNvPr id="182" name="Скругленный прямоугольник 181"/>
          <p:cNvSpPr/>
          <p:nvPr/>
        </p:nvSpPr>
        <p:spPr>
          <a:xfrm>
            <a:off x="3099120" y="1794435"/>
            <a:ext cx="1792800" cy="58026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Уведомление о вызове для дачи пояснений</a:t>
            </a:r>
          </a:p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sz="1100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пп</a:t>
            </a:r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4 п. 1 ст. 31)</a:t>
            </a: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3099119" y="2459605"/>
            <a:ext cx="1792577" cy="59400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Допрос </a:t>
            </a:r>
            <a:r>
              <a:rPr lang="ru-RU" sz="11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свидетелей</a:t>
            </a:r>
            <a:endParaRPr lang="ru-RU" sz="1100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(ст. 90 НК РФ)</a:t>
            </a:r>
          </a:p>
        </p:txBody>
      </p:sp>
      <p:sp>
        <p:nvSpPr>
          <p:cNvPr id="184" name="Скругленный прямоугольник 183"/>
          <p:cNvSpPr/>
          <p:nvPr/>
        </p:nvSpPr>
        <p:spPr>
          <a:xfrm>
            <a:off x="2159377" y="3123663"/>
            <a:ext cx="1792577" cy="59400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Назначение экспертизы (п.1 ст. 95 НК РФ)</a:t>
            </a: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5724129" y="1492671"/>
            <a:ext cx="2519303" cy="57606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Истребование документов (информации)</a:t>
            </a:r>
            <a:endParaRPr lang="ru-RU" sz="11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914400"/>
            <a:r>
              <a:rPr lang="ru-RU" sz="11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(п.2 ст</a:t>
            </a:r>
            <a:r>
              <a:rPr lang="ru-RU" sz="1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11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93.1 </a:t>
            </a:r>
            <a:r>
              <a:rPr lang="ru-RU" sz="1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НК РФ)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467544" y="1204522"/>
            <a:ext cx="382405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Ь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</a:t>
            </a:r>
          </a:p>
          <a:p>
            <a:pPr algn="ctr"/>
            <a:r>
              <a:rPr 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</a:t>
            </a:r>
            <a:endParaRPr lang="ru-RU" sz="1000" b="1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220072" y="2328431"/>
            <a:ext cx="37336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ЫЕ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</a:t>
            </a:r>
          </a:p>
          <a:p>
            <a:pPr algn="ctr"/>
            <a:r>
              <a:rPr 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</a:t>
            </a:r>
          </a:p>
          <a:p>
            <a:pPr algn="ctr"/>
            <a:r>
              <a:rPr 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</a:t>
            </a:r>
            <a:endParaRPr lang="ru-RU" sz="1000" b="1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9" name="Скругленный прямоугольник 188"/>
          <p:cNvSpPr/>
          <p:nvPr/>
        </p:nvSpPr>
        <p:spPr>
          <a:xfrm>
            <a:off x="1171603" y="3776291"/>
            <a:ext cx="1816221" cy="53092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Истребование документов у аудиторов</a:t>
            </a:r>
          </a:p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(ст. 93.2 НК РФ)</a:t>
            </a:r>
          </a:p>
        </p:txBody>
      </p:sp>
      <p:sp>
        <p:nvSpPr>
          <p:cNvPr id="190" name="Скругленный прямоугольник 189"/>
          <p:cNvSpPr/>
          <p:nvPr/>
        </p:nvSpPr>
        <p:spPr>
          <a:xfrm>
            <a:off x="3144343" y="3777950"/>
            <a:ext cx="1787698" cy="52926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Проведение выемки</a:t>
            </a:r>
          </a:p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(п. п. 1, 4 ст. 94 НК РФ)</a:t>
            </a:r>
          </a:p>
        </p:txBody>
      </p:sp>
      <p:sp>
        <p:nvSpPr>
          <p:cNvPr id="198" name="Скругленный прямоугольник 197"/>
          <p:cNvSpPr/>
          <p:nvPr/>
        </p:nvSpPr>
        <p:spPr>
          <a:xfrm>
            <a:off x="1931383" y="4371950"/>
            <a:ext cx="2136562" cy="57006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Проведение инвентаризации имущества</a:t>
            </a:r>
          </a:p>
          <a:p>
            <a:pPr algn="ctr" defTabSz="914400"/>
            <a:r>
              <a:rPr lang="ru-RU" sz="11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(п. 13 ст. 89 НК РФ)</a:t>
            </a:r>
          </a:p>
        </p:txBody>
      </p:sp>
      <p:sp>
        <p:nvSpPr>
          <p:cNvPr id="199" name="Скругленный прямоугольник 198"/>
          <p:cNvSpPr/>
          <p:nvPr/>
        </p:nvSpPr>
        <p:spPr>
          <a:xfrm>
            <a:off x="5724129" y="2211710"/>
            <a:ext cx="2519303" cy="57600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Допрос свидетелей</a:t>
            </a:r>
            <a:endParaRPr lang="ru-RU" sz="11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914400"/>
            <a:r>
              <a:rPr lang="ru-RU" sz="1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(ст. 90 НК РФ)</a:t>
            </a:r>
          </a:p>
        </p:txBody>
      </p:sp>
      <p:sp>
        <p:nvSpPr>
          <p:cNvPr id="200" name="Скругленный прямоугольник 199"/>
          <p:cNvSpPr/>
          <p:nvPr/>
        </p:nvSpPr>
        <p:spPr>
          <a:xfrm>
            <a:off x="5724129" y="2925574"/>
            <a:ext cx="2519303" cy="57600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Уведомление о вызове для дачи пояснений</a:t>
            </a:r>
          </a:p>
          <a:p>
            <a:pPr algn="ctr" defTabSz="914400"/>
            <a:r>
              <a:rPr lang="ru-RU" sz="1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sz="11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пп</a:t>
            </a:r>
            <a:r>
              <a:rPr lang="ru-RU" sz="1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4 п. 1 ст. 31)</a:t>
            </a:r>
          </a:p>
        </p:txBody>
      </p:sp>
      <p:sp>
        <p:nvSpPr>
          <p:cNvPr id="201" name="Левая фигурная скобка 200"/>
          <p:cNvSpPr/>
          <p:nvPr/>
        </p:nvSpPr>
        <p:spPr>
          <a:xfrm>
            <a:off x="714993" y="987574"/>
            <a:ext cx="328616" cy="2232248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0000"/>
              </a:solidFill>
            </a:endParaRPr>
          </a:p>
        </p:txBody>
      </p:sp>
      <p:sp>
        <p:nvSpPr>
          <p:cNvPr id="202" name="Правая фигурная скобка 201"/>
          <p:cNvSpPr/>
          <p:nvPr/>
        </p:nvSpPr>
        <p:spPr>
          <a:xfrm>
            <a:off x="4716017" y="987574"/>
            <a:ext cx="585058" cy="3888431"/>
          </a:xfrm>
          <a:prstGeom prst="righ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0000"/>
              </a:solidFill>
            </a:endParaRPr>
          </a:p>
        </p:txBody>
      </p:sp>
      <p:sp>
        <p:nvSpPr>
          <p:cNvPr id="203" name="Скругленный прямоугольник 202"/>
          <p:cNvSpPr/>
          <p:nvPr/>
        </p:nvSpPr>
        <p:spPr>
          <a:xfrm>
            <a:off x="5724438" y="3645699"/>
            <a:ext cx="2519303" cy="57600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Назначение экспертизы </a:t>
            </a:r>
            <a:endParaRPr lang="ru-RU" sz="1100" dirty="0" smtClean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914400"/>
            <a:r>
              <a:rPr lang="ru-RU" sz="11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sz="11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п.1 ст. 95 НК РФ)</a:t>
            </a:r>
          </a:p>
        </p:txBody>
      </p:sp>
    </p:spTree>
    <p:extLst>
      <p:ext uri="{BB962C8B-B14F-4D97-AF65-F5344CB8AC3E}">
        <p14:creationId xmlns:p14="http://schemas.microsoft.com/office/powerpoint/2010/main" val="578190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26464" y="195486"/>
            <a:ext cx="8122799" cy="6459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Критерии налоговых </a:t>
            </a: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рисков</a:t>
            </a: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утвержденные </a:t>
            </a:r>
            <a:endParaRPr lang="ru-RU" sz="1632" dirty="0" smtClean="0">
              <a:solidFill>
                <a:srgbClr val="00396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727">
              <a:spcAft>
                <a:spcPts val="408"/>
              </a:spcAft>
            </a:pP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Приказом </a:t>
            </a: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ФНС России </a:t>
            </a: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30.05.2007 № ММ-3-06/333</a:t>
            </a: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@</a:t>
            </a:r>
            <a:endParaRPr lang="ru-RU" sz="1632" dirty="0">
              <a:solidFill>
                <a:srgbClr val="00396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692846" y="841432"/>
            <a:ext cx="8056418" cy="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6720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fld>
            <a:endParaRPr lang="ru-RU" sz="1632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5" name="Скругленный прямоугольник 174"/>
          <p:cNvSpPr/>
          <p:nvPr/>
        </p:nvSpPr>
        <p:spPr>
          <a:xfrm>
            <a:off x="838066" y="920372"/>
            <a:ext cx="7417974" cy="36004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Налоговая нагрузка у данного налогоплательщика ниже ее среднего уровня по хозяйствующим субъектам в конкретной отрасли (виду экономической деятельности).</a:t>
            </a:r>
          </a:p>
        </p:txBody>
      </p:sp>
      <p:sp>
        <p:nvSpPr>
          <p:cNvPr id="176" name="Скругленный прямоугольник 175"/>
          <p:cNvSpPr/>
          <p:nvPr/>
        </p:nvSpPr>
        <p:spPr>
          <a:xfrm>
            <a:off x="839216" y="1267630"/>
            <a:ext cx="7416824" cy="294851"/>
          </a:xfrm>
          <a:prstGeom prst="roundRect">
            <a:avLst/>
          </a:prstGeom>
          <a:solidFill>
            <a:srgbClr val="DCE6F2"/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Отражение в бухгалтерской или налоговой отчетности убытков на протяжении нескольких налоговых периодов.</a:t>
            </a:r>
          </a:p>
        </p:txBody>
      </p:sp>
      <p:sp>
        <p:nvSpPr>
          <p:cNvPr id="177" name="Скругленный прямоугольник 176"/>
          <p:cNvSpPr/>
          <p:nvPr/>
        </p:nvSpPr>
        <p:spPr>
          <a:xfrm>
            <a:off x="833062" y="1527343"/>
            <a:ext cx="7422978" cy="30638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Отражение в налоговой отчетности значительных сумм налоговых вычетов за определенный период.</a:t>
            </a:r>
          </a:p>
        </p:txBody>
      </p:sp>
      <p:sp>
        <p:nvSpPr>
          <p:cNvPr id="178" name="Скругленный прямоугольник 177"/>
          <p:cNvSpPr/>
          <p:nvPr/>
        </p:nvSpPr>
        <p:spPr>
          <a:xfrm>
            <a:off x="833062" y="1811008"/>
            <a:ext cx="7422978" cy="279543"/>
          </a:xfrm>
          <a:prstGeom prst="roundRect">
            <a:avLst/>
          </a:prstGeom>
          <a:solidFill>
            <a:srgbClr val="DCE6F2"/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Опережающий темп роста расходов над темпом роста доходов от реализации товаров (работ, услуг).</a:t>
            </a:r>
          </a:p>
        </p:txBody>
      </p:sp>
      <p:sp>
        <p:nvSpPr>
          <p:cNvPr id="179" name="Скругленный прямоугольник 178"/>
          <p:cNvSpPr/>
          <p:nvPr/>
        </p:nvSpPr>
        <p:spPr>
          <a:xfrm>
            <a:off x="833062" y="2073867"/>
            <a:ext cx="7422978" cy="43857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Выплата среднемесячной заработной платы на одного работника ниже среднего уровня по виду экономической деятельности в субъекте Российской Федерации.</a:t>
            </a:r>
          </a:p>
        </p:txBody>
      </p:sp>
      <p:sp>
        <p:nvSpPr>
          <p:cNvPr id="180" name="Скругленный прямоугольник 179"/>
          <p:cNvSpPr/>
          <p:nvPr/>
        </p:nvSpPr>
        <p:spPr>
          <a:xfrm>
            <a:off x="827584" y="2481162"/>
            <a:ext cx="7428455" cy="364468"/>
          </a:xfrm>
          <a:prstGeom prst="roundRect">
            <a:avLst/>
          </a:prstGeom>
          <a:solidFill>
            <a:srgbClr val="DCE6F2"/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Неоднократное приближение к предельному значению установленных Налоговым кодексом Российской Федерации величин показателей, предоставляющих право применять налогоплательщикам специальные налоговые режимы.</a:t>
            </a: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838066" y="2819551"/>
            <a:ext cx="7422978" cy="31505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Отражение индивидуальным предпринимателем суммы расхода, максимально приближенной к сумме его дохода, полученного за календарный год.</a:t>
            </a:r>
          </a:p>
        </p:txBody>
      </p:sp>
      <p:sp>
        <p:nvSpPr>
          <p:cNvPr id="182" name="Скругленный прямоугольник 181"/>
          <p:cNvSpPr/>
          <p:nvPr/>
        </p:nvSpPr>
        <p:spPr>
          <a:xfrm>
            <a:off x="841143" y="3117764"/>
            <a:ext cx="7416824" cy="340540"/>
          </a:xfrm>
          <a:prstGeom prst="roundRect">
            <a:avLst/>
          </a:prstGeom>
          <a:solidFill>
            <a:srgbClr val="DCE6F2"/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Построение финансово-хозяйственной деятельности на основе заключения договоров с контрагентами-перекупщиками или посредниками («цепочки контрагентов») без наличия разумных экономических или иных причин (деловой цели).</a:t>
            </a: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833061" y="3436270"/>
            <a:ext cx="7422978" cy="520545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Непредставление налогоплательщиком пояснений на уведомление налогового органа о выявлении несоответствия показателей деятельности, и (или) непредставление налоговому органу запрашиваемых документов, и (или) наличие информации об их уничтожении, порче и т.п.</a:t>
            </a:r>
          </a:p>
        </p:txBody>
      </p:sp>
      <p:sp>
        <p:nvSpPr>
          <p:cNvPr id="184" name="Скругленный прямоугольник 183"/>
          <p:cNvSpPr/>
          <p:nvPr/>
        </p:nvSpPr>
        <p:spPr>
          <a:xfrm>
            <a:off x="833061" y="3944468"/>
            <a:ext cx="7422978" cy="360040"/>
          </a:xfrm>
          <a:prstGeom prst="roundRect">
            <a:avLst/>
          </a:prstGeom>
          <a:solidFill>
            <a:srgbClr val="DCE6F2"/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Неоднократное снятие с учета и постановка на учет в налоговых органах налогоплательщика в связи с изменением места нахождения ("миграция" между налоговыми органами).</a:t>
            </a: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831625" y="4296617"/>
            <a:ext cx="7435860" cy="36004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Значительное отклонение уровня рентабельности по данным бухгалтерского учета от уровня рентабельности для данной сферы деятельности по данным статистики.</a:t>
            </a:r>
          </a:p>
        </p:txBody>
      </p:sp>
      <p:sp>
        <p:nvSpPr>
          <p:cNvPr id="186" name="Скругленный прямоугольник 185"/>
          <p:cNvSpPr/>
          <p:nvPr/>
        </p:nvSpPr>
        <p:spPr>
          <a:xfrm>
            <a:off x="832774" y="4644310"/>
            <a:ext cx="7435861" cy="231696"/>
          </a:xfrm>
          <a:prstGeom prst="roundRect">
            <a:avLst/>
          </a:prstGeom>
          <a:solidFill>
            <a:srgbClr val="DCE6F2"/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algn="just">
              <a:buFont typeface="Wingdings" panose="05000000000000000000" pitchFamily="2" charset="2"/>
              <a:buChar char="Ø"/>
            </a:pPr>
            <a:r>
              <a:rPr lang="ru-RU" sz="1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Ведение финансово-хозяйственной деятельности с высоким налоговым риском.</a:t>
            </a:r>
          </a:p>
        </p:txBody>
      </p:sp>
    </p:spTree>
    <p:extLst>
      <p:ext uri="{BB962C8B-B14F-4D97-AF65-F5344CB8AC3E}">
        <p14:creationId xmlns:p14="http://schemas.microsoft.com/office/powerpoint/2010/main" val="3163497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26464" y="236884"/>
            <a:ext cx="8122799" cy="845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Нарушения статьи 54.1 «Пределы осуществления прав по исчислению налоговой базы и (или) суммы налога, сбора, страховых взносов»  Налогового кодекса Российской Федерации</a:t>
            </a: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692845" y="1053357"/>
            <a:ext cx="8056418" cy="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6720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fld>
            <a:endParaRPr lang="ru-RU" sz="1632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91" name="Прямая соединительная линия 190"/>
          <p:cNvCxnSpPr/>
          <p:nvPr/>
        </p:nvCxnSpPr>
        <p:spPr>
          <a:xfrm>
            <a:off x="4412167" y="2172426"/>
            <a:ext cx="2679238" cy="634176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Прямая соединительная линия 191"/>
          <p:cNvCxnSpPr/>
          <p:nvPr/>
        </p:nvCxnSpPr>
        <p:spPr>
          <a:xfrm flipH="1">
            <a:off x="1752875" y="2172304"/>
            <a:ext cx="2656149" cy="629880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Прямая соединительная линия 192"/>
          <p:cNvCxnSpPr/>
          <p:nvPr/>
        </p:nvCxnSpPr>
        <p:spPr>
          <a:xfrm>
            <a:off x="4409024" y="1232039"/>
            <a:ext cx="3143" cy="950572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Скругленный прямоугольник 194"/>
          <p:cNvSpPr/>
          <p:nvPr/>
        </p:nvSpPr>
        <p:spPr>
          <a:xfrm>
            <a:off x="5052311" y="1232039"/>
            <a:ext cx="3081155" cy="1042491"/>
          </a:xfrm>
          <a:prstGeom prst="roundRect">
            <a:avLst/>
          </a:prstGeom>
          <a:solidFill>
            <a:srgbClr val="DCE6F2"/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2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Обязательство по сделке исполнено третьим лицом, не являющимся стороной договора и обязательство по исполнению которого ему не передано</a:t>
            </a:r>
          </a:p>
        </p:txBody>
      </p:sp>
      <p:sp>
        <p:nvSpPr>
          <p:cNvPr id="196" name="Скругленный прямоугольник 195"/>
          <p:cNvSpPr/>
          <p:nvPr/>
        </p:nvSpPr>
        <p:spPr>
          <a:xfrm>
            <a:off x="766763" y="1237198"/>
            <a:ext cx="2983753" cy="104604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1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Умышленные действия налогоплательщика путем искажения сведений в налоговом и (или) бухгалтерском учете, налоговой отчетности о фактах хозяйственной жизни, об объектах налогообложения</a:t>
            </a:r>
          </a:p>
        </p:txBody>
      </p:sp>
      <p:sp>
        <p:nvSpPr>
          <p:cNvPr id="197" name="Скругленный прямоугольник 196"/>
          <p:cNvSpPr/>
          <p:nvPr/>
        </p:nvSpPr>
        <p:spPr>
          <a:xfrm>
            <a:off x="2478161" y="2738687"/>
            <a:ext cx="3869451" cy="2001724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3</a:t>
            </a:r>
            <a:r>
              <a:rPr lang="ru-RU" sz="1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не могут рассматриваться в качестве самостоятельного основания для признания неправомерным уменьшения налоговой базы следующие обстоятельства (пункт 3 ст. 54.1 НК РФ): - подписание первичных документов неустановленным или неуполномоченным лицом; - нарушение контрагентом налогоплательщика законодательства о налогах и сборах; - наличие возможности получения налогоплательщиком того же результата экономической деятельности при совершении иных не запрещенных законодательством сделок (операций). </a:t>
            </a:r>
          </a:p>
        </p:txBody>
      </p:sp>
    </p:spTree>
    <p:extLst>
      <p:ext uri="{BB962C8B-B14F-4D97-AF65-F5344CB8AC3E}">
        <p14:creationId xmlns:p14="http://schemas.microsoft.com/office/powerpoint/2010/main" val="703977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26464" y="236884"/>
            <a:ext cx="8122799" cy="6459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 </a:t>
            </a: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налоговой минимизации в работе агентства недвижимости</a:t>
            </a:r>
          </a:p>
          <a:p>
            <a:pPr algn="ctr" defTabSz="685727">
              <a:spcAft>
                <a:spcPts val="408"/>
              </a:spcAft>
            </a:pP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№1</a:t>
            </a:r>
            <a:endParaRPr lang="ru-RU" sz="1632" dirty="0">
              <a:solidFill>
                <a:srgbClr val="00396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728262" y="873454"/>
            <a:ext cx="8056418" cy="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6720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fld>
            <a:endParaRPr lang="ru-RU" sz="1632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Прямоугольник 169"/>
          <p:cNvSpPr/>
          <p:nvPr/>
        </p:nvSpPr>
        <p:spPr>
          <a:xfrm>
            <a:off x="3620189" y="1344744"/>
            <a:ext cx="1662213" cy="445040"/>
          </a:xfrm>
          <a:prstGeom prst="rect">
            <a:avLst/>
          </a:prstGeom>
          <a:solidFill>
            <a:srgbClr val="00B050"/>
          </a:solidFill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Агентство недвижимости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3536180" y="2453377"/>
            <a:ext cx="1831636" cy="473381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Техничка 1, 2, 3 </a:t>
            </a:r>
            <a:r>
              <a:rPr lang="ru-RU" sz="12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ru-RU" sz="12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7" name="Прямоугольник 226"/>
          <p:cNvSpPr/>
          <p:nvPr/>
        </p:nvSpPr>
        <p:spPr>
          <a:xfrm>
            <a:off x="622328" y="3656076"/>
            <a:ext cx="1434823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 денежных средств за рубеж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2187338" y="3656076"/>
            <a:ext cx="1434823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Фирмы - однодневки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739308" y="3660071"/>
            <a:ext cx="1434823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Снятие по реестрам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5312235" y="3656076"/>
            <a:ext cx="1581508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Индивидуальные предприниматели (перевод на личные счета, снятие наличных)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7018807" y="3656076"/>
            <a:ext cx="1296144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Разрывы по АСК НДС-2</a:t>
            </a:r>
          </a:p>
        </p:txBody>
      </p:sp>
      <p:cxnSp>
        <p:nvCxnSpPr>
          <p:cNvPr id="232" name="Прямая со стрелкой 231"/>
          <p:cNvCxnSpPr>
            <a:stCxn id="226" idx="2"/>
            <a:endCxn id="229" idx="0"/>
          </p:cNvCxnSpPr>
          <p:nvPr/>
        </p:nvCxnSpPr>
        <p:spPr>
          <a:xfrm>
            <a:off x="4451998" y="2926758"/>
            <a:ext cx="4722" cy="733313"/>
          </a:xfrm>
          <a:prstGeom prst="straightConnector1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33" name="Соединительная линия уступом 232"/>
          <p:cNvCxnSpPr>
            <a:stCxn id="226" idx="2"/>
            <a:endCxn id="228" idx="0"/>
          </p:cNvCxnSpPr>
          <p:nvPr/>
        </p:nvCxnSpPr>
        <p:spPr>
          <a:xfrm rot="5400000">
            <a:off x="3313715" y="2517793"/>
            <a:ext cx="729318" cy="1547248"/>
          </a:xfrm>
          <a:prstGeom prst="bentConnector3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34" name="Соединительная линия уступом 233"/>
          <p:cNvCxnSpPr>
            <a:stCxn id="226" idx="2"/>
            <a:endCxn id="227" idx="0"/>
          </p:cNvCxnSpPr>
          <p:nvPr/>
        </p:nvCxnSpPr>
        <p:spPr>
          <a:xfrm rot="5400000">
            <a:off x="2531210" y="1735288"/>
            <a:ext cx="729318" cy="3112258"/>
          </a:xfrm>
          <a:prstGeom prst="bentConnector3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35" name="Соединительная линия уступом 234"/>
          <p:cNvCxnSpPr>
            <a:stCxn id="226" idx="2"/>
            <a:endCxn id="230" idx="0"/>
          </p:cNvCxnSpPr>
          <p:nvPr/>
        </p:nvCxnSpPr>
        <p:spPr>
          <a:xfrm rot="16200000" flipH="1">
            <a:off x="4912834" y="2465921"/>
            <a:ext cx="729318" cy="1650991"/>
          </a:xfrm>
          <a:prstGeom prst="bentConnector3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6" name="TextBox 235"/>
          <p:cNvSpPr txBox="1"/>
          <p:nvPr/>
        </p:nvSpPr>
        <p:spPr>
          <a:xfrm>
            <a:off x="1363664" y="3072846"/>
            <a:ext cx="20954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Перечисление денежных средств</a:t>
            </a:r>
            <a:endParaRPr lang="ru-RU" sz="10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5343703" y="2455839"/>
            <a:ext cx="274730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Отсутствие источника формирования НДС</a:t>
            </a:r>
            <a:endParaRPr lang="ru-RU" sz="10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TextBox 238"/>
          <p:cNvSpPr txBox="1"/>
          <p:nvPr/>
        </p:nvSpPr>
        <p:spPr>
          <a:xfrm>
            <a:off x="4297181" y="3239906"/>
            <a:ext cx="2716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 smtClean="0">
                <a:latin typeface="+mj-lt"/>
              </a:rPr>
              <a:t>…</a:t>
            </a:r>
            <a:endParaRPr lang="ru-RU" sz="1800" b="1" dirty="0">
              <a:latin typeface="+mj-lt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395289" y="2448630"/>
            <a:ext cx="1659284" cy="483160"/>
          </a:xfrm>
          <a:prstGeom prst="rect">
            <a:avLst/>
          </a:prstGeom>
          <a:solidFill>
            <a:schemeClr val="bg2"/>
          </a:solidFill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Реальный исполнитель</a:t>
            </a:r>
          </a:p>
        </p:txBody>
      </p:sp>
      <p:cxnSp>
        <p:nvCxnSpPr>
          <p:cNvPr id="40" name="Соединительная линия уступом 39"/>
          <p:cNvCxnSpPr>
            <a:stCxn id="170" idx="2"/>
            <a:endCxn id="226" idx="0"/>
          </p:cNvCxnSpPr>
          <p:nvPr/>
        </p:nvCxnSpPr>
        <p:spPr>
          <a:xfrm rot="16200000" flipH="1">
            <a:off x="4119851" y="2121229"/>
            <a:ext cx="663593" cy="702"/>
          </a:xfrm>
          <a:prstGeom prst="bentConnector3">
            <a:avLst/>
          </a:prstGeom>
          <a:ln w="19050"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Соединительная линия уступом 41"/>
          <p:cNvCxnSpPr>
            <a:stCxn id="226" idx="1"/>
            <a:endCxn id="240" idx="3"/>
          </p:cNvCxnSpPr>
          <p:nvPr/>
        </p:nvCxnSpPr>
        <p:spPr>
          <a:xfrm rot="10800000" flipV="1">
            <a:off x="3054574" y="2690068"/>
            <a:ext cx="481607" cy="142"/>
          </a:xfrm>
          <a:prstGeom prst="bentConnector3">
            <a:avLst/>
          </a:prstGeom>
          <a:ln w="19050"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Соединительная линия уступом 134"/>
          <p:cNvCxnSpPr>
            <a:stCxn id="226" idx="3"/>
            <a:endCxn id="231" idx="0"/>
          </p:cNvCxnSpPr>
          <p:nvPr/>
        </p:nvCxnSpPr>
        <p:spPr>
          <a:xfrm>
            <a:off x="5367816" y="2690068"/>
            <a:ext cx="2299063" cy="966008"/>
          </a:xfrm>
          <a:prstGeom prst="bentConnector2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3630360" y="1084857"/>
            <a:ext cx="165204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Выгодоприобретатель</a:t>
            </a:r>
          </a:p>
        </p:txBody>
      </p:sp>
    </p:spTree>
    <p:extLst>
      <p:ext uri="{BB962C8B-B14F-4D97-AF65-F5344CB8AC3E}">
        <p14:creationId xmlns:p14="http://schemas.microsoft.com/office/powerpoint/2010/main" val="2646926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26464" y="236884"/>
            <a:ext cx="8122799" cy="6459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 налоговой минимизации в работе агентства недвижимости</a:t>
            </a:r>
          </a:p>
          <a:p>
            <a:pPr algn="ctr" defTabSz="685727">
              <a:spcAft>
                <a:spcPts val="408"/>
              </a:spcAft>
            </a:pP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№2</a:t>
            </a:r>
            <a:endParaRPr lang="ru-RU" sz="1632" dirty="0">
              <a:solidFill>
                <a:srgbClr val="00396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728262" y="873454"/>
            <a:ext cx="8056418" cy="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6720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fld>
            <a:endParaRPr lang="ru-RU" sz="1632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Прямоугольник 169"/>
          <p:cNvSpPr/>
          <p:nvPr/>
        </p:nvSpPr>
        <p:spPr>
          <a:xfrm>
            <a:off x="5291750" y="1587893"/>
            <a:ext cx="1662213" cy="473261"/>
          </a:xfrm>
          <a:prstGeom prst="rect">
            <a:avLst/>
          </a:prstGeom>
          <a:solidFill>
            <a:srgbClr val="00B050"/>
          </a:solidFill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Агентство недвижимости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3542423" y="2447866"/>
            <a:ext cx="1831636" cy="473381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Техничка 1, 2, 3 </a:t>
            </a:r>
            <a:r>
              <a:rPr lang="ru-RU" sz="12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ru-RU" sz="12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7" name="Прямоугольник 226"/>
          <p:cNvSpPr/>
          <p:nvPr/>
        </p:nvSpPr>
        <p:spPr>
          <a:xfrm>
            <a:off x="622328" y="3656076"/>
            <a:ext cx="1434823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 денежных средств за рубеж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2187338" y="3656076"/>
            <a:ext cx="1434823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Фирмы - однодневки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739308" y="3660071"/>
            <a:ext cx="1434823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Снятие по реестрам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5312235" y="3656076"/>
            <a:ext cx="1581508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Индивидуальные предприниматели (перевод на личные счета, снятие наличных)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7018807" y="3656076"/>
            <a:ext cx="1296144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Разрывы по АСК НДС-2</a:t>
            </a:r>
          </a:p>
        </p:txBody>
      </p:sp>
      <p:cxnSp>
        <p:nvCxnSpPr>
          <p:cNvPr id="232" name="Прямая со стрелкой 231"/>
          <p:cNvCxnSpPr>
            <a:stCxn id="226" idx="2"/>
            <a:endCxn id="229" idx="0"/>
          </p:cNvCxnSpPr>
          <p:nvPr/>
        </p:nvCxnSpPr>
        <p:spPr>
          <a:xfrm flipH="1">
            <a:off x="4456720" y="2921247"/>
            <a:ext cx="1521" cy="738824"/>
          </a:xfrm>
          <a:prstGeom prst="straightConnector1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33" name="Соединительная линия уступом 232"/>
          <p:cNvCxnSpPr>
            <a:stCxn id="226" idx="2"/>
            <a:endCxn id="228" idx="0"/>
          </p:cNvCxnSpPr>
          <p:nvPr/>
        </p:nvCxnSpPr>
        <p:spPr>
          <a:xfrm rot="5400000">
            <a:off x="3314082" y="2511916"/>
            <a:ext cx="734829" cy="1553491"/>
          </a:xfrm>
          <a:prstGeom prst="bentConnector3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34" name="Соединительная линия уступом 233"/>
          <p:cNvCxnSpPr>
            <a:stCxn id="226" idx="2"/>
            <a:endCxn id="227" idx="0"/>
          </p:cNvCxnSpPr>
          <p:nvPr/>
        </p:nvCxnSpPr>
        <p:spPr>
          <a:xfrm rot="5400000">
            <a:off x="2531577" y="1729411"/>
            <a:ext cx="734829" cy="3118501"/>
          </a:xfrm>
          <a:prstGeom prst="bentConnector3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35" name="Соединительная линия уступом 234"/>
          <p:cNvCxnSpPr>
            <a:stCxn id="226" idx="2"/>
            <a:endCxn id="230" idx="0"/>
          </p:cNvCxnSpPr>
          <p:nvPr/>
        </p:nvCxnSpPr>
        <p:spPr>
          <a:xfrm rot="16200000" flipH="1">
            <a:off x="4913201" y="2466287"/>
            <a:ext cx="734829" cy="1644748"/>
          </a:xfrm>
          <a:prstGeom prst="bentConnector3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6" name="TextBox 235"/>
          <p:cNvSpPr txBox="1"/>
          <p:nvPr/>
        </p:nvSpPr>
        <p:spPr>
          <a:xfrm>
            <a:off x="1304103" y="3044356"/>
            <a:ext cx="20954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Перечисление денежных средств</a:t>
            </a:r>
            <a:endParaRPr lang="ru-RU" sz="10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5125753" y="3046064"/>
            <a:ext cx="32531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Отсутствие источника формирования НДС</a:t>
            </a:r>
            <a:endParaRPr lang="ru-RU" sz="10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TextBox 238"/>
          <p:cNvSpPr txBox="1"/>
          <p:nvPr/>
        </p:nvSpPr>
        <p:spPr>
          <a:xfrm>
            <a:off x="4297181" y="3239906"/>
            <a:ext cx="2716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 smtClean="0">
                <a:latin typeface="+mj-lt"/>
              </a:rPr>
              <a:t>…</a:t>
            </a:r>
            <a:endParaRPr lang="ru-RU" sz="1800" b="1" dirty="0">
              <a:latin typeface="+mj-lt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2060830" y="1583971"/>
            <a:ext cx="1659284" cy="483160"/>
          </a:xfrm>
          <a:prstGeom prst="rect">
            <a:avLst/>
          </a:prstGeom>
          <a:solidFill>
            <a:schemeClr val="bg2"/>
          </a:solidFill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Реальный </a:t>
            </a:r>
            <a:r>
              <a:rPr lang="ru-RU" sz="12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исполнитель</a:t>
            </a:r>
            <a:endParaRPr lang="ru-RU" sz="12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35" name="Соединительная линия уступом 134"/>
          <p:cNvCxnSpPr>
            <a:stCxn id="226" idx="2"/>
            <a:endCxn id="231" idx="0"/>
          </p:cNvCxnSpPr>
          <p:nvPr/>
        </p:nvCxnSpPr>
        <p:spPr>
          <a:xfrm rot="16200000" flipH="1">
            <a:off x="5695146" y="1684342"/>
            <a:ext cx="734829" cy="3208638"/>
          </a:xfrm>
          <a:prstGeom prst="bentConnector3">
            <a:avLst>
              <a:gd name="adj1" fmla="val 50000"/>
            </a:avLst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5" name="Соединительная линия уступом 24"/>
          <p:cNvCxnSpPr>
            <a:stCxn id="170" idx="1"/>
            <a:endCxn id="240" idx="3"/>
          </p:cNvCxnSpPr>
          <p:nvPr/>
        </p:nvCxnSpPr>
        <p:spPr>
          <a:xfrm rot="10800000" flipV="1">
            <a:off x="3720114" y="1824523"/>
            <a:ext cx="1571636" cy="1027"/>
          </a:xfrm>
          <a:prstGeom prst="bentConnector3">
            <a:avLst/>
          </a:prstGeom>
          <a:ln w="19050"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Соединительная линия уступом 28"/>
          <p:cNvCxnSpPr>
            <a:stCxn id="170" idx="2"/>
          </p:cNvCxnSpPr>
          <p:nvPr/>
        </p:nvCxnSpPr>
        <p:spPr>
          <a:xfrm rot="5400000">
            <a:off x="5427852" y="2007361"/>
            <a:ext cx="641213" cy="748798"/>
          </a:xfrm>
          <a:prstGeom prst="bentConnector2">
            <a:avLst/>
          </a:prstGeom>
          <a:ln w="19050"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" name="TextBox 187"/>
          <p:cNvSpPr txBox="1"/>
          <p:nvPr/>
        </p:nvSpPr>
        <p:spPr>
          <a:xfrm>
            <a:off x="5300797" y="1337056"/>
            <a:ext cx="165204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Выгодоприобретатель</a:t>
            </a:r>
          </a:p>
        </p:txBody>
      </p:sp>
    </p:spTree>
    <p:extLst>
      <p:ext uri="{BB962C8B-B14F-4D97-AF65-F5344CB8AC3E}">
        <p14:creationId xmlns:p14="http://schemas.microsoft.com/office/powerpoint/2010/main" val="1054186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26464" y="236884"/>
            <a:ext cx="8122799" cy="6459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 налоговой минимизации в работе агентства недвижимости</a:t>
            </a:r>
          </a:p>
          <a:p>
            <a:pPr algn="ctr" defTabSz="685727">
              <a:spcAft>
                <a:spcPts val="408"/>
              </a:spcAft>
            </a:pP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№3</a:t>
            </a:r>
            <a:endParaRPr lang="ru-RU" sz="1632" dirty="0">
              <a:solidFill>
                <a:srgbClr val="00396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728262" y="873454"/>
            <a:ext cx="8056418" cy="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6720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fld>
            <a:endParaRPr lang="ru-RU" sz="1632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Прямоугольник 169"/>
          <p:cNvSpPr/>
          <p:nvPr/>
        </p:nvSpPr>
        <p:spPr>
          <a:xfrm>
            <a:off x="3542423" y="1396303"/>
            <a:ext cx="1832664" cy="473261"/>
          </a:xfrm>
          <a:prstGeom prst="rect">
            <a:avLst/>
          </a:prstGeom>
          <a:solidFill>
            <a:srgbClr val="00B050"/>
          </a:solidFill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Агентство недвижимости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3542423" y="2475873"/>
            <a:ext cx="1831636" cy="473381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Техничка 1, 2, 3 </a:t>
            </a:r>
            <a:r>
              <a:rPr lang="ru-RU" sz="12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ru-RU" sz="12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7" name="Прямоугольник 226"/>
          <p:cNvSpPr/>
          <p:nvPr/>
        </p:nvSpPr>
        <p:spPr>
          <a:xfrm>
            <a:off x="622328" y="3656076"/>
            <a:ext cx="1434823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 денежных средств за рубеж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2187338" y="3656076"/>
            <a:ext cx="1434823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Фирмы - однодневки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739308" y="3660071"/>
            <a:ext cx="1434823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Снятие по реестрам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5312235" y="3656076"/>
            <a:ext cx="1581508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Индивидуальные предприниматели (перевод на личные счета, снятие наличных)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7018807" y="3656076"/>
            <a:ext cx="1296144" cy="940656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Разрывы по АСК НДС-2</a:t>
            </a:r>
          </a:p>
        </p:txBody>
      </p:sp>
      <p:cxnSp>
        <p:nvCxnSpPr>
          <p:cNvPr id="232" name="Прямая со стрелкой 231"/>
          <p:cNvCxnSpPr>
            <a:stCxn id="226" idx="2"/>
            <a:endCxn id="229" idx="0"/>
          </p:cNvCxnSpPr>
          <p:nvPr/>
        </p:nvCxnSpPr>
        <p:spPr>
          <a:xfrm flipH="1">
            <a:off x="4456720" y="2949254"/>
            <a:ext cx="1521" cy="710817"/>
          </a:xfrm>
          <a:prstGeom prst="straightConnector1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33" name="Соединительная линия уступом 232"/>
          <p:cNvCxnSpPr>
            <a:stCxn id="226" idx="2"/>
            <a:endCxn id="228" idx="0"/>
          </p:cNvCxnSpPr>
          <p:nvPr/>
        </p:nvCxnSpPr>
        <p:spPr>
          <a:xfrm rot="5400000">
            <a:off x="3328085" y="2525920"/>
            <a:ext cx="706822" cy="1553491"/>
          </a:xfrm>
          <a:prstGeom prst="bentConnector3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34" name="Соединительная линия уступом 233"/>
          <p:cNvCxnSpPr>
            <a:stCxn id="226" idx="2"/>
            <a:endCxn id="227" idx="0"/>
          </p:cNvCxnSpPr>
          <p:nvPr/>
        </p:nvCxnSpPr>
        <p:spPr>
          <a:xfrm rot="5400000">
            <a:off x="2545580" y="1743415"/>
            <a:ext cx="706822" cy="3118501"/>
          </a:xfrm>
          <a:prstGeom prst="bentConnector3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35" name="Соединительная линия уступом 234"/>
          <p:cNvCxnSpPr>
            <a:stCxn id="226" idx="2"/>
            <a:endCxn id="230" idx="0"/>
          </p:cNvCxnSpPr>
          <p:nvPr/>
        </p:nvCxnSpPr>
        <p:spPr>
          <a:xfrm rot="16200000" flipH="1">
            <a:off x="4927204" y="2480291"/>
            <a:ext cx="706822" cy="1644748"/>
          </a:xfrm>
          <a:prstGeom prst="bentConnector3">
            <a:avLst/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6" name="TextBox 235"/>
          <p:cNvSpPr txBox="1"/>
          <p:nvPr/>
        </p:nvSpPr>
        <p:spPr>
          <a:xfrm>
            <a:off x="1363664" y="3075806"/>
            <a:ext cx="20954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Перечисление денежных средств</a:t>
            </a:r>
            <a:endParaRPr lang="ru-RU" sz="10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5070160" y="3059545"/>
            <a:ext cx="32531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Отсутствие источника формирования НДС</a:t>
            </a:r>
            <a:endParaRPr lang="ru-RU" sz="10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TextBox 238"/>
          <p:cNvSpPr txBox="1"/>
          <p:nvPr/>
        </p:nvSpPr>
        <p:spPr>
          <a:xfrm>
            <a:off x="4297181" y="3239906"/>
            <a:ext cx="2716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 smtClean="0">
                <a:latin typeface="+mj-lt"/>
              </a:rPr>
              <a:t>…</a:t>
            </a:r>
            <a:endParaRPr lang="ru-RU" sz="1800" b="1" dirty="0">
              <a:latin typeface="+mj-lt"/>
            </a:endParaRPr>
          </a:p>
        </p:txBody>
      </p:sp>
      <p:cxnSp>
        <p:nvCxnSpPr>
          <p:cNvPr id="135" name="Соединительная линия уступом 134"/>
          <p:cNvCxnSpPr>
            <a:stCxn id="226" idx="2"/>
            <a:endCxn id="231" idx="0"/>
          </p:cNvCxnSpPr>
          <p:nvPr/>
        </p:nvCxnSpPr>
        <p:spPr>
          <a:xfrm rot="16200000" flipH="1">
            <a:off x="5709149" y="1698346"/>
            <a:ext cx="706822" cy="3208638"/>
          </a:xfrm>
          <a:prstGeom prst="bentConnector3">
            <a:avLst>
              <a:gd name="adj1" fmla="val 50000"/>
            </a:avLst>
          </a:prstGeom>
          <a:ln w="19050">
            <a:prstDash val="sysDash"/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Соединительная линия уступом 9"/>
          <p:cNvCxnSpPr>
            <a:stCxn id="170" idx="2"/>
            <a:endCxn id="226" idx="0"/>
          </p:cNvCxnSpPr>
          <p:nvPr/>
        </p:nvCxnSpPr>
        <p:spPr>
          <a:xfrm rot="5400000">
            <a:off x="4155344" y="2172461"/>
            <a:ext cx="606309" cy="514"/>
          </a:xfrm>
          <a:prstGeom prst="bentConnector3">
            <a:avLst/>
          </a:prstGeom>
          <a:ln w="19050"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Прямоугольник 197"/>
          <p:cNvSpPr/>
          <p:nvPr/>
        </p:nvSpPr>
        <p:spPr>
          <a:xfrm>
            <a:off x="6079497" y="1347614"/>
            <a:ext cx="1832664" cy="572437"/>
          </a:xfrm>
          <a:prstGeom prst="rect">
            <a:avLst/>
          </a:prstGeom>
          <a:noFill/>
          <a:ln w="12700">
            <a:prstDash val="dash"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Работы выполнены фактически собственными силами</a:t>
            </a:r>
            <a:endParaRPr lang="ru-RU" sz="12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3" name="Соединительная линия уступом 12"/>
          <p:cNvCxnSpPr>
            <a:stCxn id="170" idx="3"/>
            <a:endCxn id="198" idx="1"/>
          </p:cNvCxnSpPr>
          <p:nvPr/>
        </p:nvCxnSpPr>
        <p:spPr>
          <a:xfrm>
            <a:off x="5375087" y="1632934"/>
            <a:ext cx="704410" cy="899"/>
          </a:xfrm>
          <a:prstGeom prst="bentConnector3">
            <a:avLst/>
          </a:prstGeom>
          <a:ln w="12700">
            <a:solidFill>
              <a:schemeClr val="accent5">
                <a:lumMod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" name="TextBox 187"/>
          <p:cNvSpPr txBox="1"/>
          <p:nvPr/>
        </p:nvSpPr>
        <p:spPr>
          <a:xfrm>
            <a:off x="3536196" y="1153960"/>
            <a:ext cx="183786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Выгодоприобретатель</a:t>
            </a:r>
          </a:p>
        </p:txBody>
      </p:sp>
    </p:spTree>
    <p:extLst>
      <p:ext uri="{BB962C8B-B14F-4D97-AF65-F5344CB8AC3E}">
        <p14:creationId xmlns:p14="http://schemas.microsoft.com/office/powerpoint/2010/main" val="579390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16028" y="323880"/>
            <a:ext cx="8122799" cy="3434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Сервис «Прозрачный бизнес» (https://www.pb.nalog.ru)</a:t>
            </a: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749217" y="728974"/>
            <a:ext cx="8056418" cy="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6720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fld>
            <a:endParaRPr lang="ru-RU" sz="1632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538" y="919952"/>
            <a:ext cx="7336149" cy="3675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6376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654833" y="728974"/>
            <a:ext cx="7513991" cy="406537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685727">
                  <a:defRPr/>
                </a:pPr>
                <a:endParaRPr lang="ru-RU" sz="1350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727">
                <a:defRPr/>
              </a:pPr>
              <a:endParaRPr lang="ru-RU" sz="1350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685727">
                <a:defRPr/>
              </a:pPr>
              <a:endParaRPr lang="ru-RU" sz="1350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16028" y="217442"/>
            <a:ext cx="8122799" cy="6459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685727">
              <a:spcAft>
                <a:spcPts val="408"/>
              </a:spcAft>
            </a:pPr>
            <a:r>
              <a:rPr lang="ru-RU" sz="1632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Сервис «Прозрачный бизнес»</a:t>
            </a:r>
            <a:endParaRPr lang="ru-RU" sz="1632" dirty="0" smtClean="0">
              <a:solidFill>
                <a:srgbClr val="00396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727">
              <a:spcAft>
                <a:spcPts val="408"/>
              </a:spcAft>
            </a:pPr>
            <a:r>
              <a:rPr lang="ru-RU" sz="1632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Раздел «Комплексная информация о налогоплательщике»</a:t>
            </a:r>
            <a:endParaRPr lang="ru-RU" sz="1632" dirty="0">
              <a:solidFill>
                <a:srgbClr val="00396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683568" y="843558"/>
            <a:ext cx="8056418" cy="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8554553" y="4598521"/>
            <a:ext cx="426720" cy="3434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1632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fld>
            <a:endParaRPr lang="ru-RU" sz="1632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358" y="974256"/>
            <a:ext cx="7505021" cy="38227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7972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theme/theme1.xml><?xml version="1.0" encoding="utf-8"?>
<a:theme xmlns:a="http://schemas.openxmlformats.org/drawingml/2006/main" name="5_Present_FNS2012_A4">
  <a:themeElements>
    <a:clrScheme name="1_Present_FNS2012_A4 1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2C1DB"/>
      </a:accent5>
      <a:accent6>
        <a:srgbClr val="AE4845"/>
      </a:accent6>
      <a:hlink>
        <a:srgbClr val="0000FF"/>
      </a:hlink>
      <a:folHlink>
        <a:srgbClr val="800080"/>
      </a:folHlink>
    </a:clrScheme>
    <a:fontScheme name="1_Present_FNS2012_A4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Present_FNS2012_A4 1">
        <a:dk1>
          <a:srgbClr val="000000"/>
        </a:dk1>
        <a:lt1>
          <a:srgbClr val="FFFFFF"/>
        </a:lt1>
        <a:dk2>
          <a:srgbClr val="1F497D"/>
        </a:dk2>
        <a:lt2>
          <a:srgbClr val="EEECE1"/>
        </a:lt2>
        <a:accent1>
          <a:srgbClr val="4F81BD"/>
        </a:accent1>
        <a:accent2>
          <a:srgbClr val="C0504D"/>
        </a:accent2>
        <a:accent3>
          <a:srgbClr val="FFFFFF"/>
        </a:accent3>
        <a:accent4>
          <a:srgbClr val="000000"/>
        </a:accent4>
        <a:accent5>
          <a:srgbClr val="B2C1DB"/>
        </a:accent5>
        <a:accent6>
          <a:srgbClr val="AE4845"/>
        </a:accent6>
        <a:hlink>
          <a:srgbClr val="0000FF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Present_FNS2012_16-9 копия</Template>
  <TotalTime>3510</TotalTime>
  <Words>1460</Words>
  <Application>Microsoft Office PowerPoint</Application>
  <PresentationFormat>Экран (16:9)</PresentationFormat>
  <Paragraphs>180</Paragraphs>
  <Slides>14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14</vt:i4>
      </vt:variant>
    </vt:vector>
  </HeadingPairs>
  <TitlesOfParts>
    <vt:vector size="20" baseType="lpstr">
      <vt:lpstr>Arial</vt:lpstr>
      <vt:lpstr>Calibri</vt:lpstr>
      <vt:lpstr>Golos Text</vt:lpstr>
      <vt:lpstr>Times New Roman</vt:lpstr>
      <vt:lpstr>Wingdings</vt:lpstr>
      <vt:lpstr>5_Present_FNS2012_A4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Russian Federal DPC Tax Services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ЗАСЕДАНИЕ КОЛЛЕГИИ  УФНС РОССИИ ПО Г. МОСКВЕ</dc:title>
  <dc:creator>Россошанская Анна Сергеевна</dc:creator>
  <cp:lastModifiedBy>Семин Станислав Юрьевич</cp:lastModifiedBy>
  <cp:revision>183</cp:revision>
  <cp:lastPrinted>2021-09-03T06:32:00Z</cp:lastPrinted>
  <dcterms:created xsi:type="dcterms:W3CDTF">2020-11-30T08:31:44Z</dcterms:created>
  <dcterms:modified xsi:type="dcterms:W3CDTF">2025-03-19T11:29:15Z</dcterms:modified>
</cp:coreProperties>
</file>