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711" r:id="rId1"/>
  </p:sldMasterIdLst>
  <p:notesMasterIdLst>
    <p:notesMasterId r:id="rId18"/>
  </p:notesMasterIdLst>
  <p:sldIdLst>
    <p:sldId id="266" r:id="rId2"/>
    <p:sldId id="264" r:id="rId3"/>
    <p:sldId id="268" r:id="rId4"/>
    <p:sldId id="282" r:id="rId5"/>
    <p:sldId id="269" r:id="rId6"/>
    <p:sldId id="270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3" r:id="rId15"/>
    <p:sldId id="311" r:id="rId16"/>
    <p:sldId id="301" r:id="rId17"/>
  </p:sldIdLst>
  <p:sldSz cx="12192000" cy="6858000"/>
  <p:notesSz cx="6797675" cy="9926638"/>
  <p:embeddedFontLst>
    <p:embeddedFont>
      <p:font typeface="Clear Sans Regular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Light" panose="020B0604020202020204" charset="0"/>
      <p:regular r:id="rId24"/>
      <p:bold r:id="rId25"/>
      <p:italic r:id="rId26"/>
      <p:boldItalic r:id="rId27"/>
    </p:embeddedFont>
    <p:embeddedFont>
      <p:font typeface="Lato Bold" panose="020B0604020202020204" charset="0"/>
      <p:regular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275">
          <p15:clr>
            <a:srgbClr val="A4A3A4"/>
          </p15:clr>
        </p15:guide>
        <p15:guide id="2" pos="7559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iz5HZepV/OQQSd3cSio+OlGWAt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A"/>
    <a:srgbClr val="00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1BF88C-762C-4261-B554-CD1981C84C6B}">
  <a:tblStyle styleId="{321BF88C-762C-4261-B554-CD1981C84C6B}" styleName="Table_0">
    <a:wholeTbl>
      <a:tcTxStyle b="off" i="off">
        <a:font>
          <a:latin typeface="Open Sans Light"/>
          <a:ea typeface="Open Sans Light"/>
          <a:cs typeface="Open Sans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5F8E7"/>
          </a:solidFill>
        </a:fill>
      </a:tcStyle>
    </a:wholeTbl>
    <a:band1H>
      <a:tcTxStyle/>
      <a:tcStyle>
        <a:tcBdr/>
        <a:fill>
          <a:solidFill>
            <a:srgbClr val="ECF0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CF0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26594AF-9CDE-4E94-A214-3101143DBAB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8493" autoAdjust="0"/>
  </p:normalViewPr>
  <p:slideViewPr>
    <p:cSldViewPr snapToGrid="0">
      <p:cViewPr varScale="1">
        <p:scale>
          <a:sx n="101" d="100"/>
          <a:sy n="101" d="100"/>
        </p:scale>
        <p:origin x="72" y="96"/>
      </p:cViewPr>
      <p:guideLst>
        <p:guide pos="2275"/>
        <p:guide pos="755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6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1472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1562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37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605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513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77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2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23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29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17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4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076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87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74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A776-43C7-41CC-98C8-515C1981682E}" type="datetimeFigureOut">
              <a:rPr lang="ru-RU" smtClean="0"/>
              <a:t>05.05.2025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C5C7-720F-4B19-BB64-00DE596412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0199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A776-43C7-41CC-98C8-515C1981682E}" type="datetimeFigureOut">
              <a:rPr lang="ru-RU" smtClean="0"/>
              <a:t>05.05.2025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C5C7-720F-4B19-BB64-00DE596412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6262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A776-43C7-41CC-98C8-515C1981682E}" type="datetimeFigureOut">
              <a:rPr lang="ru-RU" smtClean="0"/>
              <a:t>05.05.2025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C5C7-720F-4B19-BB64-00DE596412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2728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text no subtitle">
  <p:cSld name="Two column text no sub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30200" algn="l"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SzPts val="1600"/>
              <a:buFont typeface="Open Sans Light"/>
              <a:buChar char="–"/>
              <a:defRPr sz="1600"/>
            </a:lvl3pPr>
            <a:lvl4pPr marL="1828800" lvl="3" indent="-330200" algn="l"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1200"/>
              </a:spcBef>
              <a:spcAft>
                <a:spcPts val="0"/>
              </a:spcAft>
              <a:buSzPts val="1600"/>
              <a:buFont typeface="Open Sans Light"/>
              <a:buChar char="–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607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A776-43C7-41CC-98C8-515C1981682E}" type="datetimeFigureOut">
              <a:rPr lang="ru-RU" smtClean="0"/>
              <a:t>05.05.2025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C5C7-720F-4B19-BB64-00DE596412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3349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A776-43C7-41CC-98C8-515C1981682E}" type="datetimeFigureOut">
              <a:rPr lang="ru-RU" smtClean="0"/>
              <a:t>05.05.2025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C5C7-720F-4B19-BB64-00DE596412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8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A776-43C7-41CC-98C8-515C1981682E}" type="datetimeFigureOut">
              <a:rPr lang="ru-RU" smtClean="0"/>
              <a:t>05.05.2025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C5C7-720F-4B19-BB64-00DE596412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9997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A776-43C7-41CC-98C8-515C1981682E}" type="datetimeFigureOut">
              <a:rPr lang="ru-RU" smtClean="0"/>
              <a:t>05.05.2025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C5C7-720F-4B19-BB64-00DE596412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2497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A776-43C7-41CC-98C8-515C1981682E}" type="datetimeFigureOut">
              <a:rPr lang="ru-RU" smtClean="0"/>
              <a:t>05.05.2025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C5C7-720F-4B19-BB64-00DE596412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575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A776-43C7-41CC-98C8-515C1981682E}" type="datetimeFigureOut">
              <a:rPr lang="ru-RU" smtClean="0"/>
              <a:t>05.05.2025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C5C7-720F-4B19-BB64-00DE596412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644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A776-43C7-41CC-98C8-515C1981682E}" type="datetimeFigureOut">
              <a:rPr lang="ru-RU" smtClean="0"/>
              <a:t>05.05.2025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C5C7-720F-4B19-BB64-00DE596412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542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A776-43C7-41CC-98C8-515C1981682E}" type="datetimeFigureOut">
              <a:rPr lang="ru-RU" smtClean="0"/>
              <a:t>05.05.2025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C5C7-720F-4B19-BB64-00DE596412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508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0A776-43C7-41CC-98C8-515C1981682E}" type="datetimeFigureOut">
              <a:rPr lang="ru-RU" smtClean="0"/>
              <a:t>05.05.2025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BC5C7-720F-4B19-BB64-00DE596412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66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-827191"/>
            <a:ext cx="8082683" cy="53951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504656">
            <a:off x="3657802" y="8095"/>
            <a:ext cx="10614536" cy="852575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 rot="5400000">
            <a:off x="98752" y="-256409"/>
            <a:ext cx="3144343" cy="3341848"/>
            <a:chOff x="0" y="0"/>
            <a:chExt cx="6869494" cy="75076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265955" cy="6858000"/>
            <a:chOff x="0" y="0"/>
            <a:chExt cx="8851059" cy="115269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851059" cy="11526982"/>
            </a:xfrm>
            <a:custGeom>
              <a:avLst/>
              <a:gdLst/>
              <a:ahLst/>
              <a:cxnLst/>
              <a:rect l="l" t="t" r="r" b="b"/>
              <a:pathLst>
                <a:path w="8851059" h="11526982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6504" y="490059"/>
            <a:ext cx="2334283" cy="1666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80527" y="2813861"/>
            <a:ext cx="640431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ИФНС России №10 по г. Москве</a:t>
            </a:r>
            <a:endParaRPr lang="en-US" sz="54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903595"/>
            <a:ext cx="452752" cy="196445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21" y="-60149"/>
            <a:ext cx="2334283" cy="1666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949" y="340588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18638" y="1002453"/>
            <a:ext cx="10383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200" dirty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КАК ЗАРЕГИСТРИРОВАТЬСЯ ЧЕРЕЗ ПОРТАЛ ГОСУДАРСТВЕННЫХ УСЛУГ (ГОСУСЛУГИ)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39248" y="6457890"/>
            <a:ext cx="45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9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1" l="4603" r="95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16" y="2002130"/>
            <a:ext cx="2717304" cy="48483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" b="99329" l="4603" r="97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87" y="2002131"/>
            <a:ext cx="2695546" cy="48483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5328" y="2446077"/>
            <a:ext cx="2136549" cy="38081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/>
          <a:srcRect b="4143"/>
          <a:stretch/>
        </p:blipFill>
        <p:spPr>
          <a:xfrm>
            <a:off x="6870529" y="2446077"/>
            <a:ext cx="2175061" cy="3960441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5429301" y="4134998"/>
            <a:ext cx="936104" cy="2880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D56B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22666">
            <a:off x="-919076" y="5278306"/>
            <a:ext cx="4895394" cy="3179483"/>
          </a:xfrm>
          <a:prstGeom prst="rect">
            <a:avLst/>
          </a:prstGeom>
        </p:spPr>
      </p:pic>
      <p:grpSp>
        <p:nvGrpSpPr>
          <p:cNvPr id="20" name="Group 6"/>
          <p:cNvGrpSpPr/>
          <p:nvPr/>
        </p:nvGrpSpPr>
        <p:grpSpPr>
          <a:xfrm>
            <a:off x="0" y="3890303"/>
            <a:ext cx="3514266" cy="5032430"/>
            <a:chOff x="0" y="0"/>
            <a:chExt cx="8851059" cy="11526982"/>
          </a:xfrm>
        </p:grpSpPr>
        <p:sp>
          <p:nvSpPr>
            <p:cNvPr id="21" name="Freeform 7"/>
            <p:cNvSpPr/>
            <p:nvPr/>
          </p:nvSpPr>
          <p:spPr>
            <a:xfrm>
              <a:off x="0" y="0"/>
              <a:ext cx="8851059" cy="11526982"/>
            </a:xfrm>
            <a:custGeom>
              <a:avLst/>
              <a:gdLst/>
              <a:ahLst/>
              <a:cxnLst/>
              <a:rect l="l" t="t" r="r" b="b"/>
              <a:pathLst>
                <a:path w="8851059" h="11526982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</p:spTree>
    <p:extLst>
      <p:ext uri="{BB962C8B-B14F-4D97-AF65-F5344CB8AC3E}">
        <p14:creationId xmlns:p14="http://schemas.microsoft.com/office/powerpoint/2010/main" val="28649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903595"/>
            <a:ext cx="452752" cy="196445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21" y="-60149"/>
            <a:ext cx="2334283" cy="1666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949" y="340588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6994" y="1228062"/>
            <a:ext cx="10383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200" dirty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КАК ЗАРЕГИСТРИРОВАТЬСЯ ПО ПАСПОРТУ</a:t>
            </a:r>
          </a:p>
        </p:txBody>
      </p:sp>
      <p:grpSp>
        <p:nvGrpSpPr>
          <p:cNvPr id="8" name="Group 2"/>
          <p:cNvGrpSpPr/>
          <p:nvPr/>
        </p:nvGrpSpPr>
        <p:grpSpPr>
          <a:xfrm rot="-10800000">
            <a:off x="9998080" y="466388"/>
            <a:ext cx="2193920" cy="2945887"/>
            <a:chOff x="0" y="1"/>
            <a:chExt cx="6505383" cy="14475665"/>
          </a:xfrm>
        </p:grpSpPr>
        <p:sp>
          <p:nvSpPr>
            <p:cNvPr id="9" name="Freeform 3"/>
            <p:cNvSpPr/>
            <p:nvPr/>
          </p:nvSpPr>
          <p:spPr>
            <a:xfrm>
              <a:off x="0" y="1"/>
              <a:ext cx="6505383" cy="14475665"/>
            </a:xfrm>
            <a:custGeom>
              <a:avLst/>
              <a:gdLst/>
              <a:ahLst/>
              <a:cxnLst/>
              <a:rect l="l" t="t" r="r" b="b"/>
              <a:pathLst>
                <a:path w="5381213" h="14475665">
                  <a:moveTo>
                    <a:pt x="5381213" y="14475665"/>
                  </a:moveTo>
                  <a:lnTo>
                    <a:pt x="0" y="14475665"/>
                  </a:lnTo>
                  <a:lnTo>
                    <a:pt x="0" y="0"/>
                  </a:lnTo>
                  <a:lnTo>
                    <a:pt x="5381213" y="14475665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6"/>
          <p:cNvGrpSpPr/>
          <p:nvPr/>
        </p:nvGrpSpPr>
        <p:grpSpPr>
          <a:xfrm rot="-10800000">
            <a:off x="8516223" y="-60149"/>
            <a:ext cx="3675777" cy="1419714"/>
            <a:chOff x="0" y="0"/>
            <a:chExt cx="10899364" cy="4927422"/>
          </a:xfrm>
        </p:grpSpPr>
        <p:sp>
          <p:nvSpPr>
            <p:cNvPr id="13" name="Freeform 7"/>
            <p:cNvSpPr/>
            <p:nvPr/>
          </p:nvSpPr>
          <p:spPr>
            <a:xfrm>
              <a:off x="0" y="0"/>
              <a:ext cx="10899363" cy="4927422"/>
            </a:xfrm>
            <a:custGeom>
              <a:avLst/>
              <a:gdLst/>
              <a:ahLst/>
              <a:cxnLst/>
              <a:rect l="l" t="t" r="r" b="b"/>
              <a:pathLst>
                <a:path w="10899363" h="4927422">
                  <a:moveTo>
                    <a:pt x="10899363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899363" y="492742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11672597" y="6439228"/>
            <a:ext cx="53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10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1" l="4603" r="95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8" y="2001199"/>
            <a:ext cx="2592288" cy="48483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1" l="4603" r="95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78" y="2009909"/>
            <a:ext cx="2592288" cy="4848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1" l="4603" r="95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990" y="2009908"/>
            <a:ext cx="2592288" cy="48483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869" y="2447494"/>
            <a:ext cx="2086289" cy="39768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8121" y="2443790"/>
            <a:ext cx="2111086" cy="39805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/>
          <a:srcRect b="4097"/>
          <a:stretch/>
        </p:blipFill>
        <p:spPr>
          <a:xfrm>
            <a:off x="8850631" y="2483422"/>
            <a:ext cx="2049005" cy="3940946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>
            <a:off x="3687413" y="4309878"/>
            <a:ext cx="936104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D56B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7479926" y="4309878"/>
            <a:ext cx="936104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D56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903595"/>
            <a:ext cx="452752" cy="196445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21" y="-60149"/>
            <a:ext cx="2334283" cy="1666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949" y="340588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1699" y="991106"/>
            <a:ext cx="10383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200" dirty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Как пользоваться приложением «Мой налог»</a:t>
            </a:r>
          </a:p>
        </p:txBody>
      </p:sp>
      <p:grpSp>
        <p:nvGrpSpPr>
          <p:cNvPr id="8" name="Group 2"/>
          <p:cNvGrpSpPr/>
          <p:nvPr/>
        </p:nvGrpSpPr>
        <p:grpSpPr>
          <a:xfrm rot="-10800000">
            <a:off x="9998080" y="466388"/>
            <a:ext cx="2193920" cy="2945887"/>
            <a:chOff x="0" y="1"/>
            <a:chExt cx="6505383" cy="14475665"/>
          </a:xfrm>
        </p:grpSpPr>
        <p:sp>
          <p:nvSpPr>
            <p:cNvPr id="9" name="Freeform 3"/>
            <p:cNvSpPr/>
            <p:nvPr/>
          </p:nvSpPr>
          <p:spPr>
            <a:xfrm>
              <a:off x="0" y="1"/>
              <a:ext cx="6505383" cy="14475665"/>
            </a:xfrm>
            <a:custGeom>
              <a:avLst/>
              <a:gdLst/>
              <a:ahLst/>
              <a:cxnLst/>
              <a:rect l="l" t="t" r="r" b="b"/>
              <a:pathLst>
                <a:path w="5381213" h="14475665">
                  <a:moveTo>
                    <a:pt x="5381213" y="14475665"/>
                  </a:moveTo>
                  <a:lnTo>
                    <a:pt x="0" y="14475665"/>
                  </a:lnTo>
                  <a:lnTo>
                    <a:pt x="0" y="0"/>
                  </a:lnTo>
                  <a:lnTo>
                    <a:pt x="5381213" y="14475665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6"/>
          <p:cNvGrpSpPr/>
          <p:nvPr/>
        </p:nvGrpSpPr>
        <p:grpSpPr>
          <a:xfrm rot="-10800000">
            <a:off x="8516223" y="-60149"/>
            <a:ext cx="3675777" cy="1419714"/>
            <a:chOff x="0" y="0"/>
            <a:chExt cx="10899364" cy="4927422"/>
          </a:xfrm>
        </p:grpSpPr>
        <p:sp>
          <p:nvSpPr>
            <p:cNvPr id="13" name="Freeform 7"/>
            <p:cNvSpPr/>
            <p:nvPr/>
          </p:nvSpPr>
          <p:spPr>
            <a:xfrm>
              <a:off x="0" y="0"/>
              <a:ext cx="10899363" cy="4927422"/>
            </a:xfrm>
            <a:custGeom>
              <a:avLst/>
              <a:gdLst/>
              <a:ahLst/>
              <a:cxnLst/>
              <a:rect l="l" t="t" r="r" b="b"/>
              <a:pathLst>
                <a:path w="10899363" h="4927422">
                  <a:moveTo>
                    <a:pt x="10899363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899363" y="492742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11672597" y="6415204"/>
            <a:ext cx="556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11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13" b="98210" l="1674" r="97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31" y="1490024"/>
            <a:ext cx="2915221" cy="545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>
          <a:xfrm>
            <a:off x="4601416" y="1993789"/>
            <a:ext cx="2361783" cy="44235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3758" y="2746690"/>
            <a:ext cx="2650606" cy="51978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Показана выручка за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определенный месяц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3758" y="3440944"/>
            <a:ext cx="2835081" cy="93383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  <a:buClrTx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Рассчитан предварительный </a:t>
            </a:r>
          </a:p>
          <a:p>
            <a:pPr defTabSz="1043056">
              <a:spcBef>
                <a:spcPct val="0"/>
              </a:spcBef>
              <a:buClrTx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 и указана </a:t>
            </a:r>
          </a:p>
          <a:p>
            <a:pPr defTabSz="1043056">
              <a:spcBef>
                <a:spcPct val="0"/>
              </a:spcBef>
              <a:buClrTx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задолженность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0088" y="4452746"/>
            <a:ext cx="2685804" cy="80327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indent="0" defTabSz="1043056" eaLnBrk="1" fontAlgn="auto" latinLnBrk="0" hangingPunct="1">
              <a:spcBef>
                <a:spcPct val="0"/>
              </a:spcBef>
              <a:buClrTx/>
              <a:buSzTx/>
              <a:buFont typeface="Arial"/>
              <a:buNone/>
              <a:tabLst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Список произведенных </a:t>
            </a:r>
          </a:p>
          <a:p>
            <a:pPr marL="0" indent="0" defTabSz="1043056" eaLnBrk="1" fontAlgn="auto" latinLnBrk="0" hangingPunct="1">
              <a:spcBef>
                <a:spcPct val="0"/>
              </a:spcBef>
              <a:buClrTx/>
              <a:buSzTx/>
              <a:buFont typeface="Arial"/>
              <a:buNone/>
              <a:tabLst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операций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94844" y="3778175"/>
            <a:ext cx="3672408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  <a:buClrTx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Проверка </a:t>
            </a:r>
          </a:p>
          <a:p>
            <a:pPr defTabSz="1043056">
              <a:spcBef>
                <a:spcPct val="0"/>
              </a:spcBef>
              <a:buClrTx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начисления налогов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06906" y="4676041"/>
            <a:ext cx="2509121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indent="0" defTabSz="1043056" eaLnBrk="1" fontAlgn="auto" latinLnBrk="0" hangingPunct="1">
              <a:spcBef>
                <a:spcPct val="0"/>
              </a:spcBef>
              <a:buClrTx/>
              <a:buSzTx/>
              <a:buFont typeface="Arial"/>
              <a:buNone/>
              <a:tabLst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Просмотр статистики </a:t>
            </a:r>
          </a:p>
          <a:p>
            <a:pPr marL="0" indent="0" defTabSz="1043056" eaLnBrk="1" fontAlgn="auto" latinLnBrk="0" hangingPunct="1">
              <a:spcBef>
                <a:spcPct val="0"/>
              </a:spcBef>
              <a:buClrTx/>
              <a:buSzTx/>
              <a:buFont typeface="Arial"/>
              <a:buNone/>
              <a:tabLst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продаж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09848" y="5748681"/>
            <a:ext cx="208823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  <a:buClrTx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Редактирование</a:t>
            </a:r>
          </a:p>
          <a:p>
            <a:pPr defTabSz="1043056">
              <a:spcBef>
                <a:spcPct val="0"/>
              </a:spcBef>
              <a:buClrTx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профиля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6889412" y="6234453"/>
            <a:ext cx="1005432" cy="13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313348" y="5032670"/>
            <a:ext cx="936104" cy="11155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239431" y="5032670"/>
            <a:ext cx="65541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787209" y="4182662"/>
            <a:ext cx="1440160" cy="19655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227369" y="4182662"/>
            <a:ext cx="6674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557975" y="2927929"/>
            <a:ext cx="1728251" cy="136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557975" y="3850806"/>
            <a:ext cx="109483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318339" y="4845992"/>
            <a:ext cx="1030106" cy="1287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3557975" y="4845992"/>
            <a:ext cx="768311" cy="83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903595"/>
            <a:ext cx="452752" cy="196445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21" y="-60149"/>
            <a:ext cx="2334283" cy="1666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949" y="340588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5898" y="1001269"/>
            <a:ext cx="10383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200" dirty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Как формировать чеки в приложении </a:t>
            </a:r>
            <a:br>
              <a:rPr lang="ru-RU" sz="3200" b="1" kern="1200" dirty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</a:br>
            <a:r>
              <a:rPr lang="ru-RU" sz="3200" b="1" kern="1200" dirty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«Мой налог»</a:t>
            </a:r>
          </a:p>
        </p:txBody>
      </p:sp>
      <p:grpSp>
        <p:nvGrpSpPr>
          <p:cNvPr id="8" name="Group 2"/>
          <p:cNvGrpSpPr/>
          <p:nvPr/>
        </p:nvGrpSpPr>
        <p:grpSpPr>
          <a:xfrm rot="-10800000">
            <a:off x="9998080" y="466388"/>
            <a:ext cx="2193920" cy="2945887"/>
            <a:chOff x="0" y="1"/>
            <a:chExt cx="6505383" cy="14475665"/>
          </a:xfrm>
        </p:grpSpPr>
        <p:sp>
          <p:nvSpPr>
            <p:cNvPr id="9" name="Freeform 3"/>
            <p:cNvSpPr/>
            <p:nvPr/>
          </p:nvSpPr>
          <p:spPr>
            <a:xfrm>
              <a:off x="0" y="1"/>
              <a:ext cx="6505383" cy="14475665"/>
            </a:xfrm>
            <a:custGeom>
              <a:avLst/>
              <a:gdLst/>
              <a:ahLst/>
              <a:cxnLst/>
              <a:rect l="l" t="t" r="r" b="b"/>
              <a:pathLst>
                <a:path w="5381213" h="14475665">
                  <a:moveTo>
                    <a:pt x="5381213" y="14475665"/>
                  </a:moveTo>
                  <a:lnTo>
                    <a:pt x="0" y="14475665"/>
                  </a:lnTo>
                  <a:lnTo>
                    <a:pt x="0" y="0"/>
                  </a:lnTo>
                  <a:lnTo>
                    <a:pt x="5381213" y="14475665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6"/>
          <p:cNvGrpSpPr/>
          <p:nvPr/>
        </p:nvGrpSpPr>
        <p:grpSpPr>
          <a:xfrm rot="-10800000">
            <a:off x="8516223" y="-60149"/>
            <a:ext cx="3675777" cy="1419714"/>
            <a:chOff x="0" y="0"/>
            <a:chExt cx="10899364" cy="4927422"/>
          </a:xfrm>
        </p:grpSpPr>
        <p:sp>
          <p:nvSpPr>
            <p:cNvPr id="13" name="Freeform 7"/>
            <p:cNvSpPr/>
            <p:nvPr/>
          </p:nvSpPr>
          <p:spPr>
            <a:xfrm>
              <a:off x="0" y="0"/>
              <a:ext cx="10899363" cy="4927422"/>
            </a:xfrm>
            <a:custGeom>
              <a:avLst/>
              <a:gdLst/>
              <a:ahLst/>
              <a:cxnLst/>
              <a:rect l="l" t="t" r="r" b="b"/>
              <a:pathLst>
                <a:path w="10899363" h="4927422">
                  <a:moveTo>
                    <a:pt x="10899363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899363" y="492742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11639995" y="6457890"/>
            <a:ext cx="58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12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" b="98881" l="4603" r="95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59" y="2007347"/>
            <a:ext cx="2592288" cy="47136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" b="98881" l="4603" r="95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03" y="2006053"/>
            <a:ext cx="2592288" cy="47136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" b="98881" l="4603" r="95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22" y="2007347"/>
            <a:ext cx="2592288" cy="47136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>
          <a:xfrm>
            <a:off x="1366174" y="2439786"/>
            <a:ext cx="2124458" cy="38487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02" y="2439786"/>
            <a:ext cx="2122895" cy="38461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85" b="99157" l="2513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t="4693" r="11944" b="4785"/>
          <a:stretch/>
        </p:blipFill>
        <p:spPr>
          <a:xfrm>
            <a:off x="8402483" y="2439786"/>
            <a:ext cx="2098766" cy="38461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79273" y="3431894"/>
            <a:ext cx="1257805" cy="1257805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>
            <a:off x="3697929" y="4218868"/>
            <a:ext cx="936104" cy="2880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D56B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7301061" y="4218867"/>
            <a:ext cx="936104" cy="2880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D56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903595"/>
            <a:ext cx="452752" cy="196445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21" y="-60149"/>
            <a:ext cx="2334283" cy="1666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949" y="340588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63267" y="6457890"/>
            <a:ext cx="56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13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2666">
            <a:off x="-919076" y="5278306"/>
            <a:ext cx="4895394" cy="3179483"/>
          </a:xfrm>
          <a:prstGeom prst="rect">
            <a:avLst/>
          </a:prstGeom>
        </p:spPr>
      </p:pic>
      <p:grpSp>
        <p:nvGrpSpPr>
          <p:cNvPr id="20" name="Group 6"/>
          <p:cNvGrpSpPr/>
          <p:nvPr/>
        </p:nvGrpSpPr>
        <p:grpSpPr>
          <a:xfrm>
            <a:off x="0" y="3890303"/>
            <a:ext cx="3514266" cy="5032430"/>
            <a:chOff x="0" y="0"/>
            <a:chExt cx="8851059" cy="11526982"/>
          </a:xfrm>
        </p:grpSpPr>
        <p:sp>
          <p:nvSpPr>
            <p:cNvPr id="21" name="Freeform 7"/>
            <p:cNvSpPr/>
            <p:nvPr/>
          </p:nvSpPr>
          <p:spPr>
            <a:xfrm>
              <a:off x="0" y="0"/>
              <a:ext cx="8851059" cy="11526982"/>
            </a:xfrm>
            <a:custGeom>
              <a:avLst/>
              <a:gdLst/>
              <a:ahLst/>
              <a:cxnLst/>
              <a:rect l="l" t="t" r="r" b="b"/>
              <a:pathLst>
                <a:path w="8851059" h="11526982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9" b="99553" l="2929" r="95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36" y="1013411"/>
            <a:ext cx="2999468" cy="55111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01" y="1528919"/>
            <a:ext cx="2424537" cy="448017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140519" y="2137828"/>
            <a:ext cx="6024574" cy="2985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того, как вы сформировали чек, вы можете его распечатать, отправить на мобильный телефон, либо предоставить QR-код для считывания через телефон</a:t>
            </a:r>
          </a:p>
        </p:txBody>
      </p:sp>
      <p:grpSp>
        <p:nvGrpSpPr>
          <p:cNvPr id="25" name="Group 2"/>
          <p:cNvGrpSpPr/>
          <p:nvPr/>
        </p:nvGrpSpPr>
        <p:grpSpPr>
          <a:xfrm rot="-10800000">
            <a:off x="10363207" y="242453"/>
            <a:ext cx="2193920" cy="2945887"/>
            <a:chOff x="0" y="1"/>
            <a:chExt cx="6505383" cy="14475665"/>
          </a:xfrm>
        </p:grpSpPr>
        <p:sp>
          <p:nvSpPr>
            <p:cNvPr id="26" name="Freeform 3"/>
            <p:cNvSpPr/>
            <p:nvPr/>
          </p:nvSpPr>
          <p:spPr>
            <a:xfrm>
              <a:off x="0" y="1"/>
              <a:ext cx="6505383" cy="14475665"/>
            </a:xfrm>
            <a:custGeom>
              <a:avLst/>
              <a:gdLst/>
              <a:ahLst/>
              <a:cxnLst/>
              <a:rect l="l" t="t" r="r" b="b"/>
              <a:pathLst>
                <a:path w="5381213" h="14475665">
                  <a:moveTo>
                    <a:pt x="5381213" y="14475665"/>
                  </a:moveTo>
                  <a:lnTo>
                    <a:pt x="0" y="14475665"/>
                  </a:lnTo>
                  <a:lnTo>
                    <a:pt x="0" y="0"/>
                  </a:lnTo>
                  <a:lnTo>
                    <a:pt x="5381213" y="14475665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27" name="Group 6"/>
          <p:cNvGrpSpPr/>
          <p:nvPr/>
        </p:nvGrpSpPr>
        <p:grpSpPr>
          <a:xfrm rot="-10800000">
            <a:off x="8881350" y="-284084"/>
            <a:ext cx="3675777" cy="1419714"/>
            <a:chOff x="0" y="0"/>
            <a:chExt cx="10899364" cy="4927422"/>
          </a:xfrm>
        </p:grpSpPr>
        <p:sp>
          <p:nvSpPr>
            <p:cNvPr id="28" name="Freeform 7"/>
            <p:cNvSpPr/>
            <p:nvPr/>
          </p:nvSpPr>
          <p:spPr>
            <a:xfrm>
              <a:off x="0" y="0"/>
              <a:ext cx="10899363" cy="4927422"/>
            </a:xfrm>
            <a:custGeom>
              <a:avLst/>
              <a:gdLst/>
              <a:ahLst/>
              <a:cxnLst/>
              <a:rect l="l" t="t" r="r" b="b"/>
              <a:pathLst>
                <a:path w="10899363" h="4927422">
                  <a:moveTo>
                    <a:pt x="10899363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899363" y="492742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</p:spTree>
    <p:extLst>
      <p:ext uri="{BB962C8B-B14F-4D97-AF65-F5344CB8AC3E}">
        <p14:creationId xmlns:p14="http://schemas.microsoft.com/office/powerpoint/2010/main" val="1109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903595"/>
            <a:ext cx="452752" cy="196445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21" y="-60149"/>
            <a:ext cx="2334283" cy="1666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949" y="340588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grpSp>
        <p:nvGrpSpPr>
          <p:cNvPr id="8" name="Group 2"/>
          <p:cNvGrpSpPr/>
          <p:nvPr/>
        </p:nvGrpSpPr>
        <p:grpSpPr>
          <a:xfrm rot="-10800000">
            <a:off x="9998080" y="466388"/>
            <a:ext cx="2193920" cy="2945887"/>
            <a:chOff x="0" y="1"/>
            <a:chExt cx="6505383" cy="14475665"/>
          </a:xfrm>
        </p:grpSpPr>
        <p:sp>
          <p:nvSpPr>
            <p:cNvPr id="9" name="Freeform 3"/>
            <p:cNvSpPr/>
            <p:nvPr/>
          </p:nvSpPr>
          <p:spPr>
            <a:xfrm>
              <a:off x="0" y="1"/>
              <a:ext cx="6505383" cy="14475665"/>
            </a:xfrm>
            <a:custGeom>
              <a:avLst/>
              <a:gdLst/>
              <a:ahLst/>
              <a:cxnLst/>
              <a:rect l="l" t="t" r="r" b="b"/>
              <a:pathLst>
                <a:path w="5381213" h="14475665">
                  <a:moveTo>
                    <a:pt x="5381213" y="14475665"/>
                  </a:moveTo>
                  <a:lnTo>
                    <a:pt x="0" y="14475665"/>
                  </a:lnTo>
                  <a:lnTo>
                    <a:pt x="0" y="0"/>
                  </a:lnTo>
                  <a:lnTo>
                    <a:pt x="5381213" y="14475665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6"/>
          <p:cNvGrpSpPr/>
          <p:nvPr/>
        </p:nvGrpSpPr>
        <p:grpSpPr>
          <a:xfrm rot="-10800000">
            <a:off x="8516223" y="-60149"/>
            <a:ext cx="3675777" cy="1419714"/>
            <a:chOff x="0" y="0"/>
            <a:chExt cx="10899364" cy="4927422"/>
          </a:xfrm>
        </p:grpSpPr>
        <p:sp>
          <p:nvSpPr>
            <p:cNvPr id="13" name="Freeform 7"/>
            <p:cNvSpPr/>
            <p:nvPr/>
          </p:nvSpPr>
          <p:spPr>
            <a:xfrm>
              <a:off x="0" y="0"/>
              <a:ext cx="10899363" cy="4927422"/>
            </a:xfrm>
            <a:custGeom>
              <a:avLst/>
              <a:gdLst/>
              <a:ahLst/>
              <a:cxnLst/>
              <a:rect l="l" t="t" r="r" b="b"/>
              <a:pathLst>
                <a:path w="10899363" h="4927422">
                  <a:moveTo>
                    <a:pt x="10899363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899363" y="492742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11663266" y="6457890"/>
            <a:ext cx="53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14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1" y="1605946"/>
            <a:ext cx="2715603" cy="5064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7" y="2111657"/>
            <a:ext cx="2179436" cy="41211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008" y="1605946"/>
            <a:ext cx="2708365" cy="50084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2750" r="54041" b="5376"/>
          <a:stretch/>
        </p:blipFill>
        <p:spPr>
          <a:xfrm>
            <a:off x="8397540" y="2082079"/>
            <a:ext cx="2189110" cy="40697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0313" y="5846327"/>
            <a:ext cx="1543465" cy="3290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90" y="5381949"/>
            <a:ext cx="1257805" cy="125780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58512" y="875895"/>
            <a:ext cx="10383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ВАЖНО!!!</a:t>
            </a:r>
            <a:endParaRPr lang="ru-RU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old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91539" y="3911146"/>
            <a:ext cx="5141278" cy="2546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этого нужно выбрать причину из списка: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«Чек сформирован ошибочно»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«Возврат средств».    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Программа аннулирует чек, пересчитает сумму дохода и налог с него. Результат сразу же отобразится в личном кабинете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cs typeface="Clear Sans Regular" panose="020B0604020202020204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91539" y="1847215"/>
            <a:ext cx="5151470" cy="18103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ошиблись или хотите вернуть деньги клиенту, можно отменить операцию в приложении, нажав кнопку </a:t>
            </a:r>
            <a:r>
              <a:rPr lang="ru-RU" sz="24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«Аннулировать чек</a:t>
            </a:r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35" y="5256918"/>
            <a:ext cx="1257805" cy="12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-827191"/>
            <a:ext cx="8082683" cy="53951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504656">
            <a:off x="3657802" y="8095"/>
            <a:ext cx="10614536" cy="852575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 rot="5400000">
            <a:off x="98752" y="-256409"/>
            <a:ext cx="3144343" cy="3341848"/>
            <a:chOff x="0" y="0"/>
            <a:chExt cx="6869494" cy="75076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265955" cy="6858000"/>
            <a:chOff x="0" y="0"/>
            <a:chExt cx="8851059" cy="115269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851059" cy="11526982"/>
            </a:xfrm>
            <a:custGeom>
              <a:avLst/>
              <a:gdLst/>
              <a:ahLst/>
              <a:cxnLst/>
              <a:rect l="l" t="t" r="r" b="b"/>
              <a:pathLst>
                <a:path w="8851059" h="11526982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19637" y="0"/>
            <a:ext cx="2334283" cy="1666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2877" y="2959018"/>
            <a:ext cx="6079613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110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129494" y="2651251"/>
            <a:ext cx="5879921" cy="2985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личного кабинета налогоплательщик может взаимодействовать с налоговым органом через Интернет, например, контролировать состояние своих расчетов по налогам, получать налоговые уведомления, направлять заявления на получение налоговых вычетов, оплачивать налоги и т.д.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903595"/>
            <a:ext cx="452752" cy="19644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9495" y="1572321"/>
            <a:ext cx="5879921" cy="10789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cs typeface="Clear Sans Regular" panose="020B0604020202020204" charset="0"/>
              </a:rPr>
              <a:t>ДЛЯ ЧЕГО НУЖЕН «ЛИЧНЫЙ КАБИНЕТ НАЛОГОПЛАТЕЛЬЩИКА»?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921" y="2651252"/>
            <a:ext cx="6024574" cy="2985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налогоплательщика – это информационный ресурс, который размещен на официальном сайте ФНС России и может использоваться, в частности, для получения налогоплательщиком документов от налогового органа, а также для передачи в налоговый орган документов (информации), сведений в электронной форме.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21" y="-60149"/>
            <a:ext cx="2334283" cy="16660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7949" y="340588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921" y="1572322"/>
            <a:ext cx="6024574" cy="10789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cs typeface="Clear Sans Regular" panose="020B0604020202020204" charset="0"/>
              </a:rPr>
              <a:t>ЧТО ТАКОЕ «ЛИЧНЫЙ КАБИНЕТ НАЛОГОПЛАТЕЛЬЩИКА»?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39248" y="6457890"/>
            <a:ext cx="45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1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903595"/>
            <a:ext cx="452752" cy="1964453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21" y="-60149"/>
            <a:ext cx="2334283" cy="16660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0217" y="1316005"/>
            <a:ext cx="10383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200" dirty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КАК ПОЛУЧИТЬ ДОСТУП В </a:t>
            </a:r>
            <a:endParaRPr lang="ru-RU" sz="3200" b="1" kern="1200" dirty="0" smtClean="0">
              <a:solidFill>
                <a:srgbClr val="052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old"/>
              <a:ea typeface="+mn-ea"/>
              <a:cs typeface="+mn-cs"/>
            </a:endParaRPr>
          </a:p>
          <a:p>
            <a:pPr algn="ctr"/>
            <a:r>
              <a:rPr lang="ru-RU" sz="3200" b="1" kern="1200" dirty="0" smtClean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«</a:t>
            </a:r>
            <a:r>
              <a:rPr lang="ru-RU" sz="3200" b="1" kern="1200" dirty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ЛИЧНЫЙ КАБИНЕТ НАЛОГОПЛАТЕЛЬЩИКА»?</a:t>
            </a: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920" y="2582333"/>
            <a:ext cx="4784395" cy="39548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3204" y="2582333"/>
            <a:ext cx="668215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логина и пароля, указанных в регистрационной карте.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квалифицированной электронной подписи.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учетной записи Единой системы идентификации и аутентификации (ЕСИА) – реквизитов доступа, используемых для авторизации на Едином портале государственных услуг.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893547"/>
            <a:ext cx="452752" cy="196445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21" y="-70197"/>
            <a:ext cx="2334283" cy="1666095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1504335" y="3628103"/>
            <a:ext cx="553615" cy="147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57949" y="3621197"/>
            <a:ext cx="1002341" cy="972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057949" y="3628103"/>
            <a:ext cx="434528" cy="1135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7949" y="340588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39248" y="6457890"/>
            <a:ext cx="45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2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893547"/>
            <a:ext cx="452752" cy="196445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921" y="-70197"/>
            <a:ext cx="2334283" cy="1666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949" y="330540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2062" y="1241915"/>
            <a:ext cx="10383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200" dirty="0" smtClean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ГДЕ </a:t>
            </a:r>
            <a:r>
              <a:rPr lang="ru-RU" sz="3200" b="1" kern="1200" dirty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ПОЛУЧИТЬ ДОСТУП В </a:t>
            </a:r>
            <a:endParaRPr lang="ru-RU" sz="3200" b="1" kern="1200" dirty="0" smtClean="0">
              <a:solidFill>
                <a:srgbClr val="052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old"/>
              <a:ea typeface="+mn-ea"/>
              <a:cs typeface="+mn-cs"/>
            </a:endParaRPr>
          </a:p>
          <a:p>
            <a:pPr algn="ctr"/>
            <a:r>
              <a:rPr lang="ru-RU" sz="3200" b="1" kern="1200" dirty="0" smtClean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«</a:t>
            </a:r>
            <a:r>
              <a:rPr lang="ru-RU" sz="3200" b="1" kern="1200" dirty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ЛИЧНЫЙ КАБИНЕТ НАЛОГОПЛАТЕЛЬЩИКА»?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885825" y="3531472"/>
            <a:ext cx="2705100" cy="13620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prstClr val="white"/>
              </a:buClr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772025" y="4333875"/>
            <a:ext cx="2705100" cy="1362075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prstClr val="white"/>
              </a:buClr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ИНСПЕКЦИЯ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8658224" y="3531471"/>
            <a:ext cx="2705100" cy="13620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prstClr val="white"/>
              </a:buClr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ГОСУСЛУГ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878218">
            <a:off x="2794740" y="2280626"/>
            <a:ext cx="571209" cy="130365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838970" y="2369085"/>
            <a:ext cx="571209" cy="1860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9735064">
            <a:off x="9319366" y="2280625"/>
            <a:ext cx="571209" cy="130365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883" y="-28575"/>
            <a:ext cx="2524125" cy="2524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739248" y="6457890"/>
            <a:ext cx="45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3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903595"/>
            <a:ext cx="452752" cy="196445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21" y="-60149"/>
            <a:ext cx="2334283" cy="1666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949" y="340588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8738" y="1238351"/>
            <a:ext cx="10383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200" dirty="0" smtClean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ФУНКЦИОНАЛ СЕРВИСА</a:t>
            </a:r>
            <a:endParaRPr lang="ru-RU" sz="3200" b="1" kern="1200" dirty="0">
              <a:solidFill>
                <a:srgbClr val="052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old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37475" r="87230" b="46214"/>
          <a:stretch/>
        </p:blipFill>
        <p:spPr>
          <a:xfrm>
            <a:off x="796199" y="2228282"/>
            <a:ext cx="923731" cy="895739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 rot="-10800000">
            <a:off x="9998080" y="466388"/>
            <a:ext cx="2193920" cy="2945887"/>
            <a:chOff x="0" y="1"/>
            <a:chExt cx="6505383" cy="14475665"/>
          </a:xfrm>
        </p:grpSpPr>
        <p:sp>
          <p:nvSpPr>
            <p:cNvPr id="9" name="Freeform 3"/>
            <p:cNvSpPr/>
            <p:nvPr/>
          </p:nvSpPr>
          <p:spPr>
            <a:xfrm>
              <a:off x="0" y="1"/>
              <a:ext cx="6505383" cy="14475665"/>
            </a:xfrm>
            <a:custGeom>
              <a:avLst/>
              <a:gdLst/>
              <a:ahLst/>
              <a:cxnLst/>
              <a:rect l="l" t="t" r="r" b="b"/>
              <a:pathLst>
                <a:path w="5381213" h="14475665">
                  <a:moveTo>
                    <a:pt x="5381213" y="14475665"/>
                  </a:moveTo>
                  <a:lnTo>
                    <a:pt x="0" y="14475665"/>
                  </a:lnTo>
                  <a:lnTo>
                    <a:pt x="0" y="0"/>
                  </a:lnTo>
                  <a:lnTo>
                    <a:pt x="5381213" y="14475665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6"/>
          <p:cNvGrpSpPr/>
          <p:nvPr/>
        </p:nvGrpSpPr>
        <p:grpSpPr>
          <a:xfrm rot="-10800000">
            <a:off x="8516223" y="-60149"/>
            <a:ext cx="3675777" cy="1419714"/>
            <a:chOff x="0" y="0"/>
            <a:chExt cx="10899364" cy="4927422"/>
          </a:xfrm>
        </p:grpSpPr>
        <p:sp>
          <p:nvSpPr>
            <p:cNvPr id="13" name="Freeform 7"/>
            <p:cNvSpPr/>
            <p:nvPr/>
          </p:nvSpPr>
          <p:spPr>
            <a:xfrm>
              <a:off x="0" y="0"/>
              <a:ext cx="10899363" cy="4927422"/>
            </a:xfrm>
            <a:custGeom>
              <a:avLst/>
              <a:gdLst/>
              <a:ahLst/>
              <a:cxnLst/>
              <a:rect l="l" t="t" r="r" b="b"/>
              <a:pathLst>
                <a:path w="10899363" h="4927422">
                  <a:moveTo>
                    <a:pt x="10899363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899363" y="492742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11739248" y="6457890"/>
            <a:ext cx="45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4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42381" r="89800" b="34421"/>
          <a:stretch/>
        </p:blipFill>
        <p:spPr>
          <a:xfrm>
            <a:off x="844292" y="3204000"/>
            <a:ext cx="951722" cy="9517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68763" r="89967" b="8948"/>
          <a:stretch/>
        </p:blipFill>
        <p:spPr>
          <a:xfrm>
            <a:off x="800866" y="4189335"/>
            <a:ext cx="942392" cy="914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0" r="37971" b="76280"/>
          <a:stretch/>
        </p:blipFill>
        <p:spPr>
          <a:xfrm>
            <a:off x="786868" y="5137347"/>
            <a:ext cx="923731" cy="9731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1" b="51706"/>
          <a:stretch/>
        </p:blipFill>
        <p:spPr>
          <a:xfrm>
            <a:off x="5871084" y="2800396"/>
            <a:ext cx="920496" cy="8957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8" b="26461"/>
          <a:stretch/>
        </p:blipFill>
        <p:spPr>
          <a:xfrm>
            <a:off x="5871084" y="1824678"/>
            <a:ext cx="920496" cy="9050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1" b="1671"/>
          <a:stretch/>
        </p:blipFill>
        <p:spPr>
          <a:xfrm>
            <a:off x="5871084" y="3766782"/>
            <a:ext cx="920496" cy="877077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5871084" y="4733743"/>
            <a:ext cx="920496" cy="905070"/>
            <a:chOff x="3629078" y="3273741"/>
            <a:chExt cx="920496" cy="90507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78" b="26461"/>
            <a:stretch/>
          </p:blipFill>
          <p:spPr>
            <a:xfrm>
              <a:off x="3629078" y="3273741"/>
              <a:ext cx="920496" cy="905070"/>
            </a:xfrm>
            <a:prstGeom prst="rect">
              <a:avLst/>
            </a:prstGeom>
            <a:solidFill>
              <a:srgbClr val="004F9A"/>
            </a:solidFill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3702212" y="3347025"/>
              <a:ext cx="774228" cy="758501"/>
            </a:xfrm>
            <a:prstGeom prst="roundRect">
              <a:avLst/>
            </a:prstGeom>
            <a:solidFill>
              <a:srgbClr val="004F9A"/>
            </a:solidFill>
            <a:ln>
              <a:solidFill>
                <a:srgbClr val="004F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71084" y="5752875"/>
            <a:ext cx="920496" cy="905070"/>
            <a:chOff x="3629078" y="3273741"/>
            <a:chExt cx="920496" cy="90507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78" b="26461"/>
            <a:stretch/>
          </p:blipFill>
          <p:spPr>
            <a:xfrm>
              <a:off x="3629078" y="3273741"/>
              <a:ext cx="920496" cy="905070"/>
            </a:xfrm>
            <a:prstGeom prst="rect">
              <a:avLst/>
            </a:prstGeom>
            <a:solidFill>
              <a:srgbClr val="004F9A"/>
            </a:solidFill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3702212" y="3347025"/>
              <a:ext cx="774228" cy="758501"/>
            </a:xfrm>
            <a:prstGeom prst="roundRect">
              <a:avLst/>
            </a:prstGeom>
            <a:solidFill>
              <a:srgbClr val="004F9A"/>
            </a:solidFill>
            <a:ln>
              <a:solidFill>
                <a:srgbClr val="004F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ИНН</a:t>
              </a:r>
              <a:endParaRPr lang="ru-RU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83733" y="5437314"/>
            <a:ext cx="35376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Онлайн-оплата налогов.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6014" y="3259454"/>
            <a:ext cx="35376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О суммах начисленных и уплаченных налоговых платежей, о наличии переплат и задолженности.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6014" y="2399176"/>
            <a:ext cx="353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Получать информацию об объектах имущества и транспортных средств.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6014" y="4386513"/>
            <a:ext cx="353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Распечатывать квитанции на уплату налоговых платежей.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00892" y="1923640"/>
            <a:ext cx="35376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Отслеживать статус камеральной проверки деклараций по форме 3-НДФЛ.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0892" y="2953174"/>
            <a:ext cx="353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Скачивать программы для заполнения деклараций 3-НДФЛ.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64714" y="3812905"/>
            <a:ext cx="35376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Обращаться в налоговые органы без личного визита в налоговую инспекцию.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64714" y="4903468"/>
            <a:ext cx="353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Получать сведения о счетах в Российских банках.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64714" y="5859679"/>
            <a:ext cx="353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Получать свидетельство о постановке на учет.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903595"/>
            <a:ext cx="452752" cy="1964453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921" y="-60149"/>
            <a:ext cx="2334283" cy="1666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949" y="340588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2062" y="1241915"/>
            <a:ext cx="10383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200" dirty="0" smtClean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ЛИЧНЫЙ </a:t>
            </a:r>
            <a:r>
              <a:rPr lang="ru-RU" sz="3200" b="1" kern="1200" dirty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КАБИНЕТ </a:t>
            </a:r>
            <a:r>
              <a:rPr lang="ru-RU" sz="3200" b="1" kern="1200" dirty="0" smtClean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ИНДИВИДУАЛЬНОГО ПРЕДПРИНИМАТЕЛЯ</a:t>
            </a:r>
            <a:endParaRPr lang="ru-RU" sz="3200" b="1" kern="1200" dirty="0">
              <a:solidFill>
                <a:srgbClr val="052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old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r="15770"/>
          <a:stretch/>
        </p:blipFill>
        <p:spPr>
          <a:xfrm>
            <a:off x="1567542" y="2473649"/>
            <a:ext cx="9282809" cy="4027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739248" y="6457890"/>
            <a:ext cx="45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5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903595"/>
            <a:ext cx="452752" cy="196445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21" y="-60149"/>
            <a:ext cx="2334283" cy="1666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949" y="340588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6994" y="1085829"/>
            <a:ext cx="10383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200" dirty="0" smtClean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ФУНКЦИОНАЛ СЕРВИСА</a:t>
            </a:r>
            <a:endParaRPr lang="ru-RU" sz="3200" b="1" kern="1200" dirty="0">
              <a:solidFill>
                <a:srgbClr val="052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old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37475" r="87230" b="46214"/>
          <a:stretch/>
        </p:blipFill>
        <p:spPr>
          <a:xfrm>
            <a:off x="810196" y="1823126"/>
            <a:ext cx="923731" cy="895739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 rot="-10800000">
            <a:off x="9998080" y="466388"/>
            <a:ext cx="2193920" cy="2945887"/>
            <a:chOff x="0" y="1"/>
            <a:chExt cx="6505383" cy="14475665"/>
          </a:xfrm>
        </p:grpSpPr>
        <p:sp>
          <p:nvSpPr>
            <p:cNvPr id="9" name="Freeform 3"/>
            <p:cNvSpPr/>
            <p:nvPr/>
          </p:nvSpPr>
          <p:spPr>
            <a:xfrm>
              <a:off x="0" y="1"/>
              <a:ext cx="6505383" cy="14475665"/>
            </a:xfrm>
            <a:custGeom>
              <a:avLst/>
              <a:gdLst/>
              <a:ahLst/>
              <a:cxnLst/>
              <a:rect l="l" t="t" r="r" b="b"/>
              <a:pathLst>
                <a:path w="5381213" h="14475665">
                  <a:moveTo>
                    <a:pt x="5381213" y="14475665"/>
                  </a:moveTo>
                  <a:lnTo>
                    <a:pt x="0" y="14475665"/>
                  </a:lnTo>
                  <a:lnTo>
                    <a:pt x="0" y="0"/>
                  </a:lnTo>
                  <a:lnTo>
                    <a:pt x="5381213" y="14475665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6"/>
          <p:cNvGrpSpPr/>
          <p:nvPr/>
        </p:nvGrpSpPr>
        <p:grpSpPr>
          <a:xfrm rot="-10800000">
            <a:off x="8516223" y="-60149"/>
            <a:ext cx="3675777" cy="1419714"/>
            <a:chOff x="0" y="0"/>
            <a:chExt cx="10899364" cy="4927422"/>
          </a:xfrm>
        </p:grpSpPr>
        <p:sp>
          <p:nvSpPr>
            <p:cNvPr id="13" name="Freeform 7"/>
            <p:cNvSpPr/>
            <p:nvPr/>
          </p:nvSpPr>
          <p:spPr>
            <a:xfrm>
              <a:off x="0" y="0"/>
              <a:ext cx="10899363" cy="4927422"/>
            </a:xfrm>
            <a:custGeom>
              <a:avLst/>
              <a:gdLst/>
              <a:ahLst/>
              <a:cxnLst/>
              <a:rect l="l" t="t" r="r" b="b"/>
              <a:pathLst>
                <a:path w="10899363" h="4927422">
                  <a:moveTo>
                    <a:pt x="10899363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899363" y="492742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11739248" y="6457890"/>
            <a:ext cx="45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6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42381" r="89800" b="34421"/>
          <a:stretch/>
        </p:blipFill>
        <p:spPr>
          <a:xfrm>
            <a:off x="858289" y="2798844"/>
            <a:ext cx="951722" cy="9517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0" r="37971" b="76280"/>
          <a:stretch/>
        </p:blipFill>
        <p:spPr>
          <a:xfrm>
            <a:off x="839052" y="4733020"/>
            <a:ext cx="923731" cy="973123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842287" y="3800164"/>
            <a:ext cx="920496" cy="905070"/>
            <a:chOff x="3629078" y="3273741"/>
            <a:chExt cx="920496" cy="90507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78" b="26461"/>
            <a:stretch/>
          </p:blipFill>
          <p:spPr>
            <a:xfrm>
              <a:off x="3629078" y="3273741"/>
              <a:ext cx="920496" cy="905070"/>
            </a:xfrm>
            <a:prstGeom prst="rect">
              <a:avLst/>
            </a:prstGeom>
            <a:solidFill>
              <a:srgbClr val="004F9A"/>
            </a:solidFill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3702212" y="3347025"/>
              <a:ext cx="774228" cy="758501"/>
            </a:xfrm>
            <a:prstGeom prst="roundRect">
              <a:avLst/>
            </a:prstGeom>
            <a:solidFill>
              <a:srgbClr val="004F9A"/>
            </a:solidFill>
            <a:ln>
              <a:solidFill>
                <a:srgbClr val="004F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33927" y="4976769"/>
            <a:ext cx="353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Подавать 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запрос на получение    </a:t>
            </a:r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справок 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4919" y="2930556"/>
            <a:ext cx="353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Получать 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актуальную информацию о задолженности по </a:t>
            </a:r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налогам. 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2783" y="1763164"/>
            <a:ext cx="3537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Направлять документы в эл.виде для 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государственной регистрации </a:t>
            </a:r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ИП или 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внесения изменений в сведения, содержащиеся в </a:t>
            </a:r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ЕГРИП.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2783" y="3669673"/>
            <a:ext cx="35376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Осуществлять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: просмотр информации о сальдо </a:t>
            </a:r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ЕНС; 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просмотр информации об обязательствах по налогам, сборам, </a:t>
            </a:r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страховым взносам.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996127" y="5752875"/>
            <a:ext cx="920496" cy="905070"/>
            <a:chOff x="3629078" y="3273741"/>
            <a:chExt cx="920496" cy="905070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78" b="26461"/>
            <a:stretch/>
          </p:blipFill>
          <p:spPr>
            <a:xfrm>
              <a:off x="3629078" y="3273741"/>
              <a:ext cx="920496" cy="905070"/>
            </a:xfrm>
            <a:prstGeom prst="rect">
              <a:avLst/>
            </a:prstGeom>
            <a:solidFill>
              <a:srgbClr val="004F9A"/>
            </a:solidFill>
          </p:spPr>
        </p:pic>
        <p:sp>
          <p:nvSpPr>
            <p:cNvPr id="42" name="Скругленный прямоугольник 41"/>
            <p:cNvSpPr/>
            <p:nvPr/>
          </p:nvSpPr>
          <p:spPr>
            <a:xfrm>
              <a:off x="3702212" y="3347025"/>
              <a:ext cx="774228" cy="758501"/>
            </a:xfrm>
            <a:prstGeom prst="roundRect">
              <a:avLst/>
            </a:prstGeom>
            <a:solidFill>
              <a:srgbClr val="004F9A"/>
            </a:solidFill>
            <a:ln>
              <a:solidFill>
                <a:srgbClr val="004F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ЛК</a:t>
              </a:r>
              <a:endParaRPr lang="ru-RU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30629" y="4800231"/>
            <a:ext cx="920496" cy="905070"/>
            <a:chOff x="5966334" y="5328875"/>
            <a:chExt cx="920496" cy="905070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5966334" y="5328875"/>
              <a:ext cx="920496" cy="905070"/>
              <a:chOff x="3629078" y="3273741"/>
              <a:chExt cx="920496" cy="905070"/>
            </a:xfrm>
          </p:grpSpPr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478" b="26461"/>
              <a:stretch/>
            </p:blipFill>
            <p:spPr>
              <a:xfrm>
                <a:off x="3629078" y="3273741"/>
                <a:ext cx="920496" cy="905070"/>
              </a:xfrm>
              <a:prstGeom prst="rect">
                <a:avLst/>
              </a:prstGeom>
              <a:solidFill>
                <a:srgbClr val="004F9A"/>
              </a:solidFill>
            </p:spPr>
          </p:pic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3702212" y="3347025"/>
                <a:ext cx="774228" cy="758501"/>
              </a:xfrm>
              <a:prstGeom prst="roundRect">
                <a:avLst/>
              </a:prstGeom>
              <a:solidFill>
                <a:srgbClr val="004F9A"/>
              </a:solidFill>
              <a:ln>
                <a:solidFill>
                  <a:srgbClr val="004F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Стрелка вправо 11"/>
            <p:cNvSpPr/>
            <p:nvPr/>
          </p:nvSpPr>
          <p:spPr>
            <a:xfrm>
              <a:off x="6164644" y="5464621"/>
              <a:ext cx="523875" cy="28825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 вправо 45"/>
            <p:cNvSpPr/>
            <p:nvPr/>
          </p:nvSpPr>
          <p:spPr>
            <a:xfrm rot="10800000">
              <a:off x="6137585" y="5710607"/>
              <a:ext cx="523875" cy="28825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13431" y="5752875"/>
            <a:ext cx="920496" cy="905070"/>
            <a:chOff x="3629078" y="3273741"/>
            <a:chExt cx="920496" cy="90507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78" b="26461"/>
            <a:stretch/>
          </p:blipFill>
          <p:spPr>
            <a:xfrm>
              <a:off x="3629078" y="3273741"/>
              <a:ext cx="920496" cy="905070"/>
            </a:xfrm>
            <a:prstGeom prst="rect">
              <a:avLst/>
            </a:prstGeom>
            <a:solidFill>
              <a:srgbClr val="004F9A"/>
            </a:solidFill>
          </p:spPr>
        </p:pic>
        <p:sp>
          <p:nvSpPr>
            <p:cNvPr id="49" name="Скругленный прямоугольник 48"/>
            <p:cNvSpPr/>
            <p:nvPr/>
          </p:nvSpPr>
          <p:spPr>
            <a:xfrm>
              <a:off x="3702212" y="3347025"/>
              <a:ext cx="774228" cy="758501"/>
            </a:xfrm>
            <a:prstGeom prst="roundRect">
              <a:avLst/>
            </a:prstGeom>
            <a:solidFill>
              <a:srgbClr val="004F9A"/>
            </a:solidFill>
            <a:ln>
              <a:solidFill>
                <a:srgbClr val="004F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ККТ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37475" r="87230" b="46214"/>
          <a:stretch/>
        </p:blipFill>
        <p:spPr>
          <a:xfrm>
            <a:off x="5998538" y="1863349"/>
            <a:ext cx="923731" cy="895739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6030629" y="3840387"/>
            <a:ext cx="920496" cy="905070"/>
            <a:chOff x="3629078" y="3273741"/>
            <a:chExt cx="920496" cy="905070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78" b="26461"/>
            <a:stretch/>
          </p:blipFill>
          <p:spPr>
            <a:xfrm>
              <a:off x="3629078" y="3273741"/>
              <a:ext cx="920496" cy="905070"/>
            </a:xfrm>
            <a:prstGeom prst="rect">
              <a:avLst/>
            </a:prstGeom>
            <a:solidFill>
              <a:srgbClr val="004F9A"/>
            </a:solidFill>
          </p:spPr>
        </p:pic>
        <p:sp>
          <p:nvSpPr>
            <p:cNvPr id="68" name="Скругленный прямоугольник 67"/>
            <p:cNvSpPr/>
            <p:nvPr/>
          </p:nvSpPr>
          <p:spPr>
            <a:xfrm>
              <a:off x="3702212" y="3347025"/>
              <a:ext cx="774228" cy="758501"/>
            </a:xfrm>
            <a:prstGeom prst="roundRect">
              <a:avLst/>
            </a:prstGeom>
            <a:solidFill>
              <a:srgbClr val="004F9A"/>
            </a:solidFill>
            <a:ln>
              <a:solidFill>
                <a:srgbClr val="004F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971076" y="4999129"/>
            <a:ext cx="353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Осуществлять 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смену/уточнение системы </a:t>
            </a:r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налогообложения</a:t>
            </a:r>
            <a:r>
              <a:rPr lang="en-US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/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00688" y="2997706"/>
            <a:ext cx="353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Составлять 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и направлять обращение в ФНС </a:t>
            </a:r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России. 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98353" y="1867265"/>
            <a:ext cx="35376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Получать 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информацию о ходе исполнения </a:t>
            </a:r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заявлений 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и запросов, получать электронные </a:t>
            </a:r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документы.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98353" y="4021580"/>
            <a:ext cx="353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Узнать 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о риске приостановления операций по </a:t>
            </a:r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счетам. 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33927" y="5949177"/>
            <a:ext cx="35376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Направлять 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в отно</a:t>
            </a:r>
            <a:r>
              <a:rPr lang="ru-RU" sz="16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ш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ении учета </a:t>
            </a:r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ККТ заявления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6000155" y="2830373"/>
            <a:ext cx="920496" cy="905070"/>
            <a:chOff x="3629078" y="3273741"/>
            <a:chExt cx="920496" cy="905070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78" b="26461"/>
            <a:stretch/>
          </p:blipFill>
          <p:spPr>
            <a:xfrm>
              <a:off x="3629078" y="3273741"/>
              <a:ext cx="920496" cy="905070"/>
            </a:xfrm>
            <a:prstGeom prst="rect">
              <a:avLst/>
            </a:prstGeom>
            <a:solidFill>
              <a:srgbClr val="004F9A"/>
            </a:solidFill>
          </p:spPr>
        </p:pic>
        <p:sp>
          <p:nvSpPr>
            <p:cNvPr id="79" name="Скругленный прямоугольник 78"/>
            <p:cNvSpPr/>
            <p:nvPr/>
          </p:nvSpPr>
          <p:spPr>
            <a:xfrm>
              <a:off x="3702212" y="3347025"/>
              <a:ext cx="774228" cy="758501"/>
            </a:xfrm>
            <a:prstGeom prst="roundRect">
              <a:avLst/>
            </a:prstGeom>
            <a:solidFill>
              <a:srgbClr val="004F9A"/>
            </a:solidFill>
            <a:ln>
              <a:solidFill>
                <a:srgbClr val="004F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ФНС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951125" y="5915883"/>
            <a:ext cx="353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Осуществлять </a:t>
            </a:r>
            <a:r>
              <a:rPr lang="ru-RU" sz="1500" b="1" dirty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переход из ЛК ИП в АУСН и ЛК </a:t>
            </a:r>
            <a:r>
              <a:rPr lang="ru-RU" sz="1500" b="1" dirty="0" smtClean="0">
                <a:solidFill>
                  <a:srgbClr val="004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ФЛ.</a:t>
            </a:r>
            <a:endParaRPr lang="ru-RU" sz="1500" b="1" dirty="0">
              <a:solidFill>
                <a:srgbClr val="004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903595"/>
            <a:ext cx="452752" cy="196445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21" y="-60149"/>
            <a:ext cx="2334283" cy="1666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949" y="340588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8251" y="1215520"/>
            <a:ext cx="10383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200" dirty="0" smtClean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СПОСОБЫ РЕГИСТРАЦИИ В МОБИЛЬНОМ ПРИЛОЖЕНИИ «МОЙ НАЛОГ»</a:t>
            </a:r>
            <a:endParaRPr lang="ru-RU" sz="3200" b="1" kern="1200" dirty="0">
              <a:solidFill>
                <a:srgbClr val="052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old"/>
              <a:ea typeface="+mn-ea"/>
              <a:cs typeface="+mn-cs"/>
            </a:endParaRPr>
          </a:p>
        </p:txBody>
      </p:sp>
      <p:grpSp>
        <p:nvGrpSpPr>
          <p:cNvPr id="8" name="Group 2"/>
          <p:cNvGrpSpPr/>
          <p:nvPr/>
        </p:nvGrpSpPr>
        <p:grpSpPr>
          <a:xfrm rot="-10800000">
            <a:off x="9998080" y="466388"/>
            <a:ext cx="2193920" cy="2945887"/>
            <a:chOff x="0" y="1"/>
            <a:chExt cx="6505383" cy="14475665"/>
          </a:xfrm>
        </p:grpSpPr>
        <p:sp>
          <p:nvSpPr>
            <p:cNvPr id="9" name="Freeform 3"/>
            <p:cNvSpPr/>
            <p:nvPr/>
          </p:nvSpPr>
          <p:spPr>
            <a:xfrm>
              <a:off x="0" y="1"/>
              <a:ext cx="6505383" cy="14475665"/>
            </a:xfrm>
            <a:custGeom>
              <a:avLst/>
              <a:gdLst/>
              <a:ahLst/>
              <a:cxnLst/>
              <a:rect l="l" t="t" r="r" b="b"/>
              <a:pathLst>
                <a:path w="5381213" h="14475665">
                  <a:moveTo>
                    <a:pt x="5381213" y="14475665"/>
                  </a:moveTo>
                  <a:lnTo>
                    <a:pt x="0" y="14475665"/>
                  </a:lnTo>
                  <a:lnTo>
                    <a:pt x="0" y="0"/>
                  </a:lnTo>
                  <a:lnTo>
                    <a:pt x="5381213" y="14475665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6"/>
          <p:cNvGrpSpPr/>
          <p:nvPr/>
        </p:nvGrpSpPr>
        <p:grpSpPr>
          <a:xfrm rot="-10800000">
            <a:off x="8516223" y="-60149"/>
            <a:ext cx="3675777" cy="1419714"/>
            <a:chOff x="0" y="0"/>
            <a:chExt cx="10899364" cy="4927422"/>
          </a:xfrm>
        </p:grpSpPr>
        <p:sp>
          <p:nvSpPr>
            <p:cNvPr id="13" name="Freeform 7"/>
            <p:cNvSpPr/>
            <p:nvPr/>
          </p:nvSpPr>
          <p:spPr>
            <a:xfrm>
              <a:off x="0" y="0"/>
              <a:ext cx="10899363" cy="4927422"/>
            </a:xfrm>
            <a:custGeom>
              <a:avLst/>
              <a:gdLst/>
              <a:ahLst/>
              <a:cxnLst/>
              <a:rect l="l" t="t" r="r" b="b"/>
              <a:pathLst>
                <a:path w="10899363" h="4927422">
                  <a:moveTo>
                    <a:pt x="10899363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899363" y="492742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11739248" y="6457890"/>
            <a:ext cx="45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7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99318" y="4494827"/>
            <a:ext cx="2465407" cy="366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lnSpc>
                <a:spcPct val="110000"/>
              </a:lnSpc>
              <a:spcBef>
                <a:spcPct val="0"/>
              </a:spcBef>
              <a:buClrTx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Через портал госуслуг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" b="99329" l="4603" r="94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9" y="2192482"/>
            <a:ext cx="2625994" cy="4442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1" y="2609272"/>
            <a:ext cx="2082450" cy="360901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488457" y="3923410"/>
            <a:ext cx="3205416" cy="57141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  <a:buClrTx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Регистрация по паспорту РФ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88457" y="3440310"/>
            <a:ext cx="3240360" cy="50405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  <a:buClrTx/>
            </a:pPr>
            <a:r>
              <a:rPr lang="ru-RU" sz="2000" b="1" dirty="0">
                <a:solidFill>
                  <a:srgbClr val="004F9A"/>
                </a:solidFill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Через ЛК физического лица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2942615" y="3767504"/>
            <a:ext cx="545842" cy="4416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2928738" y="4182837"/>
            <a:ext cx="533894" cy="42839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2928738" y="4586221"/>
            <a:ext cx="506140" cy="36267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695" y="2976137"/>
            <a:ext cx="3956647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0" t="71355"/>
          <a:stretch/>
        </p:blipFill>
        <p:spPr>
          <a:xfrm>
            <a:off x="11739248" y="4903595"/>
            <a:ext cx="452752" cy="196445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21" y="-60149"/>
            <a:ext cx="2334283" cy="1666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949" y="340588"/>
            <a:ext cx="498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ФЕДЕРАЛЬНАЯ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НАЛОГОВАЯ СЛУЖБА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3407" y="1123052"/>
            <a:ext cx="10383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200" dirty="0" smtClean="0">
                <a:solidFill>
                  <a:srgbClr val="052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/>
                <a:ea typeface="+mn-ea"/>
                <a:cs typeface="+mn-cs"/>
              </a:rPr>
              <a:t>Как зарегистрироваться через Личный кабинет</a:t>
            </a:r>
            <a:endParaRPr lang="ru-RU" sz="3200" b="1" kern="1200" dirty="0">
              <a:solidFill>
                <a:srgbClr val="052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old"/>
              <a:ea typeface="+mn-ea"/>
              <a:cs typeface="+mn-cs"/>
            </a:endParaRPr>
          </a:p>
        </p:txBody>
      </p:sp>
      <p:grpSp>
        <p:nvGrpSpPr>
          <p:cNvPr id="8" name="Group 2"/>
          <p:cNvGrpSpPr/>
          <p:nvPr/>
        </p:nvGrpSpPr>
        <p:grpSpPr>
          <a:xfrm rot="-10800000">
            <a:off x="9998080" y="466388"/>
            <a:ext cx="2193920" cy="2945887"/>
            <a:chOff x="0" y="1"/>
            <a:chExt cx="6505383" cy="14475665"/>
          </a:xfrm>
        </p:grpSpPr>
        <p:sp>
          <p:nvSpPr>
            <p:cNvPr id="9" name="Freeform 3"/>
            <p:cNvSpPr/>
            <p:nvPr/>
          </p:nvSpPr>
          <p:spPr>
            <a:xfrm>
              <a:off x="0" y="1"/>
              <a:ext cx="6505383" cy="14475665"/>
            </a:xfrm>
            <a:custGeom>
              <a:avLst/>
              <a:gdLst/>
              <a:ahLst/>
              <a:cxnLst/>
              <a:rect l="l" t="t" r="r" b="b"/>
              <a:pathLst>
                <a:path w="5381213" h="14475665">
                  <a:moveTo>
                    <a:pt x="5381213" y="14475665"/>
                  </a:moveTo>
                  <a:lnTo>
                    <a:pt x="0" y="14475665"/>
                  </a:lnTo>
                  <a:lnTo>
                    <a:pt x="0" y="0"/>
                  </a:lnTo>
                  <a:lnTo>
                    <a:pt x="5381213" y="14475665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6"/>
          <p:cNvGrpSpPr/>
          <p:nvPr/>
        </p:nvGrpSpPr>
        <p:grpSpPr>
          <a:xfrm rot="-10800000">
            <a:off x="8516223" y="-60149"/>
            <a:ext cx="3675777" cy="1419714"/>
            <a:chOff x="0" y="0"/>
            <a:chExt cx="10899364" cy="4927422"/>
          </a:xfrm>
        </p:grpSpPr>
        <p:sp>
          <p:nvSpPr>
            <p:cNvPr id="13" name="Freeform 7"/>
            <p:cNvSpPr/>
            <p:nvPr/>
          </p:nvSpPr>
          <p:spPr>
            <a:xfrm>
              <a:off x="0" y="0"/>
              <a:ext cx="10899363" cy="4927422"/>
            </a:xfrm>
            <a:custGeom>
              <a:avLst/>
              <a:gdLst/>
              <a:ahLst/>
              <a:cxnLst/>
              <a:rect l="l" t="t" r="r" b="b"/>
              <a:pathLst>
                <a:path w="10899363" h="4927422">
                  <a:moveTo>
                    <a:pt x="10899363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899363" y="492742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11739248" y="6457890"/>
            <a:ext cx="45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Regular" panose="020B0604020202020204" charset="0"/>
                <a:ea typeface="+mn-ea"/>
                <a:cs typeface="Clear Sans Regular" panose="020B0604020202020204" charset="0"/>
              </a:rPr>
              <a:t>8</a:t>
            </a:r>
            <a:endParaRPr lang="ru-RU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 Regular" panose="020B0604020202020204" charset="0"/>
              <a:ea typeface="+mn-ea"/>
              <a:cs typeface="Clear Sans Regular" panose="020B060402020202020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9" b="98434" l="3766" r="95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3" y="2527066"/>
            <a:ext cx="2319386" cy="42582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6" b="98881" l="3766" r="96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54" y="1605946"/>
            <a:ext cx="2319386" cy="43207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5" b="99105" l="2929" r="94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13" y="2605443"/>
            <a:ext cx="2319386" cy="42582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" b="100000" l="3766" r="95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15" y="1651021"/>
            <a:ext cx="2305133" cy="43317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/>
          <a:srcRect b="4348"/>
          <a:stretch/>
        </p:blipFill>
        <p:spPr>
          <a:xfrm>
            <a:off x="1147173" y="2942759"/>
            <a:ext cx="1845356" cy="33843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/>
          <a:srcRect b="3198"/>
          <a:stretch/>
        </p:blipFill>
        <p:spPr>
          <a:xfrm>
            <a:off x="3737529" y="2034952"/>
            <a:ext cx="1823079" cy="34627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/>
          <a:srcRect b="4227"/>
          <a:stretch/>
        </p:blipFill>
        <p:spPr>
          <a:xfrm>
            <a:off x="6155056" y="3013214"/>
            <a:ext cx="1848144" cy="343988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/>
          <a:srcRect b="5512"/>
          <a:stretch/>
        </p:blipFill>
        <p:spPr>
          <a:xfrm>
            <a:off x="8590351" y="2078716"/>
            <a:ext cx="1870817" cy="3468316"/>
          </a:xfrm>
          <a:prstGeom prst="rect">
            <a:avLst/>
          </a:prstGeom>
        </p:spPr>
      </p:pic>
      <p:sp>
        <p:nvSpPr>
          <p:cNvPr id="29" name="Стрелка вниз 28"/>
          <p:cNvSpPr/>
          <p:nvPr/>
        </p:nvSpPr>
        <p:spPr>
          <a:xfrm rot="13297979">
            <a:off x="3198803" y="5579395"/>
            <a:ext cx="307451" cy="498649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C7728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9055991">
            <a:off x="5837779" y="2118257"/>
            <a:ext cx="323256" cy="53104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C7728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3159464">
            <a:off x="8200488" y="5786435"/>
            <a:ext cx="312256" cy="49815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C77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599</Words>
  <Application>Microsoft Office PowerPoint</Application>
  <PresentationFormat>Широкоэкранный</PresentationFormat>
  <Paragraphs>113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Clear Sans Regular</vt:lpstr>
      <vt:lpstr>Wingdings</vt:lpstr>
      <vt:lpstr>Calibri</vt:lpstr>
      <vt:lpstr>Times New Roman</vt:lpstr>
      <vt:lpstr>Arial</vt:lpstr>
      <vt:lpstr>Open Sans Light</vt:lpstr>
      <vt:lpstr>Lato Bold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DesignSmash</dc:creator>
  <cp:lastModifiedBy>Макогонова Татьяна Александровна</cp:lastModifiedBy>
  <cp:revision>80</cp:revision>
  <dcterms:created xsi:type="dcterms:W3CDTF">2014-10-08T23:03:32Z</dcterms:created>
  <dcterms:modified xsi:type="dcterms:W3CDTF">2025-05-05T08:37:22Z</dcterms:modified>
</cp:coreProperties>
</file>