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30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7108D-9B74-490D-B57B-0C8D793A8E67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8D8C-CCC1-4374-A19A-38AA2DE6B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6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32C1AC-9911-1FE8-435B-887053805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99BD6E5-10BA-4CF2-3720-E4E57E4CB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A265456-E0B3-4C83-CB8F-8C80E857D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056A88-4A41-76C5-457C-4913EF049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979B1-CE3A-4CB2-9AEF-24B0278E6E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D651F5-010E-B094-2B0B-428813FA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2772DCD-E91C-7F4B-24DC-00F28E981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0B5B2FC-997F-CFE6-6093-9325091BD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4FAB858-238E-7E32-6843-70C82FA10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2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FC8AC-79DB-EBED-D84C-C3EEB68FA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073E3C6-F4FB-8EAA-4707-0B53DA9A0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A33438D-164A-9AA4-716E-D5F0D63AF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949B24-14B6-1619-DFF3-5E49A3758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4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A79143-1159-D798-F86C-77B723DF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4A7565A-800F-E27F-0844-39B95C308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7EA1E2E4-4D74-89DD-0DAF-70435858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40C2EB-E08E-F19F-EE13-7D0F0B9B8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83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9C4BB9-A627-0E1D-8883-5A6B0C0C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4DD09550-034F-F858-F25A-6150958C1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7342CBF4-B4AB-F221-7195-78A1A68B6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53EB69-4D53-BD4D-C027-1350AB861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81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DD95C4-CE3E-F582-7694-8ED947CC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73931E4-C057-2E6B-F130-5189AFDA2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4AD80E7-26DD-AA4A-FB7E-26AD45076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EE3BFB3-506F-4F8B-C560-0CE2CD6F4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7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243F6F-A44A-27D0-631F-1F3003A1F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17EAE86-C10A-F6A0-8D68-B46B8C9FC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D6FE96C-80D8-D75F-2D7E-7EEC80635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F6401D-D58F-2097-9A38-8A41DBFE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8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56D00E-9EA8-D35A-8553-2031E34A5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BA1E261-A469-0C5D-5C77-ACADCCA0C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E32688A-85C2-E123-4B6F-C58BC3EF1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BD90E0-5466-AF5D-162A-3BB5499E1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42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7FBC07-1542-2138-7F5E-BEF517AF7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4B5EDED-2C0D-83B4-B7A6-8CA053A90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F7EB742-4529-9E0E-C82D-4A828082F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A9947CA-C76E-7F8D-3167-72FD58F77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6D3216-DE11-850D-7577-542878D4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385CE90-0394-201A-302F-CF2AEAE6D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40B8FEED-BC46-062D-A8A6-01825C7BC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D06E66-E983-5EAB-2B1B-666269BBE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82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247E-1B29-4F40-B20F-124F558515D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E546A1-FFBA-0D78-32D7-3A398CEF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A5BEFE1-F40F-3088-BCB0-B899BFC3D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8A6FF29-DDBB-EC9C-2DFE-9B13FE248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D55EB3-7C8D-7B7A-0758-84AA87F7F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979B1-CE3A-4CB2-9AEF-24B0278E6E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49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247E-1B29-4F40-B20F-124F558515D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24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5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9106F2-B72E-4915-706F-1C0AF19E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421F4F2-8E68-FC9B-9D00-CA31B4DEC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F879CFB-7D26-9EBB-C1E3-275FC86BB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35A4E94-02AF-E24E-4E8B-44B233241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1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93E3CF-C038-FEB5-8246-85DBE633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CC706C-480C-1456-C175-721CE7912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6178803-A15B-8E0F-CDD5-4820C2B9A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6486D3-1CDD-22D1-EBBA-A8965C7FA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685C41-7020-3A56-699D-C81B42C63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A026ABC-A670-249E-E747-9B84564A4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03C91E4-1B2D-A5C7-0635-5B1EA5281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8E43E5-7F57-CFAE-8960-02ED66C39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9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74BCFA-2EC9-A913-F5CE-2C9D13D91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330A43C-D34E-745B-896A-7137888CA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338805-5201-B76C-5E4F-0A0366290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7B3849-BDAD-E460-4CF5-9F806D3F1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9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EE2BE0-9C1F-652B-8B69-1813F81B8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780FE10-3516-3E43-7E8B-5440E3FDC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75ADECB-C5E3-875A-2EC8-2F5F55D0F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1E6C37A-03D1-2923-6EB5-AF513532D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02816A-33BD-2BE2-267A-F05F57BC4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AEAF11C-F6C3-E969-7A88-02B07164C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A9584FB-8241-0539-FB81-FCBAB870F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7E71884-A657-0F2B-8D63-C1342A6DA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2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C4C45C-8822-C4F7-48E9-075BD85F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621CCBF7-8778-73B3-1F8F-EC6236282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79ECC2E-B47E-4503-D5D8-067BFE8AD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64CBFD-A2E6-4D55-4F4A-8365EB8D3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3A87F-2541-4468-88E6-485EC654C69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8A718DF-0287-40A5-BEE4-1CC96C5C6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43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3FF43E-5767-473D-83F0-F689567A6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93" y="1460501"/>
            <a:ext cx="10793186" cy="2209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0202029-3F60-4F28-95E6-46DC04980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93" y="4079875"/>
            <a:ext cx="10866664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156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78FDA2-6BBB-4A64-AF06-E52C0299E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4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DAA295-3E71-4D03-BD87-83BC94EE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6" y="1219200"/>
            <a:ext cx="11258550" cy="1473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AB63DE-EF94-473A-B77E-98F8EB058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36" y="2692401"/>
            <a:ext cx="11258550" cy="37492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544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A0723F-1ABE-4CDE-B546-3AA7C87C6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036" y="2692400"/>
            <a:ext cx="11311164" cy="3784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76157A9-24BA-4E54-AC94-4EE7E82C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6" y="1219200"/>
            <a:ext cx="11258550" cy="1473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898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3F00B5-4B93-4E96-95F0-94C3157E6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036" y="2793999"/>
            <a:ext cx="5481864" cy="36957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F5C053-E626-4ED0-BD91-8F35F171F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722" y="2793999"/>
            <a:ext cx="5481864" cy="36957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59BA158-F9A9-4451-8F83-C29ABD71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6" y="1219200"/>
            <a:ext cx="11258550" cy="1473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572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433947C-E1C2-E5A6-5347-5CD55206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A709A-CE0B-477A-8C66-B4AC6658B2B8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C2BDF07-D7C1-84BA-B44D-BADEE4F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136FC1A-B11B-F5C4-9039-01C4BDBB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60197-8F74-462E-8C09-F67176640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EDB9B3-375D-4C52-946F-59C9B87A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36" y="930729"/>
            <a:ext cx="11258550" cy="75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97E949-332D-4FA2-9812-1309F66F1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036" y="1951265"/>
            <a:ext cx="11258550" cy="422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8E27B2D-D401-41CC-9C76-493D23F038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#P372"/><Relationship Id="rId7" Type="http://schemas.openxmlformats.org/officeDocument/2006/relationships/hyperlink" Target="consultantplus://offline/ref=08F97188D8263D749136C9C2ADE18DE0D4E3FA250DF815751A210846F7AD8059DCE3EC761DE50C6ABA3F46D7F6o770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08F97188D8263D749136C9C2ADE18DE0D1E3F12F0BF815751A210846F7AD8059CEE3B47E1AE61761EB700082F973C3F791D12C55EC4FoD7CI" TargetMode="External"/><Relationship Id="rId5" Type="http://schemas.openxmlformats.org/officeDocument/2006/relationships/hyperlink" Target="consultantplus://offline/ref=08F97188D8263D749136C9C2ADE18DE0D1E3F12F0BF815751A210846F7AD8059CEE3B47E1BEF1A61EB700082F973C3F791D12C55EC4FoD7CI" TargetMode="External"/><Relationship Id="rId4" Type="http://schemas.openxmlformats.org/officeDocument/2006/relationships/hyperlink" Target="#P373"/><Relationship Id="rId9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5.sv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9D0E19-D43F-4E33-88EE-051B1EFCDB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45689" y="2119964"/>
            <a:ext cx="10748010" cy="261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i="0" dirty="0">
                <a:solidFill>
                  <a:srgbClr val="17365D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Порядок заполнения платежных документов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условиях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ЕНС</a:t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latin typeface="Golos Text" panose="020B0503020202020204" pitchFamily="34" charset="0"/>
                <a:cs typeface="Golos Text" panose="020B0503020202020204" pitchFamily="34" charset="0"/>
              </a:rPr>
              <a:t>ПЕРЕЧИСЛЯЙТЕ НАЛОГИ ОДНОЙ ПЛАТЕЖКОЙ</a:t>
            </a:r>
            <a:r>
              <a:rPr lang="ru-RU" sz="22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8FD3859B-8EEF-47FD-A429-EC0BBAA2E086}"/>
              </a:ext>
            </a:extLst>
          </p:cNvPr>
          <p:cNvSpPr txBox="1">
            <a:spLocks/>
          </p:cNvSpPr>
          <p:nvPr/>
        </p:nvSpPr>
        <p:spPr>
          <a:xfrm>
            <a:off x="1947736" y="5895416"/>
            <a:ext cx="9012364" cy="7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2581D6-4513-4CA1-BCB2-7D416EADAA97}"/>
              </a:ext>
            </a:extLst>
          </p:cNvPr>
          <p:cNvSpPr txBox="1"/>
          <p:nvPr/>
        </p:nvSpPr>
        <p:spPr>
          <a:xfrm>
            <a:off x="1947736" y="5456811"/>
            <a:ext cx="7539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Дорофеева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Мария Владимировна</a:t>
            </a: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Начальник отдела учета и отчетности УФНС России по г.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Москве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5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D6A36F-31EF-4366-EF27-FE0429EC1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23F169-727B-611D-BB05-19059D8C0988}"/>
              </a:ext>
            </a:extLst>
          </p:cNvPr>
          <p:cNvSpPr txBox="1"/>
          <p:nvPr/>
        </p:nvSpPr>
        <p:spPr>
          <a:xfrm>
            <a:off x="258339" y="1071358"/>
            <a:ext cx="1186917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ПРИМЕР ЗАПОЛНЕННОГО ПЛАТЕЖНОГО ПОРУЧЕНИЯ ПРИ </a:t>
            </a:r>
            <a:r>
              <a:rPr lang="ru-RU" b="1" dirty="0" smtClean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УПЛАТЕ НА </a:t>
            </a: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КОНКРЕТНЫЙ НАЛОГ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DA7033C-11B6-8CBD-6F80-A91A5C945FB4}"/>
              </a:ext>
            </a:extLst>
          </p:cNvPr>
          <p:cNvSpPr txBox="1"/>
          <p:nvPr/>
        </p:nvSpPr>
        <p:spPr>
          <a:xfrm>
            <a:off x="11350518" y="651461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EB00DFA-7271-0F6F-C842-659D6D30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239"/>
          <a:stretch/>
        </p:blipFill>
        <p:spPr>
          <a:xfrm>
            <a:off x="274637" y="1465760"/>
            <a:ext cx="5777299" cy="5271305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386467B0-1D11-82FF-81EC-69B77AE1D634}"/>
              </a:ext>
            </a:extLst>
          </p:cNvPr>
          <p:cNvSpPr/>
          <p:nvPr/>
        </p:nvSpPr>
        <p:spPr>
          <a:xfrm>
            <a:off x="3444272" y="5914759"/>
            <a:ext cx="2123407" cy="476727"/>
          </a:xfrm>
          <a:prstGeom prst="rect">
            <a:avLst/>
          </a:prstGeom>
          <a:solidFill>
            <a:srgbClr val="F264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3A42FD10-9F58-4832-30D6-2FF863C4DCFB}"/>
              </a:ext>
            </a:extLst>
          </p:cNvPr>
          <p:cNvSpPr/>
          <p:nvPr/>
        </p:nvSpPr>
        <p:spPr>
          <a:xfrm>
            <a:off x="1799590" y="3284432"/>
            <a:ext cx="1600199" cy="131445"/>
          </a:xfrm>
          <a:prstGeom prst="rect">
            <a:avLst/>
          </a:prstGeom>
          <a:solidFill>
            <a:srgbClr val="F264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3B6159C4-B814-2E8C-6A20-657FAA0401FF}"/>
              </a:ext>
            </a:extLst>
          </p:cNvPr>
          <p:cNvSpPr/>
          <p:nvPr/>
        </p:nvSpPr>
        <p:spPr>
          <a:xfrm>
            <a:off x="487044" y="5914760"/>
            <a:ext cx="1223175" cy="476727"/>
          </a:xfrm>
          <a:prstGeom prst="rect">
            <a:avLst/>
          </a:prstGeom>
          <a:solidFill>
            <a:srgbClr val="F264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A89058E7-61D1-272C-1077-5B35BF7EC2AC}"/>
              </a:ext>
            </a:extLst>
          </p:cNvPr>
          <p:cNvSpPr/>
          <p:nvPr/>
        </p:nvSpPr>
        <p:spPr>
          <a:xfrm>
            <a:off x="1797050" y="5914760"/>
            <a:ext cx="1600200" cy="476727"/>
          </a:xfrm>
          <a:prstGeom prst="rect">
            <a:avLst/>
          </a:prstGeom>
          <a:solidFill>
            <a:srgbClr val="F264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08F1812-0CD3-BBBB-E80F-1628EA3509B2}"/>
              </a:ext>
            </a:extLst>
          </p:cNvPr>
          <p:cNvSpPr/>
          <p:nvPr/>
        </p:nvSpPr>
        <p:spPr>
          <a:xfrm>
            <a:off x="4600418" y="2385273"/>
            <a:ext cx="1253012" cy="409964"/>
          </a:xfrm>
          <a:prstGeom prst="rect">
            <a:avLst/>
          </a:prstGeom>
          <a:solidFill>
            <a:srgbClr val="F264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4E31C620-750E-8CEF-F2CE-9FB95551345D}"/>
              </a:ext>
            </a:extLst>
          </p:cNvPr>
          <p:cNvSpPr/>
          <p:nvPr/>
        </p:nvSpPr>
        <p:spPr>
          <a:xfrm>
            <a:off x="487044" y="6402255"/>
            <a:ext cx="2078356" cy="226087"/>
          </a:xfrm>
          <a:prstGeom prst="rect">
            <a:avLst/>
          </a:prstGeom>
          <a:solidFill>
            <a:srgbClr val="F2643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9464D0-9983-AA12-0724-D2B2A3953349}"/>
              </a:ext>
            </a:extLst>
          </p:cNvPr>
          <p:cNvSpPr txBox="1"/>
          <p:nvPr/>
        </p:nvSpPr>
        <p:spPr>
          <a:xfrm>
            <a:off x="6837115" y="1780973"/>
            <a:ext cx="470570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поле 101 статус налогоплательщика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как организации, так и индивидуальному предпринимателю (физическому лицу) необходимо указать статус «01»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CD1E2263-63A5-1569-4397-B6B5A0FE8DF8}"/>
              </a:ext>
            </a:extLst>
          </p:cNvPr>
          <p:cNvSpPr/>
          <p:nvPr/>
        </p:nvSpPr>
        <p:spPr>
          <a:xfrm>
            <a:off x="6368686" y="1936421"/>
            <a:ext cx="280035" cy="280035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68BBC77-0B20-C756-68F8-7EBFFAEFB435}"/>
              </a:ext>
            </a:extLst>
          </p:cNvPr>
          <p:cNvSpPr txBox="1"/>
          <p:nvPr/>
        </p:nvSpPr>
        <p:spPr>
          <a:xfrm>
            <a:off x="6365875" y="1907161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106DFA-5F34-1EC6-C196-973315DDAD7A}"/>
              </a:ext>
            </a:extLst>
          </p:cNvPr>
          <p:cNvSpPr txBox="1"/>
          <p:nvPr/>
        </p:nvSpPr>
        <p:spPr>
          <a:xfrm>
            <a:off x="6837115" y="2660862"/>
            <a:ext cx="425914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поле 102 КПП плательщика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необходимо указать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соответствующее значение КПП налогоплательщика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0DAEB89C-1B23-531C-CB55-6AE92C15A7B6}"/>
              </a:ext>
            </a:extLst>
          </p:cNvPr>
          <p:cNvSpPr/>
          <p:nvPr/>
        </p:nvSpPr>
        <p:spPr>
          <a:xfrm>
            <a:off x="6379105" y="2733211"/>
            <a:ext cx="280035" cy="280035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16628D-C1BF-F05E-36FC-53090B98B539}"/>
              </a:ext>
            </a:extLst>
          </p:cNvPr>
          <p:cNvSpPr txBox="1"/>
          <p:nvPr/>
        </p:nvSpPr>
        <p:spPr>
          <a:xfrm>
            <a:off x="6365875" y="270395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4CC7EE9C-CC04-5C09-994F-9B33FFE885FC}"/>
              </a:ext>
            </a:extLst>
          </p:cNvPr>
          <p:cNvSpPr/>
          <p:nvPr/>
        </p:nvSpPr>
        <p:spPr>
          <a:xfrm>
            <a:off x="6379105" y="3441307"/>
            <a:ext cx="280035" cy="280035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0E046B1-5B23-B981-5337-F0975A5F6EB9}"/>
              </a:ext>
            </a:extLst>
          </p:cNvPr>
          <p:cNvSpPr txBox="1"/>
          <p:nvPr/>
        </p:nvSpPr>
        <p:spPr>
          <a:xfrm>
            <a:off x="6837115" y="3374552"/>
            <a:ext cx="389763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поле 104 КБК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отразите КБК, соответствующий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перечисляемому платежу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198FDFF-C49E-C57C-DB6F-4EA7C0268BC5}"/>
              </a:ext>
            </a:extLst>
          </p:cNvPr>
          <p:cNvSpPr txBox="1"/>
          <p:nvPr/>
        </p:nvSpPr>
        <p:spPr>
          <a:xfrm>
            <a:off x="6365875" y="341764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AA34F38-2CC6-FB61-635C-4E090133889B}"/>
              </a:ext>
            </a:extLst>
          </p:cNvPr>
          <p:cNvSpPr txBox="1"/>
          <p:nvPr/>
        </p:nvSpPr>
        <p:spPr>
          <a:xfrm>
            <a:off x="6837115" y="4088242"/>
            <a:ext cx="492149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поле 105 «ОКТМО» платежного поручения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необходимо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указать значение восьмизначного кода ОКТМО по месту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нахождения организации (или обособленного подразделения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или месту жительства ИП)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B85F3939-EE2B-C038-2750-10ABDE16E19C}"/>
              </a:ext>
            </a:extLst>
          </p:cNvPr>
          <p:cNvSpPr/>
          <p:nvPr/>
        </p:nvSpPr>
        <p:spPr>
          <a:xfrm>
            <a:off x="6381510" y="4326790"/>
            <a:ext cx="280035" cy="280035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B7D5905-B55F-B672-C681-5CE14B2F19FA}"/>
              </a:ext>
            </a:extLst>
          </p:cNvPr>
          <p:cNvSpPr txBox="1"/>
          <p:nvPr/>
        </p:nvSpPr>
        <p:spPr>
          <a:xfrm>
            <a:off x="6365875" y="4297530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1AE199-C1FB-9676-FC55-94E3F2AAB50B}"/>
              </a:ext>
            </a:extLst>
          </p:cNvPr>
          <p:cNvSpPr txBox="1"/>
          <p:nvPr/>
        </p:nvSpPr>
        <p:spPr>
          <a:xfrm>
            <a:off x="6837115" y="5169842"/>
            <a:ext cx="506798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полях 106 основание платежа, 107 показатель налогового периода, 108, 109 номер и дата документа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указывается</a:t>
            </a:r>
            <a:r>
              <a:rPr lang="en-US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значение «0»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298EDE3B-134B-5DCE-EBE0-EFD472DB9350}"/>
              </a:ext>
            </a:extLst>
          </p:cNvPr>
          <p:cNvSpPr/>
          <p:nvPr/>
        </p:nvSpPr>
        <p:spPr>
          <a:xfrm>
            <a:off x="6379105" y="5289778"/>
            <a:ext cx="280035" cy="280035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8400EE4-2B1A-6069-E404-750664B669FE}"/>
              </a:ext>
            </a:extLst>
          </p:cNvPr>
          <p:cNvSpPr txBox="1"/>
          <p:nvPr/>
        </p:nvSpPr>
        <p:spPr>
          <a:xfrm>
            <a:off x="6365875" y="526051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2F55E7-10B4-5A44-BDB5-8A1D71FC65EB}"/>
              </a:ext>
            </a:extLst>
          </p:cNvPr>
          <p:cNvSpPr txBox="1"/>
          <p:nvPr/>
        </p:nvSpPr>
        <p:spPr>
          <a:xfrm>
            <a:off x="6837115" y="6014220"/>
            <a:ext cx="5022575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текстовом поле 24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можно указать дополнительную текстовую информацию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, при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этом, указанная информация не используется налоговыми органами для </a:t>
            </a:r>
            <a:r>
              <a:rPr lang="ru-RU" sz="120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идентификации платежа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2399C104-CD75-C34B-DC0E-01ACAC77627D}"/>
              </a:ext>
            </a:extLst>
          </p:cNvPr>
          <p:cNvSpPr/>
          <p:nvPr/>
        </p:nvSpPr>
        <p:spPr>
          <a:xfrm>
            <a:off x="6381510" y="6086569"/>
            <a:ext cx="280035" cy="280035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07F2CED-A6B3-58E7-E8D8-57318B4F79C6}"/>
              </a:ext>
            </a:extLst>
          </p:cNvPr>
          <p:cNvSpPr txBox="1"/>
          <p:nvPr/>
        </p:nvSpPr>
        <p:spPr>
          <a:xfrm>
            <a:off x="6365875" y="6057309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6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CE16B962-A53C-FBE8-1EC7-615D8B12A46D}"/>
              </a:ext>
            </a:extLst>
          </p:cNvPr>
          <p:cNvSpPr/>
          <p:nvPr/>
        </p:nvSpPr>
        <p:spPr>
          <a:xfrm>
            <a:off x="5623958" y="2385273"/>
            <a:ext cx="229472" cy="229471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553A92C-91D5-5997-5C8D-A941D003D2EE}"/>
              </a:ext>
            </a:extLst>
          </p:cNvPr>
          <p:cNvSpPr txBox="1"/>
          <p:nvPr/>
        </p:nvSpPr>
        <p:spPr>
          <a:xfrm>
            <a:off x="5607889" y="236150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7D16D19C-5D69-7D2D-1FE4-434906DFE125}"/>
              </a:ext>
            </a:extLst>
          </p:cNvPr>
          <p:cNvSpPr/>
          <p:nvPr/>
        </p:nvSpPr>
        <p:spPr>
          <a:xfrm>
            <a:off x="3160863" y="3235503"/>
            <a:ext cx="229472" cy="229471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8D23568-671F-CB67-B1C0-F3C43D960242}"/>
              </a:ext>
            </a:extLst>
          </p:cNvPr>
          <p:cNvSpPr txBox="1"/>
          <p:nvPr/>
        </p:nvSpPr>
        <p:spPr>
          <a:xfrm>
            <a:off x="3144794" y="3211738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2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66DD84E2-EFA4-C6CF-C4A1-7EF3092114BD}"/>
              </a:ext>
            </a:extLst>
          </p:cNvPr>
          <p:cNvSpPr/>
          <p:nvPr/>
        </p:nvSpPr>
        <p:spPr>
          <a:xfrm>
            <a:off x="1476303" y="5911008"/>
            <a:ext cx="229472" cy="229471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6F5B72E3-8C34-05EC-577D-014D23B9BF64}"/>
              </a:ext>
            </a:extLst>
          </p:cNvPr>
          <p:cNvSpPr txBox="1"/>
          <p:nvPr/>
        </p:nvSpPr>
        <p:spPr>
          <a:xfrm>
            <a:off x="1460234" y="5887243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3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C7D213AE-D740-E670-01D3-934C7F6ADAE9}"/>
              </a:ext>
            </a:extLst>
          </p:cNvPr>
          <p:cNvSpPr/>
          <p:nvPr/>
        </p:nvSpPr>
        <p:spPr>
          <a:xfrm>
            <a:off x="3165421" y="5911007"/>
            <a:ext cx="229472" cy="229471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CEBB9EC-539E-EA0D-07CB-28ABB1D7B3F4}"/>
              </a:ext>
            </a:extLst>
          </p:cNvPr>
          <p:cNvSpPr txBox="1"/>
          <p:nvPr/>
        </p:nvSpPr>
        <p:spPr>
          <a:xfrm>
            <a:off x="3140535" y="588724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4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A739C428-F2AD-22D9-E8D0-5C9F8AC307F6}"/>
              </a:ext>
            </a:extLst>
          </p:cNvPr>
          <p:cNvSpPr/>
          <p:nvPr/>
        </p:nvSpPr>
        <p:spPr>
          <a:xfrm>
            <a:off x="5338207" y="5911007"/>
            <a:ext cx="229472" cy="229471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85C76EB-4E53-D835-336E-CC89F4DA7DBC}"/>
              </a:ext>
            </a:extLst>
          </p:cNvPr>
          <p:cNvSpPr txBox="1"/>
          <p:nvPr/>
        </p:nvSpPr>
        <p:spPr>
          <a:xfrm>
            <a:off x="5322138" y="5887243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5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68C08237-A45D-FF60-6CBB-08B102638B37}"/>
              </a:ext>
            </a:extLst>
          </p:cNvPr>
          <p:cNvSpPr/>
          <p:nvPr/>
        </p:nvSpPr>
        <p:spPr>
          <a:xfrm>
            <a:off x="2530071" y="6399880"/>
            <a:ext cx="229472" cy="229471"/>
          </a:xfrm>
          <a:prstGeom prst="rect">
            <a:avLst/>
          </a:prstGeom>
          <a:solidFill>
            <a:schemeClr val="bg1"/>
          </a:solidFill>
          <a:ln w="9525">
            <a:solidFill>
              <a:srgbClr val="0F5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EC58B80-C2B0-08DA-C32C-E4009E4537BC}"/>
              </a:ext>
            </a:extLst>
          </p:cNvPr>
          <p:cNvSpPr txBox="1"/>
          <p:nvPr/>
        </p:nvSpPr>
        <p:spPr>
          <a:xfrm>
            <a:off x="2505185" y="63761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F5C9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6</a:t>
            </a:r>
          </a:p>
        </p:txBody>
      </p:sp>
      <p:pic>
        <p:nvPicPr>
          <p:cNvPr id="45" name="Рисунок 44"/>
          <p:cNvPicPr/>
          <p:nvPr/>
        </p:nvPicPr>
        <p:blipFill rotWithShape="1">
          <a:blip r:embed="rId5"/>
          <a:srcRect l="31307" t="62876" r="64516" b="35774"/>
          <a:stretch/>
        </p:blipFill>
        <p:spPr bwMode="auto">
          <a:xfrm>
            <a:off x="1849326" y="5102678"/>
            <a:ext cx="795481" cy="146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Рисунок 47"/>
          <p:cNvPicPr/>
          <p:nvPr/>
        </p:nvPicPr>
        <p:blipFill rotWithShape="1">
          <a:blip r:embed="rId6"/>
          <a:srcRect l="23370" t="28003" r="54599" b="67971"/>
          <a:stretch/>
        </p:blipFill>
        <p:spPr bwMode="auto">
          <a:xfrm>
            <a:off x="301265" y="4660857"/>
            <a:ext cx="2593976" cy="357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Овал 50"/>
          <p:cNvSpPr/>
          <p:nvPr/>
        </p:nvSpPr>
        <p:spPr>
          <a:xfrm>
            <a:off x="1705775" y="5027120"/>
            <a:ext cx="962493" cy="2296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322DC5-1A74-822D-1E56-A534AD221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BF1B2BB-CFD3-9ECD-530C-273F1E1E01A5}"/>
              </a:ext>
            </a:extLst>
          </p:cNvPr>
          <p:cNvSpPr/>
          <p:nvPr/>
        </p:nvSpPr>
        <p:spPr>
          <a:xfrm>
            <a:off x="5870123" y="1923793"/>
            <a:ext cx="6014967" cy="4782158"/>
          </a:xfrm>
          <a:prstGeom prst="roundRect">
            <a:avLst>
              <a:gd name="adj" fmla="val 902"/>
            </a:avLst>
          </a:prstGeom>
          <a:solidFill>
            <a:srgbClr val="E8EBF2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xmlns="" id="{A0765B13-085C-8B35-65DA-31D7EEF48803}"/>
              </a:ext>
            </a:extLst>
          </p:cNvPr>
          <p:cNvSpPr/>
          <p:nvPr/>
        </p:nvSpPr>
        <p:spPr>
          <a:xfrm>
            <a:off x="6095999" y="2533561"/>
            <a:ext cx="5029201" cy="833743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39AB5C-FA87-589E-7820-6A40BCE1097D}"/>
              </a:ext>
            </a:extLst>
          </p:cNvPr>
          <p:cNvSpPr txBox="1"/>
          <p:nvPr/>
        </p:nvSpPr>
        <p:spPr>
          <a:xfrm>
            <a:off x="263217" y="1253268"/>
            <a:ext cx="8482850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К ЧЕМУ ПРИВОДЯТ ОШИБКИ В ПЛАТЕЖАХ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A6438CF-361A-3EA9-647E-1FB6CBD3F7DB}"/>
              </a:ext>
            </a:extLst>
          </p:cNvPr>
          <p:cNvSpPr txBox="1"/>
          <p:nvPr/>
        </p:nvSpPr>
        <p:spPr>
          <a:xfrm>
            <a:off x="11848829" y="6581001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11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324778A-B215-7538-7439-71CA4799583E}"/>
              </a:ext>
            </a:extLst>
          </p:cNvPr>
          <p:cNvSpPr/>
          <p:nvPr/>
        </p:nvSpPr>
        <p:spPr>
          <a:xfrm>
            <a:off x="300039" y="2153774"/>
            <a:ext cx="3192969" cy="1564502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97BF41B-32AD-0B4F-9008-E12494AD416E}"/>
              </a:ext>
            </a:extLst>
          </p:cNvPr>
          <p:cNvSpPr/>
          <p:nvPr/>
        </p:nvSpPr>
        <p:spPr>
          <a:xfrm>
            <a:off x="302491" y="1923793"/>
            <a:ext cx="2416365" cy="491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0D2DFC-1570-4F8C-AF73-0337EF51533A}"/>
              </a:ext>
            </a:extLst>
          </p:cNvPr>
          <p:cNvSpPr txBox="1"/>
          <p:nvPr/>
        </p:nvSpPr>
        <p:spPr>
          <a:xfrm>
            <a:off x="580813" y="201541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Ошибка в: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2FEB60-5A4A-9496-C6FB-1267AABF9CEB}"/>
              </a:ext>
            </a:extLst>
          </p:cNvPr>
          <p:cNvSpPr txBox="1"/>
          <p:nvPr/>
        </p:nvSpPr>
        <p:spPr>
          <a:xfrm>
            <a:off x="877020" y="2583403"/>
            <a:ext cx="744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КБК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2D203D-AC74-3AA9-6F87-93429DEAA3F1}"/>
              </a:ext>
            </a:extLst>
          </p:cNvPr>
          <p:cNvSpPr txBox="1"/>
          <p:nvPr/>
        </p:nvSpPr>
        <p:spPr>
          <a:xfrm>
            <a:off x="877020" y="2883777"/>
            <a:ext cx="105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ОКТМО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684BE62-0084-3E5F-AEEB-6C3F5C14EC91}"/>
              </a:ext>
            </a:extLst>
          </p:cNvPr>
          <p:cNvSpPr txBox="1"/>
          <p:nvPr/>
        </p:nvSpPr>
        <p:spPr>
          <a:xfrm>
            <a:off x="877020" y="3184151"/>
            <a:ext cx="2303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ИНН налогового органа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32036943-8307-9272-C691-2D84F509B1B2}"/>
              </a:ext>
            </a:extLst>
          </p:cNvPr>
          <p:cNvSpPr/>
          <p:nvPr/>
        </p:nvSpPr>
        <p:spPr>
          <a:xfrm>
            <a:off x="300039" y="4900934"/>
            <a:ext cx="3192969" cy="946226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BFF248F-CAC3-DC10-2808-B41175B07306}"/>
              </a:ext>
            </a:extLst>
          </p:cNvPr>
          <p:cNvSpPr/>
          <p:nvPr/>
        </p:nvSpPr>
        <p:spPr>
          <a:xfrm>
            <a:off x="302491" y="4670952"/>
            <a:ext cx="2416365" cy="491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EF70388-BC5F-A29D-825B-C953941C1AC5}"/>
              </a:ext>
            </a:extLst>
          </p:cNvPr>
          <p:cNvSpPr txBox="1"/>
          <p:nvPr/>
        </p:nvSpPr>
        <p:spPr>
          <a:xfrm>
            <a:off x="580813" y="476257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Ошибка в: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EA130A9-624C-2F67-565C-70F356BCBE40}"/>
              </a:ext>
            </a:extLst>
          </p:cNvPr>
          <p:cNvSpPr txBox="1"/>
          <p:nvPr/>
        </p:nvSpPr>
        <p:spPr>
          <a:xfrm>
            <a:off x="877020" y="5355847"/>
            <a:ext cx="2108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ИНН налогоплательщика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492FC424-740C-58D4-4478-3C9748EF5381}"/>
              </a:ext>
            </a:extLst>
          </p:cNvPr>
          <p:cNvSpPr/>
          <p:nvPr/>
        </p:nvSpPr>
        <p:spPr>
          <a:xfrm>
            <a:off x="6023922" y="2412828"/>
            <a:ext cx="5339115" cy="1046395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223DDA3-EBB0-5CB5-1490-AD99F85A49B7}"/>
              </a:ext>
            </a:extLst>
          </p:cNvPr>
          <p:cNvSpPr txBox="1"/>
          <p:nvPr/>
        </p:nvSpPr>
        <p:spPr>
          <a:xfrm>
            <a:off x="6351831" y="2612860"/>
            <a:ext cx="4937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Платеж автоматически будет отражен</a:t>
            </a:r>
            <a:br>
              <a:rPr lang="ru-RU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на вашем едином налоговом счете (ЕНС)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1DEB46F1-CB7E-A634-DBAA-3B7DB5EE72FC}"/>
              </a:ext>
            </a:extLst>
          </p:cNvPr>
          <p:cNvSpPr/>
          <p:nvPr/>
        </p:nvSpPr>
        <p:spPr>
          <a:xfrm>
            <a:off x="6023922" y="3874191"/>
            <a:ext cx="5339115" cy="2631417"/>
          </a:xfrm>
          <a:prstGeom prst="roundRect">
            <a:avLst>
              <a:gd name="adj" fmla="val 90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8350F7B6-2B15-CE57-9EE3-DCC83F199301}"/>
              </a:ext>
            </a:extLst>
          </p:cNvPr>
          <p:cNvGrpSpPr/>
          <p:nvPr/>
        </p:nvGrpSpPr>
        <p:grpSpPr>
          <a:xfrm>
            <a:off x="6351832" y="4178795"/>
            <a:ext cx="4919766" cy="2140663"/>
            <a:chOff x="5458674" y="3811353"/>
            <a:chExt cx="4919766" cy="214066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E487106E-2376-2485-F89D-89C6EDCF3DB1}"/>
                </a:ext>
              </a:extLst>
            </p:cNvPr>
            <p:cNvSpPr txBox="1"/>
            <p:nvPr/>
          </p:nvSpPr>
          <p:spPr>
            <a:xfrm>
              <a:off x="5458674" y="3811353"/>
              <a:ext cx="455400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Платеж отразится на ЕНС того лица, чей ИНН указан в поле 60 платежного поручения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4270E1EF-4380-EFC1-69C0-B7329240BE52}"/>
                </a:ext>
              </a:extLst>
            </p:cNvPr>
            <p:cNvSpPr txBox="1"/>
            <p:nvPr/>
          </p:nvSpPr>
          <p:spPr>
            <a:xfrm>
              <a:off x="5458674" y="4343742"/>
              <a:ext cx="49197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Исправить ситуацию возможно, если получивший Ваш платеж человек подаст заявление о распоряжении путем зачета в счет исполнения обязанности другого лица (по форме КНД 1150057), при этом сальдо ЕНС </a:t>
              </a:r>
              <a:b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000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у него должно быть положительным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330777F-D42B-E01B-65E0-6C46EAF54914}"/>
                </a:ext>
              </a:extLst>
            </p:cNvPr>
            <p:cNvSpPr txBox="1"/>
            <p:nvPr/>
          </p:nvSpPr>
          <p:spPr>
            <a:xfrm>
              <a:off x="5458674" y="5013297"/>
              <a:ext cx="4919766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В случае указания несуществующего ИНН плательщика необходимо подать обращение в налоговый орган по месту постановки на учет с приложением копии платежного документа, подтверждающего уплату, для проведения мероприятий по розыску платежа</a:t>
              </a:r>
            </a:p>
          </p:txBody>
        </p:sp>
      </p:grpSp>
      <p:sp>
        <p:nvSpPr>
          <p:cNvPr id="81" name="Стрелка: вправо 80">
            <a:extLst>
              <a:ext uri="{FF2B5EF4-FFF2-40B4-BE49-F238E27FC236}">
                <a16:creationId xmlns:a16="http://schemas.microsoft.com/office/drawing/2014/main" xmlns="" id="{514E28B9-BBFE-490C-383C-3AD0C03BB8D3}"/>
              </a:ext>
            </a:extLst>
          </p:cNvPr>
          <p:cNvSpPr/>
          <p:nvPr/>
        </p:nvSpPr>
        <p:spPr>
          <a:xfrm>
            <a:off x="3820918" y="2705766"/>
            <a:ext cx="1721295" cy="46051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вправо 82">
            <a:extLst>
              <a:ext uri="{FF2B5EF4-FFF2-40B4-BE49-F238E27FC236}">
                <a16:creationId xmlns:a16="http://schemas.microsoft.com/office/drawing/2014/main" xmlns="" id="{A3C15E00-1438-1752-8D89-E45348ACDFBB}"/>
              </a:ext>
            </a:extLst>
          </p:cNvPr>
          <p:cNvSpPr/>
          <p:nvPr/>
        </p:nvSpPr>
        <p:spPr>
          <a:xfrm>
            <a:off x="3820918" y="5028797"/>
            <a:ext cx="1721295" cy="46051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725335" y="5444124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725335" y="3292847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725335" y="2987668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725335" y="2709096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9D0E19-D43F-4E33-88EE-051B1EFCDB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45689" y="2119964"/>
            <a:ext cx="10748010" cy="261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i="0" dirty="0">
                <a:effectLst/>
                <a:latin typeface="Calibri" panose="020F0502020204030204" pitchFamily="34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ЕНС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разобраться в справках из налоговой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для чего они нужны?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8FD3859B-8EEF-47FD-A429-EC0BBAA2E086}"/>
              </a:ext>
            </a:extLst>
          </p:cNvPr>
          <p:cNvSpPr txBox="1">
            <a:spLocks/>
          </p:cNvSpPr>
          <p:nvPr/>
        </p:nvSpPr>
        <p:spPr>
          <a:xfrm>
            <a:off x="1947736" y="5895416"/>
            <a:ext cx="9012364" cy="7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2581D6-4513-4CA1-BCB2-7D416EADAA97}"/>
              </a:ext>
            </a:extLst>
          </p:cNvPr>
          <p:cNvSpPr txBox="1"/>
          <p:nvPr/>
        </p:nvSpPr>
        <p:spPr>
          <a:xfrm>
            <a:off x="1947736" y="5456811"/>
            <a:ext cx="9380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olos Text" panose="020B0503020202020204" pitchFamily="34" charset="0"/>
                <a:cs typeface="Golos Text" panose="020B0503020202020204" pitchFamily="34" charset="0"/>
              </a:rPr>
              <a:t>ПЕРЕЧИСЛЯЙТЕ НАЛОГИ ОДНОЙ ПЛАТЕЖКОЙ</a:t>
            </a:r>
            <a:r>
              <a:rPr lang="ru-RU" sz="2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5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F96F56-F85C-A65F-35FB-6D4F5399B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2E0A390C-D214-AF28-F25C-578D878B382B}"/>
              </a:ext>
            </a:extLst>
          </p:cNvPr>
          <p:cNvSpPr/>
          <p:nvPr/>
        </p:nvSpPr>
        <p:spPr>
          <a:xfrm>
            <a:off x="341405" y="3236962"/>
            <a:ext cx="11589092" cy="984036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31F395-71FD-B59D-5359-291353ECD434}"/>
              </a:ext>
            </a:extLst>
          </p:cNvPr>
          <p:cNvSpPr txBox="1"/>
          <p:nvPr/>
        </p:nvSpPr>
        <p:spPr>
          <a:xfrm>
            <a:off x="1181032" y="3467370"/>
            <a:ext cx="9454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Справка об исполнении налогоплательщиком (плательщиком сбора, плательщиком страховых взносов, налоговым агентом) обязанности по уплате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A0479AF8-690A-ADE3-A3A8-C4718E7CA7F8}"/>
              </a:ext>
            </a:extLst>
          </p:cNvPr>
          <p:cNvSpPr/>
          <p:nvPr/>
        </p:nvSpPr>
        <p:spPr>
          <a:xfrm>
            <a:off x="341405" y="2005933"/>
            <a:ext cx="11589092" cy="984036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78EEDE-A0F9-53F6-DDF1-3326FE7E6A5B}"/>
              </a:ext>
            </a:extLst>
          </p:cNvPr>
          <p:cNvSpPr txBox="1"/>
          <p:nvPr/>
        </p:nvSpPr>
        <p:spPr>
          <a:xfrm>
            <a:off x="1181975" y="2359451"/>
            <a:ext cx="9926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Справка о принадлежности сумм денежных средств, перечисленных в качестве единого налогового платежа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720906E-7F46-D8BF-D7DB-679C89F7C531}"/>
              </a:ext>
            </a:extLst>
          </p:cNvPr>
          <p:cNvSpPr txBox="1"/>
          <p:nvPr/>
        </p:nvSpPr>
        <p:spPr>
          <a:xfrm>
            <a:off x="341405" y="1313860"/>
            <a:ext cx="401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65760"/>
                </a:solidFill>
                <a:latin typeface="+mj-lt"/>
                <a:cs typeface="Golos Text SemiBold" panose="020B0503020202020204" pitchFamily="34" charset="0"/>
              </a:rPr>
              <a:t>ВИДЫ СПРАВОК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0733C56A-14EA-1728-59D2-E94759C0AC18}"/>
              </a:ext>
            </a:extLst>
          </p:cNvPr>
          <p:cNvSpPr/>
          <p:nvPr/>
        </p:nvSpPr>
        <p:spPr>
          <a:xfrm>
            <a:off x="341405" y="4467991"/>
            <a:ext cx="11589092" cy="984036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xmlns="" id="{14DF7816-E3F5-1932-3866-34DED2EF7021}"/>
              </a:ext>
            </a:extLst>
          </p:cNvPr>
          <p:cNvSpPr/>
          <p:nvPr/>
        </p:nvSpPr>
        <p:spPr>
          <a:xfrm>
            <a:off x="341405" y="5699019"/>
            <a:ext cx="11589092" cy="984036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4F2041-92DF-6856-3F00-E412D0C16587}"/>
              </a:ext>
            </a:extLst>
          </p:cNvPr>
          <p:cNvSpPr txBox="1"/>
          <p:nvPr/>
        </p:nvSpPr>
        <p:spPr>
          <a:xfrm>
            <a:off x="1181032" y="4688403"/>
            <a:ext cx="9454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Акт сверки принадлежности сумм денежных средств, перечисленных и (или) признаваемых в качестве ЕНП, либо сумм денежных средств, перечисленных не в качестве ЕНП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4053DA9-B9EB-862C-0555-77DEF3A32D6E}"/>
              </a:ext>
            </a:extLst>
          </p:cNvPr>
          <p:cNvSpPr txBox="1"/>
          <p:nvPr/>
        </p:nvSpPr>
        <p:spPr>
          <a:xfrm>
            <a:off x="509270" y="2220952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gradFill>
                  <a:gsLst>
                    <a:gs pos="100000">
                      <a:srgbClr val="5FBBD1"/>
                    </a:gs>
                    <a:gs pos="0">
                      <a:srgbClr val="4484C3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B814B21-70D4-F126-602B-9822360250C8}"/>
              </a:ext>
            </a:extLst>
          </p:cNvPr>
          <p:cNvSpPr txBox="1"/>
          <p:nvPr/>
        </p:nvSpPr>
        <p:spPr>
          <a:xfrm>
            <a:off x="509270" y="3436592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gradFill>
                  <a:gsLst>
                    <a:gs pos="100000">
                      <a:srgbClr val="5FBBD1"/>
                    </a:gs>
                    <a:gs pos="0">
                      <a:srgbClr val="4484C3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D127EE9-F236-6AB4-BE70-7DF6CCB06FD1}"/>
              </a:ext>
            </a:extLst>
          </p:cNvPr>
          <p:cNvSpPr txBox="1"/>
          <p:nvPr/>
        </p:nvSpPr>
        <p:spPr>
          <a:xfrm>
            <a:off x="509270" y="4667621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gradFill>
                  <a:gsLst>
                    <a:gs pos="100000">
                      <a:srgbClr val="5FBBD1"/>
                    </a:gs>
                    <a:gs pos="0">
                      <a:srgbClr val="4484C3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D0D0203-FA75-85C3-B0BC-0801E782FF2D}"/>
              </a:ext>
            </a:extLst>
          </p:cNvPr>
          <p:cNvSpPr txBox="1"/>
          <p:nvPr/>
        </p:nvSpPr>
        <p:spPr>
          <a:xfrm>
            <a:off x="509270" y="589864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gradFill>
                  <a:gsLst>
                    <a:gs pos="100000">
                      <a:srgbClr val="5FBBD1"/>
                    </a:gs>
                    <a:gs pos="0">
                      <a:srgbClr val="4484C3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263C1-1D0C-B1AA-C7D2-07AB54275D26}"/>
              </a:ext>
            </a:extLst>
          </p:cNvPr>
          <p:cNvSpPr txBox="1"/>
          <p:nvPr/>
        </p:nvSpPr>
        <p:spPr>
          <a:xfrm>
            <a:off x="11209260" y="703855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17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43E61A3-3298-8506-D3BB-970DE570A048}"/>
              </a:ext>
            </a:extLst>
          </p:cNvPr>
          <p:cNvSpPr txBox="1"/>
          <p:nvPr/>
        </p:nvSpPr>
        <p:spPr>
          <a:xfrm>
            <a:off x="1181032" y="5929426"/>
            <a:ext cx="9454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Справка о наличии на дату формирования справки положительного, отрицательного или нулевого сальдо единого налогового счета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930497" y="648984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13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CBEE09-FAE3-D371-86DF-461F2A74A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240022A6-C5CB-8527-E2C7-DE6C8755BD18}"/>
              </a:ext>
            </a:extLst>
          </p:cNvPr>
          <p:cNvSpPr/>
          <p:nvPr/>
        </p:nvSpPr>
        <p:spPr>
          <a:xfrm>
            <a:off x="255136" y="2111394"/>
            <a:ext cx="3244376" cy="4669864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xmlns="" id="{64A82DD7-D04F-CC39-1DA4-FBE03846CC14}"/>
              </a:ext>
            </a:extLst>
          </p:cNvPr>
          <p:cNvSpPr/>
          <p:nvPr/>
        </p:nvSpPr>
        <p:spPr>
          <a:xfrm>
            <a:off x="3596311" y="2111394"/>
            <a:ext cx="3295025" cy="4672024"/>
          </a:xfrm>
          <a:prstGeom prst="rect">
            <a:avLst/>
          </a:prstGeom>
          <a:solidFill>
            <a:schemeClr val="bg1"/>
          </a:solidFill>
          <a:effectLst>
            <a:outerShdw blurRad="254000" dist="12700" dir="6000000" sx="96000" sy="96000" algn="ctr" rotWithShape="0">
              <a:prstClr val="black">
                <a:alpha val="4000"/>
              </a:prstClr>
            </a:outerShdw>
          </a:effectLst>
        </p:spPr>
        <p:txBody>
          <a:bodyPr wrap="square" lIns="252000" tIns="180000" rIns="252000" bIns="14400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Справка</a:t>
            </a:r>
          </a:p>
          <a:p>
            <a:pPr algn="ctr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о принадлежности сумм денежных средств, перечисленных</a:t>
            </a:r>
          </a:p>
          <a:p>
            <a:pPr algn="ctr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в качестве единого налогового платежа налогоплательщика,</a:t>
            </a:r>
          </a:p>
          <a:p>
            <a:pPr algn="ctr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плательщика сбора, плательщика страховых взносов или</a:t>
            </a:r>
          </a:p>
          <a:p>
            <a:pPr algn="ctr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налогового агента</a:t>
            </a:r>
          </a:p>
          <a:p>
            <a:pPr algn="ctr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N ___________ от ___________ 20__ года</a:t>
            </a:r>
          </a:p>
          <a:p>
            <a:pPr algn="just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Денежные     средства     налогоплательщика,     плательщика     сбора, плательщика    страховых        взносов, налогового агента</a:t>
            </a:r>
          </a:p>
          <a:p>
            <a:pPr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___________________________________________________________________________________________________________________,</a:t>
            </a:r>
          </a:p>
          <a:p>
            <a:pPr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(наименование организации - налогоплательщика, плательщика сбора, плательщика страховых взносов или налогового агента, Ф.И.О. </a:t>
            </a:r>
            <a:r>
              <a:rPr lang="ru-RU" sz="830" dirty="0">
                <a:solidFill>
                  <a:srgbClr val="0000FF"/>
                </a:solidFill>
                <a:ea typeface="Times New Roman" panose="02020603050405020304" pitchFamily="18" charset="0"/>
                <a:hlinkClick r:id="rId3" action="ppaction://hlinkfile"/>
              </a:rPr>
              <a:t>&lt;1&gt;</a:t>
            </a:r>
            <a:r>
              <a:rPr lang="ru-RU" sz="83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ru-RU" sz="830" dirty="0">
                <a:ea typeface="Times New Roman" panose="02020603050405020304" pitchFamily="18" charset="0"/>
              </a:rPr>
              <a:t>индивидуального предпринимателя, физического лица, не являющегося индивидуальным предпринимателем, ИНН, КПП </a:t>
            </a:r>
            <a:r>
              <a:rPr lang="ru-RU" sz="830" dirty="0">
                <a:solidFill>
                  <a:srgbClr val="0000FF"/>
                </a:solidFill>
                <a:ea typeface="Times New Roman" panose="02020603050405020304" pitchFamily="18" charset="0"/>
                <a:hlinkClick r:id="rId4" action="ppaction://hlinkfile"/>
              </a:rPr>
              <a:t>&lt;2&gt;</a:t>
            </a:r>
            <a:r>
              <a:rPr lang="ru-RU" sz="830" dirty="0"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830" dirty="0">
                <a:ea typeface="Times New Roman" panose="02020603050405020304" pitchFamily="18" charset="0"/>
              </a:rPr>
              <a:t>перечисленные  в качестве единого налогового платежа </a:t>
            </a:r>
            <a:r>
              <a:rPr lang="ru-RU" sz="830" b="1" dirty="0">
                <a:ea typeface="Times New Roman" panose="02020603050405020304" pitchFamily="18" charset="0"/>
              </a:rPr>
              <a:t>за период с __.__.20__по __.__.20__</a:t>
            </a:r>
            <a:r>
              <a:rPr lang="ru-RU" sz="830" dirty="0">
                <a:ea typeface="Times New Roman" panose="02020603050405020304" pitchFamily="18" charset="0"/>
              </a:rPr>
              <a:t>, учтены в счет погашения налоговых обязанностей с соблюдением последовательности,  установленной  </a:t>
            </a:r>
            <a:r>
              <a:rPr lang="ru-RU" sz="830" dirty="0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пунктами  8</a:t>
            </a:r>
            <a:r>
              <a:rPr lang="ru-RU" sz="830" dirty="0">
                <a:ea typeface="Times New Roman" panose="02020603050405020304" pitchFamily="18" charset="0"/>
              </a:rPr>
              <a:t>  -  </a:t>
            </a:r>
            <a:r>
              <a:rPr lang="ru-RU" sz="830" dirty="0">
                <a:solidFill>
                  <a:srgbClr val="0000FF"/>
                </a:solidFill>
                <a:ea typeface="Times New Roman" panose="02020603050405020304" pitchFamily="18" charset="0"/>
                <a:hlinkClick r:id="rId6"/>
              </a:rPr>
              <a:t>10 статьи 45</a:t>
            </a:r>
            <a:r>
              <a:rPr lang="ru-RU" sz="830" dirty="0">
                <a:ea typeface="Times New Roman" panose="02020603050405020304" pitchFamily="18" charset="0"/>
              </a:rPr>
              <a:t> Налогового кодекса Российской Федерации.</a:t>
            </a:r>
            <a:endParaRPr lang="ru-RU" sz="83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4" name="Таблица 3">
            <a:extLst>
              <a:ext uri="{FF2B5EF4-FFF2-40B4-BE49-F238E27FC236}">
                <a16:creationId xmlns:a16="http://schemas.microsoft.com/office/drawing/2014/main" xmlns="" id="{AAF3AFC2-9273-EAB5-115B-56F5AE905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93189"/>
              </p:ext>
            </p:extLst>
          </p:nvPr>
        </p:nvGraphicFramePr>
        <p:xfrm>
          <a:off x="7092518" y="2112534"/>
          <a:ext cx="2818394" cy="13822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54000" dist="12700" dir="6000000" sx="96000" sy="96000" algn="ctr" rotWithShape="0">
                    <a:prstClr val="black">
                      <a:alpha val="4000"/>
                    </a:prstClr>
                  </a:outerShdw>
                </a:effectLst>
                <a:tableStyleId>{5C22544A-7EE6-4342-B048-85BDC9FD1C3A}</a:tableStyleId>
              </a:tblPr>
              <a:tblGrid>
                <a:gridCol w="2818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   Остаток на __.__.____: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3" marR="41563" marT="38006" marB="3800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   Поступления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3" marR="41563" marT="38006" marB="38006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   Списания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3" marR="41563" marT="38006" marB="38006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   Остаток на __.__.____: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3" marR="41563" marT="38006" marB="38006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5" name="Таблица 4">
            <a:extLst>
              <a:ext uri="{FF2B5EF4-FFF2-40B4-BE49-F238E27FC236}">
                <a16:creationId xmlns:a16="http://schemas.microsoft.com/office/drawing/2014/main" xmlns="" id="{F3971B1D-D98C-5671-6A72-6DED74C78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217379"/>
              </p:ext>
            </p:extLst>
          </p:nvPr>
        </p:nvGraphicFramePr>
        <p:xfrm>
          <a:off x="7092520" y="3978265"/>
          <a:ext cx="4720535" cy="115404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54000" dist="12700" dir="6000000" sx="96000" sy="96000" algn="ctr" rotWithShape="0">
                    <a:prstClr val="black">
                      <a:alpha val="4000"/>
                    </a:prstClr>
                  </a:outerShdw>
                </a:effectLst>
                <a:tableStyleId>{5C22544A-7EE6-4342-B048-85BDC9FD1C3A}</a:tableStyleId>
              </a:tblPr>
              <a:tblGrid>
                <a:gridCol w="130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7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3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5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05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49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77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Дата по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КБК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ОКТМО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КПП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Документ основания операции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Итого по виду операции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</a:rPr>
                        <a:t>Платежи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</a:rPr>
                        <a:t>Зачет от иного лица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</a:rPr>
                        <a:t>Учет переплаты с обязательства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12" marR="32012" marT="52665" marB="52665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xmlns="" id="{57A38CA2-4D7C-C41B-A420-AF66F9C6F318}"/>
              </a:ext>
            </a:extLst>
          </p:cNvPr>
          <p:cNvSpPr/>
          <p:nvPr/>
        </p:nvSpPr>
        <p:spPr>
          <a:xfrm>
            <a:off x="7092520" y="3751755"/>
            <a:ext cx="1638269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000" dirty="0">
                <a:solidFill>
                  <a:srgbClr val="365760"/>
                </a:solidFill>
                <a:latin typeface="Golos Text Medium" panose="020B0503020202020204" pitchFamily="34" charset="0"/>
                <a:ea typeface="Calibri" panose="020F0502020204030204" pitchFamily="34" charset="0"/>
                <a:cs typeface="Golos Text Medium" panose="020B0503020202020204" pitchFamily="34" charset="0"/>
              </a:rPr>
              <a:t>Раздел I. ПОСТУПЛЕНИЯ.</a:t>
            </a:r>
          </a:p>
        </p:txBody>
      </p:sp>
      <p:sp>
        <p:nvSpPr>
          <p:cNvPr id="17" name="Прямоугольник 8">
            <a:extLst>
              <a:ext uri="{FF2B5EF4-FFF2-40B4-BE49-F238E27FC236}">
                <a16:creationId xmlns:a16="http://schemas.microsoft.com/office/drawing/2014/main" xmlns="" id="{22472E1B-A06B-3B96-EA32-5A92BE0E9623}"/>
              </a:ext>
            </a:extLst>
          </p:cNvPr>
          <p:cNvSpPr/>
          <p:nvPr/>
        </p:nvSpPr>
        <p:spPr>
          <a:xfrm>
            <a:off x="7092519" y="5201172"/>
            <a:ext cx="3434751" cy="1554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solidFill>
                  <a:srgbClr val="365760"/>
                </a:solidFill>
                <a:latin typeface="Golos Text Medium" panose="020B0503020202020204" pitchFamily="34" charset="0"/>
                <a:ea typeface="Calibri" panose="020F0502020204030204" pitchFamily="34" charset="0"/>
                <a:cs typeface="Golos Text Medium" panose="020B0503020202020204" pitchFamily="34" charset="0"/>
              </a:rPr>
              <a:t>Раздел II. СПИСАНИЯ.</a:t>
            </a:r>
          </a:p>
        </p:txBody>
      </p:sp>
      <p:graphicFrame>
        <p:nvGraphicFramePr>
          <p:cNvPr id="18" name="Таблица 9">
            <a:extLst>
              <a:ext uri="{FF2B5EF4-FFF2-40B4-BE49-F238E27FC236}">
                <a16:creationId xmlns:a16="http://schemas.microsoft.com/office/drawing/2014/main" xmlns="" id="{55E1CE72-25E6-7E7D-C368-8C5F3D7E4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53010"/>
              </p:ext>
            </p:extLst>
          </p:nvPr>
        </p:nvGraphicFramePr>
        <p:xfrm>
          <a:off x="7092520" y="5421269"/>
          <a:ext cx="4720535" cy="136176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54000" dist="12700" dir="6000000" sx="96000" sy="96000" algn="ctr" rotWithShape="0">
                    <a:prstClr val="black">
                      <a:alpha val="4000"/>
                    </a:prstClr>
                  </a:outerShdw>
                </a:effectLst>
                <a:tableStyleId>{5C22544A-7EE6-4342-B048-85BDC9FD1C3A}</a:tableStyleId>
              </a:tblPr>
              <a:tblGrid>
                <a:gridCol w="129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1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3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9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1"/>
                          </a:solidFill>
                          <a:effectLst/>
                        </a:rPr>
                        <a:t>КБК</a:t>
                      </a:r>
                      <a:endParaRPr lang="ru-RU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u="none" strike="noStrike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ОКТМО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1"/>
                          </a:solidFill>
                          <a:effectLst/>
                        </a:rPr>
                        <a:t>КПП</a:t>
                      </a:r>
                      <a:endParaRPr lang="ru-RU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Срок уплаты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Документ основания операции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Итого по виду операции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</a:rPr>
                        <a:t>Зачет иному лицу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</a:rPr>
                        <a:t>Возврат денежных средств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</a:rPr>
                        <a:t>Списание в счет уплаты по обязательству: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B64B08-BB20-FC89-39A1-41FE673AF15A}"/>
              </a:ext>
            </a:extLst>
          </p:cNvPr>
          <p:cNvSpPr txBox="1"/>
          <p:nvPr/>
        </p:nvSpPr>
        <p:spPr>
          <a:xfrm>
            <a:off x="255136" y="-2690666"/>
            <a:ext cx="1055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СПРАВКА О ПРИНАДЛЕЖНОСТИ СУММ ДЕНЕЖНЫХ СРЕДСТВ, ПЕРЕЧИСЛЕННЫХ В КАЧЕСТВЕ ЕНП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D65392A-1997-4408-C316-4B2F60C7C030}"/>
              </a:ext>
            </a:extLst>
          </p:cNvPr>
          <p:cNvGrpSpPr/>
          <p:nvPr/>
        </p:nvGrpSpPr>
        <p:grpSpPr>
          <a:xfrm>
            <a:off x="10138448" y="2112534"/>
            <a:ext cx="1679743" cy="1382244"/>
            <a:chOff x="10217356" y="1632783"/>
            <a:chExt cx="1679743" cy="138224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44ACB375-3A9A-9EC4-2F34-8EE9C683B573}"/>
                </a:ext>
              </a:extLst>
            </p:cNvPr>
            <p:cNvSpPr/>
            <p:nvPr/>
          </p:nvSpPr>
          <p:spPr>
            <a:xfrm>
              <a:off x="10217356" y="1632783"/>
              <a:ext cx="1679742" cy="1382244"/>
            </a:xfrm>
            <a:prstGeom prst="rect">
              <a:avLst/>
            </a:prstGeom>
            <a:solidFill>
              <a:srgbClr val="FFEEE7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2B0A970-A81D-CBFE-66F7-10AFA14E5E87}"/>
                </a:ext>
              </a:extLst>
            </p:cNvPr>
            <p:cNvSpPr txBox="1"/>
            <p:nvPr/>
          </p:nvSpPr>
          <p:spPr>
            <a:xfrm>
              <a:off x="10217356" y="1816074"/>
              <a:ext cx="16797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Здесь отображается остаток поступлений и списаний с ЕНП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93F4465-892A-F5DF-6DAE-536FB4D76217}"/>
              </a:ext>
            </a:extLst>
          </p:cNvPr>
          <p:cNvSpPr txBox="1"/>
          <p:nvPr/>
        </p:nvSpPr>
        <p:spPr>
          <a:xfrm>
            <a:off x="519217" y="2293321"/>
            <a:ext cx="2337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Можно запросить за период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159A97D1-0ED2-8FCE-94AE-832FAAA0A287}"/>
              </a:ext>
            </a:extLst>
          </p:cNvPr>
          <p:cNvSpPr/>
          <p:nvPr/>
        </p:nvSpPr>
        <p:spPr>
          <a:xfrm>
            <a:off x="360643" y="2386628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C9DC96-BCE4-9292-C29B-0A2F7CFB9D36}"/>
              </a:ext>
            </a:extLst>
          </p:cNvPr>
          <p:cNvSpPr txBox="1"/>
          <p:nvPr/>
        </p:nvSpPr>
        <p:spPr>
          <a:xfrm>
            <a:off x="519217" y="2686691"/>
            <a:ext cx="293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Запрос по ТКС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ЕПГУ, ЛК, на бумаге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60643" y="3080057"/>
            <a:ext cx="2743068" cy="276999"/>
            <a:chOff x="439551" y="2775257"/>
            <a:chExt cx="2743068" cy="2769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0A171DA-3EED-2C37-3FBF-783FB2B64EB2}"/>
                </a:ext>
              </a:extLst>
            </p:cNvPr>
            <p:cNvSpPr txBox="1"/>
            <p:nvPr/>
          </p:nvSpPr>
          <p:spPr>
            <a:xfrm>
              <a:off x="598124" y="2775257"/>
              <a:ext cx="25844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  <a:sym typeface="Helvetica"/>
                </a:rPr>
                <a:t>Срок представления –  5 дней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0FB1C5D0-4FAD-A296-3CBA-1C2424C38743}"/>
                </a:ext>
              </a:extLst>
            </p:cNvPr>
            <p:cNvSpPr/>
            <p:nvPr/>
          </p:nvSpPr>
          <p:spPr>
            <a:xfrm>
              <a:off x="439551" y="2868564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9D5F6A7B-20D4-4620-C173-F720CDE39549}"/>
              </a:ext>
            </a:extLst>
          </p:cNvPr>
          <p:cNvGrpSpPr/>
          <p:nvPr/>
        </p:nvGrpSpPr>
        <p:grpSpPr>
          <a:xfrm>
            <a:off x="360643" y="3473425"/>
            <a:ext cx="2743068" cy="461665"/>
            <a:chOff x="439551" y="2802321"/>
            <a:chExt cx="2743068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E9BFE1-DFEE-66E5-193B-3E1601C50435}"/>
                </a:ext>
              </a:extLst>
            </p:cNvPr>
            <p:cNvSpPr txBox="1"/>
            <p:nvPr/>
          </p:nvSpPr>
          <p:spPr>
            <a:xfrm>
              <a:off x="598124" y="2802321"/>
              <a:ext cx="2584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  <a:sym typeface="Helvetica"/>
                </a:rPr>
                <a:t>Остаток на ЕНП на начало и конец периода</a:t>
              </a: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7DEBDB65-885A-C18D-0350-6E5456D30AE8}"/>
                </a:ext>
              </a:extLst>
            </p:cNvPr>
            <p:cNvSpPr/>
            <p:nvPr/>
          </p:nvSpPr>
          <p:spPr>
            <a:xfrm>
              <a:off x="439551" y="2987961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3E929EB5-BA8A-4D9D-3A52-78236EC1D41C}"/>
              </a:ext>
            </a:extLst>
          </p:cNvPr>
          <p:cNvGrpSpPr/>
          <p:nvPr/>
        </p:nvGrpSpPr>
        <p:grpSpPr>
          <a:xfrm>
            <a:off x="364406" y="4051459"/>
            <a:ext cx="2739305" cy="461665"/>
            <a:chOff x="443314" y="3364259"/>
            <a:chExt cx="2739305" cy="4616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80DD82E-7BE4-0475-9C69-B662FC32819F}"/>
                </a:ext>
              </a:extLst>
            </p:cNvPr>
            <p:cNvSpPr txBox="1"/>
            <p:nvPr/>
          </p:nvSpPr>
          <p:spPr>
            <a:xfrm>
              <a:off x="598124" y="3364259"/>
              <a:ext cx="2584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  <a:sym typeface="Helvetica"/>
                </a:rPr>
                <a:t>Детализация в разрезе видов поступлений на ЕНП</a:t>
              </a: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109B053C-0D3B-E1C5-3BC4-680E257DFBCA}"/>
                </a:ext>
              </a:extLst>
            </p:cNvPr>
            <p:cNvSpPr/>
            <p:nvPr/>
          </p:nvSpPr>
          <p:spPr>
            <a:xfrm>
              <a:off x="443314" y="3549899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EFC1A080-B725-7A37-5391-A13F9174BFD4}"/>
              </a:ext>
            </a:extLst>
          </p:cNvPr>
          <p:cNvGrpSpPr/>
          <p:nvPr/>
        </p:nvGrpSpPr>
        <p:grpSpPr>
          <a:xfrm>
            <a:off x="364406" y="4629493"/>
            <a:ext cx="2739305" cy="461665"/>
            <a:chOff x="443314" y="3919042"/>
            <a:chExt cx="2739305" cy="4616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7E271C9-6221-E9B9-7F3E-8EB5372B57A4}"/>
                </a:ext>
              </a:extLst>
            </p:cNvPr>
            <p:cNvSpPr txBox="1"/>
            <p:nvPr/>
          </p:nvSpPr>
          <p:spPr>
            <a:xfrm>
              <a:off x="598124" y="3919042"/>
              <a:ext cx="2584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  <a:sym typeface="Helvetica"/>
                </a:rPr>
                <a:t>Детализация в разрезе видов списаний на ЕНП</a:t>
              </a: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323E9662-E19C-C426-299E-12B3F95586B4}"/>
                </a:ext>
              </a:extLst>
            </p:cNvPr>
            <p:cNvSpPr/>
            <p:nvPr/>
          </p:nvSpPr>
          <p:spPr>
            <a:xfrm>
              <a:off x="443314" y="4108846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EBF22B57-6260-C995-C850-9203171B650C}"/>
              </a:ext>
            </a:extLst>
          </p:cNvPr>
          <p:cNvGrpSpPr/>
          <p:nvPr/>
        </p:nvGrpSpPr>
        <p:grpSpPr>
          <a:xfrm>
            <a:off x="364406" y="5207527"/>
            <a:ext cx="2739305" cy="646331"/>
            <a:chOff x="443314" y="4471394"/>
            <a:chExt cx="2739305" cy="646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BE3BD53-314C-C47B-6EA6-8CECBC0A8356}"/>
                </a:ext>
              </a:extLst>
            </p:cNvPr>
            <p:cNvSpPr txBox="1"/>
            <p:nvPr/>
          </p:nvSpPr>
          <p:spPr>
            <a:xfrm>
              <a:off x="598124" y="4471394"/>
              <a:ext cx="25844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  <a:sym typeface="Helvetica"/>
                </a:rPr>
                <a:t>Не является документом, подтверждающим исполнение обязанности по уплате</a:t>
              </a: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F0511042-D0D3-AE17-0225-2E812D1013C0}"/>
                </a:ext>
              </a:extLst>
            </p:cNvPr>
            <p:cNvSpPr/>
            <p:nvPr/>
          </p:nvSpPr>
          <p:spPr>
            <a:xfrm>
              <a:off x="443314" y="4749367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F770A46C-5C58-E1E4-5752-8C9A87F1A11B}"/>
              </a:ext>
            </a:extLst>
          </p:cNvPr>
          <p:cNvSpPr/>
          <p:nvPr/>
        </p:nvSpPr>
        <p:spPr>
          <a:xfrm>
            <a:off x="364406" y="6248203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436485CA-7811-21E6-684D-9C80DBB2E5A9}"/>
              </a:ext>
            </a:extLst>
          </p:cNvPr>
          <p:cNvSpPr/>
          <p:nvPr/>
        </p:nvSpPr>
        <p:spPr>
          <a:xfrm>
            <a:off x="567578" y="6008018"/>
            <a:ext cx="2289137" cy="608543"/>
          </a:xfrm>
          <a:prstGeom prst="rect">
            <a:avLst/>
          </a:prstGeom>
          <a:solidFill>
            <a:srgbClr val="F2643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BED69A7-33F1-C15C-26FE-1241AF3EB5D6}"/>
              </a:ext>
            </a:extLst>
          </p:cNvPr>
          <p:cNvSpPr txBox="1"/>
          <p:nvPr/>
        </p:nvSpPr>
        <p:spPr>
          <a:xfrm>
            <a:off x="519216" y="5970230"/>
            <a:ext cx="258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Доступна в </a:t>
            </a: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агрегированном виде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(по дате, КБК, ОКТМО, КПП и сроку уплаты)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1CB1AB-6F01-7FCD-226B-6FA9C4374782}"/>
              </a:ext>
            </a:extLst>
          </p:cNvPr>
          <p:cNvSpPr txBox="1"/>
          <p:nvPr/>
        </p:nvSpPr>
        <p:spPr>
          <a:xfrm>
            <a:off x="110068" y="1104536"/>
            <a:ext cx="1193254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СПРАВКА О ПРИНАДЛЕЖНОСТИ СУММ ДЕНЕЖНЫХ СРЕДСТВ, ПЕРЕЧИСЛЕННЫХ В КАЧЕСТВЕ ЕНП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01E3564-1745-5479-2DE7-2E34E541EFDA}"/>
              </a:ext>
            </a:extLst>
          </p:cNvPr>
          <p:cNvGrpSpPr/>
          <p:nvPr/>
        </p:nvGrpSpPr>
        <p:grpSpPr>
          <a:xfrm>
            <a:off x="604030" y="1593547"/>
            <a:ext cx="481301" cy="407143"/>
            <a:chOff x="0" y="860098"/>
            <a:chExt cx="882502" cy="82401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3B05CD5-B92D-4253-90C2-D23AC515FBEA}"/>
                </a:ext>
              </a:extLst>
            </p:cNvPr>
            <p:cNvSpPr/>
            <p:nvPr/>
          </p:nvSpPr>
          <p:spPr>
            <a:xfrm>
              <a:off x="0" y="860098"/>
              <a:ext cx="882502" cy="824013"/>
            </a:xfrm>
            <a:prstGeom prst="rect">
              <a:avLst/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A8B80D9-87F4-2B85-3DDB-1DA3C8FEF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0622" y="1021475"/>
              <a:ext cx="501259" cy="501259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4919F26-3930-5027-63FF-73AD65994CF6}"/>
              </a:ext>
            </a:extLst>
          </p:cNvPr>
          <p:cNvSpPr/>
          <p:nvPr/>
        </p:nvSpPr>
        <p:spPr>
          <a:xfrm>
            <a:off x="1340109" y="1593547"/>
            <a:ext cx="10423973" cy="39460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A09EF7-66A7-95A3-608A-4714D025E500}"/>
              </a:ext>
            </a:extLst>
          </p:cNvPr>
          <p:cNvSpPr txBox="1"/>
          <p:nvPr/>
        </p:nvSpPr>
        <p:spPr>
          <a:xfrm>
            <a:off x="1458642" y="1633881"/>
            <a:ext cx="994875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Цель: проверить, все ли платежи учтены на ЕНП и как они распределились по обязательствам</a:t>
            </a:r>
            <a:endParaRPr lang="ru-RU" sz="1600" dirty="0">
              <a:solidFill>
                <a:srgbClr val="365760"/>
              </a:solidFill>
              <a:latin typeface="Golos Text Medium" panose="020B0503020202020204" pitchFamily="34" charset="0"/>
              <a:cs typeface="Golos Text Medium" panose="020B0503020202020204" pitchFamily="34" charset="0"/>
              <a:sym typeface="Helvetica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FB1C5D0-4FAD-A296-3CBA-1C2424C38743}"/>
              </a:ext>
            </a:extLst>
          </p:cNvPr>
          <p:cNvSpPr/>
          <p:nvPr/>
        </p:nvSpPr>
        <p:spPr>
          <a:xfrm>
            <a:off x="360643" y="2781945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14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076E06-8E7D-E8F9-58E3-EC7917B2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7315595-B9F6-BD5D-8387-F677B27AD2F2}"/>
              </a:ext>
            </a:extLst>
          </p:cNvPr>
          <p:cNvSpPr txBox="1"/>
          <p:nvPr/>
        </p:nvSpPr>
        <p:spPr>
          <a:xfrm>
            <a:off x="3260773" y="1074995"/>
            <a:ext cx="7119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СПРАВКА О ПРИНАДЛЕЖНОСТИ: ЗАПРОС СПРАВКИ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8AC6543-474D-6DA8-75CB-5623F2A300D6}"/>
              </a:ext>
            </a:extLst>
          </p:cNvPr>
          <p:cNvSpPr/>
          <p:nvPr/>
        </p:nvSpPr>
        <p:spPr>
          <a:xfrm>
            <a:off x="104776" y="1623735"/>
            <a:ext cx="4066474" cy="1684930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2C7FBA4-36F3-7380-E05E-D24D01E14CDF}"/>
              </a:ext>
            </a:extLst>
          </p:cNvPr>
          <p:cNvSpPr/>
          <p:nvPr/>
        </p:nvSpPr>
        <p:spPr>
          <a:xfrm>
            <a:off x="113157" y="1453693"/>
            <a:ext cx="3147616" cy="491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5DAA1CA-86D1-9EB2-10E7-A031CF4805CE}"/>
              </a:ext>
            </a:extLst>
          </p:cNvPr>
          <p:cNvSpPr txBox="1"/>
          <p:nvPr/>
        </p:nvSpPr>
        <p:spPr>
          <a:xfrm>
            <a:off x="292600" y="1545313"/>
            <a:ext cx="3294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Справку можно получить: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12660" y="1995746"/>
            <a:ext cx="1629032" cy="286232"/>
            <a:chOff x="642847" y="1844557"/>
            <a:chExt cx="1629032" cy="286232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5A2F8CA4-B32E-24DD-920D-3873BEC9B808}"/>
                </a:ext>
              </a:extLst>
            </p:cNvPr>
            <p:cNvSpPr/>
            <p:nvPr/>
          </p:nvSpPr>
          <p:spPr>
            <a:xfrm>
              <a:off x="642847" y="1942481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0A59881-A380-0B14-B46F-DEA43E1277C7}"/>
                </a:ext>
              </a:extLst>
            </p:cNvPr>
            <p:cNvSpPr txBox="1"/>
            <p:nvPr/>
          </p:nvSpPr>
          <p:spPr>
            <a:xfrm>
              <a:off x="953055" y="1844557"/>
              <a:ext cx="131882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На бумаге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12660" y="2310810"/>
            <a:ext cx="1362332" cy="286232"/>
            <a:chOff x="642847" y="2196100"/>
            <a:chExt cx="1362332" cy="286232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1041D27B-4245-74E3-FEC4-73D44E8D1E5A}"/>
                </a:ext>
              </a:extLst>
            </p:cNvPr>
            <p:cNvSpPr/>
            <p:nvPr/>
          </p:nvSpPr>
          <p:spPr>
            <a:xfrm>
              <a:off x="642847" y="2294024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1D8D7A74-D4CD-0940-919A-C40813330F33}"/>
                </a:ext>
              </a:extLst>
            </p:cNvPr>
            <p:cNvSpPr txBox="1"/>
            <p:nvPr/>
          </p:nvSpPr>
          <p:spPr>
            <a:xfrm>
              <a:off x="953055" y="2196100"/>
              <a:ext cx="1052124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По ТКС</a:t>
              </a:r>
            </a:p>
          </p:txBody>
        </p:sp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67794F7-71D8-F6D0-92CF-E1FEF89B70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/>
          <a:stretch/>
        </p:blipFill>
        <p:spPr bwMode="auto">
          <a:xfrm>
            <a:off x="4555173" y="2063713"/>
            <a:ext cx="7105968" cy="4000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412660" y="2940939"/>
            <a:ext cx="3115573" cy="286232"/>
            <a:chOff x="642847" y="2789750"/>
            <a:chExt cx="3115573" cy="286232"/>
          </a:xfrm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xmlns="" id="{559ABEB8-58E5-156F-D671-D4D9E056568A}"/>
                </a:ext>
              </a:extLst>
            </p:cNvPr>
            <p:cNvSpPr/>
            <p:nvPr/>
          </p:nvSpPr>
          <p:spPr>
            <a:xfrm>
              <a:off x="642847" y="2887674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6E6502D2-D872-0B32-EF00-0EDAC2EB902C}"/>
                </a:ext>
              </a:extLst>
            </p:cNvPr>
            <p:cNvSpPr txBox="1"/>
            <p:nvPr/>
          </p:nvSpPr>
          <p:spPr>
            <a:xfrm>
              <a:off x="953054" y="2789750"/>
              <a:ext cx="2805366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В ЛК налогоплательщика</a:t>
              </a:r>
            </a:p>
          </p:txBody>
        </p:sp>
      </p:grp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382D8EE3-1BA8-1D1D-CB3F-A20846A7517C}"/>
              </a:ext>
            </a:extLst>
          </p:cNvPr>
          <p:cNvSpPr/>
          <p:nvPr/>
        </p:nvSpPr>
        <p:spPr>
          <a:xfrm>
            <a:off x="7425373" y="3038023"/>
            <a:ext cx="3897941" cy="1310472"/>
          </a:xfrm>
          <a:prstGeom prst="rect">
            <a:avLst/>
          </a:prstGeom>
          <a:solidFill>
            <a:srgbClr val="FFEEE7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EBD0D7A-211E-CD60-1071-229CF5EB7FD2}"/>
              </a:ext>
            </a:extLst>
          </p:cNvPr>
          <p:cNvSpPr txBox="1"/>
          <p:nvPr/>
        </p:nvSpPr>
        <p:spPr>
          <a:xfrm>
            <a:off x="7734850" y="3138379"/>
            <a:ext cx="792883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F15A22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ВАЖНО!</a:t>
            </a:r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41B23026-0C9B-15C8-D007-C64D6862DD56}"/>
              </a:ext>
            </a:extLst>
          </p:cNvPr>
          <p:cNvGrpSpPr/>
          <p:nvPr/>
        </p:nvGrpSpPr>
        <p:grpSpPr>
          <a:xfrm>
            <a:off x="7601934" y="3396840"/>
            <a:ext cx="3721380" cy="369332"/>
            <a:chOff x="7832121" y="2573866"/>
            <a:chExt cx="3721380" cy="369332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190C8061-9E02-986C-8379-B66055E4D7EB}"/>
                </a:ext>
              </a:extLst>
            </p:cNvPr>
            <p:cNvSpPr txBox="1"/>
            <p:nvPr/>
          </p:nvSpPr>
          <p:spPr>
            <a:xfrm>
              <a:off x="7965036" y="2573866"/>
              <a:ext cx="35884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Период </a:t>
              </a:r>
              <a:r>
                <a:rPr lang="ru-RU" sz="1000" b="1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не может быть задан </a:t>
              </a:r>
              <a:r>
                <a:rPr lang="ru-RU" sz="10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ранее 01.01.2023 – дата начала действия ЕНС</a:t>
              </a: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xmlns="" id="{D253480D-B1D6-8D59-FC62-DD7273A0C719}"/>
                </a:ext>
              </a:extLst>
            </p:cNvPr>
            <p:cNvSpPr/>
            <p:nvPr/>
          </p:nvSpPr>
          <p:spPr>
            <a:xfrm>
              <a:off x="7832121" y="2720421"/>
              <a:ext cx="76223" cy="762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xmlns="" id="{4203FC4B-B89A-BB2D-FADD-4A4725B99EE4}"/>
              </a:ext>
            </a:extLst>
          </p:cNvPr>
          <p:cNvGrpSpPr/>
          <p:nvPr/>
        </p:nvGrpSpPr>
        <p:grpSpPr>
          <a:xfrm>
            <a:off x="7601934" y="3791381"/>
            <a:ext cx="3721380" cy="369332"/>
            <a:chOff x="7832121" y="3052227"/>
            <a:chExt cx="3721380" cy="369332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3E7B1346-2FCA-E8FE-FD7B-6236EF3EA4B7}"/>
                </a:ext>
              </a:extLst>
            </p:cNvPr>
            <p:cNvSpPr txBox="1"/>
            <p:nvPr/>
          </p:nvSpPr>
          <p:spPr>
            <a:xfrm>
              <a:off x="7965036" y="3052227"/>
              <a:ext cx="35884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Год начала периода запроса должен совпадать с годом окончания периода </a:t>
              </a:r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xmlns="" id="{28F0509E-8175-5676-F2B1-881DC18DF53D}"/>
                </a:ext>
              </a:extLst>
            </p:cNvPr>
            <p:cNvSpPr/>
            <p:nvPr/>
          </p:nvSpPr>
          <p:spPr>
            <a:xfrm>
              <a:off x="7832121" y="3198782"/>
              <a:ext cx="76223" cy="762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1" name="Полилиния: фигура 170">
            <a:extLst>
              <a:ext uri="{FF2B5EF4-FFF2-40B4-BE49-F238E27FC236}">
                <a16:creationId xmlns:a16="http://schemas.microsoft.com/office/drawing/2014/main" xmlns="" id="{AD1E873E-090D-2460-4D5A-8285EE2ECC48}"/>
              </a:ext>
            </a:extLst>
          </p:cNvPr>
          <p:cNvSpPr/>
          <p:nvPr/>
        </p:nvSpPr>
        <p:spPr>
          <a:xfrm rot="219348">
            <a:off x="6128703" y="3730004"/>
            <a:ext cx="1303020" cy="129540"/>
          </a:xfrm>
          <a:custGeom>
            <a:avLst/>
            <a:gdLst>
              <a:gd name="connsiteX0" fmla="*/ 1303020 w 1303020"/>
              <a:gd name="connsiteY0" fmla="*/ 0 h 270546"/>
              <a:gd name="connsiteX1" fmla="*/ 678180 w 1303020"/>
              <a:gd name="connsiteY1" fmla="*/ 270510 h 270546"/>
              <a:gd name="connsiteX2" fmla="*/ 0 w 1303020"/>
              <a:gd name="connsiteY2" fmla="*/ 15240 h 2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020" h="270546">
                <a:moveTo>
                  <a:pt x="1303020" y="0"/>
                </a:moveTo>
                <a:cubicBezTo>
                  <a:pt x="1099185" y="133985"/>
                  <a:pt x="895350" y="267970"/>
                  <a:pt x="678180" y="270510"/>
                </a:cubicBezTo>
                <a:cubicBezTo>
                  <a:pt x="461010" y="273050"/>
                  <a:pt x="230505" y="144145"/>
                  <a:pt x="0" y="15240"/>
                </a:cubicBezTo>
              </a:path>
            </a:pathLst>
          </a:custGeom>
          <a:noFill/>
          <a:ln w="9525">
            <a:solidFill>
              <a:srgbClr val="F15A22"/>
            </a:solidFill>
            <a:tailEnd type="stealth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xmlns="" id="{06626E74-6F26-F891-48E7-0FA1B087EAF4}"/>
              </a:ext>
            </a:extLst>
          </p:cNvPr>
          <p:cNvSpPr/>
          <p:nvPr/>
        </p:nvSpPr>
        <p:spPr>
          <a:xfrm>
            <a:off x="7425373" y="5361807"/>
            <a:ext cx="3897941" cy="630067"/>
          </a:xfrm>
          <a:prstGeom prst="rect">
            <a:avLst/>
          </a:prstGeom>
          <a:solidFill>
            <a:srgbClr val="FFEEE7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D5AE803A-2672-3A1C-CFEA-4CDE35B0E030}"/>
              </a:ext>
            </a:extLst>
          </p:cNvPr>
          <p:cNvSpPr txBox="1"/>
          <p:nvPr/>
        </p:nvSpPr>
        <p:spPr>
          <a:xfrm>
            <a:off x="7640045" y="5492174"/>
            <a:ext cx="358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Поставив галочку, вы можете заказать справку </a:t>
            </a:r>
            <a:br>
              <a:rPr lang="ru-RU" sz="10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агрегированном виде</a:t>
            </a:r>
          </a:p>
        </p:txBody>
      </p:sp>
      <p:sp>
        <p:nvSpPr>
          <p:cNvPr id="178" name="Полилиния: фигура 177">
            <a:extLst>
              <a:ext uri="{FF2B5EF4-FFF2-40B4-BE49-F238E27FC236}">
                <a16:creationId xmlns:a16="http://schemas.microsoft.com/office/drawing/2014/main" xmlns="" id="{A53E7A3B-6E1E-5648-D799-4B196722AFE3}"/>
              </a:ext>
            </a:extLst>
          </p:cNvPr>
          <p:cNvSpPr/>
          <p:nvPr/>
        </p:nvSpPr>
        <p:spPr>
          <a:xfrm rot="572440">
            <a:off x="4769186" y="5384015"/>
            <a:ext cx="2655748" cy="207932"/>
          </a:xfrm>
          <a:custGeom>
            <a:avLst/>
            <a:gdLst>
              <a:gd name="connsiteX0" fmla="*/ 1303020 w 1303020"/>
              <a:gd name="connsiteY0" fmla="*/ 0 h 270546"/>
              <a:gd name="connsiteX1" fmla="*/ 678180 w 1303020"/>
              <a:gd name="connsiteY1" fmla="*/ 270510 h 270546"/>
              <a:gd name="connsiteX2" fmla="*/ 0 w 1303020"/>
              <a:gd name="connsiteY2" fmla="*/ 15240 h 2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020" h="270546">
                <a:moveTo>
                  <a:pt x="1303020" y="0"/>
                </a:moveTo>
                <a:cubicBezTo>
                  <a:pt x="1099185" y="133985"/>
                  <a:pt x="895350" y="267970"/>
                  <a:pt x="678180" y="270510"/>
                </a:cubicBezTo>
                <a:cubicBezTo>
                  <a:pt x="461010" y="273050"/>
                  <a:pt x="230505" y="144145"/>
                  <a:pt x="0" y="15240"/>
                </a:cubicBezTo>
              </a:path>
            </a:pathLst>
          </a:custGeom>
          <a:noFill/>
          <a:ln w="9525">
            <a:solidFill>
              <a:srgbClr val="F15A22"/>
            </a:solidFill>
            <a:tailEnd type="stealth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рямоугольник: скругленные углы 206">
            <a:extLst>
              <a:ext uri="{FF2B5EF4-FFF2-40B4-BE49-F238E27FC236}">
                <a16:creationId xmlns:a16="http://schemas.microsoft.com/office/drawing/2014/main" xmlns="" id="{A429443F-9E84-1183-C17D-109FFA78BCAC}"/>
              </a:ext>
            </a:extLst>
          </p:cNvPr>
          <p:cNvSpPr/>
          <p:nvPr/>
        </p:nvSpPr>
        <p:spPr>
          <a:xfrm>
            <a:off x="113363" y="3414940"/>
            <a:ext cx="4091401" cy="3341544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C2920153-9238-CCE0-ED4B-82977ED3A235}"/>
              </a:ext>
            </a:extLst>
          </p:cNvPr>
          <p:cNvSpPr txBox="1"/>
          <p:nvPr/>
        </p:nvSpPr>
        <p:spPr>
          <a:xfrm>
            <a:off x="292600" y="3501800"/>
            <a:ext cx="3294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Справку можно получить: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CC61B469-FD89-C23A-2D0E-3169A7CBB22E}"/>
              </a:ext>
            </a:extLst>
          </p:cNvPr>
          <p:cNvSpPr txBox="1"/>
          <p:nvPr/>
        </p:nvSpPr>
        <p:spPr>
          <a:xfrm>
            <a:off x="324370" y="3563874"/>
            <a:ext cx="131882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ЛК ИП/ФЛ: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52FAF0F6-08FB-9F3F-8CC1-0CE722247A02}"/>
              </a:ext>
            </a:extLst>
          </p:cNvPr>
          <p:cNvSpPr txBox="1"/>
          <p:nvPr/>
        </p:nvSpPr>
        <p:spPr>
          <a:xfrm>
            <a:off x="728575" y="3914148"/>
            <a:ext cx="3590602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Каталог обращений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»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18C123D8-D335-2253-E50E-63EC9E866B4A}"/>
              </a:ext>
            </a:extLst>
          </p:cNvPr>
          <p:cNvSpPr txBox="1"/>
          <p:nvPr/>
        </p:nvSpPr>
        <p:spPr>
          <a:xfrm>
            <a:off x="326073" y="387413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gradFill>
                  <a:gsLst>
                    <a:gs pos="100000">
                      <a:srgbClr val="4484C3"/>
                    </a:gs>
                    <a:gs pos="0">
                      <a:srgbClr val="5FBBD1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1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311EDC56-3356-537A-65C3-1BB0E0300F3C}"/>
              </a:ext>
            </a:extLst>
          </p:cNvPr>
          <p:cNvSpPr txBox="1"/>
          <p:nvPr/>
        </p:nvSpPr>
        <p:spPr>
          <a:xfrm>
            <a:off x="728575" y="4261072"/>
            <a:ext cx="347619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«Запросить 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справку (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документы)»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1C396122-CC18-6844-04F2-8D9ED40BB363}"/>
              </a:ext>
            </a:extLst>
          </p:cNvPr>
          <p:cNvSpPr txBox="1"/>
          <p:nvPr/>
        </p:nvSpPr>
        <p:spPr>
          <a:xfrm>
            <a:off x="315913" y="422106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gradFill>
                  <a:gsLst>
                    <a:gs pos="100000">
                      <a:srgbClr val="4484C3"/>
                    </a:gs>
                    <a:gs pos="0">
                      <a:srgbClr val="5FBBD1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99784DEF-E1E4-0F2D-8971-78DD34E22B38}"/>
              </a:ext>
            </a:extLst>
          </p:cNvPr>
          <p:cNvSpPr txBox="1"/>
          <p:nvPr/>
        </p:nvSpPr>
        <p:spPr>
          <a:xfrm>
            <a:off x="728575" y="4567985"/>
            <a:ext cx="32494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«Запрос справки о принадлежности сумм денежных средств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»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B34F213F-7BB5-618B-5371-C39FD0AE2757}"/>
              </a:ext>
            </a:extLst>
          </p:cNvPr>
          <p:cNvSpPr txBox="1"/>
          <p:nvPr/>
        </p:nvSpPr>
        <p:spPr>
          <a:xfrm>
            <a:off x="315913" y="461107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gradFill>
                  <a:gsLst>
                    <a:gs pos="100000">
                      <a:srgbClr val="4484C3"/>
                    </a:gs>
                    <a:gs pos="0">
                      <a:srgbClr val="5FBBD1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3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5AC8330B-D527-3A4E-BC38-AEECE9FF0847}"/>
              </a:ext>
            </a:extLst>
          </p:cNvPr>
          <p:cNvSpPr txBox="1"/>
          <p:nvPr/>
        </p:nvSpPr>
        <p:spPr>
          <a:xfrm>
            <a:off x="292600" y="5114565"/>
            <a:ext cx="3294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Справку можно получить: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22978451-D128-FCE8-3152-DFF871F45AEB}"/>
              </a:ext>
            </a:extLst>
          </p:cNvPr>
          <p:cNvSpPr txBox="1"/>
          <p:nvPr/>
        </p:nvSpPr>
        <p:spPr>
          <a:xfrm>
            <a:off x="324370" y="5137268"/>
            <a:ext cx="131882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ЛК ЮЛ: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3380908C-44D2-11A6-BE4E-DA03644C9EA0}"/>
              </a:ext>
            </a:extLst>
          </p:cNvPr>
          <p:cNvSpPr txBox="1"/>
          <p:nvPr/>
        </p:nvSpPr>
        <p:spPr>
          <a:xfrm>
            <a:off x="734671" y="5487542"/>
            <a:ext cx="2229446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«Заявления. Запросы»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7BC1950F-9624-0264-152E-D0AEAAD36CF8}"/>
              </a:ext>
            </a:extLst>
          </p:cNvPr>
          <p:cNvSpPr txBox="1"/>
          <p:nvPr/>
        </p:nvSpPr>
        <p:spPr>
          <a:xfrm>
            <a:off x="326073" y="5447531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gradFill>
                  <a:gsLst>
                    <a:gs pos="100000">
                      <a:srgbClr val="4484C3"/>
                    </a:gs>
                    <a:gs pos="0">
                      <a:srgbClr val="5FBBD1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1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CF8CAAE7-9357-B5F7-828E-1BC3C4D3463C}"/>
              </a:ext>
            </a:extLst>
          </p:cNvPr>
          <p:cNvSpPr txBox="1"/>
          <p:nvPr/>
        </p:nvSpPr>
        <p:spPr>
          <a:xfrm>
            <a:off x="734671" y="5834466"/>
            <a:ext cx="90661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«ЕНС»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00BDEF53-0110-997A-13D6-FE858D836A45}"/>
              </a:ext>
            </a:extLst>
          </p:cNvPr>
          <p:cNvSpPr txBox="1"/>
          <p:nvPr/>
        </p:nvSpPr>
        <p:spPr>
          <a:xfrm>
            <a:off x="315913" y="579445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gradFill>
                  <a:gsLst>
                    <a:gs pos="100000">
                      <a:srgbClr val="4484C3"/>
                    </a:gs>
                    <a:gs pos="0">
                      <a:srgbClr val="5FBBD1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2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926BED17-AF95-26F5-B59A-A677513A8935}"/>
              </a:ext>
            </a:extLst>
          </p:cNvPr>
          <p:cNvSpPr txBox="1"/>
          <p:nvPr/>
        </p:nvSpPr>
        <p:spPr>
          <a:xfrm>
            <a:off x="734671" y="6141379"/>
            <a:ext cx="324947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«Запрос справки о принадлежности сумм денежных средств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»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8A1B44F9-E6F9-5007-9764-694E73D73B6D}"/>
              </a:ext>
            </a:extLst>
          </p:cNvPr>
          <p:cNvSpPr txBox="1"/>
          <p:nvPr/>
        </p:nvSpPr>
        <p:spPr>
          <a:xfrm>
            <a:off x="315913" y="6184468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gradFill>
                  <a:gsLst>
                    <a:gs pos="100000">
                      <a:srgbClr val="4484C3"/>
                    </a:gs>
                    <a:gs pos="0">
                      <a:srgbClr val="5FBBD1"/>
                    </a:gs>
                  </a:gsLst>
                  <a:lin ang="5400000" scaled="1"/>
                </a:gradFill>
                <a:latin typeface="Golos Text Medium" panose="020B0503020202020204" pitchFamily="34" charset="0"/>
                <a:cs typeface="Golos Text Medium" panose="020B0503020202020204" pitchFamily="34" charset="0"/>
              </a:rPr>
              <a:t>3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11009" y="2625874"/>
            <a:ext cx="2429962" cy="286232"/>
            <a:chOff x="641196" y="2465213"/>
            <a:chExt cx="2429962" cy="286232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1041D27B-4245-74E3-FEC4-73D44E8D1E5A}"/>
                </a:ext>
              </a:extLst>
            </p:cNvPr>
            <p:cNvSpPr/>
            <p:nvPr/>
          </p:nvSpPr>
          <p:spPr>
            <a:xfrm>
              <a:off x="641196" y="2563137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D8D7A74-D4CD-0940-919A-C40813330F33}"/>
                </a:ext>
              </a:extLst>
            </p:cNvPr>
            <p:cNvSpPr txBox="1"/>
            <p:nvPr/>
          </p:nvSpPr>
          <p:spPr>
            <a:xfrm>
              <a:off x="952157" y="2465213"/>
              <a:ext cx="211900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Посредством ЕПГУ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78332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15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FEF0F3-14C4-9FD7-344F-70AE3F38C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E56059D-572F-95B4-4F76-41CB99474E74}"/>
              </a:ext>
            </a:extLst>
          </p:cNvPr>
          <p:cNvSpPr txBox="1"/>
          <p:nvPr/>
        </p:nvSpPr>
        <p:spPr>
          <a:xfrm>
            <a:off x="183039" y="1062422"/>
            <a:ext cx="6661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СПРАВКА О ПРИНАДЛЕЖНОСТИ: ЧТО НУЖНО ЗНАТЬ?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9E61D5-7A8D-BE2E-6587-7C360E227F8F}"/>
              </a:ext>
            </a:extLst>
          </p:cNvPr>
          <p:cNvSpPr txBox="1"/>
          <p:nvPr/>
        </p:nvSpPr>
        <p:spPr>
          <a:xfrm>
            <a:off x="11105809" y="462111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5/19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0BBB537-BBDD-E483-8AE8-2272EA5346DE}"/>
              </a:ext>
            </a:extLst>
          </p:cNvPr>
          <p:cNvSpPr/>
          <p:nvPr/>
        </p:nvSpPr>
        <p:spPr>
          <a:xfrm>
            <a:off x="278632" y="1530303"/>
            <a:ext cx="3860785" cy="861797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59DDBC2-BFB4-BB84-BDCD-599B6198C79F}"/>
              </a:ext>
            </a:extLst>
          </p:cNvPr>
          <p:cNvSpPr txBox="1"/>
          <p:nvPr/>
        </p:nvSpPr>
        <p:spPr>
          <a:xfrm>
            <a:off x="473604" y="1650064"/>
            <a:ext cx="367439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Справка о принадлежности 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содержит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информацию </a:t>
            </a:r>
            <a:r>
              <a:rPr lang="ru-RU" sz="1200" dirty="0" smtClean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 </a:t>
            </a: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движении денег по счету </a:t>
            </a:r>
            <a:endParaRPr lang="ru-RU" sz="1200" dirty="0" smtClean="0">
              <a:solidFill>
                <a:srgbClr val="F15A2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остатками 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начало и конец периода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4DC4B4BA-12E2-DFFF-8DCB-FB4AA236AA87}"/>
              </a:ext>
            </a:extLst>
          </p:cNvPr>
          <p:cNvSpPr/>
          <p:nvPr/>
        </p:nvSpPr>
        <p:spPr>
          <a:xfrm rot="5400000">
            <a:off x="-341114" y="3664655"/>
            <a:ext cx="3241650" cy="2024984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83E8EAC-98E8-CA05-D5B1-DD10DA349031}"/>
              </a:ext>
            </a:extLst>
          </p:cNvPr>
          <p:cNvSpPr txBox="1"/>
          <p:nvPr/>
        </p:nvSpPr>
        <p:spPr>
          <a:xfrm>
            <a:off x="183039" y="2759741"/>
            <a:ext cx="984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есть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AC715694-4DD9-57B9-71FF-0D72EF5E3A9C}"/>
              </a:ext>
            </a:extLst>
          </p:cNvPr>
          <p:cNvGrpSpPr/>
          <p:nvPr/>
        </p:nvGrpSpPr>
        <p:grpSpPr>
          <a:xfrm>
            <a:off x="419826" y="3397580"/>
            <a:ext cx="1938422" cy="424732"/>
            <a:chOff x="484743" y="4016455"/>
            <a:chExt cx="1938422" cy="424732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3C084DA6-EB55-E30E-DBAF-CDF739C4C45B}"/>
                </a:ext>
              </a:extLst>
            </p:cNvPr>
            <p:cNvSpPr/>
            <p:nvPr/>
          </p:nvSpPr>
          <p:spPr>
            <a:xfrm>
              <a:off x="484743" y="413021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937C914-3BF6-3AED-9BFE-EE28C8347135}"/>
                </a:ext>
              </a:extLst>
            </p:cNvPr>
            <p:cNvSpPr txBox="1"/>
            <p:nvPr/>
          </p:nvSpPr>
          <p:spPr>
            <a:xfrm>
              <a:off x="675225" y="4016455"/>
              <a:ext cx="1747940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уплата единым платежом (платежи)</a:t>
              </a:r>
            </a:p>
          </p:txBody>
        </p:sp>
      </p:grpSp>
      <p:sp>
        <p:nvSpPr>
          <p:cNvPr id="166" name="Прямоугольник: скругленные углы 165">
            <a:extLst>
              <a:ext uri="{FF2B5EF4-FFF2-40B4-BE49-F238E27FC236}">
                <a16:creationId xmlns:a16="http://schemas.microsoft.com/office/drawing/2014/main" xmlns="" id="{E7CCD2FC-4C08-3BBB-CD19-DB402C2CC19D}"/>
              </a:ext>
            </a:extLst>
          </p:cNvPr>
          <p:cNvSpPr/>
          <p:nvPr/>
        </p:nvSpPr>
        <p:spPr>
          <a:xfrm>
            <a:off x="270046" y="1530303"/>
            <a:ext cx="78422" cy="861797"/>
          </a:xfrm>
          <a:prstGeom prst="roundRect">
            <a:avLst>
              <a:gd name="adj" fmla="val 83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2907BA4A-71B4-4194-8FC8-0CB2B4372C1D}"/>
              </a:ext>
            </a:extLst>
          </p:cNvPr>
          <p:cNvGrpSpPr/>
          <p:nvPr/>
        </p:nvGrpSpPr>
        <p:grpSpPr>
          <a:xfrm>
            <a:off x="410406" y="3853658"/>
            <a:ext cx="1563631" cy="387798"/>
            <a:chOff x="484743" y="4440868"/>
            <a:chExt cx="1563631" cy="387798"/>
          </a:xfrm>
        </p:grpSpPr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xmlns="" id="{2E00ED7D-E07C-E012-2DD7-486661895734}"/>
                </a:ext>
              </a:extLst>
            </p:cNvPr>
            <p:cNvSpPr/>
            <p:nvPr/>
          </p:nvSpPr>
          <p:spPr>
            <a:xfrm>
              <a:off x="484743" y="4517269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BDDD7350-7FC1-9D4C-29C9-31EC88CEB923}"/>
                </a:ext>
              </a:extLst>
            </p:cNvPr>
            <p:cNvSpPr txBox="1"/>
            <p:nvPr/>
          </p:nvSpPr>
          <p:spPr>
            <a:xfrm>
              <a:off x="675225" y="4440868"/>
              <a:ext cx="1373149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поступления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от иного лица</a:t>
              </a: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xmlns="" id="{00EB3DEB-2010-B762-5F7B-196676405AA7}"/>
              </a:ext>
            </a:extLst>
          </p:cNvPr>
          <p:cNvGrpSpPr/>
          <p:nvPr/>
        </p:nvGrpSpPr>
        <p:grpSpPr>
          <a:xfrm>
            <a:off x="410406" y="4277052"/>
            <a:ext cx="2121297" cy="535531"/>
            <a:chOff x="484743" y="4440868"/>
            <a:chExt cx="2121297" cy="535531"/>
          </a:xfrm>
        </p:grpSpPr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xmlns="" id="{624D33E9-63D9-B958-1015-BBC60BA039C9}"/>
                </a:ext>
              </a:extLst>
            </p:cNvPr>
            <p:cNvSpPr/>
            <p:nvPr/>
          </p:nvSpPr>
          <p:spPr>
            <a:xfrm>
              <a:off x="484743" y="4517269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A41221B9-42F4-AA00-76EC-A44562EA2C00}"/>
                </a:ext>
              </a:extLst>
            </p:cNvPr>
            <p:cNvSpPr txBox="1"/>
            <p:nvPr/>
          </p:nvSpPr>
          <p:spPr>
            <a:xfrm>
              <a:off x="675225" y="4440868"/>
              <a:ext cx="1930815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переплата, которая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вернулась на ЕНС/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ЕНП</a:t>
              </a:r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xmlns="" id="{1DA12927-65D3-AD4A-B0CB-F9E570A62172}"/>
              </a:ext>
            </a:extLst>
          </p:cNvPr>
          <p:cNvGrpSpPr/>
          <p:nvPr/>
        </p:nvGrpSpPr>
        <p:grpSpPr>
          <a:xfrm>
            <a:off x="419826" y="4866435"/>
            <a:ext cx="1774625" cy="387798"/>
            <a:chOff x="484743" y="4440868"/>
            <a:chExt cx="1774625" cy="387798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xmlns="" id="{015955A4-A357-2F6A-ECD3-288E45FB1278}"/>
                </a:ext>
              </a:extLst>
            </p:cNvPr>
            <p:cNvSpPr/>
            <p:nvPr/>
          </p:nvSpPr>
          <p:spPr>
            <a:xfrm>
              <a:off x="484743" y="4517269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xmlns="" id="{7D27D5B3-C3FE-2DAC-4D27-226C7BE60605}"/>
                </a:ext>
              </a:extLst>
            </p:cNvPr>
            <p:cNvSpPr txBox="1"/>
            <p:nvPr/>
          </p:nvSpPr>
          <p:spPr>
            <a:xfrm>
              <a:off x="675225" y="4440868"/>
              <a:ext cx="1584143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списание для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погашения налога</a:t>
              </a:r>
            </a:p>
          </p:txBody>
        </p:sp>
      </p:grp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xmlns="" id="{0716B10C-D850-31F4-BD54-D54DD218735A}"/>
              </a:ext>
            </a:extLst>
          </p:cNvPr>
          <p:cNvGrpSpPr/>
          <p:nvPr/>
        </p:nvGrpSpPr>
        <p:grpSpPr>
          <a:xfrm>
            <a:off x="428623" y="5321497"/>
            <a:ext cx="1725627" cy="387798"/>
            <a:chOff x="484743" y="4440868"/>
            <a:chExt cx="1725627" cy="387798"/>
          </a:xfrm>
        </p:grpSpPr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xmlns="" id="{1940E6E8-FDD6-AAA8-C0FF-39DA380E57CD}"/>
                </a:ext>
              </a:extLst>
            </p:cNvPr>
            <p:cNvSpPr/>
            <p:nvPr/>
          </p:nvSpPr>
          <p:spPr>
            <a:xfrm>
              <a:off x="484743" y="4517269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D514C428-6E6B-970D-9CAF-FCE4CDA9711F}"/>
                </a:ext>
              </a:extLst>
            </p:cNvPr>
            <p:cNvSpPr txBox="1"/>
            <p:nvPr/>
          </p:nvSpPr>
          <p:spPr>
            <a:xfrm>
              <a:off x="675225" y="4440868"/>
              <a:ext cx="1535145" cy="3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возврат на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банковский счет</a:t>
              </a:r>
            </a:p>
          </p:txBody>
        </p:sp>
      </p:grpSp>
      <p:sp>
        <p:nvSpPr>
          <p:cNvPr id="182" name="Прямоугольник: скругленные углы 181">
            <a:extLst>
              <a:ext uri="{FF2B5EF4-FFF2-40B4-BE49-F238E27FC236}">
                <a16:creationId xmlns:a16="http://schemas.microsoft.com/office/drawing/2014/main" xmlns="" id="{B27C6474-0066-2625-3FF3-B3E3A4BF1B83}"/>
              </a:ext>
            </a:extLst>
          </p:cNvPr>
          <p:cNvSpPr/>
          <p:nvPr/>
        </p:nvSpPr>
        <p:spPr>
          <a:xfrm rot="5400000">
            <a:off x="1690837" y="3668157"/>
            <a:ext cx="3241650" cy="2017979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F3878273-22DB-2C62-9B76-C0E7A3D6C935}"/>
              </a:ext>
            </a:extLst>
          </p:cNvPr>
          <p:cNvSpPr txBox="1"/>
          <p:nvPr/>
        </p:nvSpPr>
        <p:spPr>
          <a:xfrm>
            <a:off x="2292203" y="3034744"/>
            <a:ext cx="664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нет</a:t>
            </a:r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xmlns="" id="{F044FCB9-F8D0-243E-03CD-95A153362E6A}"/>
              </a:ext>
            </a:extLst>
          </p:cNvPr>
          <p:cNvSpPr/>
          <p:nvPr/>
        </p:nvSpPr>
        <p:spPr>
          <a:xfrm>
            <a:off x="2391270" y="3493052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989A2179-8211-316B-3830-9B21D4931FA3}"/>
              </a:ext>
            </a:extLst>
          </p:cNvPr>
          <p:cNvSpPr txBox="1"/>
          <p:nvPr/>
        </p:nvSpPr>
        <p:spPr>
          <a:xfrm>
            <a:off x="2581752" y="3397580"/>
            <a:ext cx="146447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начислений</a:t>
            </a:r>
          </a:p>
        </p:txBody>
      </p: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xmlns="" id="{8DF9EE5F-43D6-3766-028A-C6E009403F46}"/>
              </a:ext>
            </a:extLst>
          </p:cNvPr>
          <p:cNvGrpSpPr/>
          <p:nvPr/>
        </p:nvGrpSpPr>
        <p:grpSpPr>
          <a:xfrm>
            <a:off x="2391270" y="3688873"/>
            <a:ext cx="1654953" cy="590931"/>
            <a:chOff x="484743" y="4016455"/>
            <a:chExt cx="1654953" cy="590931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xmlns="" id="{752362A4-D0FD-427A-DC29-5EDCCFDCC8C6}"/>
                </a:ext>
              </a:extLst>
            </p:cNvPr>
            <p:cNvSpPr/>
            <p:nvPr/>
          </p:nvSpPr>
          <p:spPr>
            <a:xfrm>
              <a:off x="484743" y="41225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F20B9E1D-45A5-8900-3677-237E09195C0F}"/>
                </a:ext>
              </a:extLst>
            </p:cNvPr>
            <p:cNvSpPr txBox="1"/>
            <p:nvPr/>
          </p:nvSpPr>
          <p:spPr>
            <a:xfrm>
              <a:off x="675225" y="4016455"/>
              <a:ext cx="1464471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документов (деклараций/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уведомлений)</a:t>
              </a:r>
            </a:p>
          </p:txBody>
        </p:sp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xmlns="" id="{26C4E667-48E8-CC38-EB99-375550544E99}"/>
              </a:ext>
            </a:extLst>
          </p:cNvPr>
          <p:cNvGrpSpPr/>
          <p:nvPr/>
        </p:nvGrpSpPr>
        <p:grpSpPr>
          <a:xfrm>
            <a:off x="2391270" y="4312565"/>
            <a:ext cx="1654953" cy="258532"/>
            <a:chOff x="484743" y="4016455"/>
            <a:chExt cx="1654953" cy="258532"/>
          </a:xfrm>
        </p:grpSpPr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xmlns="" id="{03A06EF6-5B4A-45D4-A7C7-47CD02FF9782}"/>
                </a:ext>
              </a:extLst>
            </p:cNvPr>
            <p:cNvSpPr/>
            <p:nvPr/>
          </p:nvSpPr>
          <p:spPr>
            <a:xfrm>
              <a:off x="484743" y="4116880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BFDD9C3B-AEAE-0D05-6321-F42C571185BD}"/>
                </a:ext>
              </a:extLst>
            </p:cNvPr>
            <p:cNvSpPr txBox="1"/>
            <p:nvPr/>
          </p:nvSpPr>
          <p:spPr>
            <a:xfrm>
              <a:off x="675225" y="4016455"/>
              <a:ext cx="1464471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резервов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B706C498-9424-9BFE-1693-D69C7848FAB9}"/>
              </a:ext>
            </a:extLst>
          </p:cNvPr>
          <p:cNvSpPr txBox="1"/>
          <p:nvPr/>
        </p:nvSpPr>
        <p:spPr>
          <a:xfrm>
            <a:off x="183039" y="2392100"/>
            <a:ext cx="1323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справке:</a:t>
            </a:r>
          </a:p>
        </p:txBody>
      </p:sp>
      <p:sp>
        <p:nvSpPr>
          <p:cNvPr id="194" name="Прямоугольник: скругленные углы 193">
            <a:extLst>
              <a:ext uri="{FF2B5EF4-FFF2-40B4-BE49-F238E27FC236}">
                <a16:creationId xmlns:a16="http://schemas.microsoft.com/office/drawing/2014/main" xmlns="" id="{F24ED265-627B-87F0-DB38-5BB4AB062CBD}"/>
              </a:ext>
            </a:extLst>
          </p:cNvPr>
          <p:cNvSpPr/>
          <p:nvPr/>
        </p:nvSpPr>
        <p:spPr>
          <a:xfrm>
            <a:off x="4465798" y="1530303"/>
            <a:ext cx="3216225" cy="861797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88D59804-1952-7879-78F8-84BD6BE8B03D}"/>
              </a:ext>
            </a:extLst>
          </p:cNvPr>
          <p:cNvSpPr txBox="1"/>
          <p:nvPr/>
        </p:nvSpPr>
        <p:spPr>
          <a:xfrm>
            <a:off x="4660771" y="1816263"/>
            <a:ext cx="291109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Остаток ЕНП – это </a:t>
            </a: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сальдо ЕНС</a:t>
            </a:r>
          </a:p>
        </p:txBody>
      </p:sp>
      <p:sp>
        <p:nvSpPr>
          <p:cNvPr id="196" name="Прямоугольник: скругленные углы 195">
            <a:extLst>
              <a:ext uri="{FF2B5EF4-FFF2-40B4-BE49-F238E27FC236}">
                <a16:creationId xmlns:a16="http://schemas.microsoft.com/office/drawing/2014/main" xmlns="" id="{CFF18855-2A37-A27E-4C99-D2FBDDCFBED6}"/>
              </a:ext>
            </a:extLst>
          </p:cNvPr>
          <p:cNvSpPr/>
          <p:nvPr/>
        </p:nvSpPr>
        <p:spPr>
          <a:xfrm>
            <a:off x="4457212" y="1530303"/>
            <a:ext cx="78422" cy="861797"/>
          </a:xfrm>
          <a:prstGeom prst="roundRect">
            <a:avLst>
              <a:gd name="adj" fmla="val 83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0" name="Таблица 3">
            <a:extLst>
              <a:ext uri="{FF2B5EF4-FFF2-40B4-BE49-F238E27FC236}">
                <a16:creationId xmlns:a16="http://schemas.microsoft.com/office/drawing/2014/main" xmlns="" id="{7FC08A1B-52E6-792C-8A03-33F062C82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05630"/>
              </p:ext>
            </p:extLst>
          </p:nvPr>
        </p:nvGraphicFramePr>
        <p:xfrm>
          <a:off x="4453727" y="4681243"/>
          <a:ext cx="3224812" cy="15940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54000" dist="12700" dir="6000000" sx="96000" sy="96000" algn="ctr" rotWithShape="0">
                    <a:prstClr val="black">
                      <a:alpha val="4000"/>
                    </a:prstClr>
                  </a:outerShdw>
                </a:effectLst>
                <a:tableStyleId>{5C22544A-7EE6-4342-B048-85BDC9FD1C3A}</a:tableStyleId>
              </a:tblPr>
              <a:tblGrid>
                <a:gridCol w="3224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   Остаток на __.__.____: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33" marR="47933" marT="43831" marB="4383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  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33" marR="47933" marT="43831" marB="4383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   Списания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33" marR="47933" marT="43831" marB="4383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   Остаток на __.__.____: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33" marR="47933" marT="43831" marB="4383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2" name="Прямоугольник: скругленные углы 201">
            <a:extLst>
              <a:ext uri="{FF2B5EF4-FFF2-40B4-BE49-F238E27FC236}">
                <a16:creationId xmlns:a16="http://schemas.microsoft.com/office/drawing/2014/main" xmlns="" id="{6C68E203-D83C-E878-D4DC-B3AAE10A9A2A}"/>
              </a:ext>
            </a:extLst>
          </p:cNvPr>
          <p:cNvSpPr/>
          <p:nvPr/>
        </p:nvSpPr>
        <p:spPr>
          <a:xfrm>
            <a:off x="8025333" y="1530303"/>
            <a:ext cx="3801713" cy="861797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</a:t>
            </a:r>
          </a:p>
        </p:txBody>
      </p:sp>
      <p:sp>
        <p:nvSpPr>
          <p:cNvPr id="203" name="Прямоугольник: скругленные углы 202">
            <a:extLst>
              <a:ext uri="{FF2B5EF4-FFF2-40B4-BE49-F238E27FC236}">
                <a16:creationId xmlns:a16="http://schemas.microsoft.com/office/drawing/2014/main" xmlns="" id="{F43F8C19-CE58-C393-C627-82DD745448F1}"/>
              </a:ext>
            </a:extLst>
          </p:cNvPr>
          <p:cNvSpPr/>
          <p:nvPr/>
        </p:nvSpPr>
        <p:spPr>
          <a:xfrm>
            <a:off x="8016747" y="1530303"/>
            <a:ext cx="78422" cy="861797"/>
          </a:xfrm>
          <a:prstGeom prst="roundRect">
            <a:avLst>
              <a:gd name="adj" fmla="val 83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4977C07D-D3B2-3CD7-7680-B620D102ADF0}"/>
              </a:ext>
            </a:extLst>
          </p:cNvPr>
          <p:cNvSpPr txBox="1"/>
          <p:nvPr/>
        </p:nvSpPr>
        <p:spPr>
          <a:xfrm>
            <a:off x="8191181" y="1748835"/>
            <a:ext cx="367439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Почему в справке </a:t>
            </a: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дробятся платежи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погашении налога?</a:t>
            </a:r>
          </a:p>
        </p:txBody>
      </p:sp>
      <p:sp>
        <p:nvSpPr>
          <p:cNvPr id="205" name="Прямоугольник: скругленные углы 204">
            <a:extLst>
              <a:ext uri="{FF2B5EF4-FFF2-40B4-BE49-F238E27FC236}">
                <a16:creationId xmlns:a16="http://schemas.microsoft.com/office/drawing/2014/main" xmlns="" id="{435E0E54-D147-B1E8-A80E-03733DE536F9}"/>
              </a:ext>
            </a:extLst>
          </p:cNvPr>
          <p:cNvSpPr/>
          <p:nvPr/>
        </p:nvSpPr>
        <p:spPr>
          <a:xfrm>
            <a:off x="8044110" y="4322489"/>
            <a:ext cx="3801713" cy="1651771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</a:t>
            </a:r>
          </a:p>
        </p:txBody>
      </p:sp>
      <p:sp>
        <p:nvSpPr>
          <p:cNvPr id="213" name="Правая фигурная скобка 212">
            <a:extLst>
              <a:ext uri="{FF2B5EF4-FFF2-40B4-BE49-F238E27FC236}">
                <a16:creationId xmlns:a16="http://schemas.microsoft.com/office/drawing/2014/main" xmlns="" id="{BB97A8D9-8D32-FBD7-23D8-BB2974FD8C38}"/>
              </a:ext>
            </a:extLst>
          </p:cNvPr>
          <p:cNvSpPr/>
          <p:nvPr/>
        </p:nvSpPr>
        <p:spPr>
          <a:xfrm>
            <a:off x="10577634" y="4618704"/>
            <a:ext cx="230405" cy="1222191"/>
          </a:xfrm>
          <a:prstGeom prst="rightBrace">
            <a:avLst>
              <a:gd name="adj1" fmla="val 30381"/>
              <a:gd name="adj2" fmla="val 50000"/>
            </a:avLst>
          </a:prstGeom>
          <a:noFill/>
          <a:ln w="9525">
            <a:solidFill>
              <a:srgbClr val="0561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231" name="Группа 230">
            <a:extLst>
              <a:ext uri="{FF2B5EF4-FFF2-40B4-BE49-F238E27FC236}">
                <a16:creationId xmlns:a16="http://schemas.microsoft.com/office/drawing/2014/main" xmlns="" id="{9513D9F7-AE09-FB03-AA5E-881DB2780763}"/>
              </a:ext>
            </a:extLst>
          </p:cNvPr>
          <p:cNvGrpSpPr/>
          <p:nvPr/>
        </p:nvGrpSpPr>
        <p:grpSpPr>
          <a:xfrm>
            <a:off x="10808040" y="4776980"/>
            <a:ext cx="965329" cy="740836"/>
            <a:chOff x="9390522" y="2687420"/>
            <a:chExt cx="965329" cy="740836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xmlns="" id="{F07C76CE-E2DC-C182-8FAC-2FB2B6772395}"/>
                </a:ext>
              </a:extLst>
            </p:cNvPr>
            <p:cNvSpPr txBox="1"/>
            <p:nvPr/>
          </p:nvSpPr>
          <p:spPr>
            <a:xfrm>
              <a:off x="9716733" y="2687420"/>
              <a:ext cx="312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4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AC2BE35F-F62D-EF4B-A5D8-51D50D81B303}"/>
                </a:ext>
              </a:extLst>
            </p:cNvPr>
            <p:cNvSpPr txBox="1"/>
            <p:nvPr/>
          </p:nvSpPr>
          <p:spPr>
            <a:xfrm>
              <a:off x="9390522" y="2966591"/>
              <a:ext cx="965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операции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в справке</a:t>
              </a:r>
            </a:p>
          </p:txBody>
        </p:sp>
      </p:grpSp>
      <p:grpSp>
        <p:nvGrpSpPr>
          <p:cNvPr id="266" name="Группа 265">
            <a:extLst>
              <a:ext uri="{FF2B5EF4-FFF2-40B4-BE49-F238E27FC236}">
                <a16:creationId xmlns:a16="http://schemas.microsoft.com/office/drawing/2014/main" xmlns="" id="{719E6B4C-2E5E-DB09-F9D0-C11FAAE0F364}"/>
              </a:ext>
            </a:extLst>
          </p:cNvPr>
          <p:cNvGrpSpPr/>
          <p:nvPr/>
        </p:nvGrpSpPr>
        <p:grpSpPr>
          <a:xfrm>
            <a:off x="8873739" y="4776980"/>
            <a:ext cx="929491" cy="952050"/>
            <a:chOff x="8993172" y="2805867"/>
            <a:chExt cx="929491" cy="952050"/>
          </a:xfrm>
        </p:grpSpPr>
        <p:cxnSp>
          <p:nvCxnSpPr>
            <p:cNvPr id="254" name="Прямая со стрелкой 253">
              <a:extLst>
                <a:ext uri="{FF2B5EF4-FFF2-40B4-BE49-F238E27FC236}">
                  <a16:creationId xmlns:a16="http://schemas.microsoft.com/office/drawing/2014/main" xmlns="" id="{45640C24-B969-5452-F143-40356A9F8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3172" y="2805867"/>
              <a:ext cx="929491" cy="483590"/>
            </a:xfrm>
            <a:prstGeom prst="straightConnector1">
              <a:avLst/>
            </a:prstGeom>
            <a:gradFill>
              <a:gsLst>
                <a:gs pos="0">
                  <a:schemeClr val="bg1">
                    <a:alpha val="9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3600000" scaled="0"/>
            </a:gradFill>
            <a:ln w="6350">
              <a:solidFill>
                <a:srgbClr val="0561FC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5" name="Прямая со стрелкой 254">
              <a:extLst>
                <a:ext uri="{FF2B5EF4-FFF2-40B4-BE49-F238E27FC236}">
                  <a16:creationId xmlns:a16="http://schemas.microsoft.com/office/drawing/2014/main" xmlns="" id="{A72B3BDB-20FD-F005-9739-80C699DA8E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3172" y="3119529"/>
              <a:ext cx="929491" cy="169928"/>
            </a:xfrm>
            <a:prstGeom prst="straightConnector1">
              <a:avLst/>
            </a:prstGeom>
            <a:gradFill>
              <a:gsLst>
                <a:gs pos="0">
                  <a:schemeClr val="bg1">
                    <a:alpha val="9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3600000" scaled="0"/>
            </a:gradFill>
            <a:ln w="6350">
              <a:solidFill>
                <a:srgbClr val="0561FC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6" name="Прямая со стрелкой 255">
              <a:extLst>
                <a:ext uri="{FF2B5EF4-FFF2-40B4-BE49-F238E27FC236}">
                  <a16:creationId xmlns:a16="http://schemas.microsoft.com/office/drawing/2014/main" xmlns="" id="{178F73C4-F699-319A-F5E4-ABB44C0CF238}"/>
                </a:ext>
              </a:extLst>
            </p:cNvPr>
            <p:cNvCxnSpPr>
              <a:cxnSpLocks/>
            </p:cNvCxnSpPr>
            <p:nvPr/>
          </p:nvCxnSpPr>
          <p:spPr>
            <a:xfrm>
              <a:off x="8993172" y="3289457"/>
              <a:ext cx="929491" cy="149266"/>
            </a:xfrm>
            <a:prstGeom prst="straightConnector1">
              <a:avLst/>
            </a:prstGeom>
            <a:gradFill>
              <a:gsLst>
                <a:gs pos="0">
                  <a:schemeClr val="bg1">
                    <a:alpha val="9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3600000" scaled="0"/>
            </a:gradFill>
            <a:ln w="6350">
              <a:solidFill>
                <a:srgbClr val="0561FC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7" name="Прямая со стрелкой 256">
              <a:extLst>
                <a:ext uri="{FF2B5EF4-FFF2-40B4-BE49-F238E27FC236}">
                  <a16:creationId xmlns:a16="http://schemas.microsoft.com/office/drawing/2014/main" xmlns="" id="{E3DEC4E9-76B4-21D1-3C56-E14607D49951}"/>
                </a:ext>
              </a:extLst>
            </p:cNvPr>
            <p:cNvCxnSpPr>
              <a:cxnSpLocks/>
            </p:cNvCxnSpPr>
            <p:nvPr/>
          </p:nvCxnSpPr>
          <p:spPr>
            <a:xfrm>
              <a:off x="8993172" y="3289457"/>
              <a:ext cx="929491" cy="468460"/>
            </a:xfrm>
            <a:prstGeom prst="straightConnector1">
              <a:avLst/>
            </a:prstGeom>
            <a:gradFill>
              <a:gsLst>
                <a:gs pos="0">
                  <a:schemeClr val="bg1">
                    <a:alpha val="99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3600000" scaled="0"/>
            </a:gradFill>
            <a:ln w="6350">
              <a:solidFill>
                <a:srgbClr val="0561FC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3F43338-08B5-2FD8-7E09-4CB807976F1C}"/>
              </a:ext>
            </a:extLst>
          </p:cNvPr>
          <p:cNvSpPr txBox="1"/>
          <p:nvPr/>
        </p:nvSpPr>
        <p:spPr>
          <a:xfrm>
            <a:off x="8066608" y="5101151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 платеж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97719C0D-529C-D228-0941-D6CCE0DA24C1}"/>
              </a:ext>
            </a:extLst>
          </p:cNvPr>
          <p:cNvSpPr txBox="1"/>
          <p:nvPr/>
        </p:nvSpPr>
        <p:spPr>
          <a:xfrm>
            <a:off x="9827794" y="4613123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НДС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E927DE7E-DEA6-40BC-1B12-90C13CE56A61}"/>
              </a:ext>
            </a:extLst>
          </p:cNvPr>
          <p:cNvSpPr txBox="1"/>
          <p:nvPr/>
        </p:nvSpPr>
        <p:spPr>
          <a:xfrm>
            <a:off x="9827794" y="4930495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Прибыль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75C7B021-34B5-16B3-395C-4BDA33583F19}"/>
              </a:ext>
            </a:extLst>
          </p:cNvPr>
          <p:cNvSpPr txBox="1"/>
          <p:nvPr/>
        </p:nvSpPr>
        <p:spPr>
          <a:xfrm>
            <a:off x="9827794" y="5247867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Взносы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B2B201DA-2B88-6364-7040-BAAF54141BCC}"/>
              </a:ext>
            </a:extLst>
          </p:cNvPr>
          <p:cNvSpPr txBox="1"/>
          <p:nvPr/>
        </p:nvSpPr>
        <p:spPr>
          <a:xfrm>
            <a:off x="9827794" y="5565239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НДФЛ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BDD4E8D2-17AA-BDF1-DD9E-DF5812F8988C}"/>
              </a:ext>
            </a:extLst>
          </p:cNvPr>
          <p:cNvSpPr txBox="1"/>
          <p:nvPr/>
        </p:nvSpPr>
        <p:spPr>
          <a:xfrm>
            <a:off x="8062887" y="4344804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Уплата одним платежом:</a:t>
            </a:r>
          </a:p>
        </p:txBody>
      </p:sp>
      <p:sp>
        <p:nvSpPr>
          <p:cNvPr id="268" name="Прямоугольник: скругленные углы 267">
            <a:extLst>
              <a:ext uri="{FF2B5EF4-FFF2-40B4-BE49-F238E27FC236}">
                <a16:creationId xmlns:a16="http://schemas.microsoft.com/office/drawing/2014/main" xmlns="" id="{09214405-7640-5E73-E333-65B2302FD797}"/>
              </a:ext>
            </a:extLst>
          </p:cNvPr>
          <p:cNvSpPr/>
          <p:nvPr/>
        </p:nvSpPr>
        <p:spPr>
          <a:xfrm>
            <a:off x="8025333" y="2442727"/>
            <a:ext cx="3801713" cy="1823255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</a:t>
            </a:r>
          </a:p>
        </p:txBody>
      </p:sp>
      <p:sp>
        <p:nvSpPr>
          <p:cNvPr id="269" name="Правая фигурная скобка 268">
            <a:extLst>
              <a:ext uri="{FF2B5EF4-FFF2-40B4-BE49-F238E27FC236}">
                <a16:creationId xmlns:a16="http://schemas.microsoft.com/office/drawing/2014/main" xmlns="" id="{AF791DE5-6EC9-F21F-4C97-91CE865D6FFE}"/>
              </a:ext>
            </a:extLst>
          </p:cNvPr>
          <p:cNvSpPr/>
          <p:nvPr/>
        </p:nvSpPr>
        <p:spPr>
          <a:xfrm>
            <a:off x="10558857" y="2855268"/>
            <a:ext cx="230405" cy="1222191"/>
          </a:xfrm>
          <a:prstGeom prst="rightBrace">
            <a:avLst>
              <a:gd name="adj1" fmla="val 30381"/>
              <a:gd name="adj2" fmla="val 50000"/>
            </a:avLst>
          </a:prstGeom>
          <a:noFill/>
          <a:ln w="9525">
            <a:solidFill>
              <a:srgbClr val="F15A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270" name="Группа 269">
            <a:extLst>
              <a:ext uri="{FF2B5EF4-FFF2-40B4-BE49-F238E27FC236}">
                <a16:creationId xmlns:a16="http://schemas.microsoft.com/office/drawing/2014/main" xmlns="" id="{114F883C-B2DD-26C7-3C85-2A5F29171D99}"/>
              </a:ext>
            </a:extLst>
          </p:cNvPr>
          <p:cNvGrpSpPr/>
          <p:nvPr/>
        </p:nvGrpSpPr>
        <p:grpSpPr>
          <a:xfrm>
            <a:off x="10789263" y="3013544"/>
            <a:ext cx="965329" cy="740836"/>
            <a:chOff x="9390522" y="2687420"/>
            <a:chExt cx="965329" cy="740836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726DD28B-0097-3D19-2F02-0FF160EDF094}"/>
                </a:ext>
              </a:extLst>
            </p:cNvPr>
            <p:cNvSpPr txBox="1"/>
            <p:nvPr/>
          </p:nvSpPr>
          <p:spPr>
            <a:xfrm>
              <a:off x="9663032" y="2687420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16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DB6CC023-54CC-C1F4-FC4D-D1E0C8D8884D}"/>
                </a:ext>
              </a:extLst>
            </p:cNvPr>
            <p:cNvSpPr txBox="1"/>
            <p:nvPr/>
          </p:nvSpPr>
          <p:spPr>
            <a:xfrm>
              <a:off x="9390522" y="2966591"/>
              <a:ext cx="965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операций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в справке</a:t>
              </a:r>
            </a:p>
          </p:txBody>
        </p: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53D6A44F-5A17-067B-E93B-942FF1032580}"/>
              </a:ext>
            </a:extLst>
          </p:cNvPr>
          <p:cNvSpPr txBox="1"/>
          <p:nvPr/>
        </p:nvSpPr>
        <p:spPr>
          <a:xfrm>
            <a:off x="8047831" y="286186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 платеж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2CA69BAA-1C53-85FD-3E13-F164ABA9C7D2}"/>
              </a:ext>
            </a:extLst>
          </p:cNvPr>
          <p:cNvSpPr txBox="1"/>
          <p:nvPr/>
        </p:nvSpPr>
        <p:spPr>
          <a:xfrm>
            <a:off x="9809017" y="2813952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НДС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4B13FF07-C8F7-40FB-2E31-6F1A5F68AAF8}"/>
              </a:ext>
            </a:extLst>
          </p:cNvPr>
          <p:cNvSpPr txBox="1"/>
          <p:nvPr/>
        </p:nvSpPr>
        <p:spPr>
          <a:xfrm>
            <a:off x="9809017" y="3189649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Прибыль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698492F1-E039-F04A-B412-52272AD3A63C}"/>
              </a:ext>
            </a:extLst>
          </p:cNvPr>
          <p:cNvSpPr txBox="1"/>
          <p:nvPr/>
        </p:nvSpPr>
        <p:spPr>
          <a:xfrm>
            <a:off x="9809017" y="3551092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Взносы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D3B359EA-A432-86F2-FD31-1956F96FEBAE}"/>
              </a:ext>
            </a:extLst>
          </p:cNvPr>
          <p:cNvSpPr txBox="1"/>
          <p:nvPr/>
        </p:nvSpPr>
        <p:spPr>
          <a:xfrm>
            <a:off x="9809017" y="3946579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НДФЛ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159337F7-4570-4CFB-2ADD-F3667CBCB809}"/>
              </a:ext>
            </a:extLst>
          </p:cNvPr>
          <p:cNvSpPr txBox="1"/>
          <p:nvPr/>
        </p:nvSpPr>
        <p:spPr>
          <a:xfrm>
            <a:off x="8044110" y="2452887"/>
            <a:ext cx="314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Уплата несколькими платежами:</a:t>
            </a:r>
          </a:p>
        </p:txBody>
      </p:sp>
      <p:cxnSp>
        <p:nvCxnSpPr>
          <p:cNvPr id="284" name="Прямая со стрелкой 283">
            <a:extLst>
              <a:ext uri="{FF2B5EF4-FFF2-40B4-BE49-F238E27FC236}">
                <a16:creationId xmlns:a16="http://schemas.microsoft.com/office/drawing/2014/main" xmlns="" id="{47A73599-2640-6006-68A5-B7B51C54DA28}"/>
              </a:ext>
            </a:extLst>
          </p:cNvPr>
          <p:cNvCxnSpPr>
            <a:cxnSpLocks/>
          </p:cNvCxnSpPr>
          <p:nvPr/>
        </p:nvCxnSpPr>
        <p:spPr>
          <a:xfrm flipV="1">
            <a:off x="8867414" y="2901436"/>
            <a:ext cx="869148" cy="113400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F15A22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5" name="Прямая со стрелкой 284">
            <a:extLst>
              <a:ext uri="{FF2B5EF4-FFF2-40B4-BE49-F238E27FC236}">
                <a16:creationId xmlns:a16="http://schemas.microsoft.com/office/drawing/2014/main" xmlns="" id="{DE7CC0F3-9367-A88D-4D7B-C876A5971035}"/>
              </a:ext>
            </a:extLst>
          </p:cNvPr>
          <p:cNvCxnSpPr>
            <a:cxnSpLocks/>
          </p:cNvCxnSpPr>
          <p:nvPr/>
        </p:nvCxnSpPr>
        <p:spPr>
          <a:xfrm>
            <a:off x="8867414" y="3014836"/>
            <a:ext cx="869148" cy="287955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F15A22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6" name="Прямая со стрелкой 285">
            <a:extLst>
              <a:ext uri="{FF2B5EF4-FFF2-40B4-BE49-F238E27FC236}">
                <a16:creationId xmlns:a16="http://schemas.microsoft.com/office/drawing/2014/main" xmlns="" id="{92C4C00E-699A-A7B3-1248-B5B2263A95E1}"/>
              </a:ext>
            </a:extLst>
          </p:cNvPr>
          <p:cNvCxnSpPr>
            <a:cxnSpLocks/>
          </p:cNvCxnSpPr>
          <p:nvPr/>
        </p:nvCxnSpPr>
        <p:spPr>
          <a:xfrm>
            <a:off x="8867414" y="3014836"/>
            <a:ext cx="869148" cy="696387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F15A22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7" name="Прямая со стрелкой 286">
            <a:extLst>
              <a:ext uri="{FF2B5EF4-FFF2-40B4-BE49-F238E27FC236}">
                <a16:creationId xmlns:a16="http://schemas.microsoft.com/office/drawing/2014/main" xmlns="" id="{B86F6878-94D3-E07E-1EDA-FEE5A4A21711}"/>
              </a:ext>
            </a:extLst>
          </p:cNvPr>
          <p:cNvCxnSpPr>
            <a:cxnSpLocks/>
          </p:cNvCxnSpPr>
          <p:nvPr/>
        </p:nvCxnSpPr>
        <p:spPr>
          <a:xfrm>
            <a:off x="8867414" y="3014836"/>
            <a:ext cx="869147" cy="1104820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F15A22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8" name="Прямая со стрелкой 287">
            <a:extLst>
              <a:ext uri="{FF2B5EF4-FFF2-40B4-BE49-F238E27FC236}">
                <a16:creationId xmlns:a16="http://schemas.microsoft.com/office/drawing/2014/main" xmlns="" id="{4009A44F-E0F1-2369-002A-36E20FF538D8}"/>
              </a:ext>
            </a:extLst>
          </p:cNvPr>
          <p:cNvCxnSpPr>
            <a:cxnSpLocks/>
          </p:cNvCxnSpPr>
          <p:nvPr/>
        </p:nvCxnSpPr>
        <p:spPr>
          <a:xfrm flipV="1">
            <a:off x="8867414" y="2901436"/>
            <a:ext cx="869148" cy="452220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561F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9" name="Прямая со стрелкой 288">
            <a:extLst>
              <a:ext uri="{FF2B5EF4-FFF2-40B4-BE49-F238E27FC236}">
                <a16:creationId xmlns:a16="http://schemas.microsoft.com/office/drawing/2014/main" xmlns="" id="{60131BC2-E0B4-DCE4-1F3F-258F76037F02}"/>
              </a:ext>
            </a:extLst>
          </p:cNvPr>
          <p:cNvCxnSpPr>
            <a:cxnSpLocks/>
          </p:cNvCxnSpPr>
          <p:nvPr/>
        </p:nvCxnSpPr>
        <p:spPr>
          <a:xfrm>
            <a:off x="8867414" y="3353656"/>
            <a:ext cx="869148" cy="357567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561F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0" name="Прямая со стрелкой 289">
            <a:extLst>
              <a:ext uri="{FF2B5EF4-FFF2-40B4-BE49-F238E27FC236}">
                <a16:creationId xmlns:a16="http://schemas.microsoft.com/office/drawing/2014/main" xmlns="" id="{24E93AFC-F761-02F5-5327-60EF2810B31F}"/>
              </a:ext>
            </a:extLst>
          </p:cNvPr>
          <p:cNvCxnSpPr>
            <a:cxnSpLocks/>
          </p:cNvCxnSpPr>
          <p:nvPr/>
        </p:nvCxnSpPr>
        <p:spPr>
          <a:xfrm>
            <a:off x="8867414" y="3353656"/>
            <a:ext cx="869147" cy="766000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561F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1" name="Прямая со стрелкой 290">
            <a:extLst>
              <a:ext uri="{FF2B5EF4-FFF2-40B4-BE49-F238E27FC236}">
                <a16:creationId xmlns:a16="http://schemas.microsoft.com/office/drawing/2014/main" xmlns="" id="{F86DBBA3-17D9-2254-8D85-B0EB9B1C681E}"/>
              </a:ext>
            </a:extLst>
          </p:cNvPr>
          <p:cNvCxnSpPr>
            <a:cxnSpLocks/>
          </p:cNvCxnSpPr>
          <p:nvPr/>
        </p:nvCxnSpPr>
        <p:spPr>
          <a:xfrm flipV="1">
            <a:off x="8867414" y="3302791"/>
            <a:ext cx="869148" cy="50865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561F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2" name="Прямая со стрелкой 291">
            <a:extLst>
              <a:ext uri="{FF2B5EF4-FFF2-40B4-BE49-F238E27FC236}">
                <a16:creationId xmlns:a16="http://schemas.microsoft.com/office/drawing/2014/main" xmlns="" id="{D3628522-3D41-33F5-E662-7C8879729459}"/>
              </a:ext>
            </a:extLst>
          </p:cNvPr>
          <p:cNvCxnSpPr>
            <a:cxnSpLocks/>
          </p:cNvCxnSpPr>
          <p:nvPr/>
        </p:nvCxnSpPr>
        <p:spPr>
          <a:xfrm flipV="1">
            <a:off x="8867414" y="2901436"/>
            <a:ext cx="869148" cy="765397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3657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3" name="Прямая со стрелкой 292">
            <a:extLst>
              <a:ext uri="{FF2B5EF4-FFF2-40B4-BE49-F238E27FC236}">
                <a16:creationId xmlns:a16="http://schemas.microsoft.com/office/drawing/2014/main" xmlns="" id="{DA913FF9-BB4A-1074-DD04-A08B631C2300}"/>
              </a:ext>
            </a:extLst>
          </p:cNvPr>
          <p:cNvCxnSpPr>
            <a:cxnSpLocks/>
          </p:cNvCxnSpPr>
          <p:nvPr/>
        </p:nvCxnSpPr>
        <p:spPr>
          <a:xfrm flipV="1">
            <a:off x="8867414" y="3302791"/>
            <a:ext cx="869148" cy="364043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3657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4" name="Прямая со стрелкой 293">
            <a:extLst>
              <a:ext uri="{FF2B5EF4-FFF2-40B4-BE49-F238E27FC236}">
                <a16:creationId xmlns:a16="http://schemas.microsoft.com/office/drawing/2014/main" xmlns="" id="{91E2F23B-1D1A-9282-BE7D-1B6C95FD8362}"/>
              </a:ext>
            </a:extLst>
          </p:cNvPr>
          <p:cNvCxnSpPr>
            <a:cxnSpLocks/>
          </p:cNvCxnSpPr>
          <p:nvPr/>
        </p:nvCxnSpPr>
        <p:spPr>
          <a:xfrm>
            <a:off x="8867414" y="3666833"/>
            <a:ext cx="869148" cy="44390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3657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5" name="Прямая со стрелкой 294">
            <a:extLst>
              <a:ext uri="{FF2B5EF4-FFF2-40B4-BE49-F238E27FC236}">
                <a16:creationId xmlns:a16="http://schemas.microsoft.com/office/drawing/2014/main" xmlns="" id="{80F03583-9CC0-1897-F140-80DD0520F1FE}"/>
              </a:ext>
            </a:extLst>
          </p:cNvPr>
          <p:cNvCxnSpPr>
            <a:cxnSpLocks/>
          </p:cNvCxnSpPr>
          <p:nvPr/>
        </p:nvCxnSpPr>
        <p:spPr>
          <a:xfrm>
            <a:off x="8867414" y="3666833"/>
            <a:ext cx="869147" cy="452823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36576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6" name="Прямая со стрелкой 295">
            <a:extLst>
              <a:ext uri="{FF2B5EF4-FFF2-40B4-BE49-F238E27FC236}">
                <a16:creationId xmlns:a16="http://schemas.microsoft.com/office/drawing/2014/main" xmlns="" id="{AB3EE92B-389F-E020-662D-A523E1B56594}"/>
              </a:ext>
            </a:extLst>
          </p:cNvPr>
          <p:cNvCxnSpPr>
            <a:cxnSpLocks/>
          </p:cNvCxnSpPr>
          <p:nvPr/>
        </p:nvCxnSpPr>
        <p:spPr>
          <a:xfrm flipV="1">
            <a:off x="8880645" y="2901436"/>
            <a:ext cx="855917" cy="1083141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F5C9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7" name="Прямая со стрелкой 296">
            <a:extLst>
              <a:ext uri="{FF2B5EF4-FFF2-40B4-BE49-F238E27FC236}">
                <a16:creationId xmlns:a16="http://schemas.microsoft.com/office/drawing/2014/main" xmlns="" id="{335D1E64-8C42-B7D6-D2B7-A9A23621D719}"/>
              </a:ext>
            </a:extLst>
          </p:cNvPr>
          <p:cNvCxnSpPr>
            <a:cxnSpLocks/>
          </p:cNvCxnSpPr>
          <p:nvPr/>
        </p:nvCxnSpPr>
        <p:spPr>
          <a:xfrm flipV="1">
            <a:off x="8880645" y="3302791"/>
            <a:ext cx="855917" cy="681786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F5C9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8" name="Прямая со стрелкой 297">
            <a:extLst>
              <a:ext uri="{FF2B5EF4-FFF2-40B4-BE49-F238E27FC236}">
                <a16:creationId xmlns:a16="http://schemas.microsoft.com/office/drawing/2014/main" xmlns="" id="{54AD1B3D-767C-B548-EB0A-FF9C06FD13A0}"/>
              </a:ext>
            </a:extLst>
          </p:cNvPr>
          <p:cNvCxnSpPr>
            <a:cxnSpLocks/>
          </p:cNvCxnSpPr>
          <p:nvPr/>
        </p:nvCxnSpPr>
        <p:spPr>
          <a:xfrm flipV="1">
            <a:off x="8880645" y="3711223"/>
            <a:ext cx="855917" cy="273354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F5C9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9" name="Прямая со стрелкой 298">
            <a:extLst>
              <a:ext uri="{FF2B5EF4-FFF2-40B4-BE49-F238E27FC236}">
                <a16:creationId xmlns:a16="http://schemas.microsoft.com/office/drawing/2014/main" xmlns="" id="{3D681174-D615-69E7-D66D-DE9C04A1134A}"/>
              </a:ext>
            </a:extLst>
          </p:cNvPr>
          <p:cNvCxnSpPr>
            <a:cxnSpLocks/>
          </p:cNvCxnSpPr>
          <p:nvPr/>
        </p:nvCxnSpPr>
        <p:spPr>
          <a:xfrm>
            <a:off x="8880645" y="3984577"/>
            <a:ext cx="855916" cy="135079"/>
          </a:xfrm>
          <a:prstGeom prst="straightConnector1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rgbClr val="0F5C9C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D562BEC0-E2E6-8F88-AE0B-942B4250E0EB}"/>
              </a:ext>
            </a:extLst>
          </p:cNvPr>
          <p:cNvSpPr txBox="1"/>
          <p:nvPr/>
        </p:nvSpPr>
        <p:spPr>
          <a:xfrm>
            <a:off x="8047831" y="3198712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2 платеж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1254CFF1-EEBC-B778-9717-6405AC1DC070}"/>
              </a:ext>
            </a:extLst>
          </p:cNvPr>
          <p:cNvSpPr txBox="1"/>
          <p:nvPr/>
        </p:nvSpPr>
        <p:spPr>
          <a:xfrm>
            <a:off x="8047831" y="3571827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3 платеж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10A30699-B3B1-D3C4-1AC3-7107A32955B4}"/>
              </a:ext>
            </a:extLst>
          </p:cNvPr>
          <p:cNvSpPr txBox="1"/>
          <p:nvPr/>
        </p:nvSpPr>
        <p:spPr>
          <a:xfrm>
            <a:off x="8047831" y="3939159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4 платеж</a:t>
            </a:r>
          </a:p>
        </p:txBody>
      </p:sp>
      <p:sp>
        <p:nvSpPr>
          <p:cNvPr id="305" name="Овал 304">
            <a:extLst>
              <a:ext uri="{FF2B5EF4-FFF2-40B4-BE49-F238E27FC236}">
                <a16:creationId xmlns:a16="http://schemas.microsoft.com/office/drawing/2014/main" xmlns="" id="{60F4DCFB-97C7-84FC-B5BF-5171341E3EBD}"/>
              </a:ext>
            </a:extLst>
          </p:cNvPr>
          <p:cNvSpPr/>
          <p:nvPr/>
        </p:nvSpPr>
        <p:spPr>
          <a:xfrm>
            <a:off x="9635190" y="2851570"/>
            <a:ext cx="140805" cy="140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Овал 305">
            <a:extLst>
              <a:ext uri="{FF2B5EF4-FFF2-40B4-BE49-F238E27FC236}">
                <a16:creationId xmlns:a16="http://schemas.microsoft.com/office/drawing/2014/main" xmlns="" id="{3A24C2DB-E291-4B9A-B8AF-FF49471EC9C1}"/>
              </a:ext>
            </a:extLst>
          </p:cNvPr>
          <p:cNvSpPr/>
          <p:nvPr/>
        </p:nvSpPr>
        <p:spPr>
          <a:xfrm>
            <a:off x="9635190" y="3634670"/>
            <a:ext cx="140805" cy="140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Овал 306">
            <a:extLst>
              <a:ext uri="{FF2B5EF4-FFF2-40B4-BE49-F238E27FC236}">
                <a16:creationId xmlns:a16="http://schemas.microsoft.com/office/drawing/2014/main" xmlns="" id="{8E3D8F83-99CC-A7AD-6170-12E741E71BDA}"/>
              </a:ext>
            </a:extLst>
          </p:cNvPr>
          <p:cNvSpPr/>
          <p:nvPr/>
        </p:nvSpPr>
        <p:spPr>
          <a:xfrm>
            <a:off x="9635190" y="3240440"/>
            <a:ext cx="140805" cy="140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Овал 307">
            <a:extLst>
              <a:ext uri="{FF2B5EF4-FFF2-40B4-BE49-F238E27FC236}">
                <a16:creationId xmlns:a16="http://schemas.microsoft.com/office/drawing/2014/main" xmlns="" id="{E93200B7-C39F-6E05-13BE-7FD2DE124502}"/>
              </a:ext>
            </a:extLst>
          </p:cNvPr>
          <p:cNvSpPr/>
          <p:nvPr/>
        </p:nvSpPr>
        <p:spPr>
          <a:xfrm>
            <a:off x="9635190" y="4023949"/>
            <a:ext cx="140805" cy="140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9" name="Группа 308">
            <a:extLst>
              <a:ext uri="{FF2B5EF4-FFF2-40B4-BE49-F238E27FC236}">
                <a16:creationId xmlns:a16="http://schemas.microsoft.com/office/drawing/2014/main" xmlns="" id="{EF0E6239-878E-3B04-C306-B1AABEEB649F}"/>
              </a:ext>
            </a:extLst>
          </p:cNvPr>
          <p:cNvGrpSpPr/>
          <p:nvPr/>
        </p:nvGrpSpPr>
        <p:grpSpPr>
          <a:xfrm>
            <a:off x="2391270" y="4603858"/>
            <a:ext cx="1654953" cy="424732"/>
            <a:chOff x="484743" y="4016455"/>
            <a:chExt cx="1654953" cy="424732"/>
          </a:xfrm>
        </p:grpSpPr>
        <p:sp>
          <p:nvSpPr>
            <p:cNvPr id="310" name="Овал 309">
              <a:extLst>
                <a:ext uri="{FF2B5EF4-FFF2-40B4-BE49-F238E27FC236}">
                  <a16:creationId xmlns:a16="http://schemas.microsoft.com/office/drawing/2014/main" xmlns="" id="{E2FAA7EF-F421-810D-77FF-02D0E11EBD60}"/>
                </a:ext>
              </a:extLst>
            </p:cNvPr>
            <p:cNvSpPr/>
            <p:nvPr/>
          </p:nvSpPr>
          <p:spPr>
            <a:xfrm>
              <a:off x="484743" y="4113070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xmlns="" id="{065486E6-A0B2-C3EB-3254-DFDC2A5C5C1A}"/>
                </a:ext>
              </a:extLst>
            </p:cNvPr>
            <p:cNvSpPr txBox="1"/>
            <p:nvPr/>
          </p:nvSpPr>
          <p:spPr>
            <a:xfrm>
              <a:off x="675225" y="4016455"/>
              <a:ext cx="1464471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предстоящих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платежей</a:t>
              </a:r>
            </a:p>
          </p:txBody>
        </p:sp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xmlns="" id="{A26A59A3-E4FB-1584-ADAC-47C62FF87F0A}"/>
              </a:ext>
            </a:extLst>
          </p:cNvPr>
          <p:cNvGrpSpPr/>
          <p:nvPr/>
        </p:nvGrpSpPr>
        <p:grpSpPr>
          <a:xfrm>
            <a:off x="2391270" y="5061352"/>
            <a:ext cx="1715097" cy="757130"/>
            <a:chOff x="484743" y="4016455"/>
            <a:chExt cx="1715097" cy="757130"/>
          </a:xfrm>
        </p:grpSpPr>
        <p:sp>
          <p:nvSpPr>
            <p:cNvPr id="313" name="Овал 312">
              <a:extLst>
                <a:ext uri="{FF2B5EF4-FFF2-40B4-BE49-F238E27FC236}">
                  <a16:creationId xmlns:a16="http://schemas.microsoft.com/office/drawing/2014/main" xmlns="" id="{8019C8A3-855A-3041-9A7E-70544D6EF0CC}"/>
                </a:ext>
              </a:extLst>
            </p:cNvPr>
            <p:cNvSpPr/>
            <p:nvPr/>
          </p:nvSpPr>
          <p:spPr>
            <a:xfrm>
              <a:off x="484743" y="411116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xmlns="" id="{2758EB8C-48B8-25E5-C519-91FFE396427F}"/>
                </a:ext>
              </a:extLst>
            </p:cNvPr>
            <p:cNvSpPr txBox="1"/>
            <p:nvPr/>
          </p:nvSpPr>
          <p:spPr>
            <a:xfrm>
              <a:off x="675225" y="4016455"/>
              <a:ext cx="1524615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исправительных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операций (только фактические данные)</a:t>
              </a:r>
            </a:p>
          </p:txBody>
        </p:sp>
      </p:grpSp>
      <p:grpSp>
        <p:nvGrpSpPr>
          <p:cNvPr id="324" name="Группа 323">
            <a:extLst>
              <a:ext uri="{FF2B5EF4-FFF2-40B4-BE49-F238E27FC236}">
                <a16:creationId xmlns:a16="http://schemas.microsoft.com/office/drawing/2014/main" xmlns="" id="{16A6FD0A-5EBE-BA65-A84F-742F9C41BB0E}"/>
              </a:ext>
            </a:extLst>
          </p:cNvPr>
          <p:cNvGrpSpPr/>
          <p:nvPr/>
        </p:nvGrpSpPr>
        <p:grpSpPr>
          <a:xfrm>
            <a:off x="7642028" y="6333236"/>
            <a:ext cx="429178" cy="393903"/>
            <a:chOff x="690247" y="2075708"/>
            <a:chExt cx="901827" cy="901827"/>
          </a:xfrm>
        </p:grpSpPr>
        <p:grpSp>
          <p:nvGrpSpPr>
            <p:cNvPr id="325" name="Группа 324">
              <a:extLst>
                <a:ext uri="{FF2B5EF4-FFF2-40B4-BE49-F238E27FC236}">
                  <a16:creationId xmlns:a16="http://schemas.microsoft.com/office/drawing/2014/main" xmlns="" id="{A5C0960D-8B02-7B8E-B882-4332F30384FD}"/>
                </a:ext>
              </a:extLst>
            </p:cNvPr>
            <p:cNvGrpSpPr/>
            <p:nvPr/>
          </p:nvGrpSpPr>
          <p:grpSpPr>
            <a:xfrm>
              <a:off x="690247" y="2075708"/>
              <a:ext cx="901827" cy="901827"/>
              <a:chOff x="6713316" y="2592729"/>
              <a:chExt cx="740780" cy="740780"/>
            </a:xfrm>
          </p:grpSpPr>
          <p:sp>
            <p:nvSpPr>
              <p:cNvPr id="327" name="Овал 326">
                <a:extLst>
                  <a:ext uri="{FF2B5EF4-FFF2-40B4-BE49-F238E27FC236}">
                    <a16:creationId xmlns:a16="http://schemas.microsoft.com/office/drawing/2014/main" xmlns="" id="{7C5E6A49-AE10-8168-1B53-B12090512CE7}"/>
                  </a:ext>
                </a:extLst>
              </p:cNvPr>
              <p:cNvSpPr/>
              <p:nvPr/>
            </p:nvSpPr>
            <p:spPr>
              <a:xfrm>
                <a:off x="6713316" y="2592729"/>
                <a:ext cx="740780" cy="740780"/>
              </a:xfrm>
              <a:prstGeom prst="ellipse">
                <a:avLst/>
              </a:prstGeom>
              <a:solidFill>
                <a:srgbClr val="F15A22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65760"/>
                  </a:solidFill>
                </a:endParaRPr>
              </a:p>
            </p:txBody>
          </p:sp>
          <p:sp>
            <p:nvSpPr>
              <p:cNvPr id="328" name="Овал 327">
                <a:extLst>
                  <a:ext uri="{FF2B5EF4-FFF2-40B4-BE49-F238E27FC236}">
                    <a16:creationId xmlns:a16="http://schemas.microsoft.com/office/drawing/2014/main" xmlns="" id="{327D53A1-5608-FD55-F55F-E8F75912F3EF}"/>
                  </a:ext>
                </a:extLst>
              </p:cNvPr>
              <p:cNvSpPr/>
              <p:nvPr/>
            </p:nvSpPr>
            <p:spPr>
              <a:xfrm>
                <a:off x="7258612" y="2635105"/>
                <a:ext cx="195484" cy="195484"/>
              </a:xfrm>
              <a:prstGeom prst="ellipse">
                <a:avLst/>
              </a:prstGeom>
              <a:solidFill>
                <a:srgbClr val="F15A2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65760"/>
                  </a:solidFill>
                </a:endParaRPr>
              </a:p>
            </p:txBody>
          </p:sp>
        </p:grpSp>
        <p:pic>
          <p:nvPicPr>
            <p:cNvPr id="326" name="Рисунок 325">
              <a:extLst>
                <a:ext uri="{FF2B5EF4-FFF2-40B4-BE49-F238E27FC236}">
                  <a16:creationId xmlns:a16="http://schemas.microsoft.com/office/drawing/2014/main" xmlns="" id="{2E6AA73A-661F-4607-7CE3-D09FB29DF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79839" y="2265300"/>
              <a:ext cx="522642" cy="522642"/>
            </a:xfrm>
            <a:prstGeom prst="rect">
              <a:avLst/>
            </a:prstGeom>
          </p:spPr>
        </p:pic>
      </p:grpSp>
      <p:sp>
        <p:nvSpPr>
          <p:cNvPr id="323" name="Прямоугольник 322">
            <a:extLst>
              <a:ext uri="{FF2B5EF4-FFF2-40B4-BE49-F238E27FC236}">
                <a16:creationId xmlns:a16="http://schemas.microsoft.com/office/drawing/2014/main" xmlns="" id="{3CA446F6-93AD-06FD-A5F2-321DBCD3A902}"/>
              </a:ext>
            </a:extLst>
          </p:cNvPr>
          <p:cNvSpPr/>
          <p:nvPr/>
        </p:nvSpPr>
        <p:spPr>
          <a:xfrm>
            <a:off x="7552489" y="6233791"/>
            <a:ext cx="4313091" cy="577081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marL="452438" algn="just"/>
            <a: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Агрегированная справка </a:t>
            </a:r>
            <a:r>
              <a:rPr lang="ru-RU" sz="1050" dirty="0" smtClean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отражает</a:t>
            </a:r>
            <a:r>
              <a:rPr lang="en-US" sz="1050" dirty="0" smtClean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50" dirty="0" smtClean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только </a:t>
            </a:r>
            <a: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итоговые (агрегированные) </a:t>
            </a:r>
            <a:r>
              <a:rPr lang="ru-RU" sz="1050" dirty="0" smtClean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суммы </a:t>
            </a:r>
            <a: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в пределах одного дня (по дате, КБК, ОКТМО, КПП и сроку уплаты)</a:t>
            </a:r>
          </a:p>
        </p:txBody>
      </p:sp>
      <p:sp>
        <p:nvSpPr>
          <p:cNvPr id="329" name="Прямоугольник 328">
            <a:extLst>
              <a:ext uri="{FF2B5EF4-FFF2-40B4-BE49-F238E27FC236}">
                <a16:creationId xmlns:a16="http://schemas.microsoft.com/office/drawing/2014/main" xmlns="" id="{60E265AF-9987-0502-C62A-46AFAE4DA2B9}"/>
              </a:ext>
            </a:extLst>
          </p:cNvPr>
          <p:cNvSpPr/>
          <p:nvPr/>
        </p:nvSpPr>
        <p:spPr>
          <a:xfrm>
            <a:off x="7910260" y="6032173"/>
            <a:ext cx="4090659" cy="253916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marL="452438"/>
            <a:r>
              <a:rPr lang="ru-RU" sz="105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Запросите справку в агрегированном виде</a:t>
            </a:r>
            <a:endParaRPr lang="ru-RU" sz="1050" b="1" dirty="0">
              <a:solidFill>
                <a:srgbClr val="365760"/>
              </a:solidFill>
              <a:latin typeface="Golos Text" panose="020B0503020202020204" pitchFamily="34" charset="0"/>
              <a:ea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8D59804-1952-7879-78F8-84BD6BE8B03D}"/>
              </a:ext>
            </a:extLst>
          </p:cNvPr>
          <p:cNvSpPr txBox="1"/>
          <p:nvPr/>
        </p:nvSpPr>
        <p:spPr>
          <a:xfrm>
            <a:off x="4350679" y="2548794"/>
            <a:ext cx="3417523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Остаток ЕНП – это остаток денег на счете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8D59804-1952-7879-78F8-84BD6BE8B03D}"/>
              </a:ext>
            </a:extLst>
          </p:cNvPr>
          <p:cNvSpPr txBox="1"/>
          <p:nvPr/>
        </p:nvSpPr>
        <p:spPr>
          <a:xfrm>
            <a:off x="4343150" y="3657764"/>
            <a:ext cx="330222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Сальдо ЕНС – это разница между начислениями и уплатой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48717557-9081-6FE8-94F2-27B431E9D66A}"/>
              </a:ext>
            </a:extLst>
          </p:cNvPr>
          <p:cNvSpPr/>
          <p:nvPr/>
        </p:nvSpPr>
        <p:spPr>
          <a:xfrm>
            <a:off x="11407755" y="2525073"/>
            <a:ext cx="311341" cy="31134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F8762A81-3D2F-3D2A-0247-54E6712A7888}"/>
              </a:ext>
            </a:extLst>
          </p:cNvPr>
          <p:cNvSpPr/>
          <p:nvPr/>
        </p:nvSpPr>
        <p:spPr>
          <a:xfrm>
            <a:off x="11407755" y="4384320"/>
            <a:ext cx="311341" cy="3113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xmlns="" id="{6DBE2824-9426-4E7F-9A6C-54D73A5FF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57680" y="4434245"/>
            <a:ext cx="211490" cy="211490"/>
          </a:xfrm>
          <a:prstGeom prst="rect">
            <a:avLst/>
          </a:prstGeom>
        </p:spPr>
      </p:pic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xmlns="" id="{3E3682DC-663A-4C03-8C05-7B7C0652C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58160" y="2575478"/>
            <a:ext cx="210531" cy="21053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581D65F4-14D5-B8F9-927E-EF72D2FA2DBC}"/>
              </a:ext>
            </a:extLst>
          </p:cNvPr>
          <p:cNvGrpSpPr/>
          <p:nvPr/>
        </p:nvGrpSpPr>
        <p:grpSpPr>
          <a:xfrm>
            <a:off x="4446758" y="2789977"/>
            <a:ext cx="3536161" cy="461665"/>
            <a:chOff x="4511675" y="2517622"/>
            <a:chExt cx="3536161" cy="46166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88D59804-1952-7879-78F8-84BD6BE8B03D}"/>
                </a:ext>
              </a:extLst>
            </p:cNvPr>
            <p:cNvSpPr txBox="1"/>
            <p:nvPr/>
          </p:nvSpPr>
          <p:spPr>
            <a:xfrm>
              <a:off x="4671148" y="2517622"/>
              <a:ext cx="33766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он может принимать положительное или нулевое значение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1FC05700-FEDA-6F70-29BB-903EF8DA0A62}"/>
                </a:ext>
              </a:extLst>
            </p:cNvPr>
            <p:cNvSpPr/>
            <p:nvPr/>
          </p:nvSpPr>
          <p:spPr>
            <a:xfrm>
              <a:off x="4511675" y="2629081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44830D1-4C35-835F-C1C8-CCBB998E9680}"/>
              </a:ext>
            </a:extLst>
          </p:cNvPr>
          <p:cNvGrpSpPr/>
          <p:nvPr/>
        </p:nvGrpSpPr>
        <p:grpSpPr>
          <a:xfrm>
            <a:off x="4446758" y="3203844"/>
            <a:ext cx="3536161" cy="276999"/>
            <a:chOff x="4511675" y="2920059"/>
            <a:chExt cx="3536161" cy="2769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F8E6111-DB74-9144-2085-BF510107CD45}"/>
                </a:ext>
              </a:extLst>
            </p:cNvPr>
            <p:cNvSpPr txBox="1"/>
            <p:nvPr/>
          </p:nvSpPr>
          <p:spPr>
            <a:xfrm>
              <a:off x="4671148" y="2920059"/>
              <a:ext cx="33766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он учитывается в сальдо ЕНС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E5950DCA-1A19-0246-AB16-6AAEC902EC42}"/>
                </a:ext>
              </a:extLst>
            </p:cNvPr>
            <p:cNvSpPr/>
            <p:nvPr/>
          </p:nvSpPr>
          <p:spPr>
            <a:xfrm>
              <a:off x="4511675" y="3030167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A38E122-BEA7-8A3F-5B92-FA932D34ADA3}"/>
              </a:ext>
            </a:extLst>
          </p:cNvPr>
          <p:cNvGrpSpPr/>
          <p:nvPr/>
        </p:nvGrpSpPr>
        <p:grpSpPr>
          <a:xfrm>
            <a:off x="4446758" y="4097621"/>
            <a:ext cx="3463502" cy="424732"/>
            <a:chOff x="4511675" y="3754146"/>
            <a:chExt cx="3463502" cy="4247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042A028-1A2F-2438-C40A-3D77BD387B9A}"/>
                </a:ext>
              </a:extLst>
            </p:cNvPr>
            <p:cNvSpPr txBox="1"/>
            <p:nvPr/>
          </p:nvSpPr>
          <p:spPr>
            <a:xfrm>
              <a:off x="4672952" y="3754146"/>
              <a:ext cx="3302225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оно может принимать положительное, отрицательное или нулевое значение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4B372A68-C382-82FF-4BFA-44C45B7CBC1E}"/>
                </a:ext>
              </a:extLst>
            </p:cNvPr>
            <p:cNvSpPr/>
            <p:nvPr/>
          </p:nvSpPr>
          <p:spPr>
            <a:xfrm>
              <a:off x="4511675" y="383856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16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BB5D43-128C-10AB-B5DA-61C49EC0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4F352-005A-CE61-89FF-C2545B70C800}"/>
              </a:ext>
            </a:extLst>
          </p:cNvPr>
          <p:cNvSpPr txBox="1"/>
          <p:nvPr/>
        </p:nvSpPr>
        <p:spPr>
          <a:xfrm>
            <a:off x="300039" y="1210703"/>
            <a:ext cx="981657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СПРАВКА ОБ ИСПОЛНЕНИИ НАЛОГОПЛАТЕЛЬЩИКОМ ОБЯЗАННОСТИ ПО УПЛАТЕ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E658730-0090-2DBE-A8D8-2FB55153AFF0}"/>
              </a:ext>
            </a:extLst>
          </p:cNvPr>
          <p:cNvGrpSpPr/>
          <p:nvPr/>
        </p:nvGrpSpPr>
        <p:grpSpPr>
          <a:xfrm>
            <a:off x="334299" y="1789047"/>
            <a:ext cx="487830" cy="388379"/>
            <a:chOff x="0" y="860098"/>
            <a:chExt cx="882502" cy="82401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E2AB89E0-6F77-DDAB-722F-D1995B64D17B}"/>
                </a:ext>
              </a:extLst>
            </p:cNvPr>
            <p:cNvSpPr/>
            <p:nvPr/>
          </p:nvSpPr>
          <p:spPr>
            <a:xfrm>
              <a:off x="0" y="860098"/>
              <a:ext cx="882502" cy="824013"/>
            </a:xfrm>
            <a:prstGeom prst="rect">
              <a:avLst/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F91D1425-4300-4C83-1B24-6ED982379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90622" y="1021475"/>
              <a:ext cx="501259" cy="50125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80A572-2B33-7B68-437D-5F3A1AAF9F07}"/>
              </a:ext>
            </a:extLst>
          </p:cNvPr>
          <p:cNvSpPr txBox="1"/>
          <p:nvPr/>
        </p:nvSpPr>
        <p:spPr>
          <a:xfrm>
            <a:off x="1306243" y="1832882"/>
            <a:ext cx="994875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Цель – </a:t>
            </a: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  <a:sym typeface="Helvetica"/>
              </a:rPr>
              <a:t>подтвердить отсутствие долга для участия в тендере, получения субсидии и т.д.</a:t>
            </a:r>
          </a:p>
        </p:txBody>
      </p:sp>
      <p:pic>
        <p:nvPicPr>
          <p:cNvPr id="9" name="Рисунок 17">
            <a:extLst>
              <a:ext uri="{FF2B5EF4-FFF2-40B4-BE49-F238E27FC236}">
                <a16:creationId xmlns:a16="http://schemas.microsoft.com/office/drawing/2014/main" xmlns="" id="{0DF013E1-69D5-394E-EA76-CED4833653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28" t="24744" r="33251" b="23589"/>
          <a:stretch/>
        </p:blipFill>
        <p:spPr>
          <a:xfrm>
            <a:off x="6984726" y="2273115"/>
            <a:ext cx="4872313" cy="4464056"/>
          </a:xfrm>
          <a:prstGeom prst="rect">
            <a:avLst/>
          </a:prstGeom>
          <a:effectLst>
            <a:outerShdw blurRad="254000" sx="98000" sy="98000" algn="ctr" rotWithShape="0">
              <a:prstClr val="black">
                <a:alpha val="4000"/>
              </a:prstClr>
            </a:outerShd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B41E364-F908-D689-B006-39DCB3B13037}"/>
              </a:ext>
            </a:extLst>
          </p:cNvPr>
          <p:cNvSpPr/>
          <p:nvPr/>
        </p:nvSpPr>
        <p:spPr>
          <a:xfrm>
            <a:off x="300039" y="2272307"/>
            <a:ext cx="6497003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A2C033-E505-C49E-8DF5-58785A3C3617}"/>
              </a:ext>
            </a:extLst>
          </p:cNvPr>
          <p:cNvSpPr txBox="1"/>
          <p:nvPr/>
        </p:nvSpPr>
        <p:spPr>
          <a:xfrm>
            <a:off x="717248" y="2454601"/>
            <a:ext cx="604487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данные о наличии/отсутствии долга на дату формирования: имеет/не имеет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7908AE91-96D8-ABFC-A8ED-F66B89F65041}"/>
              </a:ext>
            </a:extLst>
          </p:cNvPr>
          <p:cNvSpPr/>
          <p:nvPr/>
        </p:nvSpPr>
        <p:spPr>
          <a:xfrm>
            <a:off x="300039" y="3077721"/>
            <a:ext cx="6497003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C29BE-6FA2-0DB2-D7C8-A8E24ED0270B}"/>
              </a:ext>
            </a:extLst>
          </p:cNvPr>
          <p:cNvSpPr txBox="1"/>
          <p:nvPr/>
        </p:nvSpPr>
        <p:spPr>
          <a:xfrm>
            <a:off x="717248" y="3260015"/>
            <a:ext cx="563338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запрос по ТКС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,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через ЕПГУ, через ЛК налогоплательщика, на бумаге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3860EC6-195E-7543-4594-E882B37724C6}"/>
              </a:ext>
            </a:extLst>
          </p:cNvPr>
          <p:cNvSpPr/>
          <p:nvPr/>
        </p:nvSpPr>
        <p:spPr>
          <a:xfrm>
            <a:off x="300039" y="3883135"/>
            <a:ext cx="6497003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1D9668-5652-E998-B8D2-1FA915F3976E}"/>
              </a:ext>
            </a:extLst>
          </p:cNvPr>
          <p:cNvSpPr txBox="1"/>
          <p:nvPr/>
        </p:nvSpPr>
        <p:spPr>
          <a:xfrm>
            <a:off x="717248" y="4065429"/>
            <a:ext cx="363663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срок представления – 10 рабочих дней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96FB02F7-117F-51CF-49F4-65473C3ADB75}"/>
              </a:ext>
            </a:extLst>
          </p:cNvPr>
          <p:cNvSpPr/>
          <p:nvPr/>
        </p:nvSpPr>
        <p:spPr>
          <a:xfrm>
            <a:off x="300039" y="4688549"/>
            <a:ext cx="6497003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D8175C-329D-5851-6A0D-4E77576A4F30}"/>
              </a:ext>
            </a:extLst>
          </p:cNvPr>
          <p:cNvSpPr txBox="1"/>
          <p:nvPr/>
        </p:nvSpPr>
        <p:spPr>
          <a:xfrm>
            <a:off x="717248" y="4870843"/>
            <a:ext cx="604487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является документом, подтверждающим исполнение обязанности по уплате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955C13DC-8D17-5EBE-9100-63F97E334758}"/>
              </a:ext>
            </a:extLst>
          </p:cNvPr>
          <p:cNvSpPr/>
          <p:nvPr/>
        </p:nvSpPr>
        <p:spPr>
          <a:xfrm>
            <a:off x="300039" y="5493963"/>
            <a:ext cx="6497003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DFF28D-0E80-FD71-1178-9D2EA5C632B6}"/>
              </a:ext>
            </a:extLst>
          </p:cNvPr>
          <p:cNvSpPr txBox="1"/>
          <p:nvPr/>
        </p:nvSpPr>
        <p:spPr>
          <a:xfrm>
            <a:off x="717248" y="5676257"/>
            <a:ext cx="604487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доступен запрос сведений о наличии (отсутствии) долга на конкретную дату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8B8873BC-63AE-02CA-37F8-D4ED2AF072C8}"/>
              </a:ext>
            </a:extLst>
          </p:cNvPr>
          <p:cNvSpPr/>
          <p:nvPr/>
        </p:nvSpPr>
        <p:spPr>
          <a:xfrm>
            <a:off x="487830" y="2538675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92865EA4-FEF8-2BB6-2E18-1061D21E2527}"/>
              </a:ext>
            </a:extLst>
          </p:cNvPr>
          <p:cNvSpPr/>
          <p:nvPr/>
        </p:nvSpPr>
        <p:spPr>
          <a:xfrm>
            <a:off x="487830" y="3344089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B37B621-8FA8-7585-8660-A1169072F754}"/>
              </a:ext>
            </a:extLst>
          </p:cNvPr>
          <p:cNvSpPr/>
          <p:nvPr/>
        </p:nvSpPr>
        <p:spPr>
          <a:xfrm>
            <a:off x="487830" y="4167049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E8E11A60-5884-77F3-A804-DA5DAE070932}"/>
              </a:ext>
            </a:extLst>
          </p:cNvPr>
          <p:cNvSpPr/>
          <p:nvPr/>
        </p:nvSpPr>
        <p:spPr>
          <a:xfrm>
            <a:off x="487830" y="4954917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9D2CB3E-B569-2B9E-CEBB-E71F5BED3C7F}"/>
              </a:ext>
            </a:extLst>
          </p:cNvPr>
          <p:cNvSpPr/>
          <p:nvPr/>
        </p:nvSpPr>
        <p:spPr>
          <a:xfrm>
            <a:off x="487830" y="5760331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857039" y="646017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17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B8ACE5-EDE1-1CA4-0D3B-30D18437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C98E0456-2438-B585-777A-89D147E40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17082"/>
              </p:ext>
            </p:extLst>
          </p:nvPr>
        </p:nvGraphicFramePr>
        <p:xfrm>
          <a:off x="5429497" y="2265096"/>
          <a:ext cx="6427542" cy="3796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3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5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344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Наименование сверяемых данных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911" marR="86911" marT="43455" marB="43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Данные налогового органа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Данные НП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Расхождения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("+"; "-")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34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911" marR="86911" marT="43455" marB="43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Начислено</a:t>
                      </a:r>
                      <a:r>
                        <a:rPr lang="ru-RU" sz="700" u="none" strike="noStrike" dirty="0">
                          <a:effectLst/>
                        </a:rPr>
                        <a:t> (</a:t>
                      </a:r>
                      <a:r>
                        <a:rPr lang="ru-RU" sz="700" u="none" strike="noStrike" dirty="0" err="1">
                          <a:effectLst/>
                        </a:rPr>
                        <a:t>доначислено</a:t>
                      </a:r>
                      <a:r>
                        <a:rPr lang="ru-RU" sz="700" u="none" strike="noStrike" dirty="0">
                          <a:effectLst/>
                        </a:rPr>
                        <a:t>) (по декларациям (расчетам),  решениям, вынесенным по результатам рассмотрения материалов налоговых проверок, по судебным актам):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3054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Уменьшено</a:t>
                      </a:r>
                      <a:r>
                        <a:rPr lang="ru-RU" sz="700" u="none" strike="noStrike" dirty="0">
                          <a:effectLst/>
                        </a:rPr>
                        <a:t> (по декларациям (расчетам), решениям, вынесенным по результатам рассмотрения материалов налоговых проверок, по судебным актам):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3054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Поступил единый налоговый платеж (далее - ЕНП)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Распределено ЕНП по декларациям (расчетам),  </a:t>
                      </a:r>
                      <a:r>
                        <a:rPr lang="ru-RU" sz="700" u="none" strike="noStrike" dirty="0">
                          <a:effectLst/>
                        </a:rPr>
                        <a:t>решениям, вынесенным по результатам рассмотрения материалов налоговых проверок, по судебным актам: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3054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Передано отрицательное/положительное сальдо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3054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Принято отрицательное/положительное сальдо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Списана реструктуризированная задолженность по пеням в случае выполнения условий реструктуризации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3054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Списана реструктуризированная задолженность по штрафам в случае выполнения условий реструктуризации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3054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Списана задолженность по статье 59 НК РФ и постановлениям Правительства Российской Федерации                     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30549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92" marR="6592" marT="65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2" name="Рисунок 5">
            <a:extLst>
              <a:ext uri="{FF2B5EF4-FFF2-40B4-BE49-F238E27FC236}">
                <a16:creationId xmlns:a16="http://schemas.microsoft.com/office/drawing/2014/main" xmlns="" id="{49470F06-81DD-3735-5F45-52EB8128D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16" t="38493" r="21301" b="1561"/>
          <a:stretch/>
        </p:blipFill>
        <p:spPr>
          <a:xfrm>
            <a:off x="7104502" y="3673794"/>
            <a:ext cx="4761426" cy="3001912"/>
          </a:xfrm>
          <a:prstGeom prst="rect">
            <a:avLst/>
          </a:prstGeom>
          <a:effectLst>
            <a:outerShdw blurRad="241300" sx="102000" sy="102000" algn="ctr" rotWithShape="0">
              <a:prstClr val="black">
                <a:alpha val="6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FA95D6-3C9B-7C42-F148-625ABA066D04}"/>
              </a:ext>
            </a:extLst>
          </p:cNvPr>
          <p:cNvSpPr txBox="1"/>
          <p:nvPr/>
        </p:nvSpPr>
        <p:spPr>
          <a:xfrm>
            <a:off x="4521310" y="1148203"/>
            <a:ext cx="200022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АКТ СВЕРКИ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D6BE9F0-886D-75B7-BE0C-F9D0A9FFA21B}"/>
              </a:ext>
            </a:extLst>
          </p:cNvPr>
          <p:cNvGrpSpPr/>
          <p:nvPr/>
        </p:nvGrpSpPr>
        <p:grpSpPr>
          <a:xfrm>
            <a:off x="1983436" y="1548538"/>
            <a:ext cx="622029" cy="583113"/>
            <a:chOff x="0" y="860098"/>
            <a:chExt cx="882502" cy="82401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55FABDAC-124C-8A04-14B4-0A1994605899}"/>
                </a:ext>
              </a:extLst>
            </p:cNvPr>
            <p:cNvSpPr/>
            <p:nvPr/>
          </p:nvSpPr>
          <p:spPr>
            <a:xfrm>
              <a:off x="0" y="860098"/>
              <a:ext cx="882502" cy="824013"/>
            </a:xfrm>
            <a:prstGeom prst="rect">
              <a:avLst/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2DB18C50-C1B9-9594-B2E7-960D0C41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90622" y="1021475"/>
              <a:ext cx="501259" cy="50125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AD055F-7B41-5199-C431-AE539FE924D0}"/>
              </a:ext>
            </a:extLst>
          </p:cNvPr>
          <p:cNvSpPr txBox="1"/>
          <p:nvPr/>
        </p:nvSpPr>
        <p:spPr>
          <a:xfrm>
            <a:off x="2731938" y="1670409"/>
            <a:ext cx="615951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Цель – проверить начисления и уплаты за выбранный период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FA6ADED-9238-DEEA-114D-838510872C69}"/>
              </a:ext>
            </a:extLst>
          </p:cNvPr>
          <p:cNvSpPr/>
          <p:nvPr/>
        </p:nvSpPr>
        <p:spPr>
          <a:xfrm>
            <a:off x="343854" y="2254622"/>
            <a:ext cx="4866957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FDC96F-6ED3-2DBE-0E31-3D515E4787EC}"/>
              </a:ext>
            </a:extLst>
          </p:cNvPr>
          <p:cNvSpPr txBox="1"/>
          <p:nvPr/>
        </p:nvSpPr>
        <p:spPr>
          <a:xfrm>
            <a:off x="761063" y="2353816"/>
            <a:ext cx="394174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общая сумма начислений и уплат за выбранный 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период в разрезе каждого обязательства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E356ED2-2F41-4585-3333-E220AE89926C}"/>
              </a:ext>
            </a:extLst>
          </p:cNvPr>
          <p:cNvSpPr/>
          <p:nvPr/>
        </p:nvSpPr>
        <p:spPr>
          <a:xfrm>
            <a:off x="531645" y="2450505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7585AEF-42E5-C5CE-59C6-7153CAAB2CD3}"/>
              </a:ext>
            </a:extLst>
          </p:cNvPr>
          <p:cNvSpPr/>
          <p:nvPr/>
        </p:nvSpPr>
        <p:spPr>
          <a:xfrm>
            <a:off x="343854" y="3050674"/>
            <a:ext cx="4866957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8C1990B-5ED7-5238-763F-BBCAFC2CF108}"/>
              </a:ext>
            </a:extLst>
          </p:cNvPr>
          <p:cNvSpPr txBox="1"/>
          <p:nvPr/>
        </p:nvSpPr>
        <p:spPr>
          <a:xfrm>
            <a:off x="761063" y="3149868"/>
            <a:ext cx="417859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состоит из двух разделов: налоги, уплачиваемые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через ЕНП и напрямую на конкретный КБК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7A9A0CE7-512B-87A6-C1D2-5A0758B796F6}"/>
              </a:ext>
            </a:extLst>
          </p:cNvPr>
          <p:cNvSpPr/>
          <p:nvPr/>
        </p:nvSpPr>
        <p:spPr>
          <a:xfrm>
            <a:off x="531645" y="3242747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227EF100-8F9C-CDFE-B8AE-07655C77CE52}"/>
              </a:ext>
            </a:extLst>
          </p:cNvPr>
          <p:cNvSpPr/>
          <p:nvPr/>
        </p:nvSpPr>
        <p:spPr>
          <a:xfrm>
            <a:off x="343854" y="3846726"/>
            <a:ext cx="4866957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FC65E45-5F74-BEA1-64B1-61713BF78DC7}"/>
              </a:ext>
            </a:extLst>
          </p:cNvPr>
          <p:cNvSpPr txBox="1"/>
          <p:nvPr/>
        </p:nvSpPr>
        <p:spPr>
          <a:xfrm>
            <a:off x="761063" y="4029020"/>
            <a:ext cx="332452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запрос по ТКС, ЛК, на 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бумаге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ea typeface="Golos Text" panose="020B0503020202020204" pitchFamily="34" charset="0"/>
              <a:sym typeface="Helvetica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5971838E-EA8F-2F66-1BA5-104560E8999C}"/>
              </a:ext>
            </a:extLst>
          </p:cNvPr>
          <p:cNvSpPr/>
          <p:nvPr/>
        </p:nvSpPr>
        <p:spPr>
          <a:xfrm>
            <a:off x="531645" y="4130640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4D5B37DF-B90D-079B-9838-DC3D47E25AB9}"/>
              </a:ext>
            </a:extLst>
          </p:cNvPr>
          <p:cNvSpPr/>
          <p:nvPr/>
        </p:nvSpPr>
        <p:spPr>
          <a:xfrm>
            <a:off x="343854" y="4642778"/>
            <a:ext cx="4866957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747685-5F7F-786A-4BF3-54FC2605DCBA}"/>
              </a:ext>
            </a:extLst>
          </p:cNvPr>
          <p:cNvSpPr txBox="1"/>
          <p:nvPr/>
        </p:nvSpPr>
        <p:spPr>
          <a:xfrm>
            <a:off x="761063" y="4825072"/>
            <a:ext cx="340072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представления – 5 рабочих дней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AD3BB7E1-4C42-EDAC-FB73-BD187DD34970}"/>
              </a:ext>
            </a:extLst>
          </p:cNvPr>
          <p:cNvSpPr/>
          <p:nvPr/>
        </p:nvSpPr>
        <p:spPr>
          <a:xfrm>
            <a:off x="531645" y="4909146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490884B8-A414-A422-0D4E-99CC7C2475B0}"/>
              </a:ext>
            </a:extLst>
          </p:cNvPr>
          <p:cNvSpPr/>
          <p:nvPr/>
        </p:nvSpPr>
        <p:spPr>
          <a:xfrm>
            <a:off x="343854" y="5438830"/>
            <a:ext cx="4866957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865426-CDF9-7A02-D144-9B9E0A4510FE}"/>
              </a:ext>
            </a:extLst>
          </p:cNvPr>
          <p:cNvSpPr txBox="1"/>
          <p:nvPr/>
        </p:nvSpPr>
        <p:spPr>
          <a:xfrm>
            <a:off x="761063" y="5538024"/>
            <a:ext cx="368880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не является документом, подтверждающим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исполнение обязанности по уплате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E7C79E0D-41A0-5BDD-F046-9FFA3DA39CEA}"/>
              </a:ext>
            </a:extLst>
          </p:cNvPr>
          <p:cNvSpPr/>
          <p:nvPr/>
        </p:nvSpPr>
        <p:spPr>
          <a:xfrm>
            <a:off x="531645" y="5636618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29A1E73C-BF92-FEFF-3C1E-164E49DB1626}"/>
              </a:ext>
            </a:extLst>
          </p:cNvPr>
          <p:cNvSpPr/>
          <p:nvPr/>
        </p:nvSpPr>
        <p:spPr>
          <a:xfrm>
            <a:off x="343854" y="6234880"/>
            <a:ext cx="4866957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776AD90-2155-B7C3-1B7B-CFA083E04B92}"/>
              </a:ext>
            </a:extLst>
          </p:cNvPr>
          <p:cNvSpPr txBox="1"/>
          <p:nvPr/>
        </p:nvSpPr>
        <p:spPr>
          <a:xfrm>
            <a:off x="761063" y="6417174"/>
            <a:ext cx="266264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sym typeface="Helvetica"/>
              </a:rPr>
              <a:t>предназначен для сверки с НО 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C2E021FF-FC08-005A-5BEE-A2696308899E}"/>
              </a:ext>
            </a:extLst>
          </p:cNvPr>
          <p:cNvSpPr/>
          <p:nvPr/>
        </p:nvSpPr>
        <p:spPr>
          <a:xfrm>
            <a:off x="531645" y="6501248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865928" y="64916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18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A2502A-AFB0-AEBE-A0B5-8AE1D1706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C0D2DF-A12E-FDC5-57B2-DADD46367766}"/>
              </a:ext>
            </a:extLst>
          </p:cNvPr>
          <p:cNvSpPr txBox="1"/>
          <p:nvPr/>
        </p:nvSpPr>
        <p:spPr>
          <a:xfrm>
            <a:off x="2498437" y="1242119"/>
            <a:ext cx="644776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СПРАВКА О САЛЬДО ЕДИНОГО НАЛОГОВОГО СЧЕТА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625143-D180-70D8-D423-C13B32D4F4CA}"/>
              </a:ext>
            </a:extLst>
          </p:cNvPr>
          <p:cNvSpPr/>
          <p:nvPr/>
        </p:nvSpPr>
        <p:spPr>
          <a:xfrm>
            <a:off x="284156" y="1652876"/>
            <a:ext cx="586553" cy="543837"/>
          </a:xfrm>
          <a:prstGeom prst="rect">
            <a:avLst/>
          </a:prstGeom>
          <a:solidFill>
            <a:srgbClr val="FFEE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5445CA-B4E0-DA7C-A686-198FD244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563" y="1732463"/>
            <a:ext cx="389738" cy="389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A68D3F-A8FC-965E-A498-21A0CFA7A181}"/>
              </a:ext>
            </a:extLst>
          </p:cNvPr>
          <p:cNvSpPr txBox="1"/>
          <p:nvPr/>
        </p:nvSpPr>
        <p:spPr>
          <a:xfrm>
            <a:off x="1274667" y="1780493"/>
            <a:ext cx="1028393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Цель – узнать состояние сальдо ЕНС и получить дополнительную информацию для сверки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26E9280-1291-B3F2-5FAE-23892F1045A2}"/>
              </a:ext>
            </a:extLst>
          </p:cNvPr>
          <p:cNvSpPr/>
          <p:nvPr/>
        </p:nvSpPr>
        <p:spPr>
          <a:xfrm>
            <a:off x="284156" y="2287943"/>
            <a:ext cx="4871738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BD5747-1D44-2368-4499-545E762DE6AC}"/>
              </a:ext>
            </a:extLst>
          </p:cNvPr>
          <p:cNvSpPr txBox="1"/>
          <p:nvPr/>
        </p:nvSpPr>
        <p:spPr>
          <a:xfrm>
            <a:off x="701365" y="2404588"/>
            <a:ext cx="548614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</a:rPr>
              <a:t>запрос по ТКС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</a:rPr>
              <a:t>,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</a:rPr>
              <a:t>через ЕПГУ, через ЛК 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</a:rPr>
              <a:t>налогоплательщика, на бумаге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sym typeface="Helvetica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04EB4DA-5E3C-75C9-3068-95C0DA525DA1}"/>
              </a:ext>
            </a:extLst>
          </p:cNvPr>
          <p:cNvSpPr/>
          <p:nvPr/>
        </p:nvSpPr>
        <p:spPr>
          <a:xfrm>
            <a:off x="471947" y="2500971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8B441D78-C63D-8141-17A5-BDB43CEF355E}"/>
              </a:ext>
            </a:extLst>
          </p:cNvPr>
          <p:cNvSpPr/>
          <p:nvPr/>
        </p:nvSpPr>
        <p:spPr>
          <a:xfrm>
            <a:off x="284156" y="2984167"/>
            <a:ext cx="4871738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0FD2FD2-4E27-E928-9D41-A59BB3D797D1}"/>
              </a:ext>
            </a:extLst>
          </p:cNvPr>
          <p:cNvGrpSpPr/>
          <p:nvPr/>
        </p:nvGrpSpPr>
        <p:grpSpPr>
          <a:xfrm>
            <a:off x="471947" y="3166461"/>
            <a:ext cx="4468347" cy="258532"/>
            <a:chOff x="522754" y="2921642"/>
            <a:chExt cx="4468347" cy="2585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B71D023-1DE6-E41F-8946-E1A10F3E474C}"/>
                </a:ext>
              </a:extLst>
            </p:cNvPr>
            <p:cNvSpPr txBox="1"/>
            <p:nvPr/>
          </p:nvSpPr>
          <p:spPr>
            <a:xfrm>
              <a:off x="752173" y="2921642"/>
              <a:ext cx="4238928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срок предоставления – 5 рабочих дней</a:t>
              </a:r>
              <a:endPara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F27666DC-78AE-5B20-950D-35A07E9FC0AE}"/>
                </a:ext>
              </a:extLst>
            </p:cNvPr>
            <p:cNvSpPr/>
            <p:nvPr/>
          </p:nvSpPr>
          <p:spPr>
            <a:xfrm>
              <a:off x="522754" y="3005716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D532FDF7-A09C-1CCF-169E-0D872F56DF2A}"/>
              </a:ext>
            </a:extLst>
          </p:cNvPr>
          <p:cNvSpPr/>
          <p:nvPr/>
        </p:nvSpPr>
        <p:spPr>
          <a:xfrm>
            <a:off x="284156" y="3680391"/>
            <a:ext cx="4871738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0D14F28-5C20-DACD-86CA-3563C232515F}"/>
              </a:ext>
            </a:extLst>
          </p:cNvPr>
          <p:cNvGrpSpPr/>
          <p:nvPr/>
        </p:nvGrpSpPr>
        <p:grpSpPr>
          <a:xfrm>
            <a:off x="471947" y="3862685"/>
            <a:ext cx="4092276" cy="258532"/>
            <a:chOff x="522754" y="3717694"/>
            <a:chExt cx="4092276" cy="258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A6469C9-7F7C-3C65-8F50-7E8ECCE42457}"/>
                </a:ext>
              </a:extLst>
            </p:cNvPr>
            <p:cNvSpPr txBox="1"/>
            <p:nvPr/>
          </p:nvSpPr>
          <p:spPr>
            <a:xfrm>
              <a:off x="752171" y="3717694"/>
              <a:ext cx="3862859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каждое приложение можно запросить отдельно </a:t>
              </a:r>
              <a:endPara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5F5F0E6F-5A77-F9DA-3750-4FB3FB81174A}"/>
                </a:ext>
              </a:extLst>
            </p:cNvPr>
            <p:cNvSpPr/>
            <p:nvPr/>
          </p:nvSpPr>
          <p:spPr>
            <a:xfrm>
              <a:off x="522754" y="3819314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741EDAB-076A-95EB-B12A-20746699515B}"/>
              </a:ext>
            </a:extLst>
          </p:cNvPr>
          <p:cNvSpPr/>
          <p:nvPr/>
        </p:nvSpPr>
        <p:spPr>
          <a:xfrm>
            <a:off x="284156" y="4376615"/>
            <a:ext cx="4871738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60F58F8-CE73-080C-56F9-BD678E92FC43}"/>
              </a:ext>
            </a:extLst>
          </p:cNvPr>
          <p:cNvGrpSpPr/>
          <p:nvPr/>
        </p:nvGrpSpPr>
        <p:grpSpPr>
          <a:xfrm>
            <a:off x="471947" y="4558909"/>
            <a:ext cx="3908230" cy="258532"/>
            <a:chOff x="522754" y="4513746"/>
            <a:chExt cx="3908230" cy="2585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3D3F622-DB86-705D-79FC-1BFEEA722B81}"/>
                </a:ext>
              </a:extLst>
            </p:cNvPr>
            <p:cNvSpPr txBox="1"/>
            <p:nvPr/>
          </p:nvSpPr>
          <p:spPr>
            <a:xfrm>
              <a:off x="752171" y="4513746"/>
              <a:ext cx="3678813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справку можно запросить в формате EXCEL</a:t>
              </a:r>
              <a:endPara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CEEF6CF5-8A01-5918-A0B8-A6105E4C2198}"/>
                </a:ext>
              </a:extLst>
            </p:cNvPr>
            <p:cNvSpPr/>
            <p:nvPr/>
          </p:nvSpPr>
          <p:spPr>
            <a:xfrm>
              <a:off x="522754" y="4597820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E0F3803C-A2EA-C949-470D-99A31423E82C}"/>
              </a:ext>
            </a:extLst>
          </p:cNvPr>
          <p:cNvSpPr/>
          <p:nvPr/>
        </p:nvSpPr>
        <p:spPr>
          <a:xfrm>
            <a:off x="284156" y="5072839"/>
            <a:ext cx="4871738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CA141D9-C33A-4701-78A9-53B6D17E5D1A}"/>
              </a:ext>
            </a:extLst>
          </p:cNvPr>
          <p:cNvSpPr txBox="1"/>
          <p:nvPr/>
        </p:nvSpPr>
        <p:spPr>
          <a:xfrm>
            <a:off x="701365" y="5182194"/>
            <a:ext cx="471979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</a:rPr>
              <a:t>QR-код на сервис «Оперативная помощь» на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</a:rPr>
              <a:t>титульном листе справки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sym typeface="Helvetica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9B0CBC2C-A12B-F77D-9C6D-E086DFDFDB20}"/>
              </a:ext>
            </a:extLst>
          </p:cNvPr>
          <p:cNvSpPr/>
          <p:nvPr/>
        </p:nvSpPr>
        <p:spPr>
          <a:xfrm>
            <a:off x="471947" y="5270627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67255451-0933-836D-CCB0-A70D967F5800}"/>
              </a:ext>
            </a:extLst>
          </p:cNvPr>
          <p:cNvSpPr/>
          <p:nvPr/>
        </p:nvSpPr>
        <p:spPr>
          <a:xfrm>
            <a:off x="284156" y="5769063"/>
            <a:ext cx="4871738" cy="62312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57833A9-388D-277C-07D2-661AC0A3C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47" t="23428" r="18333" b="22164"/>
          <a:stretch/>
        </p:blipFill>
        <p:spPr>
          <a:xfrm>
            <a:off x="5263470" y="2287943"/>
            <a:ext cx="6552919" cy="4143122"/>
          </a:xfrm>
          <a:prstGeom prst="rect">
            <a:avLst/>
          </a:prstGeom>
          <a:effectLst>
            <a:outerShdw blurRad="304800" sx="104000" sy="104000" algn="ctr" rotWithShape="0">
              <a:prstClr val="black">
                <a:alpha val="0"/>
              </a:prstClr>
            </a:outerShdw>
          </a:effec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8A8E9AF-BA1F-BB1B-B760-DDE0B6675AD4}"/>
              </a:ext>
            </a:extLst>
          </p:cNvPr>
          <p:cNvGrpSpPr/>
          <p:nvPr/>
        </p:nvGrpSpPr>
        <p:grpSpPr>
          <a:xfrm>
            <a:off x="471947" y="5868257"/>
            <a:ext cx="3908230" cy="424732"/>
            <a:chOff x="522754" y="5523610"/>
            <a:chExt cx="3908230" cy="4247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17369A9-5FF7-2132-5019-42E4C5A43DE0}"/>
                </a:ext>
              </a:extLst>
            </p:cNvPr>
            <p:cNvSpPr txBox="1"/>
            <p:nvPr/>
          </p:nvSpPr>
          <p:spPr>
            <a:xfrm>
              <a:off x="703918" y="5523610"/>
              <a:ext cx="3727066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sym typeface="Helvetica"/>
                </a:rPr>
                <a:t>не является документом, подтверждающим исполнение обязанности по уплате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0258B9FE-9386-FFDF-18E1-B00F5D406C85}"/>
                </a:ext>
              </a:extLst>
            </p:cNvPr>
            <p:cNvSpPr/>
            <p:nvPr/>
          </p:nvSpPr>
          <p:spPr>
            <a:xfrm>
              <a:off x="522754" y="5620192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19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705629D-732B-E7A7-87C5-D538C555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602"/>
            <a:ext cx="11353800" cy="60237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365760"/>
                </a:solidFill>
                <a:cs typeface="Golos Text SemiBold" panose="020B0503020202020204" pitchFamily="34" charset="0"/>
              </a:rPr>
              <a:t>ПРЕИМУЩЕСТВА ЕНС</a:t>
            </a:r>
          </a:p>
        </p:txBody>
      </p:sp>
      <p:sp>
        <p:nvSpPr>
          <p:cNvPr id="65" name="Прямоугольник: скругленные углы 15">
            <a:extLst>
              <a:ext uri="{FF2B5EF4-FFF2-40B4-BE49-F238E27FC236}">
                <a16:creationId xmlns:a16="http://schemas.microsoft.com/office/drawing/2014/main" xmlns="" id="{A14B5D77-CAEC-C574-808A-1145DACB494F}"/>
              </a:ext>
            </a:extLst>
          </p:cNvPr>
          <p:cNvSpPr/>
          <p:nvPr/>
        </p:nvSpPr>
        <p:spPr>
          <a:xfrm>
            <a:off x="9486405" y="1727974"/>
            <a:ext cx="2457951" cy="4926951"/>
          </a:xfrm>
          <a:prstGeom prst="roundRect">
            <a:avLst>
              <a:gd name="adj" fmla="val 10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4B4233F-83E7-9BAB-645F-F5AD98D6E610}"/>
              </a:ext>
            </a:extLst>
          </p:cNvPr>
          <p:cNvGrpSpPr/>
          <p:nvPr/>
        </p:nvGrpSpPr>
        <p:grpSpPr>
          <a:xfrm>
            <a:off x="365391" y="3444388"/>
            <a:ext cx="1858372" cy="1490581"/>
            <a:chOff x="306125" y="3128757"/>
            <a:chExt cx="1858372" cy="1490581"/>
          </a:xfrm>
        </p:grpSpPr>
        <p:sp>
          <p:nvSpPr>
            <p:cNvPr id="67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15051E79-6714-6EA7-C18B-D889CA286327}"/>
                </a:ext>
              </a:extLst>
            </p:cNvPr>
            <p:cNvSpPr/>
            <p:nvPr/>
          </p:nvSpPr>
          <p:spPr>
            <a:xfrm>
              <a:off x="306125" y="3128757"/>
              <a:ext cx="1858372" cy="1490581"/>
            </a:xfrm>
            <a:prstGeom prst="roundRect">
              <a:avLst>
                <a:gd name="adj" fmla="val 338"/>
              </a:avLst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22086004-BB0D-E716-891B-7E11EFCF36EC}"/>
                </a:ext>
              </a:extLst>
            </p:cNvPr>
            <p:cNvGrpSpPr/>
            <p:nvPr/>
          </p:nvGrpSpPr>
          <p:grpSpPr>
            <a:xfrm>
              <a:off x="376863" y="3301701"/>
              <a:ext cx="1552065" cy="1144692"/>
              <a:chOff x="376863" y="3155471"/>
              <a:chExt cx="1552065" cy="1144692"/>
            </a:xfrm>
          </p:grpSpPr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xmlns="" id="{233B15A8-BA99-5B94-BE2D-A41C1ABD7ACF}"/>
                  </a:ext>
                </a:extLst>
              </p:cNvPr>
              <p:cNvGrpSpPr/>
              <p:nvPr/>
            </p:nvGrpSpPr>
            <p:grpSpPr>
              <a:xfrm>
                <a:off x="396101" y="3155471"/>
                <a:ext cx="1532827" cy="584775"/>
                <a:chOff x="294040" y="1450176"/>
                <a:chExt cx="1532827" cy="584775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id="{EA8FAE22-BB02-F98D-AD88-BC1A72D04D1F}"/>
                    </a:ext>
                  </a:extLst>
                </p:cNvPr>
                <p:cNvSpPr txBox="1"/>
                <p:nvPr/>
              </p:nvSpPr>
              <p:spPr>
                <a:xfrm>
                  <a:off x="589028" y="1642125"/>
                  <a:ext cx="123783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реквизита</a:t>
                  </a:r>
                  <a:endParaRPr lang="ru-RU" sz="4400" dirty="0">
                    <a:solidFill>
                      <a:srgbClr val="FF6700"/>
                    </a:solidFill>
                    <a:latin typeface="Golos Text Medium" panose="020B0503020202020204" pitchFamily="34" charset="0"/>
                    <a:cs typeface="Golos Text Medium" panose="020B0503020202020204" pitchFamily="34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2B43A68F-FA76-D587-C127-635D0B6AB055}"/>
                    </a:ext>
                  </a:extLst>
                </p:cNvPr>
                <p:cNvSpPr txBox="1"/>
                <p:nvPr/>
              </p:nvSpPr>
              <p:spPr>
                <a:xfrm>
                  <a:off x="294040" y="1450176"/>
                  <a:ext cx="4235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C0ECE7C7-4E2D-B1E2-0BA0-931971F7A780}"/>
                  </a:ext>
                </a:extLst>
              </p:cNvPr>
              <p:cNvSpPr txBox="1"/>
              <p:nvPr/>
            </p:nvSpPr>
            <p:spPr>
              <a:xfrm>
                <a:off x="376863" y="3653832"/>
                <a:ext cx="12378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достаточно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ИНН и суммы 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платежа</a:t>
                </a:r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8138841E-EBEE-E93D-BF7B-6BD2575BDD3B}"/>
              </a:ext>
            </a:extLst>
          </p:cNvPr>
          <p:cNvGrpSpPr/>
          <p:nvPr/>
        </p:nvGrpSpPr>
        <p:grpSpPr>
          <a:xfrm>
            <a:off x="2354364" y="3443770"/>
            <a:ext cx="1858372" cy="1490581"/>
            <a:chOff x="2295098" y="3128757"/>
            <a:chExt cx="1858372" cy="1490581"/>
          </a:xfrm>
        </p:grpSpPr>
        <p:sp>
          <p:nvSpPr>
            <p:cNvPr id="74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2F619EF8-57A3-5FBD-613A-3A893102B7A7}"/>
                </a:ext>
              </a:extLst>
            </p:cNvPr>
            <p:cNvSpPr/>
            <p:nvPr/>
          </p:nvSpPr>
          <p:spPr>
            <a:xfrm>
              <a:off x="2295098" y="3128757"/>
              <a:ext cx="1858372" cy="1490581"/>
            </a:xfrm>
            <a:prstGeom prst="roundRect">
              <a:avLst>
                <a:gd name="adj" fmla="val 338"/>
              </a:avLst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xmlns="" id="{89E0D8B2-CF69-8193-68CB-444EC2CF0A99}"/>
                </a:ext>
              </a:extLst>
            </p:cNvPr>
            <p:cNvGrpSpPr/>
            <p:nvPr/>
          </p:nvGrpSpPr>
          <p:grpSpPr>
            <a:xfrm>
              <a:off x="2335795" y="3301701"/>
              <a:ext cx="1388481" cy="1144692"/>
              <a:chOff x="2335795" y="3155470"/>
              <a:chExt cx="1388481" cy="1144692"/>
            </a:xfrm>
          </p:grpSpPr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xmlns="" id="{EC9710F3-F46E-2401-7951-34C0BAE6DE80}"/>
                  </a:ext>
                </a:extLst>
              </p:cNvPr>
              <p:cNvGrpSpPr/>
              <p:nvPr/>
            </p:nvGrpSpPr>
            <p:grpSpPr>
              <a:xfrm>
                <a:off x="2335795" y="3155470"/>
                <a:ext cx="958952" cy="584775"/>
                <a:chOff x="278800" y="1450176"/>
                <a:chExt cx="958952" cy="584775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ADA92D54-5D27-9CE1-AEA0-FE184EAC8052}"/>
                    </a:ext>
                  </a:extLst>
                </p:cNvPr>
                <p:cNvSpPr txBox="1"/>
                <p:nvPr/>
              </p:nvSpPr>
              <p:spPr>
                <a:xfrm>
                  <a:off x="573788" y="1642125"/>
                  <a:ext cx="6639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день</a:t>
                  </a:r>
                  <a:endParaRPr lang="ru-RU" sz="4400" dirty="0">
                    <a:solidFill>
                      <a:srgbClr val="FF6700"/>
                    </a:solidFill>
                    <a:latin typeface="Golos Text Medium" panose="020B0503020202020204" pitchFamily="34" charset="0"/>
                    <a:cs typeface="Golos Text Medium" panose="020B0503020202020204" pitchFamily="34" charset="0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5E88A025-9A89-5F18-84F8-13242EEDFC39}"/>
                    </a:ext>
                  </a:extLst>
                </p:cNvPr>
                <p:cNvSpPr txBox="1"/>
                <p:nvPr/>
              </p:nvSpPr>
              <p:spPr>
                <a:xfrm>
                  <a:off x="278800" y="1450176"/>
                  <a:ext cx="388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2F8D976E-CF6A-D5EB-3624-50148F181D38}"/>
                  </a:ext>
                </a:extLst>
              </p:cNvPr>
              <p:cNvSpPr txBox="1"/>
              <p:nvPr/>
            </p:nvSpPr>
            <p:spPr>
              <a:xfrm>
                <a:off x="2349420" y="3653831"/>
                <a:ext cx="13748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для поручения 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на возврат </a:t>
                </a:r>
              </a:p>
              <a:p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налогов</a:t>
                </a:r>
              </a:p>
            </p:txBody>
          </p:sp>
        </p:grp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878E0DA3-929C-C98B-6352-25793A055308}"/>
              </a:ext>
            </a:extLst>
          </p:cNvPr>
          <p:cNvGrpSpPr/>
          <p:nvPr/>
        </p:nvGrpSpPr>
        <p:grpSpPr>
          <a:xfrm>
            <a:off x="365391" y="1727974"/>
            <a:ext cx="1858372" cy="1490581"/>
            <a:chOff x="306125" y="1583904"/>
            <a:chExt cx="1858372" cy="1490581"/>
          </a:xfrm>
        </p:grpSpPr>
        <p:sp>
          <p:nvSpPr>
            <p:cNvPr id="81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B05AF505-0C55-E7B7-689B-34F838959706}"/>
                </a:ext>
              </a:extLst>
            </p:cNvPr>
            <p:cNvSpPr/>
            <p:nvPr/>
          </p:nvSpPr>
          <p:spPr>
            <a:xfrm>
              <a:off x="306125" y="1583904"/>
              <a:ext cx="1858372" cy="1490581"/>
            </a:xfrm>
            <a:prstGeom prst="roundRect">
              <a:avLst>
                <a:gd name="adj" fmla="val 338"/>
              </a:avLst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D07D908F-5022-B51C-DDA8-38BC383ADAF0}"/>
                </a:ext>
              </a:extLst>
            </p:cNvPr>
            <p:cNvGrpSpPr/>
            <p:nvPr/>
          </p:nvGrpSpPr>
          <p:grpSpPr>
            <a:xfrm>
              <a:off x="376831" y="1849181"/>
              <a:ext cx="1573597" cy="960026"/>
              <a:chOff x="376831" y="1540509"/>
              <a:chExt cx="1573597" cy="960026"/>
            </a:xfrm>
          </p:grpSpPr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xmlns="" id="{CE3AA344-1560-DD48-57F1-6A530C8230BA}"/>
                  </a:ext>
                </a:extLst>
              </p:cNvPr>
              <p:cNvGrpSpPr/>
              <p:nvPr/>
            </p:nvGrpSpPr>
            <p:grpSpPr>
              <a:xfrm>
                <a:off x="376831" y="1540509"/>
                <a:ext cx="1223447" cy="584775"/>
                <a:chOff x="278800" y="1450176"/>
                <a:chExt cx="1223447" cy="584775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FA4C4A6A-21F9-2196-B2DB-85C175EC84BA}"/>
                    </a:ext>
                  </a:extLst>
                </p:cNvPr>
                <p:cNvSpPr txBox="1"/>
                <p:nvPr/>
              </p:nvSpPr>
              <p:spPr>
                <a:xfrm>
                  <a:off x="573788" y="1642125"/>
                  <a:ext cx="9284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платеж</a:t>
                  </a:r>
                  <a:endParaRPr lang="ru-RU" sz="4400" dirty="0">
                    <a:solidFill>
                      <a:srgbClr val="FF6700"/>
                    </a:solidFill>
                    <a:latin typeface="Golos Text Medium" panose="020B0503020202020204" pitchFamily="34" charset="0"/>
                    <a:cs typeface="Golos Text Medium" panose="020B0503020202020204" pitchFamily="34" charset="0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xmlns="" id="{DAFB6A71-5BF0-6648-316F-1B500315A9F6}"/>
                    </a:ext>
                  </a:extLst>
                </p:cNvPr>
                <p:cNvSpPr txBox="1"/>
                <p:nvPr/>
              </p:nvSpPr>
              <p:spPr>
                <a:xfrm>
                  <a:off x="278800" y="1450176"/>
                  <a:ext cx="388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7DF6FD98-BFD1-988B-FC8D-43CC12FF91CF}"/>
                  </a:ext>
                </a:extLst>
              </p:cNvPr>
              <p:cNvSpPr txBox="1"/>
              <p:nvPr/>
            </p:nvSpPr>
            <p:spPr>
              <a:xfrm>
                <a:off x="379125" y="2038870"/>
                <a:ext cx="15713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единый платеж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по налогам</a:t>
                </a:r>
                <a:endParaRPr lang="ru-RU" sz="1200" dirty="0">
                  <a:solidFill>
                    <a:schemeClr val="bg2">
                      <a:lumMod val="2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endParaRPr>
              </a:p>
            </p:txBody>
          </p:sp>
        </p:grp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33B504D2-6902-B69F-1800-EE54D6876B39}"/>
              </a:ext>
            </a:extLst>
          </p:cNvPr>
          <p:cNvGrpSpPr/>
          <p:nvPr/>
        </p:nvGrpSpPr>
        <p:grpSpPr>
          <a:xfrm>
            <a:off x="2357392" y="1727974"/>
            <a:ext cx="1858372" cy="1490581"/>
            <a:chOff x="2298126" y="1583904"/>
            <a:chExt cx="1858372" cy="1490581"/>
          </a:xfrm>
        </p:grpSpPr>
        <p:sp>
          <p:nvSpPr>
            <p:cNvPr id="88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DCA9E6A1-8366-05F3-8D34-4A443431B3B9}"/>
                </a:ext>
              </a:extLst>
            </p:cNvPr>
            <p:cNvSpPr/>
            <p:nvPr/>
          </p:nvSpPr>
          <p:spPr>
            <a:xfrm>
              <a:off x="2298126" y="1583904"/>
              <a:ext cx="1858372" cy="1490581"/>
            </a:xfrm>
            <a:prstGeom prst="roundRect">
              <a:avLst>
                <a:gd name="adj" fmla="val 338"/>
              </a:avLst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xmlns="" id="{6A8A19CB-C9B1-41A0-59D8-D9AEE8103371}"/>
                </a:ext>
              </a:extLst>
            </p:cNvPr>
            <p:cNvGrpSpPr/>
            <p:nvPr/>
          </p:nvGrpSpPr>
          <p:grpSpPr>
            <a:xfrm>
              <a:off x="2359723" y="1849181"/>
              <a:ext cx="1269937" cy="960026"/>
              <a:chOff x="2359723" y="1538048"/>
              <a:chExt cx="1269937" cy="960026"/>
            </a:xfrm>
          </p:grpSpPr>
          <p:grpSp>
            <p:nvGrpSpPr>
              <p:cNvPr id="90" name="Группа 89">
                <a:extLst>
                  <a:ext uri="{FF2B5EF4-FFF2-40B4-BE49-F238E27FC236}">
                    <a16:creationId xmlns:a16="http://schemas.microsoft.com/office/drawing/2014/main" xmlns="" id="{5C2F260B-23F3-2883-AE7A-384FC0741C64}"/>
                  </a:ext>
                </a:extLst>
              </p:cNvPr>
              <p:cNvGrpSpPr/>
              <p:nvPr/>
            </p:nvGrpSpPr>
            <p:grpSpPr>
              <a:xfrm>
                <a:off x="2359723" y="1538048"/>
                <a:ext cx="1120855" cy="584775"/>
                <a:chOff x="278800" y="1450176"/>
                <a:chExt cx="1120855" cy="584775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xmlns="" id="{F681BC79-A90A-1D9E-62ED-DDC696976307}"/>
                    </a:ext>
                  </a:extLst>
                </p:cNvPr>
                <p:cNvSpPr txBox="1"/>
                <p:nvPr/>
              </p:nvSpPr>
              <p:spPr>
                <a:xfrm>
                  <a:off x="573788" y="1642125"/>
                  <a:ext cx="8258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сумма</a:t>
                  </a:r>
                  <a:endParaRPr lang="ru-RU" sz="4400" dirty="0">
                    <a:solidFill>
                      <a:srgbClr val="FF6700"/>
                    </a:solidFill>
                    <a:latin typeface="Golos Text Medium" panose="020B0503020202020204" pitchFamily="34" charset="0"/>
                    <a:cs typeface="Golos Text Medium" panose="020B0503020202020204" pitchFamily="34" charset="0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96E8507D-A6E8-B694-3B0E-B612FFC432AA}"/>
                    </a:ext>
                  </a:extLst>
                </p:cNvPr>
                <p:cNvSpPr txBox="1"/>
                <p:nvPr/>
              </p:nvSpPr>
              <p:spPr>
                <a:xfrm>
                  <a:off x="278800" y="1450176"/>
                  <a:ext cx="388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63C91BB9-30E5-DFEB-E742-EBFB715F8616}"/>
                  </a:ext>
                </a:extLst>
              </p:cNvPr>
              <p:cNvSpPr txBox="1"/>
              <p:nvPr/>
            </p:nvSpPr>
            <p:spPr>
              <a:xfrm>
                <a:off x="2359723" y="2036409"/>
                <a:ext cx="12699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для расчетов 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с бюджетом</a:t>
                </a:r>
              </a:p>
            </p:txBody>
          </p:sp>
        </p:grp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AC405A98-2866-DF18-2CD0-A953E18FFD68}"/>
              </a:ext>
            </a:extLst>
          </p:cNvPr>
          <p:cNvGrpSpPr/>
          <p:nvPr/>
        </p:nvGrpSpPr>
        <p:grpSpPr>
          <a:xfrm>
            <a:off x="2352856" y="5159566"/>
            <a:ext cx="1858372" cy="1490581"/>
            <a:chOff x="2293590" y="4781983"/>
            <a:chExt cx="1858372" cy="1490581"/>
          </a:xfrm>
        </p:grpSpPr>
        <p:sp>
          <p:nvSpPr>
            <p:cNvPr id="95" name="Прямоугольник: скругленные углы 25">
              <a:extLst>
                <a:ext uri="{FF2B5EF4-FFF2-40B4-BE49-F238E27FC236}">
                  <a16:creationId xmlns:a16="http://schemas.microsoft.com/office/drawing/2014/main" xmlns="" id="{B78D27CE-1FDF-A5A6-8467-61DF136AB445}"/>
                </a:ext>
              </a:extLst>
            </p:cNvPr>
            <p:cNvSpPr>
              <a:spLocks/>
            </p:cNvSpPr>
            <p:nvPr/>
          </p:nvSpPr>
          <p:spPr>
            <a:xfrm>
              <a:off x="2293590" y="4781983"/>
              <a:ext cx="1858372" cy="1490581"/>
            </a:xfrm>
            <a:prstGeom prst="roundRect">
              <a:avLst>
                <a:gd name="adj" fmla="val 338"/>
              </a:avLst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xmlns="" id="{C18E1F60-30B4-BA4F-E5F8-D1B00714194E}"/>
                </a:ext>
              </a:extLst>
            </p:cNvPr>
            <p:cNvGrpSpPr/>
            <p:nvPr/>
          </p:nvGrpSpPr>
          <p:grpSpPr>
            <a:xfrm>
              <a:off x="2345482" y="4862594"/>
              <a:ext cx="1775470" cy="1329358"/>
              <a:chOff x="2345482" y="4780746"/>
              <a:chExt cx="1775470" cy="1329358"/>
            </a:xfrm>
          </p:grpSpPr>
          <p:grpSp>
            <p:nvGrpSpPr>
              <p:cNvPr id="97" name="Группа 96">
                <a:extLst>
                  <a:ext uri="{FF2B5EF4-FFF2-40B4-BE49-F238E27FC236}">
                    <a16:creationId xmlns:a16="http://schemas.microsoft.com/office/drawing/2014/main" xmlns="" id="{67C2C38A-ACFE-D30F-3C1F-CBA87743017D}"/>
                  </a:ext>
                </a:extLst>
              </p:cNvPr>
              <p:cNvGrpSpPr/>
              <p:nvPr/>
            </p:nvGrpSpPr>
            <p:grpSpPr>
              <a:xfrm>
                <a:off x="2345482" y="4780746"/>
                <a:ext cx="936510" cy="584775"/>
                <a:chOff x="278800" y="1450176"/>
                <a:chExt cx="936510" cy="584775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xmlns="" id="{4D4F8A02-BB39-E0F2-8C37-5150082A56D8}"/>
                    </a:ext>
                  </a:extLst>
                </p:cNvPr>
                <p:cNvSpPr txBox="1"/>
                <p:nvPr/>
              </p:nvSpPr>
              <p:spPr>
                <a:xfrm>
                  <a:off x="573788" y="1642125"/>
                  <a:ext cx="6415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дата</a:t>
                  </a:r>
                  <a:endParaRPr lang="ru-RU" sz="4400" dirty="0">
                    <a:solidFill>
                      <a:srgbClr val="FF6700"/>
                    </a:solidFill>
                    <a:latin typeface="Golos Text Medium" panose="020B0503020202020204" pitchFamily="34" charset="0"/>
                    <a:cs typeface="Golos Text Medium" panose="020B0503020202020204" pitchFamily="34" charset="0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xmlns="" id="{AE8C2B70-6171-9D4E-38B8-28244335EE3D}"/>
                    </a:ext>
                  </a:extLst>
                </p:cNvPr>
                <p:cNvSpPr txBox="1"/>
                <p:nvPr/>
              </p:nvSpPr>
              <p:spPr>
                <a:xfrm>
                  <a:off x="278800" y="1450176"/>
                  <a:ext cx="388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A54D4149-2F3D-3135-102F-80238E4A720A}"/>
                  </a:ext>
                </a:extLst>
              </p:cNvPr>
              <p:cNvSpPr txBox="1"/>
              <p:nvPr/>
            </p:nvSpPr>
            <p:spPr>
              <a:xfrm>
                <a:off x="2360283" y="5279107"/>
                <a:ext cx="176066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для уплаты налогов 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и представления 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деклараций</a:t>
                </a:r>
              </a:p>
              <a:p>
                <a:endParaRPr lang="ru-RU" sz="1200" dirty="0">
                  <a:solidFill>
                    <a:schemeClr val="bg2">
                      <a:lumMod val="2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endParaRPr>
              </a:p>
            </p:txBody>
          </p:sp>
        </p:grp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6E2402D9-52AD-8797-C3FA-A5B39AA0A884}"/>
              </a:ext>
            </a:extLst>
          </p:cNvPr>
          <p:cNvGrpSpPr/>
          <p:nvPr/>
        </p:nvGrpSpPr>
        <p:grpSpPr>
          <a:xfrm>
            <a:off x="365391" y="5160802"/>
            <a:ext cx="1858372" cy="1490581"/>
            <a:chOff x="306125" y="4783219"/>
            <a:chExt cx="1858372" cy="1490581"/>
          </a:xfrm>
        </p:grpSpPr>
        <p:sp>
          <p:nvSpPr>
            <p:cNvPr id="102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ED333BE1-E69F-F956-300C-FE09B65475D5}"/>
                </a:ext>
              </a:extLst>
            </p:cNvPr>
            <p:cNvSpPr>
              <a:spLocks/>
            </p:cNvSpPr>
            <p:nvPr/>
          </p:nvSpPr>
          <p:spPr>
            <a:xfrm>
              <a:off x="306125" y="4783219"/>
              <a:ext cx="1858372" cy="1490581"/>
            </a:xfrm>
            <a:prstGeom prst="roundRect">
              <a:avLst>
                <a:gd name="adj" fmla="val 338"/>
              </a:avLst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xmlns="" id="{A97A25A9-2A8C-1587-B50F-3412FDCB7C1E}"/>
                </a:ext>
              </a:extLst>
            </p:cNvPr>
            <p:cNvGrpSpPr/>
            <p:nvPr/>
          </p:nvGrpSpPr>
          <p:grpSpPr>
            <a:xfrm>
              <a:off x="376598" y="4956163"/>
              <a:ext cx="1673896" cy="1144692"/>
              <a:chOff x="376598" y="4784244"/>
              <a:chExt cx="1673896" cy="1144692"/>
            </a:xfrm>
          </p:grpSpPr>
          <p:grpSp>
            <p:nvGrpSpPr>
              <p:cNvPr id="104" name="Группа 103">
                <a:extLst>
                  <a:ext uri="{FF2B5EF4-FFF2-40B4-BE49-F238E27FC236}">
                    <a16:creationId xmlns:a16="http://schemas.microsoft.com/office/drawing/2014/main" xmlns="" id="{076AC52F-5525-255B-7C6A-6F3627BB84D6}"/>
                  </a:ext>
                </a:extLst>
              </p:cNvPr>
              <p:cNvGrpSpPr/>
              <p:nvPr/>
            </p:nvGrpSpPr>
            <p:grpSpPr>
              <a:xfrm>
                <a:off x="378996" y="4784244"/>
                <a:ext cx="958952" cy="584775"/>
                <a:chOff x="278800" y="1450176"/>
                <a:chExt cx="958952" cy="584775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="" id="{D1D487A4-C49C-4CB6-A071-C9C20A42C8B5}"/>
                    </a:ext>
                  </a:extLst>
                </p:cNvPr>
                <p:cNvSpPr txBox="1"/>
                <p:nvPr/>
              </p:nvSpPr>
              <p:spPr>
                <a:xfrm>
                  <a:off x="573788" y="1642125"/>
                  <a:ext cx="6639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день</a:t>
                  </a:r>
                  <a:endParaRPr lang="ru-RU" sz="4400" dirty="0">
                    <a:solidFill>
                      <a:srgbClr val="FF6700"/>
                    </a:solidFill>
                    <a:latin typeface="Golos Text Medium" panose="020B0503020202020204" pitchFamily="34" charset="0"/>
                    <a:cs typeface="Golos Text Medium" panose="020B050302020202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xmlns="" id="{FD2F595C-E3FF-4544-EF66-0DE64331334D}"/>
                    </a:ext>
                  </a:extLst>
                </p:cNvPr>
                <p:cNvSpPr txBox="1"/>
                <p:nvPr/>
              </p:nvSpPr>
              <p:spPr>
                <a:xfrm>
                  <a:off x="278800" y="1450176"/>
                  <a:ext cx="3882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dirty="0">
                      <a:solidFill>
                        <a:srgbClr val="FF6700"/>
                      </a:solidFill>
                      <a:latin typeface="Golos Text Medium" panose="020B0503020202020204" pitchFamily="34" charset="0"/>
                      <a:cs typeface="Golos Text Medium" panose="020B0503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8925BA60-7BA2-4546-7AF6-B12FBC43A491}"/>
                  </a:ext>
                </a:extLst>
              </p:cNvPr>
              <p:cNvSpPr txBox="1"/>
              <p:nvPr/>
            </p:nvSpPr>
            <p:spPr>
              <a:xfrm>
                <a:off x="376598" y="5282605"/>
                <a:ext cx="16738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на снятие ареста 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с банковского</a:t>
                </a:r>
                <a:b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</a:br>
                <a:r>
                  <a:rPr lang="ru-RU" sz="1200" spc="-1" dirty="0">
                    <a:solidFill>
                      <a:schemeClr val="bg2">
                        <a:lumMod val="25000"/>
                      </a:schemeClr>
                    </a:solidFill>
                    <a:latin typeface="Golos Text" panose="020B0503020202020204" pitchFamily="34" charset="0"/>
                    <a:ea typeface="Roboto Condensed"/>
                    <a:cs typeface="Golos Text" panose="020B0503020202020204" pitchFamily="34" charset="0"/>
                  </a:rPr>
                  <a:t>счета</a:t>
                </a:r>
                <a:endParaRPr lang="ru-RU" sz="1200" dirty="0">
                  <a:solidFill>
                    <a:schemeClr val="bg2">
                      <a:lumMod val="2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168759CF-2783-FFD1-1F93-97A01E47B653}"/>
              </a:ext>
            </a:extLst>
          </p:cNvPr>
          <p:cNvSpPr txBox="1"/>
          <p:nvPr/>
        </p:nvSpPr>
        <p:spPr>
          <a:xfrm>
            <a:off x="11906556" y="658418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09" name="Прямоугольник: скругленные углы 23">
            <a:extLst>
              <a:ext uri="{FF2B5EF4-FFF2-40B4-BE49-F238E27FC236}">
                <a16:creationId xmlns:a16="http://schemas.microsoft.com/office/drawing/2014/main" xmlns="" id="{9337D166-1574-5145-505E-421F6D76B5F1}"/>
              </a:ext>
            </a:extLst>
          </p:cNvPr>
          <p:cNvSpPr/>
          <p:nvPr/>
        </p:nvSpPr>
        <p:spPr>
          <a:xfrm>
            <a:off x="4358359" y="1727975"/>
            <a:ext cx="2457951" cy="49308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: скругленные углы 10">
            <a:extLst>
              <a:ext uri="{FF2B5EF4-FFF2-40B4-BE49-F238E27FC236}">
                <a16:creationId xmlns:a16="http://schemas.microsoft.com/office/drawing/2014/main" xmlns="" id="{93A48878-8CC7-1F0B-5207-527BFE347A5F}"/>
              </a:ext>
            </a:extLst>
          </p:cNvPr>
          <p:cNvSpPr/>
          <p:nvPr/>
        </p:nvSpPr>
        <p:spPr>
          <a:xfrm>
            <a:off x="6915727" y="1727974"/>
            <a:ext cx="2457951" cy="49234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33144570-7DCA-45F7-65FE-490BF479BBE0}"/>
              </a:ext>
            </a:extLst>
          </p:cNvPr>
          <p:cNvSpPr txBox="1"/>
          <p:nvPr/>
        </p:nvSpPr>
        <p:spPr>
          <a:xfrm>
            <a:off x="7069851" y="3049237"/>
            <a:ext cx="217076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Проще закрывать</a:t>
            </a:r>
            <a:b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долги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AA8063E6-F763-DEFF-417C-F619241A540E}"/>
              </a:ext>
            </a:extLst>
          </p:cNvPr>
          <p:cNvSpPr/>
          <p:nvPr/>
        </p:nvSpPr>
        <p:spPr>
          <a:xfrm>
            <a:off x="7151208" y="5772886"/>
            <a:ext cx="1618200" cy="4985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Исключение бумаги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при взаимодействии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с ФССП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4A2C09C5-A261-B9DB-1F75-D118CBB184A1}"/>
              </a:ext>
            </a:extLst>
          </p:cNvPr>
          <p:cNvSpPr txBox="1"/>
          <p:nvPr/>
        </p:nvSpPr>
        <p:spPr>
          <a:xfrm>
            <a:off x="9639273" y="3024379"/>
            <a:ext cx="1773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Прозрачность </a:t>
            </a:r>
            <a:b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и </a:t>
            </a:r>
            <a:r>
              <a:rPr lang="ru-RU" sz="1600" dirty="0" err="1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сервисность</a:t>
            </a:r>
            <a:endParaRPr lang="ru-RU" sz="1600" dirty="0">
              <a:solidFill>
                <a:srgbClr val="365760"/>
              </a:solidFill>
              <a:latin typeface="Golos Text Medium" panose="020B0503020202020204" pitchFamily="34" charset="0"/>
              <a:cs typeface="Golos Text Medium" panose="020B0503020202020204" pitchFamily="3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B6AAE0B5-3E9E-D240-6445-4F2E1800EBD2}"/>
              </a:ext>
            </a:extLst>
          </p:cNvPr>
          <p:cNvSpPr/>
          <p:nvPr/>
        </p:nvSpPr>
        <p:spPr>
          <a:xfrm>
            <a:off x="7151208" y="4033053"/>
            <a:ext cx="1872820" cy="4985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Динамично изменяемая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сумма долга в едином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документе взыскания 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E842AC74-D566-C337-5187-A30FDFDF7E9B}"/>
              </a:ext>
            </a:extLst>
          </p:cNvPr>
          <p:cNvSpPr/>
          <p:nvPr/>
        </p:nvSpPr>
        <p:spPr>
          <a:xfrm>
            <a:off x="9729501" y="4038133"/>
            <a:ext cx="2233265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Онлайн доступ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к детализации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начислений и уплат: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4ADC8E6-146B-7635-57FA-9CA8CE20ED3C}"/>
              </a:ext>
            </a:extLst>
          </p:cNvPr>
          <p:cNvSpPr txBox="1"/>
          <p:nvPr/>
        </p:nvSpPr>
        <p:spPr>
          <a:xfrm>
            <a:off x="4491988" y="3048577"/>
            <a:ext cx="222683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Экономия денег </a:t>
            </a:r>
            <a:b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и времени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7FB3E6C1-CC7E-CF5F-995E-8B69E9A90236}"/>
              </a:ext>
            </a:extLst>
          </p:cNvPr>
          <p:cNvSpPr/>
          <p:nvPr/>
        </p:nvSpPr>
        <p:spPr>
          <a:xfrm>
            <a:off x="4599368" y="5771613"/>
            <a:ext cx="1557414" cy="4985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Возможность отдать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переплату другому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лицу 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C0428159-A931-F0A2-9A1D-BFCD336BA41E}"/>
              </a:ext>
            </a:extLst>
          </p:cNvPr>
          <p:cNvSpPr/>
          <p:nvPr/>
        </p:nvSpPr>
        <p:spPr>
          <a:xfrm>
            <a:off x="4599368" y="4042222"/>
            <a:ext cx="206262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Нет излишних пеней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(при наличии переплаты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и недоимки)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C036F595-1436-9D6E-073B-557D5934EF58}"/>
              </a:ext>
            </a:extLst>
          </p:cNvPr>
          <p:cNvSpPr/>
          <p:nvPr/>
        </p:nvSpPr>
        <p:spPr>
          <a:xfrm>
            <a:off x="4599368" y="4996921"/>
            <a:ext cx="1999202" cy="332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Нет ошибочных платежей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и зачетов 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03DAEBFD-D261-7C2B-46BC-2BC3887F36F1}"/>
              </a:ext>
            </a:extLst>
          </p:cNvPr>
          <p:cNvSpPr/>
          <p:nvPr/>
        </p:nvSpPr>
        <p:spPr>
          <a:xfrm>
            <a:off x="7151208" y="4997418"/>
            <a:ext cx="1775038" cy="332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Нет новых документов 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на каждый новый долг</a:t>
            </a:r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938CF43F-24A2-2427-0B9D-60DC638C0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91296" y="2095892"/>
            <a:ext cx="694901" cy="69490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60DE51A4-FE55-7B97-C331-460E08CB5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377310" y="2072797"/>
            <a:ext cx="676139" cy="67613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4B3ABEB7-6ABB-20F4-EA68-755B80119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58592" y="2155039"/>
            <a:ext cx="535532" cy="535532"/>
          </a:xfrm>
          <a:prstGeom prst="rect">
            <a:avLst/>
          </a:prstGeom>
        </p:spPr>
      </p:pic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8F0D67F2-93EF-2D47-F68B-75E01A501288}"/>
              </a:ext>
            </a:extLst>
          </p:cNvPr>
          <p:cNvSpPr/>
          <p:nvPr/>
        </p:nvSpPr>
        <p:spPr>
          <a:xfrm>
            <a:off x="9729501" y="4770841"/>
            <a:ext cx="2233265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1. в личном кабинете 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6B5F8CB8-377E-E49E-CF53-4403B4DAF611}"/>
              </a:ext>
            </a:extLst>
          </p:cNvPr>
          <p:cNvSpPr/>
          <p:nvPr/>
        </p:nvSpPr>
        <p:spPr>
          <a:xfrm>
            <a:off x="9729501" y="5034220"/>
            <a:ext cx="223326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2. в бухгалтерской учетной</a:t>
            </a:r>
            <a:b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</a:br>
            <a:r>
              <a:rPr lang="ru-RU" sz="1200" spc="-1" dirty="0">
                <a:solidFill>
                  <a:srgbClr val="365760"/>
                </a:solidFill>
                <a:latin typeface="Golos Text" panose="020B0503020202020204" pitchFamily="34" charset="0"/>
                <a:ea typeface="Roboto Condensed"/>
                <a:cs typeface="Golos Text" panose="020B0503020202020204" pitchFamily="34" charset="0"/>
              </a:rPr>
              <a:t>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16623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51ADCB-0CAD-5072-978E-9F362900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E2AF93E-1FD7-FD4E-058F-17ED186666AA}"/>
              </a:ext>
            </a:extLst>
          </p:cNvPr>
          <p:cNvSpPr/>
          <p:nvPr/>
        </p:nvSpPr>
        <p:spPr>
          <a:xfrm>
            <a:off x="5400761" y="3656120"/>
            <a:ext cx="396160" cy="3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CD727D-0FF7-66CE-B8DD-B313560C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6" y="3656120"/>
            <a:ext cx="5144936" cy="3201880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2E72103-654D-723F-8177-D89EE25359F7}"/>
              </a:ext>
            </a:extLst>
          </p:cNvPr>
          <p:cNvGrpSpPr/>
          <p:nvPr/>
        </p:nvGrpSpPr>
        <p:grpSpPr>
          <a:xfrm>
            <a:off x="249164" y="1564812"/>
            <a:ext cx="5547757" cy="1887974"/>
            <a:chOff x="334963" y="1075149"/>
            <a:chExt cx="5547757" cy="188797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48FF318C-3FC3-A6CC-DF65-FDDEE26DCCFC}"/>
                </a:ext>
              </a:extLst>
            </p:cNvPr>
            <p:cNvSpPr/>
            <p:nvPr/>
          </p:nvSpPr>
          <p:spPr>
            <a:xfrm>
              <a:off x="334963" y="1075149"/>
              <a:ext cx="5547757" cy="1887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6CA6C2BE-73CE-0F09-8C86-4C9ACC0E286E}"/>
                </a:ext>
              </a:extLst>
            </p:cNvPr>
            <p:cNvGrpSpPr/>
            <p:nvPr/>
          </p:nvGrpSpPr>
          <p:grpSpPr>
            <a:xfrm>
              <a:off x="334963" y="1076052"/>
              <a:ext cx="5452542" cy="1887071"/>
              <a:chOff x="541922" y="4082674"/>
              <a:chExt cx="6018296" cy="2082873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3F5AF7C8-8114-D885-3BDF-AAE5631B53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" b="59116"/>
              <a:stretch/>
            </p:blipFill>
            <p:spPr>
              <a:xfrm>
                <a:off x="541922" y="4082674"/>
                <a:ext cx="5979193" cy="1241801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FE57B981-7428-9A01-A3D9-AC6A0BD26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4733"/>
              <a:stretch/>
            </p:blipFill>
            <p:spPr>
              <a:xfrm>
                <a:off x="549275" y="5398064"/>
                <a:ext cx="5979193" cy="767483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C99DCD5D-F85A-7477-221B-9C5C5C9F10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364" t="55874" b="38004"/>
              <a:stretch/>
            </p:blipFill>
            <p:spPr>
              <a:xfrm>
                <a:off x="1619250" y="5089959"/>
                <a:ext cx="4940968" cy="234516"/>
              </a:xfrm>
              <a:prstGeom prst="rect">
                <a:avLst/>
              </a:prstGeom>
            </p:spPr>
          </p:pic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8CCF00-4DF0-149D-2B1F-E086BC73F0E3}"/>
              </a:ext>
            </a:extLst>
          </p:cNvPr>
          <p:cNvSpPr txBox="1"/>
          <p:nvPr/>
        </p:nvSpPr>
        <p:spPr>
          <a:xfrm>
            <a:off x="3398764" y="1082620"/>
            <a:ext cx="5170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СПРАВКА О САЛЬДО: ЗАПРОС СПРАВКИ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ED3B43-E8E9-71B7-6AD3-40F1A8A89BEC}"/>
              </a:ext>
            </a:extLst>
          </p:cNvPr>
          <p:cNvSpPr/>
          <p:nvPr/>
        </p:nvSpPr>
        <p:spPr>
          <a:xfrm>
            <a:off x="255826" y="1939083"/>
            <a:ext cx="3234695" cy="281178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1DBF002-D40D-1D0F-CC79-FA5A9D7261CC}"/>
              </a:ext>
            </a:extLst>
          </p:cNvPr>
          <p:cNvSpPr/>
          <p:nvPr/>
        </p:nvSpPr>
        <p:spPr>
          <a:xfrm>
            <a:off x="1778561" y="2757450"/>
            <a:ext cx="817880" cy="461828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788DBA5-63E7-9789-6030-9374ACD87AB7}"/>
              </a:ext>
            </a:extLst>
          </p:cNvPr>
          <p:cNvSpPr/>
          <p:nvPr/>
        </p:nvSpPr>
        <p:spPr>
          <a:xfrm>
            <a:off x="4791001" y="3969462"/>
            <a:ext cx="670560" cy="1381761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79290EC-C308-C7E2-31CD-A3A876563B21}"/>
              </a:ext>
            </a:extLst>
          </p:cNvPr>
          <p:cNvSpPr/>
          <p:nvPr/>
        </p:nvSpPr>
        <p:spPr>
          <a:xfrm>
            <a:off x="1168801" y="5996383"/>
            <a:ext cx="1204120" cy="861617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76BBC329-17FE-B2BD-AA76-C433C65155A3}"/>
              </a:ext>
            </a:extLst>
          </p:cNvPr>
          <p:cNvCxnSpPr>
            <a:cxnSpLocks/>
          </p:cNvCxnSpPr>
          <p:nvPr/>
        </p:nvCxnSpPr>
        <p:spPr>
          <a:xfrm>
            <a:off x="3540376" y="2079671"/>
            <a:ext cx="319055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68B9">
                    <a:alpha val="0"/>
                  </a:srgbClr>
                </a:gs>
                <a:gs pos="100000">
                  <a:srgbClr val="0068B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4D34B248-ADB2-05F9-003B-D61B6954E834}"/>
              </a:ext>
            </a:extLst>
          </p:cNvPr>
          <p:cNvCxnSpPr>
            <a:cxnSpLocks/>
          </p:cNvCxnSpPr>
          <p:nvPr/>
        </p:nvCxnSpPr>
        <p:spPr>
          <a:xfrm>
            <a:off x="2596441" y="2947113"/>
            <a:ext cx="413448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68B9">
                    <a:alpha val="0"/>
                  </a:srgbClr>
                </a:gs>
                <a:gs pos="100000">
                  <a:srgbClr val="0068B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53D24069-FC77-7697-D602-A2716B6375B7}"/>
              </a:ext>
            </a:extLst>
          </p:cNvPr>
          <p:cNvCxnSpPr>
            <a:cxnSpLocks/>
          </p:cNvCxnSpPr>
          <p:nvPr/>
        </p:nvCxnSpPr>
        <p:spPr>
          <a:xfrm>
            <a:off x="5461561" y="4615893"/>
            <a:ext cx="126936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68B9">
                    <a:alpha val="0"/>
                  </a:srgbClr>
                </a:gs>
                <a:gs pos="100000">
                  <a:srgbClr val="0068B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EBFAB342-755E-C718-C293-CD215DC8F4F1}"/>
              </a:ext>
            </a:extLst>
          </p:cNvPr>
          <p:cNvCxnSpPr>
            <a:cxnSpLocks/>
          </p:cNvCxnSpPr>
          <p:nvPr/>
        </p:nvCxnSpPr>
        <p:spPr>
          <a:xfrm>
            <a:off x="2337361" y="6421833"/>
            <a:ext cx="439356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68B9">
                    <a:alpha val="0"/>
                  </a:srgbClr>
                </a:gs>
                <a:gs pos="100000">
                  <a:srgbClr val="0068B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822239E-A0A2-BD4C-F7B0-465E045AEED7}"/>
              </a:ext>
            </a:extLst>
          </p:cNvPr>
          <p:cNvSpPr txBox="1"/>
          <p:nvPr/>
        </p:nvSpPr>
        <p:spPr>
          <a:xfrm>
            <a:off x="6821855" y="1848839"/>
            <a:ext cx="4611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Добавлен номер ЕРН (единый регистр населения). Поле заполняется ФЛ и ИП, если его нет, можно указать ИНН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F10AD95-658B-AA7C-3F3A-957294B8BBF3}"/>
              </a:ext>
            </a:extLst>
          </p:cNvPr>
          <p:cNvSpPr txBox="1"/>
          <p:nvPr/>
        </p:nvSpPr>
        <p:spPr>
          <a:xfrm>
            <a:off x="6821855" y="2808613"/>
            <a:ext cx="46118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Выбор нового формата документа </a:t>
            </a:r>
            <a:r>
              <a:rPr lang="en-US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XLS (excel)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sym typeface="Helvetic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C0FED2A-90FD-B525-B3D5-DF2099DD273E}"/>
              </a:ext>
            </a:extLst>
          </p:cNvPr>
          <p:cNvSpPr txBox="1"/>
          <p:nvPr/>
        </p:nvSpPr>
        <p:spPr>
          <a:xfrm>
            <a:off x="6821855" y="4474716"/>
            <a:ext cx="48763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Можно заказать все приложения или каждое по отдельности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AA13C6B-43DE-3EF8-0364-F20EB906CD98}"/>
              </a:ext>
            </a:extLst>
          </p:cNvPr>
          <p:cNvSpPr txBox="1"/>
          <p:nvPr/>
        </p:nvSpPr>
        <p:spPr>
          <a:xfrm>
            <a:off x="6821855" y="6283333"/>
            <a:ext cx="48763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В приложениях № 2 и № 4 есть выбор по КБК, КПП, ОКТМО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CBE2016-5208-4EE3-B7F7-2AEB6E0AB5B5}"/>
              </a:ext>
            </a:extLst>
          </p:cNvPr>
          <p:cNvSpPr txBox="1"/>
          <p:nvPr/>
        </p:nvSpPr>
        <p:spPr>
          <a:xfrm>
            <a:off x="6821855" y="5391654"/>
            <a:ext cx="4876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sym typeface="Helvetica"/>
              </a:rPr>
              <a:t>В приложении № 4 выбирается период (квартал/год), а также вид отображения данных: по сроку уплаты или дате учета налоговым органом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7AFBA92B-B4E4-135D-5C74-1D191B2FB0B1}"/>
              </a:ext>
            </a:extLst>
          </p:cNvPr>
          <p:cNvCxnSpPr>
            <a:cxnSpLocks/>
          </p:cNvCxnSpPr>
          <p:nvPr/>
        </p:nvCxnSpPr>
        <p:spPr>
          <a:xfrm>
            <a:off x="5461561" y="5589666"/>
            <a:ext cx="126936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68B9">
                    <a:alpha val="0"/>
                  </a:srgbClr>
                </a:gs>
                <a:gs pos="100000">
                  <a:srgbClr val="0068B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02A0C02E-FD2F-9B89-D954-9A382428BFDC}"/>
              </a:ext>
            </a:extLst>
          </p:cNvPr>
          <p:cNvSpPr/>
          <p:nvPr/>
        </p:nvSpPr>
        <p:spPr>
          <a:xfrm>
            <a:off x="255825" y="5414723"/>
            <a:ext cx="5205736" cy="444499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20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E2E23F-55A2-7C47-07A5-D2FCF4CC8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C501CC4-CCD5-9DA4-3417-2D427C1F8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47" t="22472" r="18333" b="21473"/>
          <a:stretch/>
        </p:blipFill>
        <p:spPr>
          <a:xfrm>
            <a:off x="4159973" y="1588262"/>
            <a:ext cx="7731355" cy="5269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8B3677-CCE7-E5E5-517C-7040D7AFAAFA}"/>
              </a:ext>
            </a:extLst>
          </p:cNvPr>
          <p:cNvSpPr txBox="1"/>
          <p:nvPr/>
        </p:nvSpPr>
        <p:spPr>
          <a:xfrm>
            <a:off x="5036419" y="1072094"/>
            <a:ext cx="198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САЛЬДО ЕНС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3C034641-CBAA-0E7D-91B5-EDBABCD121F8}"/>
              </a:ext>
            </a:extLst>
          </p:cNvPr>
          <p:cNvSpPr/>
          <p:nvPr/>
        </p:nvSpPr>
        <p:spPr>
          <a:xfrm>
            <a:off x="345886" y="1588262"/>
            <a:ext cx="3693027" cy="854782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FA4AD6BB-4FEC-B918-A090-7F368B3D4DD9}"/>
              </a:ext>
            </a:extLst>
          </p:cNvPr>
          <p:cNvGrpSpPr/>
          <p:nvPr/>
        </p:nvGrpSpPr>
        <p:grpSpPr>
          <a:xfrm>
            <a:off x="533677" y="1720188"/>
            <a:ext cx="3148634" cy="590931"/>
            <a:chOff x="522754" y="2921642"/>
            <a:chExt cx="3148634" cy="5909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91312825-8967-32EF-EF8F-BA16A569E3AD}"/>
                </a:ext>
              </a:extLst>
            </p:cNvPr>
            <p:cNvSpPr txBox="1"/>
            <p:nvPr/>
          </p:nvSpPr>
          <p:spPr>
            <a:xfrm>
              <a:off x="752173" y="2921642"/>
              <a:ext cx="2919215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QR </a:t>
              </a: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– код на сервис «оперативная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помощь: разблокировка счета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и вопросы по ЕНС»</a:t>
              </a: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D15E4786-7AD2-D1DD-852A-10975C3812B5}"/>
                </a:ext>
              </a:extLst>
            </p:cNvPr>
            <p:cNvSpPr/>
            <p:nvPr/>
          </p:nvSpPr>
          <p:spPr>
            <a:xfrm>
              <a:off x="522754" y="3005716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6F2F0841-E9AA-6247-9236-7B3190CE2A88}"/>
              </a:ext>
            </a:extLst>
          </p:cNvPr>
          <p:cNvSpPr/>
          <p:nvPr/>
        </p:nvSpPr>
        <p:spPr>
          <a:xfrm>
            <a:off x="345886" y="2577904"/>
            <a:ext cx="3693027" cy="854782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CED03E68-BA17-2E34-F8A7-E50F8156DCD0}"/>
              </a:ext>
            </a:extLst>
          </p:cNvPr>
          <p:cNvGrpSpPr/>
          <p:nvPr/>
        </p:nvGrpSpPr>
        <p:grpSpPr>
          <a:xfrm>
            <a:off x="533677" y="2876029"/>
            <a:ext cx="3148634" cy="258532"/>
            <a:chOff x="522754" y="2921642"/>
            <a:chExt cx="3148634" cy="258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4E74963-7D48-F511-68D8-5DCC70E1A565}"/>
                </a:ext>
              </a:extLst>
            </p:cNvPr>
            <p:cNvSpPr txBox="1"/>
            <p:nvPr/>
          </p:nvSpPr>
          <p:spPr>
            <a:xfrm>
              <a:off x="752173" y="2921642"/>
              <a:ext cx="2919215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Время формирования справки</a:t>
              </a: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4F2E65DD-DB45-8B9A-F3BC-0EC8D3DBDE40}"/>
                </a:ext>
              </a:extLst>
            </p:cNvPr>
            <p:cNvSpPr/>
            <p:nvPr/>
          </p:nvSpPr>
          <p:spPr>
            <a:xfrm>
              <a:off x="522754" y="3005716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xmlns="" id="{E33B14B5-97A4-A018-1946-10318D0CDEB9}"/>
              </a:ext>
            </a:extLst>
          </p:cNvPr>
          <p:cNvSpPr/>
          <p:nvPr/>
        </p:nvSpPr>
        <p:spPr>
          <a:xfrm>
            <a:off x="345886" y="3567546"/>
            <a:ext cx="3693027" cy="854782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F8E04CDC-F7CA-9B3D-A816-B3FF09D8613A}"/>
              </a:ext>
            </a:extLst>
          </p:cNvPr>
          <p:cNvGrpSpPr/>
          <p:nvPr/>
        </p:nvGrpSpPr>
        <p:grpSpPr>
          <a:xfrm>
            <a:off x="533677" y="3865671"/>
            <a:ext cx="3148634" cy="258532"/>
            <a:chOff x="522754" y="2921642"/>
            <a:chExt cx="3148634" cy="2585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41133722-F341-2116-AC45-4E34AAF27059}"/>
                </a:ext>
              </a:extLst>
            </p:cNvPr>
            <p:cNvSpPr txBox="1"/>
            <p:nvPr/>
          </p:nvSpPr>
          <p:spPr>
            <a:xfrm>
              <a:off x="752173" y="2921642"/>
              <a:ext cx="2919215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Сальдо ЕНС на сегодня</a:t>
              </a: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A145C717-A99C-9E03-2A40-5D830347B962}"/>
                </a:ext>
              </a:extLst>
            </p:cNvPr>
            <p:cNvSpPr/>
            <p:nvPr/>
          </p:nvSpPr>
          <p:spPr>
            <a:xfrm>
              <a:off x="522754" y="3005716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xmlns="" id="{14B1888A-22B9-4685-0BBC-1B43D3D7BB8E}"/>
              </a:ext>
            </a:extLst>
          </p:cNvPr>
          <p:cNvSpPr/>
          <p:nvPr/>
        </p:nvSpPr>
        <p:spPr>
          <a:xfrm>
            <a:off x="345886" y="4557188"/>
            <a:ext cx="3693027" cy="854782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B8FD1601-35B6-F516-5606-8DC5C99947F7}"/>
              </a:ext>
            </a:extLst>
          </p:cNvPr>
          <p:cNvGrpSpPr/>
          <p:nvPr/>
        </p:nvGrpSpPr>
        <p:grpSpPr>
          <a:xfrm>
            <a:off x="533677" y="4855313"/>
            <a:ext cx="3148634" cy="258532"/>
            <a:chOff x="522754" y="2921642"/>
            <a:chExt cx="3148634" cy="25853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CAC9497-316E-28CA-DA12-CFD86585E73D}"/>
                </a:ext>
              </a:extLst>
            </p:cNvPr>
            <p:cNvSpPr txBox="1"/>
            <p:nvPr/>
          </p:nvSpPr>
          <p:spPr>
            <a:xfrm>
              <a:off x="752173" y="2921642"/>
              <a:ext cx="2919215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Сальдо ЕНС на 01.01.23.</a:t>
              </a:r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7394690A-40D8-D91A-3192-3967A29B855A}"/>
                </a:ext>
              </a:extLst>
            </p:cNvPr>
            <p:cNvSpPr/>
            <p:nvPr/>
          </p:nvSpPr>
          <p:spPr>
            <a:xfrm>
              <a:off x="522754" y="3005716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xmlns="" id="{38C0100F-190D-F5D4-4FC0-95E5E756A791}"/>
              </a:ext>
            </a:extLst>
          </p:cNvPr>
          <p:cNvSpPr/>
          <p:nvPr/>
        </p:nvSpPr>
        <p:spPr>
          <a:xfrm>
            <a:off x="345886" y="5546830"/>
            <a:ext cx="3693027" cy="854782"/>
          </a:xfrm>
          <a:prstGeom prst="roundRect">
            <a:avLst>
              <a:gd name="adj" fmla="val 1467"/>
            </a:avLst>
          </a:prstGeom>
          <a:solidFill>
            <a:srgbClr val="FDEBE4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C9710033-FD79-A3F1-8B35-A7FA364FC1A2}"/>
              </a:ext>
            </a:extLst>
          </p:cNvPr>
          <p:cNvGrpSpPr/>
          <p:nvPr/>
        </p:nvGrpSpPr>
        <p:grpSpPr>
          <a:xfrm>
            <a:off x="533677" y="5668994"/>
            <a:ext cx="3148634" cy="610454"/>
            <a:chOff x="522754" y="2921642"/>
            <a:chExt cx="3148634" cy="61045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62894E29-9086-F82C-0EA4-446E390FF3A4}"/>
                </a:ext>
              </a:extLst>
            </p:cNvPr>
            <p:cNvSpPr txBox="1"/>
            <p:nvPr/>
          </p:nvSpPr>
          <p:spPr>
            <a:xfrm>
              <a:off x="752173" y="2921642"/>
              <a:ext cx="2919215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Остаток ЕНП на сегодня</a:t>
              </a: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D198E726-B012-6E7E-82BF-FB2C8587E398}"/>
                </a:ext>
              </a:extLst>
            </p:cNvPr>
            <p:cNvSpPr/>
            <p:nvPr/>
          </p:nvSpPr>
          <p:spPr>
            <a:xfrm>
              <a:off x="522754" y="3005716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1F279824-4273-2FCF-2437-9A223A419D07}"/>
                </a:ext>
              </a:extLst>
            </p:cNvPr>
            <p:cNvSpPr txBox="1"/>
            <p:nvPr/>
          </p:nvSpPr>
          <p:spPr>
            <a:xfrm>
              <a:off x="752173" y="3135064"/>
              <a:ext cx="2919215" cy="39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заполняется только при наличии задолженности по банкротству</a:t>
              </a: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8444509D-867B-C6BA-BA72-9DF81C3D3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854" y="1663923"/>
            <a:ext cx="1182989" cy="1005840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535162E8-1F9B-4ECB-C3FB-AAAC9D60E13C}"/>
              </a:ext>
            </a:extLst>
          </p:cNvPr>
          <p:cNvSpPr/>
          <p:nvPr/>
        </p:nvSpPr>
        <p:spPr>
          <a:xfrm>
            <a:off x="4283853" y="1663924"/>
            <a:ext cx="1182989" cy="1005840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ED898BFD-5B7B-2307-FE7E-B7FBB292636F}"/>
              </a:ext>
            </a:extLst>
          </p:cNvPr>
          <p:cNvSpPr/>
          <p:nvPr/>
        </p:nvSpPr>
        <p:spPr>
          <a:xfrm>
            <a:off x="8460315" y="3180303"/>
            <a:ext cx="1197528" cy="186690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04AA81C5-E47F-C565-7E23-E11776497223}"/>
              </a:ext>
            </a:extLst>
          </p:cNvPr>
          <p:cNvSpPr/>
          <p:nvPr/>
        </p:nvSpPr>
        <p:spPr>
          <a:xfrm>
            <a:off x="4224297" y="4685776"/>
            <a:ext cx="2131546" cy="186690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9786E8B5-ACC8-9694-4CD4-DB02B37034CD}"/>
              </a:ext>
            </a:extLst>
          </p:cNvPr>
          <p:cNvSpPr/>
          <p:nvPr/>
        </p:nvSpPr>
        <p:spPr>
          <a:xfrm>
            <a:off x="4224297" y="4924141"/>
            <a:ext cx="4432786" cy="186690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1299B8AB-7EDA-0F5D-A40A-D90BD2A2E6DE}"/>
              </a:ext>
            </a:extLst>
          </p:cNvPr>
          <p:cNvSpPr/>
          <p:nvPr/>
        </p:nvSpPr>
        <p:spPr>
          <a:xfrm>
            <a:off x="4224296" y="6540845"/>
            <a:ext cx="7667031" cy="239907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837416" y="643159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21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32E403-CE6B-4723-77E6-D7C15B8F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555C72-0598-99CB-63A7-1ECED27BFDED}"/>
              </a:ext>
            </a:extLst>
          </p:cNvPr>
          <p:cNvSpPr txBox="1"/>
          <p:nvPr/>
        </p:nvSpPr>
        <p:spPr>
          <a:xfrm>
            <a:off x="4524831" y="1108081"/>
            <a:ext cx="3037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ДЕТАЛИЗАЦИЯ ДОЛГА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D4CCC913-65A7-1BE9-8711-100A6F2DBED9}"/>
              </a:ext>
            </a:extLst>
          </p:cNvPr>
          <p:cNvSpPr/>
          <p:nvPr/>
        </p:nvSpPr>
        <p:spPr>
          <a:xfrm>
            <a:off x="368830" y="2076683"/>
            <a:ext cx="3215957" cy="1468131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BE1A2A2-6116-9F63-476C-68638ADD720B}"/>
              </a:ext>
            </a:extLst>
          </p:cNvPr>
          <p:cNvGrpSpPr/>
          <p:nvPr/>
        </p:nvGrpSpPr>
        <p:grpSpPr>
          <a:xfrm>
            <a:off x="513292" y="2320521"/>
            <a:ext cx="1683236" cy="258532"/>
            <a:chOff x="479425" y="1841196"/>
            <a:chExt cx="1683236" cy="2585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F9E398D-51FF-463C-49EB-9DB90BA23761}"/>
                </a:ext>
              </a:extLst>
            </p:cNvPr>
            <p:cNvSpPr txBox="1"/>
            <p:nvPr/>
          </p:nvSpPr>
          <p:spPr>
            <a:xfrm>
              <a:off x="627564" y="1841196"/>
              <a:ext cx="1535097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 банкротству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D4783753-928C-C557-3951-D21C144928B6}"/>
                </a:ext>
              </a:extLst>
            </p:cNvPr>
            <p:cNvSpPr/>
            <p:nvPr/>
          </p:nvSpPr>
          <p:spPr>
            <a:xfrm>
              <a:off x="479425" y="19108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85EDC49-D2B4-7BCF-D949-255D617E192B}"/>
              </a:ext>
            </a:extLst>
          </p:cNvPr>
          <p:cNvSpPr/>
          <p:nvPr/>
        </p:nvSpPr>
        <p:spPr>
          <a:xfrm>
            <a:off x="377211" y="1677286"/>
            <a:ext cx="3100896" cy="491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9630BFB-FCBD-D257-8D0C-B2D15942C920}"/>
              </a:ext>
            </a:extLst>
          </p:cNvPr>
          <p:cNvSpPr txBox="1"/>
          <p:nvPr/>
        </p:nvSpPr>
        <p:spPr>
          <a:xfrm>
            <a:off x="410157" y="1768906"/>
            <a:ext cx="3294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Включение в сальдо ЕНС долга: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37911AF4-396A-DA55-C5B6-72BAF7BFBEBD}"/>
              </a:ext>
            </a:extLst>
          </p:cNvPr>
          <p:cNvGrpSpPr/>
          <p:nvPr/>
        </p:nvGrpSpPr>
        <p:grpSpPr>
          <a:xfrm>
            <a:off x="513292" y="2666398"/>
            <a:ext cx="2807186" cy="590931"/>
            <a:chOff x="522754" y="2666407"/>
            <a:chExt cx="2807186" cy="5909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26B89E5-E1DA-BBBE-7433-5A0C668A3EDF}"/>
                </a:ext>
              </a:extLst>
            </p:cNvPr>
            <p:cNvSpPr txBox="1"/>
            <p:nvPr/>
          </p:nvSpPr>
          <p:spPr>
            <a:xfrm>
              <a:off x="670893" y="2666407"/>
              <a:ext cx="2659047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 наступившим срокам графика платежей мирового соглашения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ED75EEBC-2135-3FD2-E053-D7C891FB64B3}"/>
                </a:ext>
              </a:extLst>
            </p:cNvPr>
            <p:cNvSpPr/>
            <p:nvPr/>
          </p:nvSpPr>
          <p:spPr>
            <a:xfrm>
              <a:off x="522754" y="2750481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F5550079-AA49-AB2C-DDE7-6A5C2BB1F428}"/>
              </a:ext>
            </a:extLst>
          </p:cNvPr>
          <p:cNvGrpSpPr/>
          <p:nvPr/>
        </p:nvGrpSpPr>
        <p:grpSpPr>
          <a:xfrm>
            <a:off x="3682488" y="1677286"/>
            <a:ext cx="8278307" cy="5180714"/>
            <a:chOff x="3648621" y="1234537"/>
            <a:chExt cx="8278307" cy="518071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45FB26AA-CE06-F189-FA6C-6EA308F4E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79" t="32285" r="17965" b="16537"/>
            <a:stretch/>
          </p:blipFill>
          <p:spPr>
            <a:xfrm>
              <a:off x="3648621" y="1234537"/>
              <a:ext cx="8278307" cy="5180714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CB8A5D45-5329-9001-E076-667BD61D8850}"/>
                </a:ext>
              </a:extLst>
            </p:cNvPr>
            <p:cNvSpPr/>
            <p:nvPr/>
          </p:nvSpPr>
          <p:spPr>
            <a:xfrm>
              <a:off x="7673138" y="1234537"/>
              <a:ext cx="229272" cy="13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5E220A5-3E2D-839F-0378-26CAB0B4AA99}"/>
              </a:ext>
            </a:extLst>
          </p:cNvPr>
          <p:cNvSpPr/>
          <p:nvPr/>
        </p:nvSpPr>
        <p:spPr>
          <a:xfrm>
            <a:off x="9620236" y="3695447"/>
            <a:ext cx="2211296" cy="1502182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22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0449B5-A23B-107B-79EB-E747ECAFF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287EF4-F561-8A24-0863-E0AA8906EADD}"/>
              </a:ext>
            </a:extLst>
          </p:cNvPr>
          <p:cNvSpPr txBox="1"/>
          <p:nvPr/>
        </p:nvSpPr>
        <p:spPr>
          <a:xfrm>
            <a:off x="4245430" y="1133481"/>
            <a:ext cx="3195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ДЕТАЛИЗАЦИЯ ДОЛГА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F2609416-ED71-152D-6C45-88FB984FBC12}"/>
              </a:ext>
            </a:extLst>
          </p:cNvPr>
          <p:cNvSpPr/>
          <p:nvPr/>
        </p:nvSpPr>
        <p:spPr>
          <a:xfrm>
            <a:off x="325169" y="2048851"/>
            <a:ext cx="3215957" cy="1468131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5368D5C1-7FA4-79CE-F148-24D9EA6C5284}"/>
              </a:ext>
            </a:extLst>
          </p:cNvPr>
          <p:cNvGrpSpPr/>
          <p:nvPr/>
        </p:nvGrpSpPr>
        <p:grpSpPr>
          <a:xfrm>
            <a:off x="469631" y="2292689"/>
            <a:ext cx="1683236" cy="258532"/>
            <a:chOff x="479425" y="1841196"/>
            <a:chExt cx="1683236" cy="2585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767A727-829E-E325-8BF4-569E687F5968}"/>
                </a:ext>
              </a:extLst>
            </p:cNvPr>
            <p:cNvSpPr txBox="1"/>
            <p:nvPr/>
          </p:nvSpPr>
          <p:spPr>
            <a:xfrm>
              <a:off x="627564" y="1841196"/>
              <a:ext cx="1535097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 банкротству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301707DD-D1DC-4501-9704-A3EE43E7256C}"/>
                </a:ext>
              </a:extLst>
            </p:cNvPr>
            <p:cNvSpPr/>
            <p:nvPr/>
          </p:nvSpPr>
          <p:spPr>
            <a:xfrm>
              <a:off x="479425" y="19108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4F7A147-5369-A1EA-1BA9-CAC5B108A255}"/>
              </a:ext>
            </a:extLst>
          </p:cNvPr>
          <p:cNvSpPr/>
          <p:nvPr/>
        </p:nvSpPr>
        <p:spPr>
          <a:xfrm>
            <a:off x="333550" y="1649454"/>
            <a:ext cx="3100896" cy="491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76362F-A4A5-E861-85D5-84BDD838BB7F}"/>
              </a:ext>
            </a:extLst>
          </p:cNvPr>
          <p:cNvSpPr txBox="1"/>
          <p:nvPr/>
        </p:nvSpPr>
        <p:spPr>
          <a:xfrm>
            <a:off x="333550" y="1720065"/>
            <a:ext cx="1827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Детализация долга: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534FBB80-6638-45D1-78A4-4330361BC56D}"/>
              </a:ext>
            </a:extLst>
          </p:cNvPr>
          <p:cNvGrpSpPr/>
          <p:nvPr/>
        </p:nvGrpSpPr>
        <p:grpSpPr>
          <a:xfrm>
            <a:off x="469631" y="2638566"/>
            <a:ext cx="2807186" cy="590931"/>
            <a:chOff x="522754" y="2666407"/>
            <a:chExt cx="2807186" cy="5909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282B86F-75D7-6CA5-6987-672DC7B334E2}"/>
                </a:ext>
              </a:extLst>
            </p:cNvPr>
            <p:cNvSpPr txBox="1"/>
            <p:nvPr/>
          </p:nvSpPr>
          <p:spPr>
            <a:xfrm>
              <a:off x="670893" y="2666407"/>
              <a:ext cx="2659047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 наступившим срокам графика платежей мирового соглашения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9D6B1F88-AEEC-435F-2AE6-22F5CB3D6568}"/>
                </a:ext>
              </a:extLst>
            </p:cNvPr>
            <p:cNvSpPr/>
            <p:nvPr/>
          </p:nvSpPr>
          <p:spPr>
            <a:xfrm>
              <a:off x="522754" y="2750481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639EB0-BC00-0DF0-ED8B-7823CAB84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4" t="27914" r="18130" b="29637"/>
          <a:stretch/>
        </p:blipFill>
        <p:spPr>
          <a:xfrm>
            <a:off x="3689033" y="1650503"/>
            <a:ext cx="8227105" cy="425793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CD2690-0C0B-9458-150B-C040EB5B6989}"/>
              </a:ext>
            </a:extLst>
          </p:cNvPr>
          <p:cNvSpPr/>
          <p:nvPr/>
        </p:nvSpPr>
        <p:spPr>
          <a:xfrm>
            <a:off x="3689032" y="1649454"/>
            <a:ext cx="8227105" cy="491017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7E5F1B5-B306-7DB1-F1AB-440203EF28AA}"/>
              </a:ext>
            </a:extLst>
          </p:cNvPr>
          <p:cNvSpPr/>
          <p:nvPr/>
        </p:nvSpPr>
        <p:spPr>
          <a:xfrm>
            <a:off x="3689032" y="4346355"/>
            <a:ext cx="8227105" cy="491017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23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33F9ED-0CDC-2DCB-33D9-33FA07BD4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1B912FF-D5C0-C5F9-6B44-4BF325BC21E6}"/>
              </a:ext>
            </a:extLst>
          </p:cNvPr>
          <p:cNvSpPr/>
          <p:nvPr/>
        </p:nvSpPr>
        <p:spPr>
          <a:xfrm>
            <a:off x="337797" y="3320618"/>
            <a:ext cx="3215957" cy="980498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56DF90-D9AF-A7B9-E48F-0301C93966F3}"/>
              </a:ext>
            </a:extLst>
          </p:cNvPr>
          <p:cNvSpPr txBox="1"/>
          <p:nvPr/>
        </p:nvSpPr>
        <p:spPr>
          <a:xfrm>
            <a:off x="2882297" y="1270812"/>
            <a:ext cx="6423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ТЕКУЩИЕ РЕЗЕРВЫ И ПРЕДСТОЯЩИЕ НАЧИСЛЕНИЯ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CA008427-0762-A8EA-E843-4AFB2348A795}"/>
              </a:ext>
            </a:extLst>
          </p:cNvPr>
          <p:cNvSpPr/>
          <p:nvPr/>
        </p:nvSpPr>
        <p:spPr>
          <a:xfrm>
            <a:off x="337797" y="2199683"/>
            <a:ext cx="3215957" cy="980498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6401366-63DB-8413-8291-CC9DCBD42D74}"/>
              </a:ext>
            </a:extLst>
          </p:cNvPr>
          <p:cNvGrpSpPr/>
          <p:nvPr/>
        </p:nvGrpSpPr>
        <p:grpSpPr>
          <a:xfrm>
            <a:off x="482259" y="2443520"/>
            <a:ext cx="3446606" cy="461665"/>
            <a:chOff x="479425" y="1841196"/>
            <a:chExt cx="3446606" cy="4616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4B53E23-DC3B-4F99-A6CC-2811BD513966}"/>
                </a:ext>
              </a:extLst>
            </p:cNvPr>
            <p:cNvSpPr txBox="1"/>
            <p:nvPr/>
          </p:nvSpPr>
          <p:spPr>
            <a:xfrm>
              <a:off x="627564" y="1841196"/>
              <a:ext cx="32984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детализация известных налоговому </a:t>
              </a:r>
            </a:p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органу предстоящих платежей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0C4741B2-A3CA-67A0-04AE-6FA5689021A7}"/>
                </a:ext>
              </a:extLst>
            </p:cNvPr>
            <p:cNvSpPr/>
            <p:nvPr/>
          </p:nvSpPr>
          <p:spPr>
            <a:xfrm>
              <a:off x="479425" y="19108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1C8353C9-5F5D-7709-F563-0D3F075DBBC6}"/>
              </a:ext>
            </a:extLst>
          </p:cNvPr>
          <p:cNvGrpSpPr/>
          <p:nvPr/>
        </p:nvGrpSpPr>
        <p:grpSpPr>
          <a:xfrm>
            <a:off x="482259" y="3515402"/>
            <a:ext cx="3223966" cy="590931"/>
            <a:chOff x="522754" y="2666407"/>
            <a:chExt cx="3223966" cy="5909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577D365-3A48-C252-72A8-84BA7A37C4A4}"/>
                </a:ext>
              </a:extLst>
            </p:cNvPr>
            <p:cNvSpPr txBox="1"/>
            <p:nvPr/>
          </p:nvSpPr>
          <p:spPr>
            <a:xfrm>
              <a:off x="670893" y="2666407"/>
              <a:ext cx="3075827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детализация резервов в разрезе обязательств и документов оснований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B6A5A08F-1A36-E1C6-7C62-5FBF93688022}"/>
                </a:ext>
              </a:extLst>
            </p:cNvPr>
            <p:cNvSpPr/>
            <p:nvPr/>
          </p:nvSpPr>
          <p:spPr>
            <a:xfrm>
              <a:off x="522754" y="2750481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28967A-F7C5-869F-7ECF-0EC088B05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6" t="26937" r="18021" b="30150"/>
          <a:stretch/>
        </p:blipFill>
        <p:spPr>
          <a:xfrm>
            <a:off x="3698216" y="2199683"/>
            <a:ext cx="8193112" cy="43738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E1B81EA-73BB-CC42-6225-52D8E56E2D73}"/>
              </a:ext>
            </a:extLst>
          </p:cNvPr>
          <p:cNvSpPr/>
          <p:nvPr/>
        </p:nvSpPr>
        <p:spPr>
          <a:xfrm>
            <a:off x="3706225" y="3718766"/>
            <a:ext cx="3934897" cy="287485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446A08-14E5-62F1-26BE-D24AC7C51A38}"/>
              </a:ext>
            </a:extLst>
          </p:cNvPr>
          <p:cNvSpPr/>
          <p:nvPr/>
        </p:nvSpPr>
        <p:spPr>
          <a:xfrm>
            <a:off x="3706225" y="5357207"/>
            <a:ext cx="3934897" cy="287485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24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77200C-9D0F-CB5C-B281-DAE0EA09C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DD25AEF-2B6A-99CF-105A-B23728BC92A0}"/>
              </a:ext>
            </a:extLst>
          </p:cNvPr>
          <p:cNvSpPr/>
          <p:nvPr/>
        </p:nvSpPr>
        <p:spPr>
          <a:xfrm>
            <a:off x="3793137" y="1547415"/>
            <a:ext cx="4559319" cy="250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D467FD6-40C0-5016-B2F5-06EFCC675C33}"/>
              </a:ext>
            </a:extLst>
          </p:cNvPr>
          <p:cNvSpPr/>
          <p:nvPr/>
        </p:nvSpPr>
        <p:spPr>
          <a:xfrm>
            <a:off x="419629" y="2668350"/>
            <a:ext cx="3215957" cy="980498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E2B09B-16C5-7BA0-D261-E91D2C4CDC0F}"/>
              </a:ext>
            </a:extLst>
          </p:cNvPr>
          <p:cNvSpPr txBox="1"/>
          <p:nvPr/>
        </p:nvSpPr>
        <p:spPr>
          <a:xfrm>
            <a:off x="4730569" y="1084665"/>
            <a:ext cx="204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РАСЧЕТ ПЕНИ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F6BB9A7C-20E1-74AC-9D96-AEED11B97933}"/>
              </a:ext>
            </a:extLst>
          </p:cNvPr>
          <p:cNvSpPr/>
          <p:nvPr/>
        </p:nvSpPr>
        <p:spPr>
          <a:xfrm>
            <a:off x="419629" y="1547415"/>
            <a:ext cx="3215957" cy="980498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F26515BA-89E0-CDF0-0BCE-314FB028E56E}"/>
              </a:ext>
            </a:extLst>
          </p:cNvPr>
          <p:cNvGrpSpPr/>
          <p:nvPr/>
        </p:nvGrpSpPr>
        <p:grpSpPr>
          <a:xfrm>
            <a:off x="564091" y="1714499"/>
            <a:ext cx="2675255" cy="646331"/>
            <a:chOff x="479425" y="1841196"/>
            <a:chExt cx="2675255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F3886C7-ED3D-2689-B0FB-2D8FA9229DA1}"/>
                </a:ext>
              </a:extLst>
            </p:cNvPr>
            <p:cNvSpPr txBox="1"/>
            <p:nvPr/>
          </p:nvSpPr>
          <p:spPr>
            <a:xfrm>
              <a:off x="627564" y="1841196"/>
              <a:ext cx="25271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можно запросить даже при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нулевом и положительном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сальдо ЕНС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11BC58E-AC03-F19B-D1AE-A57AB6AC2385}"/>
                </a:ext>
              </a:extLst>
            </p:cNvPr>
            <p:cNvSpPr/>
            <p:nvPr/>
          </p:nvSpPr>
          <p:spPr>
            <a:xfrm>
              <a:off x="479425" y="195661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6E3E0792-CF7B-BE2E-0899-C1F67D56664B}"/>
              </a:ext>
            </a:extLst>
          </p:cNvPr>
          <p:cNvGrpSpPr/>
          <p:nvPr/>
        </p:nvGrpSpPr>
        <p:grpSpPr>
          <a:xfrm>
            <a:off x="564091" y="2946233"/>
            <a:ext cx="2675256" cy="424732"/>
            <a:chOff x="522754" y="2666407"/>
            <a:chExt cx="2675256" cy="424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1E86D48-22FF-F937-994E-2FC60799CC5B}"/>
                </a:ext>
              </a:extLst>
            </p:cNvPr>
            <p:cNvSpPr txBox="1"/>
            <p:nvPr/>
          </p:nvSpPr>
          <p:spPr>
            <a:xfrm>
              <a:off x="670894" y="2666407"/>
              <a:ext cx="2527116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детализация начисленных/ уменьшенных сумм пени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CB422B80-D402-AFCD-0C4E-C0DEEB4B5CDF}"/>
                </a:ext>
              </a:extLst>
            </p:cNvPr>
            <p:cNvSpPr/>
            <p:nvPr/>
          </p:nvSpPr>
          <p:spPr>
            <a:xfrm>
              <a:off x="522754" y="2750481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0EE006-31EF-EEB8-CC14-41E526A3F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9" t="35019" r="18205" b="46550"/>
          <a:stretch/>
        </p:blipFill>
        <p:spPr>
          <a:xfrm>
            <a:off x="3845812" y="2176185"/>
            <a:ext cx="8129406" cy="18121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36D03C-88D0-4BD1-640C-40243E0BF0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57" t="64830" r="17949" b="21331"/>
          <a:stretch/>
        </p:blipFill>
        <p:spPr>
          <a:xfrm>
            <a:off x="3804179" y="5497207"/>
            <a:ext cx="8180140" cy="13607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8857E0-1222-6CC6-3E9D-55338D22D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57" t="48836" r="17949" b="35059"/>
          <a:stretch/>
        </p:blipFill>
        <p:spPr>
          <a:xfrm>
            <a:off x="3793669" y="3986786"/>
            <a:ext cx="8222180" cy="15836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DC6C72-D0A4-19F9-85D0-AEB3A91C2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37" t="26271" r="18205" b="66933"/>
          <a:stretch/>
        </p:blipFill>
        <p:spPr>
          <a:xfrm>
            <a:off x="8350637" y="1547415"/>
            <a:ext cx="3621320" cy="6682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ACD0C2A-6A36-11A4-C228-CD466B019F43}"/>
              </a:ext>
            </a:extLst>
          </p:cNvPr>
          <p:cNvSpPr/>
          <p:nvPr/>
        </p:nvSpPr>
        <p:spPr>
          <a:xfrm>
            <a:off x="5262175" y="3082282"/>
            <a:ext cx="1868452" cy="880541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7EA799D-DD60-572C-34B7-80759DC1DDFA}"/>
              </a:ext>
            </a:extLst>
          </p:cNvPr>
          <p:cNvSpPr/>
          <p:nvPr/>
        </p:nvSpPr>
        <p:spPr>
          <a:xfrm>
            <a:off x="5238820" y="4423834"/>
            <a:ext cx="1536206" cy="1077184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AFA2CCD-5591-03A9-BFE7-DC64DD850B3E}"/>
              </a:ext>
            </a:extLst>
          </p:cNvPr>
          <p:cNvSpPr/>
          <p:nvPr/>
        </p:nvSpPr>
        <p:spPr>
          <a:xfrm>
            <a:off x="3922923" y="5994518"/>
            <a:ext cx="7982268" cy="825805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905191" y="646134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25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A28F4F-4F84-A66A-4A9A-806F7050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49C5667-2860-7654-AC68-119AED1584E4}"/>
              </a:ext>
            </a:extLst>
          </p:cNvPr>
          <p:cNvSpPr/>
          <p:nvPr/>
        </p:nvSpPr>
        <p:spPr>
          <a:xfrm>
            <a:off x="10380998" y="3318397"/>
            <a:ext cx="1544196" cy="3104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2506FB-B2EB-8FEE-0E5F-2C00EE0111B6}"/>
              </a:ext>
            </a:extLst>
          </p:cNvPr>
          <p:cNvSpPr txBox="1"/>
          <p:nvPr/>
        </p:nvSpPr>
        <p:spPr>
          <a:xfrm>
            <a:off x="4989618" y="1211453"/>
            <a:ext cx="4076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5760"/>
                </a:solidFill>
                <a:latin typeface="+mj-lt"/>
                <a:cs typeface="Golos Text SemiBold" panose="020B0503020202020204" pitchFamily="34" charset="0"/>
              </a:rPr>
              <a:t>РАСЧЕТ ПЕНИ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15584301-1120-4A8D-8355-7B536DB7F91E}"/>
              </a:ext>
            </a:extLst>
          </p:cNvPr>
          <p:cNvSpPr/>
          <p:nvPr/>
        </p:nvSpPr>
        <p:spPr>
          <a:xfrm>
            <a:off x="351261" y="1832818"/>
            <a:ext cx="3215957" cy="980498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CF64B6E8-5DC4-7BF6-1583-8419EA109BFA}"/>
              </a:ext>
            </a:extLst>
          </p:cNvPr>
          <p:cNvGrpSpPr/>
          <p:nvPr/>
        </p:nvGrpSpPr>
        <p:grpSpPr>
          <a:xfrm>
            <a:off x="512656" y="2092235"/>
            <a:ext cx="3215957" cy="461665"/>
            <a:chOff x="479425" y="1841196"/>
            <a:chExt cx="3215957" cy="4616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17A118D-FB79-0674-E412-8B71000A123C}"/>
                </a:ext>
              </a:extLst>
            </p:cNvPr>
            <p:cNvSpPr txBox="1"/>
            <p:nvPr/>
          </p:nvSpPr>
          <p:spPr>
            <a:xfrm>
              <a:off x="627564" y="1841196"/>
              <a:ext cx="30678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детализация приостановленной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задолженности по пеням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E894D3B2-D1A3-84FF-57C4-E2C6087310DC}"/>
                </a:ext>
              </a:extLst>
            </p:cNvPr>
            <p:cNvSpPr/>
            <p:nvPr/>
          </p:nvSpPr>
          <p:spPr>
            <a:xfrm>
              <a:off x="479425" y="195661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2D1DBC-631E-8DF0-3200-3B2346BA9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9" t="35187" r="18205" b="46550"/>
          <a:stretch/>
        </p:blipFill>
        <p:spPr>
          <a:xfrm>
            <a:off x="3815704" y="1845678"/>
            <a:ext cx="8109490" cy="18786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6532E4-1961-E732-D929-A6DD8DD01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2" t="34138" r="24023" b="39502"/>
          <a:stretch/>
        </p:blipFill>
        <p:spPr>
          <a:xfrm>
            <a:off x="3814175" y="3711456"/>
            <a:ext cx="7205042" cy="271167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1E1C700-C534-6977-DBEC-4C804D26DD66}"/>
              </a:ext>
            </a:extLst>
          </p:cNvPr>
          <p:cNvSpPr/>
          <p:nvPr/>
        </p:nvSpPr>
        <p:spPr>
          <a:xfrm>
            <a:off x="8830095" y="2768327"/>
            <a:ext cx="1564431" cy="903243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4219EAF-BBCD-8311-24D2-765AC1AB02FC}"/>
              </a:ext>
            </a:extLst>
          </p:cNvPr>
          <p:cNvSpPr/>
          <p:nvPr/>
        </p:nvSpPr>
        <p:spPr>
          <a:xfrm>
            <a:off x="3814175" y="3789679"/>
            <a:ext cx="4601056" cy="492761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3676FC7-CBB3-0BEE-ACDF-AD1A30134258}"/>
              </a:ext>
            </a:extLst>
          </p:cNvPr>
          <p:cNvSpPr/>
          <p:nvPr/>
        </p:nvSpPr>
        <p:spPr>
          <a:xfrm>
            <a:off x="3814175" y="5457923"/>
            <a:ext cx="7278216" cy="248950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26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623E26-19AC-2CC8-E2DE-FFD13C231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DD812E-CA62-EEA6-15FB-4F02C951E0C3}"/>
              </a:ext>
            </a:extLst>
          </p:cNvPr>
          <p:cNvSpPr/>
          <p:nvPr/>
        </p:nvSpPr>
        <p:spPr>
          <a:xfrm>
            <a:off x="3703849" y="1879745"/>
            <a:ext cx="8235115" cy="487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CAC010-73C4-8494-499C-AF65E3424ACC}"/>
              </a:ext>
            </a:extLst>
          </p:cNvPr>
          <p:cNvSpPr txBox="1"/>
          <p:nvPr/>
        </p:nvSpPr>
        <p:spPr>
          <a:xfrm>
            <a:off x="3640543" y="1173616"/>
            <a:ext cx="373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НАЧИСЛЕНИЯ И ПОГАШЕНИЯ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C6942D48-F43B-8699-F299-0DA325F11930}"/>
              </a:ext>
            </a:extLst>
          </p:cNvPr>
          <p:cNvSpPr/>
          <p:nvPr/>
        </p:nvSpPr>
        <p:spPr>
          <a:xfrm>
            <a:off x="343430" y="2038773"/>
            <a:ext cx="3215957" cy="1653540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F42F0CC-3A7C-5B1D-99B0-B17B0F8BFECD}"/>
              </a:ext>
            </a:extLst>
          </p:cNvPr>
          <p:cNvGrpSpPr/>
          <p:nvPr/>
        </p:nvGrpSpPr>
        <p:grpSpPr>
          <a:xfrm>
            <a:off x="487892" y="2585661"/>
            <a:ext cx="1908175" cy="276999"/>
            <a:chOff x="479425" y="1841196"/>
            <a:chExt cx="1908175" cy="2769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A102C23-5169-6988-FE13-C47EAF383A89}"/>
                </a:ext>
              </a:extLst>
            </p:cNvPr>
            <p:cNvSpPr txBox="1"/>
            <p:nvPr/>
          </p:nvSpPr>
          <p:spPr>
            <a:xfrm>
              <a:off x="627564" y="1841196"/>
              <a:ext cx="17600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 срокам уплаты 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531888D-ED01-489E-92D3-CCB4AFBDFA41}"/>
                </a:ext>
              </a:extLst>
            </p:cNvPr>
            <p:cNvSpPr/>
            <p:nvPr/>
          </p:nvSpPr>
          <p:spPr>
            <a:xfrm>
              <a:off x="479425" y="195661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4784BC-D898-06B3-BFF7-2CBBFBB10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67" t="37376" r="16720" b="55594"/>
          <a:stretch/>
        </p:blipFill>
        <p:spPr>
          <a:xfrm>
            <a:off x="3697468" y="1879745"/>
            <a:ext cx="8298420" cy="668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DCB345-1D75-BA38-E7DF-D448C0915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67" t="43623" r="16720" b="49346"/>
          <a:stretch/>
        </p:blipFill>
        <p:spPr>
          <a:xfrm>
            <a:off x="3697468" y="2845174"/>
            <a:ext cx="8298420" cy="668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C87F0C-0D99-B7A2-30A2-C44125084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67" t="49823" r="16720" b="34301"/>
          <a:stretch/>
        </p:blipFill>
        <p:spPr>
          <a:xfrm>
            <a:off x="3697468" y="3593059"/>
            <a:ext cx="8298420" cy="15090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28CDFC-AA39-90B5-F446-890A24DF9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67" t="65424" r="16720" b="18530"/>
          <a:stretch/>
        </p:blipFill>
        <p:spPr>
          <a:xfrm>
            <a:off x="3697468" y="5266394"/>
            <a:ext cx="8298420" cy="15252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DD6FDC6-181D-9C1B-B1C3-DD295B979737}"/>
              </a:ext>
            </a:extLst>
          </p:cNvPr>
          <p:cNvSpPr/>
          <p:nvPr/>
        </p:nvSpPr>
        <p:spPr>
          <a:xfrm>
            <a:off x="351811" y="1794354"/>
            <a:ext cx="2985357" cy="617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27B0B1-50FD-5824-C1FF-38EC20DBAC72}"/>
              </a:ext>
            </a:extLst>
          </p:cNvPr>
          <p:cNvSpPr txBox="1"/>
          <p:nvPr/>
        </p:nvSpPr>
        <p:spPr>
          <a:xfrm>
            <a:off x="384757" y="1863166"/>
            <a:ext cx="295241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Можно запросить информацию </a:t>
            </a:r>
            <a:b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 выбранный квартал: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8B74DC6-A23A-08CE-D63C-EE44DF3900B0}"/>
              </a:ext>
            </a:extLst>
          </p:cNvPr>
          <p:cNvGrpSpPr/>
          <p:nvPr/>
        </p:nvGrpSpPr>
        <p:grpSpPr>
          <a:xfrm>
            <a:off x="487892" y="2911156"/>
            <a:ext cx="2713355" cy="461665"/>
            <a:chOff x="479425" y="1841196"/>
            <a:chExt cx="2713355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696F20A-2F1A-FFBE-B702-14CB049E3689}"/>
                </a:ext>
              </a:extLst>
            </p:cNvPr>
            <p:cNvSpPr txBox="1"/>
            <p:nvPr/>
          </p:nvSpPr>
          <p:spPr>
            <a:xfrm>
              <a:off x="627564" y="1841196"/>
              <a:ext cx="25652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 дате учета налоговым органом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42C7EF0A-5FD1-8E33-898D-B7EC6570B8E4}"/>
                </a:ext>
              </a:extLst>
            </p:cNvPr>
            <p:cNvSpPr/>
            <p:nvPr/>
          </p:nvSpPr>
          <p:spPr>
            <a:xfrm>
              <a:off x="479425" y="195661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6378E2FF-2005-71AD-2F46-CD190D43F8CD}"/>
              </a:ext>
            </a:extLst>
          </p:cNvPr>
          <p:cNvSpPr/>
          <p:nvPr/>
        </p:nvSpPr>
        <p:spPr>
          <a:xfrm>
            <a:off x="343430" y="3781560"/>
            <a:ext cx="3215957" cy="936913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0FD76052-DB6B-7796-5B63-79B2E554F850}"/>
              </a:ext>
            </a:extLst>
          </p:cNvPr>
          <p:cNvGrpSpPr/>
          <p:nvPr/>
        </p:nvGrpSpPr>
        <p:grpSpPr>
          <a:xfrm>
            <a:off x="487892" y="3937956"/>
            <a:ext cx="3152651" cy="461665"/>
            <a:chOff x="479425" y="1841196"/>
            <a:chExt cx="3152651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E72350C-FFC4-C7C8-3D82-02636BF83607}"/>
                </a:ext>
              </a:extLst>
            </p:cNvPr>
            <p:cNvSpPr txBox="1"/>
            <p:nvPr/>
          </p:nvSpPr>
          <p:spPr>
            <a:xfrm>
              <a:off x="627563" y="1841196"/>
              <a:ext cx="30045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сумма начислений в разрезе документов – основания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65DAB94C-6DDA-488A-32F2-8F81758C88C9}"/>
                </a:ext>
              </a:extLst>
            </p:cNvPr>
            <p:cNvSpPr/>
            <p:nvPr/>
          </p:nvSpPr>
          <p:spPr>
            <a:xfrm>
              <a:off x="479425" y="195661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478F22AF-6852-E0BF-B34D-2DBA71390B3B}"/>
              </a:ext>
            </a:extLst>
          </p:cNvPr>
          <p:cNvSpPr/>
          <p:nvPr/>
        </p:nvSpPr>
        <p:spPr>
          <a:xfrm>
            <a:off x="343430" y="4807720"/>
            <a:ext cx="3215957" cy="936913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8022DC60-3797-4452-50EA-DCE118E775A4}"/>
              </a:ext>
            </a:extLst>
          </p:cNvPr>
          <p:cNvGrpSpPr/>
          <p:nvPr/>
        </p:nvGrpSpPr>
        <p:grpSpPr>
          <a:xfrm>
            <a:off x="487892" y="4921084"/>
            <a:ext cx="3152651" cy="646331"/>
            <a:chOff x="479425" y="1841196"/>
            <a:chExt cx="3152651" cy="6463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EE8FB9E-F6A9-6DCE-1CE7-C5A69E970470}"/>
                </a:ext>
              </a:extLst>
            </p:cNvPr>
            <p:cNvSpPr txBox="1"/>
            <p:nvPr/>
          </p:nvSpPr>
          <p:spPr>
            <a:xfrm>
              <a:off x="627563" y="1841196"/>
              <a:ext cx="30045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можно запросить информацию по всем КБК, КПП и ОКТМО, либо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</a:rPr>
                <a:t>по нужному перечню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C32E2ABE-6638-BB6D-D1C1-3137BFEAF16C}"/>
                </a:ext>
              </a:extLst>
            </p:cNvPr>
            <p:cNvSpPr/>
            <p:nvPr/>
          </p:nvSpPr>
          <p:spPr>
            <a:xfrm>
              <a:off x="479425" y="195661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910100" y="648288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27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C3AC6B-F8D3-EF28-F897-9CA05F6C7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9CE391-140A-9D0E-0D8A-7C8174C60C16}"/>
              </a:ext>
            </a:extLst>
          </p:cNvPr>
          <p:cNvSpPr txBox="1"/>
          <p:nvPr/>
        </p:nvSpPr>
        <p:spPr>
          <a:xfrm>
            <a:off x="3932427" y="1157287"/>
            <a:ext cx="477021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ЧТО ДЕЛАТЬ В СЛУЧАЕ НЕСОГЛАСИЯ?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F19122-705C-EC46-BC82-2893CB953610}"/>
              </a:ext>
            </a:extLst>
          </p:cNvPr>
          <p:cNvSpPr/>
          <p:nvPr/>
        </p:nvSpPr>
        <p:spPr>
          <a:xfrm>
            <a:off x="232493" y="1481360"/>
            <a:ext cx="533401" cy="481513"/>
          </a:xfrm>
          <a:prstGeom prst="rect">
            <a:avLst/>
          </a:prstGeom>
          <a:solidFill>
            <a:srgbClr val="FFEE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96FC0C-FC03-4BA0-66D7-4306B6C95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0233" y="1573156"/>
            <a:ext cx="297919" cy="297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C74135-848A-2257-AAD1-379F054C5A47}"/>
              </a:ext>
            </a:extLst>
          </p:cNvPr>
          <p:cNvSpPr txBox="1"/>
          <p:nvPr/>
        </p:nvSpPr>
        <p:spPr>
          <a:xfrm>
            <a:off x="765892" y="1637962"/>
            <a:ext cx="852152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Сервис оперативной помощи для быстрого решения спорных вопросов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B96611-3F9E-AE3F-7976-6DF9378F2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33239" r="37678" b="6419"/>
          <a:stretch/>
        </p:blipFill>
        <p:spPr>
          <a:xfrm>
            <a:off x="232493" y="1994894"/>
            <a:ext cx="4724717" cy="28048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D452D4-A864-3A43-A450-941C92050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7" t="41555" r="46750" b="32667"/>
          <a:stretch/>
        </p:blipFill>
        <p:spPr>
          <a:xfrm>
            <a:off x="232493" y="4771768"/>
            <a:ext cx="4724717" cy="20862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8F5AF9B-5F8C-67CC-379C-261DDCE050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37814" r="38524" b="42076"/>
          <a:stretch/>
        </p:blipFill>
        <p:spPr>
          <a:xfrm>
            <a:off x="4957210" y="1994894"/>
            <a:ext cx="5029991" cy="1076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756CCD7-1BFB-CEC0-301F-E258AAE6B2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t="48653" r="44611" b="17588"/>
          <a:stretch/>
        </p:blipFill>
        <p:spPr>
          <a:xfrm>
            <a:off x="4957210" y="3071078"/>
            <a:ext cx="5029991" cy="27145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8B46C8D-EA6E-6B89-05E7-C558029CA0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42412" r="40399" b="36219"/>
          <a:stretch/>
        </p:blipFill>
        <p:spPr>
          <a:xfrm>
            <a:off x="4957210" y="5763718"/>
            <a:ext cx="5029990" cy="10942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шаблон, прямоугольный, пикс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3A791A71-B473-DC1D-E863-44F644865A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70" y="1994894"/>
            <a:ext cx="1648660" cy="16486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907E73-D284-9626-A608-9C36C7A05540}"/>
              </a:ext>
            </a:extLst>
          </p:cNvPr>
          <p:cNvSpPr txBox="1"/>
          <p:nvPr/>
        </p:nvSpPr>
        <p:spPr>
          <a:xfrm>
            <a:off x="9987201" y="3699434"/>
            <a:ext cx="20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u="sng" dirty="0">
                <a:solidFill>
                  <a:srgbClr val="0561F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СЕРВИС </a:t>
            </a:r>
            <a:br>
              <a:rPr lang="ru-RU" sz="1000" u="sng" dirty="0">
                <a:solidFill>
                  <a:srgbClr val="0561F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000" u="sng" dirty="0">
                <a:solidFill>
                  <a:srgbClr val="0561F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«ОПЕРАТИВНАЯ ПОМОЩЬ»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28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2D5E79-D8A8-D0B1-157A-D978C47F0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51CCC5-727B-B000-FCF3-30ED537BDA96}"/>
              </a:ext>
            </a:extLst>
          </p:cNvPr>
          <p:cNvSpPr txBox="1"/>
          <p:nvPr/>
        </p:nvSpPr>
        <p:spPr>
          <a:xfrm>
            <a:off x="3853531" y="1397043"/>
            <a:ext cx="488566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КАК ЗАПИСАТЬСЯ НА ЛИЧНЫЙ ПРИЕМ?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FC482F2-9E0A-5E82-BAB8-9C7397777057}"/>
              </a:ext>
            </a:extLst>
          </p:cNvPr>
          <p:cNvGrpSpPr/>
          <p:nvPr/>
        </p:nvGrpSpPr>
        <p:grpSpPr>
          <a:xfrm>
            <a:off x="385763" y="1799193"/>
            <a:ext cx="882502" cy="824013"/>
            <a:chOff x="0" y="860098"/>
            <a:chExt cx="882502" cy="82401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D45ADBF-E0B0-EE4A-6970-80A9462D7475}"/>
                </a:ext>
              </a:extLst>
            </p:cNvPr>
            <p:cNvSpPr/>
            <p:nvPr/>
          </p:nvSpPr>
          <p:spPr>
            <a:xfrm>
              <a:off x="0" y="860098"/>
              <a:ext cx="882502" cy="824013"/>
            </a:xfrm>
            <a:prstGeom prst="rect">
              <a:avLst/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9CE5FD63-AA14-6B2E-66D4-D04C1FA3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90622" y="1021475"/>
              <a:ext cx="501259" cy="50125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700A5C-B992-E59C-FE6A-37498A521A16}"/>
              </a:ext>
            </a:extLst>
          </p:cNvPr>
          <p:cNvSpPr txBox="1"/>
          <p:nvPr/>
        </p:nvSpPr>
        <p:spPr>
          <a:xfrm>
            <a:off x="1356432" y="2067116"/>
            <a:ext cx="852152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Сервис «Онлайн-запись» для получения услуги в приоритетном порядке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A07EF8DD-121D-BB8B-23F1-CC50CF05819E}"/>
              </a:ext>
            </a:extLst>
          </p:cNvPr>
          <p:cNvGrpSpPr/>
          <p:nvPr/>
        </p:nvGrpSpPr>
        <p:grpSpPr>
          <a:xfrm>
            <a:off x="7399196" y="2692705"/>
            <a:ext cx="3007395" cy="721675"/>
            <a:chOff x="8884568" y="2057705"/>
            <a:chExt cx="3007395" cy="721675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xmlns="" id="{790FAD44-7A13-8D4B-B019-B55077F43973}"/>
                </a:ext>
              </a:extLst>
            </p:cNvPr>
            <p:cNvSpPr/>
            <p:nvPr/>
          </p:nvSpPr>
          <p:spPr>
            <a:xfrm>
              <a:off x="8884568" y="2057705"/>
              <a:ext cx="3007395" cy="721675"/>
            </a:xfrm>
            <a:prstGeom prst="roundRect">
              <a:avLst>
                <a:gd name="adj" fmla="val 146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DED4AC6-4782-DC06-8378-130A27FBD8DD}"/>
                </a:ext>
              </a:extLst>
            </p:cNvPr>
            <p:cNvSpPr txBox="1"/>
            <p:nvPr/>
          </p:nvSpPr>
          <p:spPr>
            <a:xfrm>
              <a:off x="9023835" y="2187710"/>
              <a:ext cx="2339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Зайдите на сайт ФНС </a:t>
              </a:r>
              <a:b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</a:br>
              <a:r>
                <a:rPr lang="en-US" sz="1200" u="sng" dirty="0">
                  <a:solidFill>
                    <a:srgbClr val="0561FC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https://www.nalog.gov.ru/</a:t>
              </a:r>
              <a:endParaRPr lang="ru-RU" sz="1200" u="sng" dirty="0">
                <a:solidFill>
                  <a:srgbClr val="0561F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5A7AD0D9-7194-ED07-45B9-D65819A08F63}"/>
              </a:ext>
            </a:extLst>
          </p:cNvPr>
          <p:cNvGrpSpPr/>
          <p:nvPr/>
        </p:nvGrpSpPr>
        <p:grpSpPr>
          <a:xfrm>
            <a:off x="7399196" y="3729630"/>
            <a:ext cx="3007395" cy="808740"/>
            <a:chOff x="8884568" y="2877075"/>
            <a:chExt cx="3007395" cy="80874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xmlns="" id="{36EDE5CD-1309-1F3D-7EB4-10903613DF45}"/>
                </a:ext>
              </a:extLst>
            </p:cNvPr>
            <p:cNvSpPr/>
            <p:nvPr/>
          </p:nvSpPr>
          <p:spPr>
            <a:xfrm>
              <a:off x="8884568" y="2877075"/>
              <a:ext cx="3007395" cy="808740"/>
            </a:xfrm>
            <a:prstGeom prst="roundRect">
              <a:avLst>
                <a:gd name="adj" fmla="val 146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8309532-E014-65C0-A982-53D58D2FC2F8}"/>
                </a:ext>
              </a:extLst>
            </p:cNvPr>
            <p:cNvSpPr txBox="1"/>
            <p:nvPr/>
          </p:nvSpPr>
          <p:spPr>
            <a:xfrm>
              <a:off x="9023835" y="2948120"/>
              <a:ext cx="2758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Выберите раздел «Все сервисы» В разделе выберете</a:t>
              </a:r>
              <a:b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</a:br>
              <a:r>
                <a:rPr lang="ru-RU" sz="1200" u="sng" dirty="0">
                  <a:solidFill>
                    <a:srgbClr val="0561FC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«Запись на прием в инспекцию»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B777382C-F375-0F29-51E6-AE0CE4714A25}"/>
              </a:ext>
            </a:extLst>
          </p:cNvPr>
          <p:cNvGrpSpPr/>
          <p:nvPr/>
        </p:nvGrpSpPr>
        <p:grpSpPr>
          <a:xfrm>
            <a:off x="7399196" y="4853620"/>
            <a:ext cx="3007395" cy="721675"/>
            <a:chOff x="8884568" y="3763035"/>
            <a:chExt cx="3007395" cy="72167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0529E212-EBA1-3FCB-1C1F-D1AC91A776F0}"/>
                </a:ext>
              </a:extLst>
            </p:cNvPr>
            <p:cNvSpPr/>
            <p:nvPr/>
          </p:nvSpPr>
          <p:spPr>
            <a:xfrm>
              <a:off x="8884568" y="3763035"/>
              <a:ext cx="3007395" cy="721675"/>
            </a:xfrm>
            <a:prstGeom prst="roundRect">
              <a:avLst>
                <a:gd name="adj" fmla="val 146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323B0F2-953F-8E88-0DDA-F30F2BD15C8E}"/>
                </a:ext>
              </a:extLst>
            </p:cNvPr>
            <p:cNvSpPr txBox="1"/>
            <p:nvPr/>
          </p:nvSpPr>
          <p:spPr>
            <a:xfrm>
              <a:off x="9023835" y="3893040"/>
              <a:ext cx="2543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Укажите</a:t>
              </a:r>
              <a:b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</a:br>
              <a:r>
                <a:rPr lang="ru-RU" sz="1200" u="sng" dirty="0">
                  <a:solidFill>
                    <a:srgbClr val="0561FC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Информацию о себе</a:t>
              </a: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BB7FD6CD-03A8-602E-0093-D38E1275F9EF}"/>
              </a:ext>
            </a:extLst>
          </p:cNvPr>
          <p:cNvGrpSpPr/>
          <p:nvPr/>
        </p:nvGrpSpPr>
        <p:grpSpPr>
          <a:xfrm>
            <a:off x="7399196" y="5890544"/>
            <a:ext cx="3007395" cy="808740"/>
            <a:chOff x="8884568" y="4645457"/>
            <a:chExt cx="3007395" cy="808740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xmlns="" id="{1A4EC717-C1FE-7C05-0B68-44DDDCFC935F}"/>
                </a:ext>
              </a:extLst>
            </p:cNvPr>
            <p:cNvSpPr/>
            <p:nvPr/>
          </p:nvSpPr>
          <p:spPr>
            <a:xfrm>
              <a:off x="8884568" y="4645457"/>
              <a:ext cx="3007395" cy="808740"/>
            </a:xfrm>
            <a:prstGeom prst="roundRect">
              <a:avLst>
                <a:gd name="adj" fmla="val 146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9A1EB6C2-216E-E574-AC1D-1469757EF9D2}"/>
                </a:ext>
              </a:extLst>
            </p:cNvPr>
            <p:cNvSpPr txBox="1"/>
            <p:nvPr/>
          </p:nvSpPr>
          <p:spPr>
            <a:xfrm>
              <a:off x="9023835" y="4726662"/>
              <a:ext cx="2543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Выберите</a:t>
              </a:r>
              <a:br>
                <a:rPr lang="ru-RU" sz="1200" dirty="0">
                  <a:solidFill>
                    <a:srgbClr val="414043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</a:br>
              <a:r>
                <a:rPr lang="ru-RU" sz="1200" u="sng" dirty="0">
                  <a:solidFill>
                    <a:srgbClr val="0561FC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Инспекцию, услугу, дату </a:t>
              </a:r>
              <a:br>
                <a:rPr lang="ru-RU" sz="1200" u="sng" dirty="0">
                  <a:solidFill>
                    <a:srgbClr val="0561FC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</a:br>
              <a:r>
                <a:rPr lang="ru-RU" sz="1200" u="sng" dirty="0">
                  <a:solidFill>
                    <a:srgbClr val="0561FC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и время визита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AB123EA-0D04-2B04-8B56-A75BFD702AB5}"/>
              </a:ext>
            </a:extLst>
          </p:cNvPr>
          <p:cNvGrpSpPr/>
          <p:nvPr/>
        </p:nvGrpSpPr>
        <p:grpSpPr>
          <a:xfrm>
            <a:off x="385763" y="2688792"/>
            <a:ext cx="6935536" cy="4085890"/>
            <a:chOff x="334963" y="2053792"/>
            <a:chExt cx="6935536" cy="408589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55060499-5E6A-D44B-A4A7-B4BF2BDA6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963" y="2053792"/>
              <a:ext cx="6935536" cy="408589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F19BDB6-A146-3F2C-3EA9-95B48436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251" y="3672840"/>
              <a:ext cx="2141929" cy="2391444"/>
            </a:xfrm>
            <a:prstGeom prst="rect">
              <a:avLst/>
            </a:prstGeom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659DDA7-B626-E930-2014-2F396D9FEF21}"/>
              </a:ext>
            </a:extLst>
          </p:cNvPr>
          <p:cNvSpPr/>
          <p:nvPr/>
        </p:nvSpPr>
        <p:spPr>
          <a:xfrm>
            <a:off x="569948" y="5046980"/>
            <a:ext cx="1868452" cy="232410"/>
          </a:xfrm>
          <a:prstGeom prst="rect">
            <a:avLst/>
          </a:prstGeom>
          <a:solidFill>
            <a:srgbClr val="F15A22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Изображение выглядит как шаблон, прямоугольный, Симметр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DC043D53-9F04-DE86-AD73-03B2F07047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35" y="2682772"/>
            <a:ext cx="1381228" cy="13812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F97AAF3-5793-B174-E7A7-5320B5355895}"/>
              </a:ext>
            </a:extLst>
          </p:cNvPr>
          <p:cNvSpPr txBox="1"/>
          <p:nvPr/>
        </p:nvSpPr>
        <p:spPr>
          <a:xfrm>
            <a:off x="9914139" y="3499835"/>
            <a:ext cx="2574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rgbClr val="0561F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Запись на прием</a:t>
            </a:r>
            <a:br>
              <a:rPr lang="ru-RU" sz="1200" u="sng" dirty="0">
                <a:solidFill>
                  <a:srgbClr val="0561F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200" u="sng" dirty="0">
                <a:solidFill>
                  <a:srgbClr val="0561FC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в инспекцию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29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: скругленные углы 17">
            <a:extLst>
              <a:ext uri="{FF2B5EF4-FFF2-40B4-BE49-F238E27FC236}">
                <a16:creationId xmlns:a16="http://schemas.microsoft.com/office/drawing/2014/main" xmlns="" id="{93A53145-573B-E74D-CBE0-729058FC9B90}"/>
              </a:ext>
            </a:extLst>
          </p:cNvPr>
          <p:cNvSpPr/>
          <p:nvPr/>
        </p:nvSpPr>
        <p:spPr>
          <a:xfrm>
            <a:off x="8006834" y="3017135"/>
            <a:ext cx="3660233" cy="14179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705629D-732B-E7A7-87C5-D538C555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25602"/>
            <a:ext cx="12081933" cy="60237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365760"/>
                </a:solidFill>
                <a:cs typeface="Golos Text SemiBold" panose="020B0503020202020204" pitchFamily="34" charset="0"/>
              </a:rPr>
              <a:t>САЛЬДО ЕНС – ГЛАВНЫЙ ПОКАЗАТЕЛЬ ДЛЯ </a:t>
            </a:r>
            <a:r>
              <a:rPr lang="ru-RU" sz="2600" dirty="0" smtClean="0">
                <a:solidFill>
                  <a:srgbClr val="365760"/>
                </a:solidFill>
                <a:cs typeface="Golos Text SemiBold" panose="020B0503020202020204" pitchFamily="34" charset="0"/>
              </a:rPr>
              <a:t>НАЛОГОПЛАТЕЛЬЩИКА</a:t>
            </a:r>
            <a:endParaRPr lang="ru-RU" sz="2600" dirty="0">
              <a:solidFill>
                <a:srgbClr val="365760"/>
              </a:solidFill>
              <a:cs typeface="Golos Text SemiBold" panose="020B0503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168759CF-2783-FFD1-1F93-97A01E47B653}"/>
              </a:ext>
            </a:extLst>
          </p:cNvPr>
          <p:cNvSpPr txBox="1"/>
          <p:nvPr/>
        </p:nvSpPr>
        <p:spPr>
          <a:xfrm>
            <a:off x="11906556" y="65841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64" name="Прямоугольник: скругленные углы 13">
            <a:extLst>
              <a:ext uri="{FF2B5EF4-FFF2-40B4-BE49-F238E27FC236}">
                <a16:creationId xmlns:a16="http://schemas.microsoft.com/office/drawing/2014/main" xmlns="" id="{6E66491D-1813-C135-C08C-49F589E5488A}"/>
              </a:ext>
            </a:extLst>
          </p:cNvPr>
          <p:cNvSpPr/>
          <p:nvPr/>
        </p:nvSpPr>
        <p:spPr>
          <a:xfrm>
            <a:off x="416414" y="4977252"/>
            <a:ext cx="4977413" cy="721861"/>
          </a:xfrm>
          <a:prstGeom prst="roundRect">
            <a:avLst>
              <a:gd name="adj" fmla="val 1923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xmlns="" id="{D5894636-EBAA-2623-2F44-FABCE4B4FC4C}"/>
              </a:ext>
            </a:extLst>
          </p:cNvPr>
          <p:cNvGrpSpPr/>
          <p:nvPr/>
        </p:nvGrpSpPr>
        <p:grpSpPr>
          <a:xfrm>
            <a:off x="779087" y="5139519"/>
            <a:ext cx="4094817" cy="445521"/>
            <a:chOff x="660550" y="4401646"/>
            <a:chExt cx="4355237" cy="52322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6D6729A5-CD3B-E198-30EB-1D7B14A7B34B}"/>
                </a:ext>
              </a:extLst>
            </p:cNvPr>
            <p:cNvSpPr txBox="1"/>
            <p:nvPr/>
          </p:nvSpPr>
          <p:spPr>
            <a:xfrm>
              <a:off x="1138953" y="4401646"/>
              <a:ext cx="38768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в Учетной бухгалтерской системе налогоплательщика (1С, </a:t>
              </a:r>
              <a:r>
                <a:rPr lang="ru-RU" sz="1400" dirty="0" err="1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Сбис</a:t>
              </a: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, Контур)</a:t>
              </a:r>
            </a:p>
          </p:txBody>
        </p:sp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6CE1CA25-0395-D294-2078-A993A0464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0550" y="4471639"/>
              <a:ext cx="383234" cy="383234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28">
            <a:extLst>
              <a:ext uri="{FF2B5EF4-FFF2-40B4-BE49-F238E27FC236}">
                <a16:creationId xmlns:a16="http://schemas.microsoft.com/office/drawing/2014/main" xmlns="" id="{47A49A7B-DD56-896B-88AC-723857241743}"/>
              </a:ext>
            </a:extLst>
          </p:cNvPr>
          <p:cNvSpPr/>
          <p:nvPr/>
        </p:nvSpPr>
        <p:spPr>
          <a:xfrm>
            <a:off x="6448619" y="5894516"/>
            <a:ext cx="4977413" cy="899728"/>
          </a:xfrm>
          <a:prstGeom prst="roundRect">
            <a:avLst>
              <a:gd name="adj" fmla="val 1923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: скругленные углы 29">
            <a:extLst>
              <a:ext uri="{FF2B5EF4-FFF2-40B4-BE49-F238E27FC236}">
                <a16:creationId xmlns:a16="http://schemas.microsoft.com/office/drawing/2014/main" xmlns="" id="{2E127740-136C-295A-E464-4B6FEA710442}"/>
              </a:ext>
            </a:extLst>
          </p:cNvPr>
          <p:cNvSpPr/>
          <p:nvPr/>
        </p:nvSpPr>
        <p:spPr>
          <a:xfrm>
            <a:off x="6448619" y="4977252"/>
            <a:ext cx="4977413" cy="721861"/>
          </a:xfrm>
          <a:prstGeom prst="roundRect">
            <a:avLst>
              <a:gd name="adj" fmla="val 1923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: скругленные углы 27">
            <a:extLst>
              <a:ext uri="{FF2B5EF4-FFF2-40B4-BE49-F238E27FC236}">
                <a16:creationId xmlns:a16="http://schemas.microsoft.com/office/drawing/2014/main" xmlns="" id="{AB863576-39EE-47E5-1DAE-9CCA62874405}"/>
              </a:ext>
            </a:extLst>
          </p:cNvPr>
          <p:cNvSpPr/>
          <p:nvPr/>
        </p:nvSpPr>
        <p:spPr>
          <a:xfrm>
            <a:off x="416414" y="5894385"/>
            <a:ext cx="4977413" cy="899728"/>
          </a:xfrm>
          <a:prstGeom prst="roundRect">
            <a:avLst>
              <a:gd name="adj" fmla="val 1923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7988F978-D616-7A30-3D25-C856A0B1FD8D}"/>
              </a:ext>
            </a:extLst>
          </p:cNvPr>
          <p:cNvSpPr/>
          <p:nvPr/>
        </p:nvSpPr>
        <p:spPr>
          <a:xfrm>
            <a:off x="4051798" y="4497135"/>
            <a:ext cx="3503390" cy="418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: скругленные углы 15">
            <a:extLst>
              <a:ext uri="{FF2B5EF4-FFF2-40B4-BE49-F238E27FC236}">
                <a16:creationId xmlns:a16="http://schemas.microsoft.com/office/drawing/2014/main" xmlns="" id="{13E9F53F-BDFB-EA2C-6C09-8F499DD28B21}"/>
              </a:ext>
            </a:extLst>
          </p:cNvPr>
          <p:cNvSpPr/>
          <p:nvPr/>
        </p:nvSpPr>
        <p:spPr>
          <a:xfrm>
            <a:off x="416414" y="3052086"/>
            <a:ext cx="3126177" cy="1301884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9EF4C214-912C-3F8E-CC78-3FB1DBEEADEE}"/>
              </a:ext>
            </a:extLst>
          </p:cNvPr>
          <p:cNvSpPr txBox="1"/>
          <p:nvPr/>
        </p:nvSpPr>
        <p:spPr>
          <a:xfrm>
            <a:off x="1031029" y="3096318"/>
            <a:ext cx="2020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5C9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отрицательное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AFBFE129-1E17-257C-DA81-69258AF27623}"/>
              </a:ext>
            </a:extLst>
          </p:cNvPr>
          <p:cNvSpPr txBox="1"/>
          <p:nvPr/>
        </p:nvSpPr>
        <p:spPr>
          <a:xfrm>
            <a:off x="468640" y="3382445"/>
            <a:ext cx="30153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общая сумма, перечисленная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в качестве ЕНП, меньше 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совокупной обязанности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по уплате налогов и сборов</a:t>
            </a:r>
          </a:p>
        </p:txBody>
      </p:sp>
      <p:sp>
        <p:nvSpPr>
          <p:cNvPr id="136" name="Прямоугольник: скругленные углы 21">
            <a:extLst>
              <a:ext uri="{FF2B5EF4-FFF2-40B4-BE49-F238E27FC236}">
                <a16:creationId xmlns:a16="http://schemas.microsoft.com/office/drawing/2014/main" xmlns="" id="{C2935D44-80A8-5B41-3E4F-103E83F77EDA}"/>
              </a:ext>
            </a:extLst>
          </p:cNvPr>
          <p:cNvSpPr/>
          <p:nvPr/>
        </p:nvSpPr>
        <p:spPr>
          <a:xfrm>
            <a:off x="4040145" y="3017134"/>
            <a:ext cx="3503390" cy="1383031"/>
          </a:xfrm>
          <a:prstGeom prst="roundRect">
            <a:avLst>
              <a:gd name="adj" fmla="val 29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835A4EB-7B82-B2F7-DA77-8363ECC1BA8A}"/>
              </a:ext>
            </a:extLst>
          </p:cNvPr>
          <p:cNvSpPr txBox="1"/>
          <p:nvPr/>
        </p:nvSpPr>
        <p:spPr>
          <a:xfrm>
            <a:off x="4828242" y="3037407"/>
            <a:ext cx="2020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5C9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положительное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3C89F582-38A0-1CF3-8698-F8068816BF07}"/>
              </a:ext>
            </a:extLst>
          </p:cNvPr>
          <p:cNvSpPr txBox="1"/>
          <p:nvPr/>
        </p:nvSpPr>
        <p:spPr>
          <a:xfrm>
            <a:off x="3987608" y="3397388"/>
            <a:ext cx="3619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общая сумма, перечисленная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в качестве ЕНП, больше 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совокупной обязанности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по уплате налогов и сборов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230652B6-7BDC-D519-F356-DA23DD5248BA}"/>
              </a:ext>
            </a:extLst>
          </p:cNvPr>
          <p:cNvSpPr txBox="1"/>
          <p:nvPr/>
        </p:nvSpPr>
        <p:spPr>
          <a:xfrm>
            <a:off x="9458011" y="3063007"/>
            <a:ext cx="1216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5C9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нулевое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ACE029D2-B553-0D1D-88A7-9AA0D08359C7}"/>
              </a:ext>
            </a:extLst>
          </p:cNvPr>
          <p:cNvSpPr txBox="1"/>
          <p:nvPr/>
        </p:nvSpPr>
        <p:spPr>
          <a:xfrm>
            <a:off x="4338073" y="4588755"/>
            <a:ext cx="2816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Ознакомиться с сальдо можно:</a:t>
            </a: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5DF5B5F2-6D77-7DA9-3748-2171052884D6}"/>
              </a:ext>
            </a:extLst>
          </p:cNvPr>
          <p:cNvGrpSpPr/>
          <p:nvPr/>
        </p:nvGrpSpPr>
        <p:grpSpPr>
          <a:xfrm>
            <a:off x="118534" y="1660555"/>
            <a:ext cx="829733" cy="701646"/>
            <a:chOff x="0" y="860098"/>
            <a:chExt cx="882502" cy="824013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294F3CE0-256F-8D06-5D5A-98B21C068426}"/>
                </a:ext>
              </a:extLst>
            </p:cNvPr>
            <p:cNvSpPr/>
            <p:nvPr/>
          </p:nvSpPr>
          <p:spPr>
            <a:xfrm>
              <a:off x="0" y="860098"/>
              <a:ext cx="882502" cy="824013"/>
            </a:xfrm>
            <a:prstGeom prst="rect">
              <a:avLst/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xmlns="" id="{404AE9AE-08F4-FFD8-A8B5-2FFE861E2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90622" y="1021475"/>
              <a:ext cx="501259" cy="501259"/>
            </a:xfrm>
            <a:prstGeom prst="rect">
              <a:avLst/>
            </a:prstGeom>
          </p:spPr>
        </p:pic>
      </p:grp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xmlns="" id="{30F26E12-673B-1CF9-9A27-AAA69C50909B}"/>
              </a:ext>
            </a:extLst>
          </p:cNvPr>
          <p:cNvSpPr/>
          <p:nvPr/>
        </p:nvSpPr>
        <p:spPr>
          <a:xfrm>
            <a:off x="1243094" y="1653767"/>
            <a:ext cx="9871672" cy="707425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66AECFAA-3173-EC52-4910-E7D34447B70B}"/>
              </a:ext>
            </a:extLst>
          </p:cNvPr>
          <p:cNvSpPr txBox="1"/>
          <p:nvPr/>
        </p:nvSpPr>
        <p:spPr>
          <a:xfrm>
            <a:off x="1458644" y="1801403"/>
            <a:ext cx="935386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Сальдо ЕНС – это разница между общей суммой денежных</a:t>
            </a:r>
            <a:r>
              <a:rPr lang="en-US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 </a:t>
            </a: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средств, перечисленных (признаваемых) в качестве ЕНП и совокупной обязанностью по уплате налогов и сборов</a:t>
            </a:r>
          </a:p>
        </p:txBody>
      </p: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xmlns="" id="{615EC353-8D21-4621-59E9-F5963D7BE7DB}"/>
              </a:ext>
            </a:extLst>
          </p:cNvPr>
          <p:cNvGrpSpPr/>
          <p:nvPr/>
        </p:nvGrpSpPr>
        <p:grpSpPr>
          <a:xfrm>
            <a:off x="751628" y="6213600"/>
            <a:ext cx="4287074" cy="356108"/>
            <a:chOff x="633091" y="5679958"/>
            <a:chExt cx="4559722" cy="418213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12789B9E-089E-831A-612C-D87F03440C3C}"/>
                </a:ext>
              </a:extLst>
            </p:cNvPr>
            <p:cNvSpPr txBox="1"/>
            <p:nvPr/>
          </p:nvSpPr>
          <p:spPr>
            <a:xfrm>
              <a:off x="715538" y="5735176"/>
              <a:ext cx="447727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в Личном кабинете налогоплательщика</a:t>
              </a:r>
            </a:p>
          </p:txBody>
        </p:sp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xmlns="" id="{569C1D6F-8786-213E-5F94-2AA75FFE5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33091" y="5679958"/>
              <a:ext cx="437519" cy="418213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xmlns="" id="{35C1E759-4F3B-016B-FC35-0DBBDA78005F}"/>
              </a:ext>
            </a:extLst>
          </p:cNvPr>
          <p:cNvGrpSpPr/>
          <p:nvPr/>
        </p:nvGrpSpPr>
        <p:grpSpPr>
          <a:xfrm>
            <a:off x="6765477" y="6053504"/>
            <a:ext cx="4540742" cy="628971"/>
            <a:chOff x="6646940" y="5713476"/>
            <a:chExt cx="4829522" cy="738664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992F8788-9BA4-D3B2-6637-9EA8C9C268A8}"/>
                </a:ext>
              </a:extLst>
            </p:cNvPr>
            <p:cNvSpPr txBox="1"/>
            <p:nvPr/>
          </p:nvSpPr>
          <p:spPr>
            <a:xfrm>
              <a:off x="7176428" y="5713476"/>
              <a:ext cx="43000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в Банковском приложении (Т-Банк, Альфа-Банк, Банк Точка, Райффайзенбанк, </a:t>
              </a:r>
              <a:r>
                <a:rPr lang="ru-RU" sz="1400" dirty="0" err="1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Модульбанк</a:t>
              </a: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)</a:t>
              </a:r>
            </a:p>
          </p:txBody>
        </p:sp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6BC7C658-D0A7-2106-6927-BC0FF55F0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646940" y="5885521"/>
              <a:ext cx="529488" cy="394574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xmlns="" id="{D9A243C9-A03A-00D0-118B-7BEA7C665ABF}"/>
              </a:ext>
            </a:extLst>
          </p:cNvPr>
          <p:cNvGrpSpPr/>
          <p:nvPr/>
        </p:nvGrpSpPr>
        <p:grpSpPr>
          <a:xfrm>
            <a:off x="6839773" y="5161064"/>
            <a:ext cx="4470888" cy="408831"/>
            <a:chOff x="6721236" y="4496631"/>
            <a:chExt cx="4755226" cy="480131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EC47E508-2D63-4E7D-5AA7-F8D3F60F6B46}"/>
                </a:ext>
              </a:extLst>
            </p:cNvPr>
            <p:cNvSpPr txBox="1"/>
            <p:nvPr/>
          </p:nvSpPr>
          <p:spPr>
            <a:xfrm>
              <a:off x="7158541" y="4496631"/>
              <a:ext cx="4317921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в Справке о наличии положительного, </a:t>
              </a:r>
              <a:b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Golos Text" panose="020B0503020202020204" pitchFamily="34" charset="0"/>
                </a:rPr>
                <a:t>отрицательного или нулевого сальдо ЕНС</a:t>
              </a:r>
            </a:p>
          </p:txBody>
        </p:sp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xmlns="" id="{17373AEE-02F0-9B95-F0C3-075884E35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721236" y="4545093"/>
              <a:ext cx="360602" cy="383207"/>
            </a:xfrm>
            <a:prstGeom prst="rect">
              <a:avLst/>
            </a:prstGeom>
          </p:spPr>
        </p:pic>
      </p:grp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xmlns="" id="{16E82D16-DD06-6BC2-7BBD-A7BAFE605C27}"/>
              </a:ext>
            </a:extLst>
          </p:cNvPr>
          <p:cNvSpPr/>
          <p:nvPr/>
        </p:nvSpPr>
        <p:spPr>
          <a:xfrm>
            <a:off x="4295347" y="2420840"/>
            <a:ext cx="3096887" cy="418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AD10D5EC-4DB7-B7DE-5542-2F92CF8489BD}"/>
              </a:ext>
            </a:extLst>
          </p:cNvPr>
          <p:cNvSpPr txBox="1"/>
          <p:nvPr/>
        </p:nvSpPr>
        <p:spPr>
          <a:xfrm>
            <a:off x="4593276" y="2497071"/>
            <a:ext cx="2816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Сальдо ЕНС может быть: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D9C17FF4-F017-63D1-CF76-F6A6345B2EA5}"/>
              </a:ext>
            </a:extLst>
          </p:cNvPr>
          <p:cNvSpPr txBox="1"/>
          <p:nvPr/>
        </p:nvSpPr>
        <p:spPr>
          <a:xfrm>
            <a:off x="8006834" y="3441690"/>
            <a:ext cx="38496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общая сумма, перечисленная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в качестве ЕНП, равна 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совокупной обязанности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Golos Text" panose="020B0503020202020204" pitchFamily="34" charset="0"/>
              </a:rPr>
              <a:t>по уплате налогов и сборов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00401" y="2650067"/>
            <a:ext cx="839744" cy="26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7707978" y="2602620"/>
            <a:ext cx="987289" cy="302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713795" y="2838940"/>
            <a:ext cx="1205" cy="15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50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FC1C20-698C-E78A-4ECF-6158F1F3B10F}"/>
              </a:ext>
            </a:extLst>
          </p:cNvPr>
          <p:cNvSpPr txBox="1"/>
          <p:nvPr/>
        </p:nvSpPr>
        <p:spPr>
          <a:xfrm>
            <a:off x="3233417" y="1143762"/>
            <a:ext cx="601342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ПОРЯДОК РАСЧЕТА ПЕНИ (СТ. 75 НК РФ)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90D41DDD-7689-83EA-FF23-879A24CB4831}"/>
              </a:ext>
            </a:extLst>
          </p:cNvPr>
          <p:cNvGrpSpPr/>
          <p:nvPr/>
        </p:nvGrpSpPr>
        <p:grpSpPr>
          <a:xfrm>
            <a:off x="306910" y="5633435"/>
            <a:ext cx="11520385" cy="954107"/>
            <a:chOff x="333619" y="5686471"/>
            <a:chExt cx="11520385" cy="95410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0CE0472-2199-3326-CDCB-06084FC1B1F6}"/>
                </a:ext>
              </a:extLst>
            </p:cNvPr>
            <p:cNvSpPr txBox="1"/>
            <p:nvPr/>
          </p:nvSpPr>
          <p:spPr>
            <a:xfrm>
              <a:off x="1314303" y="5686471"/>
              <a:ext cx="105397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Не начисляются пени на сумму недоимки в размере, не превышающем размер положительного сальдо ЕНС налогоплательщика в соответствующий календарный день просрочки исполнения обязанности по уплате налогов, увеличенного на сумму денежных средств, зачтенную в счет исполнения предстоящей обязанности этого налогоплательщика по уплате конкретного налога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44594696-6E7F-9668-8060-F1880C2B1D6C}"/>
                </a:ext>
              </a:extLst>
            </p:cNvPr>
            <p:cNvGrpSpPr/>
            <p:nvPr/>
          </p:nvGrpSpPr>
          <p:grpSpPr>
            <a:xfrm>
              <a:off x="333619" y="5789293"/>
              <a:ext cx="748462" cy="748462"/>
              <a:chOff x="690247" y="2075708"/>
              <a:chExt cx="901827" cy="901827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="" xmlns:a16="http://schemas.microsoft.com/office/drawing/2014/main" id="{2E1A9E71-B5DE-1C69-FDD7-14169A60C713}"/>
                  </a:ext>
                </a:extLst>
              </p:cNvPr>
              <p:cNvGrpSpPr/>
              <p:nvPr/>
            </p:nvGrpSpPr>
            <p:grpSpPr>
              <a:xfrm>
                <a:off x="690247" y="2075708"/>
                <a:ext cx="901827" cy="901827"/>
                <a:chOff x="6713316" y="2592729"/>
                <a:chExt cx="740780" cy="740780"/>
              </a:xfrm>
            </p:grpSpPr>
            <p:sp>
              <p:nvSpPr>
                <p:cNvPr id="13" name="Овал 12">
                  <a:extLst>
                    <a:ext uri="{FF2B5EF4-FFF2-40B4-BE49-F238E27FC236}">
                      <a16:creationId xmlns="" xmlns:a16="http://schemas.microsoft.com/office/drawing/2014/main" id="{7FBC4B56-C18E-BF2A-E971-4CD438A76ED7}"/>
                    </a:ext>
                  </a:extLst>
                </p:cNvPr>
                <p:cNvSpPr/>
                <p:nvPr/>
              </p:nvSpPr>
              <p:spPr>
                <a:xfrm>
                  <a:off x="6713316" y="2592729"/>
                  <a:ext cx="740780" cy="740780"/>
                </a:xfrm>
                <a:prstGeom prst="ellipse">
                  <a:avLst/>
                </a:prstGeom>
                <a:solidFill>
                  <a:srgbClr val="F15A22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65760"/>
                    </a:solidFill>
                  </a:endParaRPr>
                </a:p>
              </p:txBody>
            </p:sp>
            <p:sp>
              <p:nvSpPr>
                <p:cNvPr id="14" name="Овал 13">
                  <a:extLst>
                    <a:ext uri="{FF2B5EF4-FFF2-40B4-BE49-F238E27FC236}">
                      <a16:creationId xmlns="" xmlns:a16="http://schemas.microsoft.com/office/drawing/2014/main" id="{8F333DDE-7B5F-91E4-C1CF-123353528B08}"/>
                    </a:ext>
                  </a:extLst>
                </p:cNvPr>
                <p:cNvSpPr/>
                <p:nvPr/>
              </p:nvSpPr>
              <p:spPr>
                <a:xfrm>
                  <a:off x="7258612" y="2635105"/>
                  <a:ext cx="195484" cy="195484"/>
                </a:xfrm>
                <a:prstGeom prst="ellipse">
                  <a:avLst/>
                </a:prstGeom>
                <a:solidFill>
                  <a:srgbClr val="F15A2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65760"/>
                    </a:solidFill>
                  </a:endParaRPr>
                </a:p>
              </p:txBody>
            </p:sp>
          </p:grpSp>
          <p:pic>
            <p:nvPicPr>
              <p:cNvPr id="12" name="Рисунок 11">
                <a:extLst>
                  <a:ext uri="{FF2B5EF4-FFF2-40B4-BE49-F238E27FC236}">
                    <a16:creationId xmlns="" xmlns:a16="http://schemas.microsoft.com/office/drawing/2014/main" id="{4084613A-9C56-0581-DD6A-FBA8ECA49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9839" y="2265300"/>
                <a:ext cx="522642" cy="522642"/>
              </a:xfrm>
              <a:prstGeom prst="rect">
                <a:avLst/>
              </a:prstGeom>
            </p:spPr>
          </p:pic>
        </p:grpSp>
      </p:grp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9C4AAF9A-33B9-C359-FB5B-9F478814D6F2}"/>
              </a:ext>
            </a:extLst>
          </p:cNvPr>
          <p:cNvSpPr/>
          <p:nvPr/>
        </p:nvSpPr>
        <p:spPr>
          <a:xfrm>
            <a:off x="6217920" y="1905010"/>
            <a:ext cx="5640461" cy="3552343"/>
          </a:xfrm>
          <a:prstGeom prst="roundRect">
            <a:avLst>
              <a:gd name="adj" fmla="val 27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D7C746D3-D31D-6D7F-0431-CA463F1C9353}"/>
              </a:ext>
            </a:extLst>
          </p:cNvPr>
          <p:cNvSpPr/>
          <p:nvPr/>
        </p:nvSpPr>
        <p:spPr>
          <a:xfrm>
            <a:off x="306910" y="1905010"/>
            <a:ext cx="5640461" cy="3552343"/>
          </a:xfrm>
          <a:prstGeom prst="roundRect">
            <a:avLst>
              <a:gd name="adj" fmla="val 27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A8C3591-02D8-608B-9C0B-29C26EFAE958}"/>
              </a:ext>
            </a:extLst>
          </p:cNvPr>
          <p:cNvSpPr/>
          <p:nvPr/>
        </p:nvSpPr>
        <p:spPr>
          <a:xfrm>
            <a:off x="275782" y="1653117"/>
            <a:ext cx="1422677" cy="403960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F216EE5-D001-D91E-895A-7B1095D0E548}"/>
              </a:ext>
            </a:extLst>
          </p:cNvPr>
          <p:cNvSpPr txBox="1"/>
          <p:nvPr/>
        </p:nvSpPr>
        <p:spPr>
          <a:xfrm>
            <a:off x="465294" y="1685820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ЕНС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2EB0A45-5276-3920-00E3-225B78C9F42F}"/>
              </a:ext>
            </a:extLst>
          </p:cNvPr>
          <p:cNvSpPr/>
          <p:nvPr/>
        </p:nvSpPr>
        <p:spPr>
          <a:xfrm>
            <a:off x="6217920" y="1653117"/>
            <a:ext cx="1422677" cy="403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76E9BCD-2BE9-4458-C9BD-F01BFB6F3065}"/>
              </a:ext>
            </a:extLst>
          </p:cNvPr>
          <p:cNvSpPr txBox="1"/>
          <p:nvPr/>
        </p:nvSpPr>
        <p:spPr>
          <a:xfrm>
            <a:off x="6407432" y="168582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ЕНС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CB86C56-8E4A-CC30-8C97-3ECB9837AEA6}"/>
              </a:ext>
            </a:extLst>
          </p:cNvPr>
          <p:cNvSpPr txBox="1"/>
          <p:nvPr/>
        </p:nvSpPr>
        <p:spPr>
          <a:xfrm>
            <a:off x="465170" y="2149825"/>
            <a:ext cx="5262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Пени начисляются при долге </a:t>
            </a:r>
            <a:r>
              <a:rPr lang="ru-RU" sz="14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каждому виду платежа </a:t>
            </a:r>
            <a:br>
              <a:rPr lang="ru-RU" sz="14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каждому виду бюджета</a:t>
            </a: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, переплата по одному налогу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освобождает от начисления пени по другому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5AB3BE4-4948-D390-2873-B79C9F50F47B}"/>
              </a:ext>
            </a:extLst>
          </p:cNvPr>
          <p:cNvSpPr txBox="1"/>
          <p:nvPr/>
        </p:nvSpPr>
        <p:spPr>
          <a:xfrm>
            <a:off x="434689" y="3039401"/>
            <a:ext cx="6206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4BDAB1-4FF0-0E51-3528-13CF0DE19C88}"/>
              </a:ext>
            </a:extLst>
          </p:cNvPr>
          <p:cNvSpPr txBox="1"/>
          <p:nvPr/>
        </p:nvSpPr>
        <p:spPr>
          <a:xfrm>
            <a:off x="465170" y="3997254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плательщик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="" xmlns:a16="http://schemas.microsoft.com/office/drawing/2014/main" id="{9FE68785-8006-606D-8812-9004FD68E0A5}"/>
              </a:ext>
            </a:extLst>
          </p:cNvPr>
          <p:cNvSpPr/>
          <p:nvPr/>
        </p:nvSpPr>
        <p:spPr>
          <a:xfrm>
            <a:off x="1178951" y="3429842"/>
            <a:ext cx="660400" cy="327114"/>
          </a:xfrm>
          <a:prstGeom prst="rightArrow">
            <a:avLst>
              <a:gd name="adj1" fmla="val 31364"/>
              <a:gd name="adj2" fmla="val 50000"/>
            </a:avLst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ED924ED-FC51-38E7-7634-79CA5F440BDD}"/>
              </a:ext>
            </a:extLst>
          </p:cNvPr>
          <p:cNvSpPr txBox="1"/>
          <p:nvPr/>
        </p:nvSpPr>
        <p:spPr>
          <a:xfrm>
            <a:off x="1984779" y="3210543"/>
            <a:ext cx="165462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долг 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страховым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взносам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E0F6323-5C7A-AF2C-2F97-E43C972A6C87}"/>
              </a:ext>
            </a:extLst>
          </p:cNvPr>
          <p:cNvSpPr txBox="1"/>
          <p:nvPr/>
        </p:nvSpPr>
        <p:spPr>
          <a:xfrm>
            <a:off x="1984779" y="3682789"/>
            <a:ext cx="146226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долг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по прибыли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026102B-C797-70ED-B96B-EA55F650F657}"/>
              </a:ext>
            </a:extLst>
          </p:cNvPr>
          <p:cNvSpPr txBox="1"/>
          <p:nvPr/>
        </p:nvSpPr>
        <p:spPr>
          <a:xfrm>
            <a:off x="1984779" y="3988835"/>
            <a:ext cx="112402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долг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по НДС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7D099CF-F132-520C-7DA1-1DD0076D1CC3}"/>
              </a:ext>
            </a:extLst>
          </p:cNvPr>
          <p:cNvSpPr txBox="1"/>
          <p:nvPr/>
        </p:nvSpPr>
        <p:spPr>
          <a:xfrm>
            <a:off x="1984779" y="4294881"/>
            <a:ext cx="126348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долг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по НДФЛ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9FF9DF9-C4FD-4BCE-04EB-191409011FF0}"/>
              </a:ext>
            </a:extLst>
          </p:cNvPr>
          <p:cNvSpPr txBox="1"/>
          <p:nvPr/>
        </p:nvSpPr>
        <p:spPr>
          <a:xfrm>
            <a:off x="1984779" y="4600927"/>
            <a:ext cx="124104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переплата по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имуществу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A264CCC-CB65-C57A-E532-2E8BAE9F593E}"/>
              </a:ext>
            </a:extLst>
          </p:cNvPr>
          <p:cNvSpPr txBox="1"/>
          <p:nvPr/>
        </p:nvSpPr>
        <p:spPr>
          <a:xfrm>
            <a:off x="4026528" y="3235943"/>
            <a:ext cx="6286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F667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ПЕНИ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0DEE168-DB0A-5BF0-2A62-2FB1C7B9FB06}"/>
              </a:ext>
            </a:extLst>
          </p:cNvPr>
          <p:cNvSpPr txBox="1"/>
          <p:nvPr/>
        </p:nvSpPr>
        <p:spPr>
          <a:xfrm>
            <a:off x="4026528" y="3703109"/>
            <a:ext cx="6286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F667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ПЕНИ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ACEADAE-F4C6-3B27-4E07-D3A392EDD945}"/>
              </a:ext>
            </a:extLst>
          </p:cNvPr>
          <p:cNvSpPr txBox="1"/>
          <p:nvPr/>
        </p:nvSpPr>
        <p:spPr>
          <a:xfrm>
            <a:off x="4026528" y="4009155"/>
            <a:ext cx="6286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F667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ПЕНИ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A48A8B8-11AF-25E0-C2A5-15349995C289}"/>
              </a:ext>
            </a:extLst>
          </p:cNvPr>
          <p:cNvSpPr txBox="1"/>
          <p:nvPr/>
        </p:nvSpPr>
        <p:spPr>
          <a:xfrm>
            <a:off x="4026528" y="4315201"/>
            <a:ext cx="62869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F667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ПЕНИ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A9B4A2F-A965-C99A-A3B8-39B9E104BDC6}"/>
              </a:ext>
            </a:extLst>
          </p:cNvPr>
          <p:cNvSpPr txBox="1"/>
          <p:nvPr/>
        </p:nvSpPr>
        <p:spPr>
          <a:xfrm>
            <a:off x="3794870" y="4600927"/>
            <a:ext cx="189827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F15A2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учитывается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 начислении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пени по иным налогам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02C1D0BF-344F-6484-BD80-268909CFF7C7}"/>
              </a:ext>
            </a:extLst>
          </p:cNvPr>
          <p:cNvSpPr/>
          <p:nvPr/>
        </p:nvSpPr>
        <p:spPr>
          <a:xfrm>
            <a:off x="3887082" y="3312138"/>
            <a:ext cx="97536" cy="97536"/>
          </a:xfrm>
          <a:prstGeom prst="ellipse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E0648C4E-3CA2-8920-BD9F-BABAA1244070}"/>
              </a:ext>
            </a:extLst>
          </p:cNvPr>
          <p:cNvSpPr/>
          <p:nvPr/>
        </p:nvSpPr>
        <p:spPr>
          <a:xfrm>
            <a:off x="3887082" y="3785673"/>
            <a:ext cx="97536" cy="97536"/>
          </a:xfrm>
          <a:prstGeom prst="ellipse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68D26985-C75B-C2BE-F267-48E8129F0EB0}"/>
              </a:ext>
            </a:extLst>
          </p:cNvPr>
          <p:cNvSpPr/>
          <p:nvPr/>
        </p:nvSpPr>
        <p:spPr>
          <a:xfrm>
            <a:off x="3887082" y="4084993"/>
            <a:ext cx="97536" cy="97536"/>
          </a:xfrm>
          <a:prstGeom prst="ellipse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FB60FE7C-3FAA-A330-8D1A-BB39D93DEEE7}"/>
              </a:ext>
            </a:extLst>
          </p:cNvPr>
          <p:cNvSpPr/>
          <p:nvPr/>
        </p:nvSpPr>
        <p:spPr>
          <a:xfrm>
            <a:off x="3887082" y="4399259"/>
            <a:ext cx="97536" cy="97536"/>
          </a:xfrm>
          <a:prstGeom prst="ellipse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375C162-4CEE-E327-3230-ED92751E4BCE}"/>
              </a:ext>
            </a:extLst>
          </p:cNvPr>
          <p:cNvSpPr txBox="1"/>
          <p:nvPr/>
        </p:nvSpPr>
        <p:spPr>
          <a:xfrm>
            <a:off x="6402393" y="2149825"/>
            <a:ext cx="4613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Пени начисляются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только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 наличии </a:t>
            </a:r>
            <a: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общего долга</a:t>
            </a:r>
            <a:endParaRPr lang="ru-RU" sz="14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9AD9FC8-95B5-2A7D-CB1F-3FA43D88BC77}"/>
              </a:ext>
            </a:extLst>
          </p:cNvPr>
          <p:cNvSpPr txBox="1"/>
          <p:nvPr/>
        </p:nvSpPr>
        <p:spPr>
          <a:xfrm>
            <a:off x="6350738" y="3039401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7F11B7D-68AA-DCED-A672-009E0D7FD739}"/>
              </a:ext>
            </a:extLst>
          </p:cNvPr>
          <p:cNvSpPr txBox="1"/>
          <p:nvPr/>
        </p:nvSpPr>
        <p:spPr>
          <a:xfrm>
            <a:off x="6381219" y="3997254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плательщик</a:t>
            </a: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="" xmlns:a16="http://schemas.microsoft.com/office/drawing/2014/main" id="{56C65F93-D061-B6DF-BD83-E942244C2CBF}"/>
              </a:ext>
            </a:extLst>
          </p:cNvPr>
          <p:cNvSpPr/>
          <p:nvPr/>
        </p:nvSpPr>
        <p:spPr>
          <a:xfrm>
            <a:off x="7095000" y="3429842"/>
            <a:ext cx="660400" cy="327114"/>
          </a:xfrm>
          <a:prstGeom prst="rightArrow">
            <a:avLst>
              <a:gd name="adj1" fmla="val 31364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D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4F82E09-51F2-EB90-B862-ADE416738811}"/>
              </a:ext>
            </a:extLst>
          </p:cNvPr>
          <p:cNvSpPr txBox="1"/>
          <p:nvPr/>
        </p:nvSpPr>
        <p:spPr>
          <a:xfrm>
            <a:off x="8367514" y="3039401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5EE0686-26E1-472C-B6FA-81A17D688CF5}"/>
              </a:ext>
            </a:extLst>
          </p:cNvPr>
          <p:cNvSpPr txBox="1"/>
          <p:nvPr/>
        </p:nvSpPr>
        <p:spPr>
          <a:xfrm>
            <a:off x="8367514" y="424597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2D6202F-41D6-0E92-462D-48D46A803669}"/>
              </a:ext>
            </a:extLst>
          </p:cNvPr>
          <p:cNvSpPr txBox="1"/>
          <p:nvPr/>
        </p:nvSpPr>
        <p:spPr>
          <a:xfrm>
            <a:off x="8975251" y="4645939"/>
            <a:ext cx="1294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пени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B9436107-0CB3-6DB5-7AEB-67B6623FD458}"/>
              </a:ext>
            </a:extLst>
          </p:cNvPr>
          <p:cNvGrpSpPr/>
          <p:nvPr/>
        </p:nvGrpSpPr>
        <p:grpSpPr>
          <a:xfrm>
            <a:off x="8939664" y="3208256"/>
            <a:ext cx="2247731" cy="755046"/>
            <a:chOff x="8966373" y="2802812"/>
            <a:chExt cx="2247731" cy="755046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B53C25E-BC23-3915-FF65-97316B87FAF3}"/>
                </a:ext>
              </a:extLst>
            </p:cNvPr>
            <p:cNvSpPr txBox="1"/>
            <p:nvPr/>
          </p:nvSpPr>
          <p:spPr>
            <a:xfrm>
              <a:off x="8966373" y="2802812"/>
              <a:ext cx="13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сумма долга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9B8E2C8-BFF0-A1FF-AD49-E142E52E5C2A}"/>
                </a:ext>
              </a:extLst>
            </p:cNvPr>
            <p:cNvSpPr txBox="1"/>
            <p:nvPr/>
          </p:nvSpPr>
          <p:spPr>
            <a:xfrm>
              <a:off x="8966373" y="3077727"/>
              <a:ext cx="2247731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все переплаты и долги </a:t>
              </a:r>
              <a:b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учтены в одной сумме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B53C25E-BC23-3915-FF65-97316B87FAF3}"/>
              </a:ext>
            </a:extLst>
          </p:cNvPr>
          <p:cNvSpPr txBox="1"/>
          <p:nvPr/>
        </p:nvSpPr>
        <p:spPr>
          <a:xfrm>
            <a:off x="1287594" y="6596390"/>
            <a:ext cx="3857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617B7D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Федеральный закон от 29.10.2024 №362-ФЗ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FC1C20-698C-E78A-4ECF-6158F1F3B10F}"/>
              </a:ext>
            </a:extLst>
          </p:cNvPr>
          <p:cNvSpPr txBox="1"/>
          <p:nvPr/>
        </p:nvSpPr>
        <p:spPr>
          <a:xfrm>
            <a:off x="3374132" y="1234899"/>
            <a:ext cx="601342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ПЕРИОДЫ И СТАВКИ ДЛЯ РАСЧЕТА ПЕНЕЙ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9C4AAF9A-33B9-C359-FB5B-9F478814D6F2}"/>
              </a:ext>
            </a:extLst>
          </p:cNvPr>
          <p:cNvSpPr/>
          <p:nvPr/>
        </p:nvSpPr>
        <p:spPr>
          <a:xfrm>
            <a:off x="6896420" y="1927316"/>
            <a:ext cx="4982266" cy="1597424"/>
          </a:xfrm>
          <a:prstGeom prst="roundRect">
            <a:avLst>
              <a:gd name="adj" fmla="val 272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DE4BC87-095F-46B2-EE0F-7AAFD3E82C39}"/>
              </a:ext>
            </a:extLst>
          </p:cNvPr>
          <p:cNvSpPr txBox="1"/>
          <p:nvPr/>
        </p:nvSpPr>
        <p:spPr>
          <a:xfrm>
            <a:off x="433838" y="5695401"/>
            <a:ext cx="2319541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КЛЮЧЕВОЙ СТАВКИ ЦБ РФ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CFAA6D3-674A-D957-B813-037356132913}"/>
              </a:ext>
            </a:extLst>
          </p:cNvPr>
          <p:cNvSpPr txBox="1"/>
          <p:nvPr/>
        </p:nvSpPr>
        <p:spPr>
          <a:xfrm>
            <a:off x="428826" y="5131585"/>
            <a:ext cx="18250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800" b="1" dirty="0">
                <a:solidFill>
                  <a:srgbClr val="2F4B53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1/300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9F90532-D7C0-8F8F-C411-59D0A3CC9B14}"/>
              </a:ext>
            </a:extLst>
          </p:cNvPr>
          <p:cNvSpPr txBox="1"/>
          <p:nvPr/>
        </p:nvSpPr>
        <p:spPr>
          <a:xfrm>
            <a:off x="2796444" y="5694046"/>
            <a:ext cx="232912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КЛЮЧЕВОЙ СТАВКИ ЦБ РФ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1F67A84-DC57-1599-9B94-0718278A2F4C}"/>
              </a:ext>
            </a:extLst>
          </p:cNvPr>
          <p:cNvSpPr txBox="1"/>
          <p:nvPr/>
        </p:nvSpPr>
        <p:spPr>
          <a:xfrm>
            <a:off x="2774124" y="5130230"/>
            <a:ext cx="18250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1/150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1B38935-5563-AC2C-1660-B818B4D1F2D2}"/>
              </a:ext>
            </a:extLst>
          </p:cNvPr>
          <p:cNvSpPr txBox="1"/>
          <p:nvPr/>
        </p:nvSpPr>
        <p:spPr>
          <a:xfrm>
            <a:off x="2785945" y="6310347"/>
            <a:ext cx="277504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0"/>
              </a:spcAft>
              <a:buClr>
                <a:srgbClr val="0561FC"/>
              </a:buClr>
            </a:pPr>
            <a:r>
              <a:rPr lang="ru-RU" sz="1100" dirty="0">
                <a:solidFill>
                  <a:schemeClr val="accent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НАЧИНАЯ С </a:t>
            </a:r>
            <a:r>
              <a:rPr lang="ru-RU" sz="1100" b="1" dirty="0">
                <a:solidFill>
                  <a:schemeClr val="accent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31</a:t>
            </a:r>
            <a:r>
              <a:rPr lang="ru-RU" sz="1100" dirty="0">
                <a:solidFill>
                  <a:schemeClr val="accent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ДНЯ НЕДОИМКИ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928A6261-9D6F-00B0-16F1-B6184F337BE1}"/>
              </a:ext>
            </a:extLst>
          </p:cNvPr>
          <p:cNvSpPr/>
          <p:nvPr/>
        </p:nvSpPr>
        <p:spPr>
          <a:xfrm>
            <a:off x="339624" y="6267417"/>
            <a:ext cx="26955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200"/>
              </a:spcAft>
              <a:buClr>
                <a:srgbClr val="0561FC"/>
              </a:buClr>
            </a:pPr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</a:t>
            </a:r>
            <a:r>
              <a:rPr lang="ru-RU" sz="1100" b="1" dirty="0">
                <a:solidFill>
                  <a:srgbClr val="2F4B5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ПО </a:t>
            </a:r>
            <a:r>
              <a:rPr lang="ru-RU" sz="1100" b="1" dirty="0">
                <a:solidFill>
                  <a:srgbClr val="2F4B5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</a:t>
            </a:r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ДЕНЬ НЕДОИМКИ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DE0E9DD-2887-CA78-E473-60E8E948D4AE}"/>
              </a:ext>
            </a:extLst>
          </p:cNvPr>
          <p:cNvSpPr/>
          <p:nvPr/>
        </p:nvSpPr>
        <p:spPr>
          <a:xfrm>
            <a:off x="353863" y="3718053"/>
            <a:ext cx="7994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200"/>
              </a:spcAft>
              <a:buClr>
                <a:srgbClr val="0561FC"/>
              </a:buClr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ЗА ПЕРИОД С 09.03.2022 ПО 31.12.2024 (ВКЛЮЧИТЕЛЬНО)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7E267B6-7FEA-E51E-C84A-53CCC233E951}"/>
              </a:ext>
            </a:extLst>
          </p:cNvPr>
          <p:cNvSpPr txBox="1"/>
          <p:nvPr/>
        </p:nvSpPr>
        <p:spPr>
          <a:xfrm>
            <a:off x="5660803" y="6319807"/>
            <a:ext cx="2641136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НАЧИНАЯ С </a:t>
            </a:r>
            <a:r>
              <a:rPr lang="ru-RU" sz="1100" b="1" dirty="0">
                <a:solidFill>
                  <a:srgbClr val="2F4B5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91 </a:t>
            </a:r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ДНЯ НЕДОИМКИ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1D37111-7151-B964-02D9-CBA1C88F9A2A}"/>
              </a:ext>
            </a:extLst>
          </p:cNvPr>
          <p:cNvSpPr txBox="1"/>
          <p:nvPr/>
        </p:nvSpPr>
        <p:spPr>
          <a:xfrm>
            <a:off x="5669294" y="5694046"/>
            <a:ext cx="2319541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КЛЮЧЕВОЙ СТАВКИ ЦБ РФ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3E5811D-A4C1-BF72-D560-C306729CA4C0}"/>
              </a:ext>
            </a:extLst>
          </p:cNvPr>
          <p:cNvSpPr txBox="1"/>
          <p:nvPr/>
        </p:nvSpPr>
        <p:spPr>
          <a:xfrm>
            <a:off x="5658767" y="5130230"/>
            <a:ext cx="166683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800" b="1" dirty="0">
                <a:solidFill>
                  <a:srgbClr val="2F4B53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1/300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344BEB1C-52FE-CF79-C2E1-E28DC2E42DA2}"/>
              </a:ext>
            </a:extLst>
          </p:cNvPr>
          <p:cNvSpPr/>
          <p:nvPr/>
        </p:nvSpPr>
        <p:spPr>
          <a:xfrm>
            <a:off x="454927" y="6004289"/>
            <a:ext cx="7580739" cy="1800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D8058E7F-0AA9-42E6-D7AC-33417FD28B44}"/>
              </a:ext>
            </a:extLst>
          </p:cNvPr>
          <p:cNvSpPr/>
          <p:nvPr/>
        </p:nvSpPr>
        <p:spPr>
          <a:xfrm>
            <a:off x="454928" y="6004288"/>
            <a:ext cx="2353944" cy="1800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3C4D1495-FDD3-7C40-6595-707B82AA6EE0}"/>
              </a:ext>
            </a:extLst>
          </p:cNvPr>
          <p:cNvSpPr/>
          <p:nvPr/>
        </p:nvSpPr>
        <p:spPr>
          <a:xfrm>
            <a:off x="5681722" y="6004288"/>
            <a:ext cx="2353944" cy="1800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DE4BC87-095F-46B2-EE0F-7AAFD3E82C39}"/>
              </a:ext>
            </a:extLst>
          </p:cNvPr>
          <p:cNvSpPr txBox="1"/>
          <p:nvPr/>
        </p:nvSpPr>
        <p:spPr>
          <a:xfrm>
            <a:off x="439688" y="4583214"/>
            <a:ext cx="2319541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КЛЮЧЕВОЙ СТАВКИ ЦБ РФ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CFAA6D3-674A-D957-B813-037356132913}"/>
              </a:ext>
            </a:extLst>
          </p:cNvPr>
          <p:cNvSpPr txBox="1"/>
          <p:nvPr/>
        </p:nvSpPr>
        <p:spPr>
          <a:xfrm>
            <a:off x="422422" y="4028477"/>
            <a:ext cx="18250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ru-RU" sz="2800" b="1" dirty="0">
                <a:solidFill>
                  <a:srgbClr val="2F4B53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1/300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DE4BC87-095F-46B2-EE0F-7AAFD3E82C39}"/>
              </a:ext>
            </a:extLst>
          </p:cNvPr>
          <p:cNvSpPr txBox="1"/>
          <p:nvPr/>
        </p:nvSpPr>
        <p:spPr>
          <a:xfrm>
            <a:off x="464267" y="2789129"/>
            <a:ext cx="2319541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КЛЮЧЕВОЙ СТАВКИ ЦБ РФ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CFAA6D3-674A-D957-B813-037356132913}"/>
              </a:ext>
            </a:extLst>
          </p:cNvPr>
          <p:cNvSpPr txBox="1"/>
          <p:nvPr/>
        </p:nvSpPr>
        <p:spPr>
          <a:xfrm>
            <a:off x="459738" y="2254452"/>
            <a:ext cx="18250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800" b="1" dirty="0">
                <a:solidFill>
                  <a:srgbClr val="2F4B53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1/300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9F90532-D7C0-8F8F-C411-59D0A3CC9B14}"/>
              </a:ext>
            </a:extLst>
          </p:cNvPr>
          <p:cNvSpPr txBox="1"/>
          <p:nvPr/>
        </p:nvSpPr>
        <p:spPr>
          <a:xfrm>
            <a:off x="2826873" y="2787774"/>
            <a:ext cx="232912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КЛЮЧЕВОЙ СТАВКИ ЦБ РФ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1F67A84-DC57-1599-9B94-0718278A2F4C}"/>
              </a:ext>
            </a:extLst>
          </p:cNvPr>
          <p:cNvSpPr txBox="1"/>
          <p:nvPr/>
        </p:nvSpPr>
        <p:spPr>
          <a:xfrm>
            <a:off x="2770780" y="2264073"/>
            <a:ext cx="18250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1/150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1B38935-5563-AC2C-1660-B818B4D1F2D2}"/>
              </a:ext>
            </a:extLst>
          </p:cNvPr>
          <p:cNvSpPr txBox="1"/>
          <p:nvPr/>
        </p:nvSpPr>
        <p:spPr>
          <a:xfrm>
            <a:off x="2826873" y="3367132"/>
            <a:ext cx="277504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buClr>
                <a:srgbClr val="0561FC"/>
              </a:buClr>
            </a:pPr>
            <a:r>
              <a:rPr lang="ru-RU" sz="1100" dirty="0">
                <a:solidFill>
                  <a:schemeClr val="accent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НАЧИНАЯ С </a:t>
            </a:r>
            <a:r>
              <a:rPr lang="ru-RU" sz="1100" b="1" dirty="0">
                <a:solidFill>
                  <a:schemeClr val="accent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31</a:t>
            </a:r>
            <a:r>
              <a:rPr lang="ru-RU" sz="1100" dirty="0">
                <a:solidFill>
                  <a:schemeClr val="accent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ДНЯ НЕДОИМКИ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928A6261-9D6F-00B0-16F1-B6184F337BE1}"/>
              </a:ext>
            </a:extLst>
          </p:cNvPr>
          <p:cNvSpPr/>
          <p:nvPr/>
        </p:nvSpPr>
        <p:spPr>
          <a:xfrm>
            <a:off x="380552" y="3324202"/>
            <a:ext cx="26955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200"/>
              </a:spcAft>
              <a:buClr>
                <a:srgbClr val="0561FC"/>
              </a:buClr>
            </a:pPr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</a:t>
            </a:r>
            <a:r>
              <a:rPr lang="ru-RU" sz="1100" b="1" dirty="0">
                <a:solidFill>
                  <a:srgbClr val="2F4B5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ПО </a:t>
            </a:r>
            <a:r>
              <a:rPr lang="ru-RU" sz="1100" b="1" dirty="0">
                <a:solidFill>
                  <a:srgbClr val="2F4B5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</a:t>
            </a:r>
            <a:r>
              <a:rPr lang="ru-RU" sz="11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ДЕНЬ НЕДОИМКИ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344BEB1C-52FE-CF79-C2E1-E28DC2E42DA2}"/>
              </a:ext>
            </a:extLst>
          </p:cNvPr>
          <p:cNvSpPr/>
          <p:nvPr/>
        </p:nvSpPr>
        <p:spPr>
          <a:xfrm>
            <a:off x="472928" y="3077317"/>
            <a:ext cx="5120967" cy="18002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D8058E7F-0AA9-42E6-D7AC-33417FD28B44}"/>
              </a:ext>
            </a:extLst>
          </p:cNvPr>
          <p:cNvSpPr/>
          <p:nvPr/>
        </p:nvSpPr>
        <p:spPr>
          <a:xfrm>
            <a:off x="472929" y="3077315"/>
            <a:ext cx="2353944" cy="1800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4DE0E9DD-2887-CA78-E473-60E8E948D4AE}"/>
              </a:ext>
            </a:extLst>
          </p:cNvPr>
          <p:cNvSpPr/>
          <p:nvPr/>
        </p:nvSpPr>
        <p:spPr>
          <a:xfrm>
            <a:off x="420822" y="1811280"/>
            <a:ext cx="7994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200"/>
              </a:spcAft>
              <a:buClr>
                <a:srgbClr val="0561FC"/>
              </a:buClr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ДО 09.03.2022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4DE0E9DD-2887-CA78-E473-60E8E948D4AE}"/>
              </a:ext>
            </a:extLst>
          </p:cNvPr>
          <p:cNvSpPr/>
          <p:nvPr/>
        </p:nvSpPr>
        <p:spPr>
          <a:xfrm>
            <a:off x="353863" y="4814369"/>
            <a:ext cx="7994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200"/>
              </a:spcAft>
              <a:buClr>
                <a:srgbClr val="0561FC"/>
              </a:buClr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С 01.01.2025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86044" y="1900000"/>
            <a:ext cx="1731679" cy="330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61639" y="3967912"/>
            <a:ext cx="6971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561FC"/>
              </a:buClr>
            </a:pPr>
            <a:endParaRPr lang="ru-RU" sz="1600">
              <a:solidFill>
                <a:srgbClr val="365760"/>
              </a:solidFill>
              <a:latin typeface="Golos Text Medium" panose="020B0503020202020204" pitchFamily="34" charset="0"/>
              <a:cs typeface="Golos Text Medium" panose="020B0503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4594696-6E7F-9668-8060-F1880C2B1D6C}"/>
              </a:ext>
            </a:extLst>
          </p:cNvPr>
          <p:cNvGrpSpPr/>
          <p:nvPr/>
        </p:nvGrpSpPr>
        <p:grpSpPr>
          <a:xfrm>
            <a:off x="7127828" y="2325876"/>
            <a:ext cx="748462" cy="748462"/>
            <a:chOff x="690247" y="2075708"/>
            <a:chExt cx="901827" cy="901827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2E1A9E71-B5DE-1C69-FDD7-14169A60C713}"/>
                </a:ext>
              </a:extLst>
            </p:cNvPr>
            <p:cNvGrpSpPr/>
            <p:nvPr/>
          </p:nvGrpSpPr>
          <p:grpSpPr>
            <a:xfrm>
              <a:off x="690247" y="2075708"/>
              <a:ext cx="901827" cy="901827"/>
              <a:chOff x="6713316" y="2592729"/>
              <a:chExt cx="740780" cy="740780"/>
            </a:xfrm>
          </p:grpSpPr>
          <p:sp>
            <p:nvSpPr>
              <p:cNvPr id="13" name="Овал 12">
                <a:extLst>
                  <a:ext uri="{FF2B5EF4-FFF2-40B4-BE49-F238E27FC236}">
                    <a16:creationId xmlns="" xmlns:a16="http://schemas.microsoft.com/office/drawing/2014/main" id="{7FBC4B56-C18E-BF2A-E971-4CD438A76ED7}"/>
                  </a:ext>
                </a:extLst>
              </p:cNvPr>
              <p:cNvSpPr/>
              <p:nvPr/>
            </p:nvSpPr>
            <p:spPr>
              <a:xfrm>
                <a:off x="6713316" y="2592729"/>
                <a:ext cx="740780" cy="740780"/>
              </a:xfrm>
              <a:prstGeom prst="ellipse">
                <a:avLst/>
              </a:prstGeom>
              <a:solidFill>
                <a:srgbClr val="F15A22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65760"/>
                  </a:solidFill>
                </a:endParaRPr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="" xmlns:a16="http://schemas.microsoft.com/office/drawing/2014/main" id="{8F333DDE-7B5F-91E4-C1CF-123353528B08}"/>
                  </a:ext>
                </a:extLst>
              </p:cNvPr>
              <p:cNvSpPr/>
              <p:nvPr/>
            </p:nvSpPr>
            <p:spPr>
              <a:xfrm>
                <a:off x="7258612" y="2635105"/>
                <a:ext cx="195484" cy="195484"/>
              </a:xfrm>
              <a:prstGeom prst="ellipse">
                <a:avLst/>
              </a:prstGeom>
              <a:solidFill>
                <a:srgbClr val="F15A2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65760"/>
                  </a:solidFill>
                </a:endParaRPr>
              </a:p>
            </p:txBody>
          </p:sp>
        </p:grp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4084613A-9C56-0581-DD6A-FBA8ECA4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839" y="2265300"/>
              <a:ext cx="522642" cy="522642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0CE0472-2199-3326-CDCB-06084FC1B1F6}"/>
              </a:ext>
            </a:extLst>
          </p:cNvPr>
          <p:cNvSpPr txBox="1"/>
          <p:nvPr/>
        </p:nvSpPr>
        <p:spPr>
          <a:xfrm>
            <a:off x="8016161" y="1975566"/>
            <a:ext cx="4058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Подробный расчет пени прилагается к Справке о сальдо (приложение 3), даже если сейчас нет долга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31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46F271-88D5-825E-BD5D-B0060351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5C67A0-7608-5C31-8165-4FB94570E1BE}"/>
              </a:ext>
            </a:extLst>
          </p:cNvPr>
          <p:cNvSpPr txBox="1"/>
          <p:nvPr/>
        </p:nvSpPr>
        <p:spPr>
          <a:xfrm>
            <a:off x="3694824" y="1198596"/>
            <a:ext cx="4763555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ХОЧУ УЗНАТЬ ПОДРОБНЕЕ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126CC4E-71A9-36AE-83B7-BA85E27703B3}"/>
              </a:ext>
            </a:extLst>
          </p:cNvPr>
          <p:cNvCxnSpPr>
            <a:cxnSpLocks/>
          </p:cNvCxnSpPr>
          <p:nvPr/>
        </p:nvCxnSpPr>
        <p:spPr>
          <a:xfrm>
            <a:off x="5616819" y="1978025"/>
            <a:ext cx="0" cy="4752975"/>
          </a:xfrm>
          <a:prstGeom prst="line">
            <a:avLst/>
          </a:prstGeom>
          <a:ln w="50800">
            <a:solidFill>
              <a:srgbClr val="0068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EBDCAC2-82E0-FAF9-A069-2C791693E062}"/>
              </a:ext>
            </a:extLst>
          </p:cNvPr>
          <p:cNvGrpSpPr/>
          <p:nvPr/>
        </p:nvGrpSpPr>
        <p:grpSpPr>
          <a:xfrm>
            <a:off x="5949602" y="1990779"/>
            <a:ext cx="5959295" cy="1460666"/>
            <a:chOff x="5932668" y="1353261"/>
            <a:chExt cx="5959295" cy="146066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A4CDA540-4EC2-56DD-D05E-2C9DE0FCDEE7}"/>
                </a:ext>
              </a:extLst>
            </p:cNvPr>
            <p:cNvSpPr/>
            <p:nvPr/>
          </p:nvSpPr>
          <p:spPr>
            <a:xfrm>
              <a:off x="5932668" y="1353261"/>
              <a:ext cx="5959295" cy="1460666"/>
            </a:xfrm>
            <a:prstGeom prst="roundRect">
              <a:avLst>
                <a:gd name="adj" fmla="val 24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2F67656-4E60-E3AA-93BB-F8FE9FB7AD1C}"/>
                </a:ext>
              </a:extLst>
            </p:cNvPr>
            <p:cNvSpPr txBox="1"/>
            <p:nvPr/>
          </p:nvSpPr>
          <p:spPr>
            <a:xfrm>
              <a:off x="6235002" y="1914317"/>
              <a:ext cx="2304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Промостраница</a:t>
              </a:r>
              <a:r>
                <a:rPr lang="ru-RU" sz="16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 ЕНС</a:t>
              </a:r>
            </a:p>
          </p:txBody>
        </p:sp>
        <p:pic>
          <p:nvPicPr>
            <p:cNvPr id="18" name="Рисунок 17" descr="Изображение выглядит как шаблон, прямоугольный, пиксель, шов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36254BE-D04E-C16E-4321-C0CD04EC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098" y="1370300"/>
              <a:ext cx="1481456" cy="1426588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3CAF536-3B16-788B-D38D-8C0C623C1C3C}"/>
              </a:ext>
            </a:extLst>
          </p:cNvPr>
          <p:cNvGrpSpPr/>
          <p:nvPr/>
        </p:nvGrpSpPr>
        <p:grpSpPr>
          <a:xfrm>
            <a:off x="5949602" y="3636425"/>
            <a:ext cx="5959295" cy="1460666"/>
            <a:chOff x="5932668" y="3089065"/>
            <a:chExt cx="5959295" cy="1460666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D403A173-A5CC-6BCC-6722-0E9A17E08E59}"/>
                </a:ext>
              </a:extLst>
            </p:cNvPr>
            <p:cNvSpPr/>
            <p:nvPr/>
          </p:nvSpPr>
          <p:spPr>
            <a:xfrm>
              <a:off x="5932668" y="3089065"/>
              <a:ext cx="5959295" cy="1460666"/>
            </a:xfrm>
            <a:prstGeom prst="roundRect">
              <a:avLst>
                <a:gd name="adj" fmla="val 24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A769AFF-E475-C7C1-8CA8-268E6FA57958}"/>
                </a:ext>
              </a:extLst>
            </p:cNvPr>
            <p:cNvSpPr txBox="1"/>
            <p:nvPr/>
          </p:nvSpPr>
          <p:spPr>
            <a:xfrm>
              <a:off x="6235002" y="3650121"/>
              <a:ext cx="3020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Часто задаваемые вопросы</a:t>
              </a:r>
            </a:p>
          </p:txBody>
        </p:sp>
        <p:pic>
          <p:nvPicPr>
            <p:cNvPr id="22" name="Рисунок 21" descr="Изображение выглядит как шаблон, шов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67B353-9AA2-FBA7-699F-F45992CF6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216" y="3110401"/>
              <a:ext cx="1432684" cy="142658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510AF9BC-33DB-71FA-C6B1-452E95F481DE}"/>
              </a:ext>
            </a:extLst>
          </p:cNvPr>
          <p:cNvGrpSpPr/>
          <p:nvPr/>
        </p:nvGrpSpPr>
        <p:grpSpPr>
          <a:xfrm>
            <a:off x="5949602" y="5282070"/>
            <a:ext cx="5959295" cy="1460666"/>
            <a:chOff x="5932668" y="4824870"/>
            <a:chExt cx="5959295" cy="1460666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xmlns="" id="{B7667411-1759-4403-2AEC-0E98B6376388}"/>
                </a:ext>
              </a:extLst>
            </p:cNvPr>
            <p:cNvSpPr/>
            <p:nvPr/>
          </p:nvSpPr>
          <p:spPr>
            <a:xfrm>
              <a:off x="5932668" y="4824870"/>
              <a:ext cx="5959295" cy="1460666"/>
            </a:xfrm>
            <a:prstGeom prst="roundRect">
              <a:avLst>
                <a:gd name="adj" fmla="val 24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1F19078-AAE8-3DDC-9FF0-5C5A899E4938}"/>
                </a:ext>
              </a:extLst>
            </p:cNvPr>
            <p:cNvSpPr txBox="1"/>
            <p:nvPr/>
          </p:nvSpPr>
          <p:spPr>
            <a:xfrm>
              <a:off x="6233230" y="5385926"/>
              <a:ext cx="30748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Чат-бот «помощник по ЕНС»</a:t>
              </a:r>
            </a:p>
          </p:txBody>
        </p:sp>
        <p:pic>
          <p:nvPicPr>
            <p:cNvPr id="26" name="Рисунок 25" descr="Изображение выглядит как шаблон, прямоугольный, пиксел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C521A40-0650-4A4B-1228-D927DE8BB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2996" y="4841909"/>
              <a:ext cx="1432684" cy="1426588"/>
            </a:xfrm>
            <a:prstGeom prst="rect">
              <a:avLst/>
            </a:prstGeom>
          </p:spPr>
        </p:pic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69B724A9-833F-DECC-0FEC-5EAEA56FDDE0}"/>
              </a:ext>
            </a:extLst>
          </p:cNvPr>
          <p:cNvSpPr/>
          <p:nvPr/>
        </p:nvSpPr>
        <p:spPr>
          <a:xfrm>
            <a:off x="326236" y="1978025"/>
            <a:ext cx="4970269" cy="4752975"/>
          </a:xfrm>
          <a:prstGeom prst="roundRect">
            <a:avLst>
              <a:gd name="adj" fmla="val 240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71AD5C93-1001-2C55-DD52-982CCF679F5E}"/>
              </a:ext>
            </a:extLst>
          </p:cNvPr>
          <p:cNvGrpSpPr/>
          <p:nvPr/>
        </p:nvGrpSpPr>
        <p:grpSpPr>
          <a:xfrm>
            <a:off x="618711" y="2278856"/>
            <a:ext cx="4568199" cy="4425640"/>
            <a:chOff x="578913" y="1821656"/>
            <a:chExt cx="4568199" cy="4425640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054808E-46FC-3816-5165-F8EA416990BD}"/>
                </a:ext>
              </a:extLst>
            </p:cNvPr>
            <p:cNvSpPr/>
            <p:nvPr/>
          </p:nvSpPr>
          <p:spPr>
            <a:xfrm>
              <a:off x="578913" y="1821656"/>
              <a:ext cx="4388753" cy="3608864"/>
            </a:xfrm>
            <a:prstGeom prst="rect">
              <a:avLst/>
            </a:prstGeom>
            <a:solidFill>
              <a:srgbClr val="E8EB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6F23027-025F-A0AC-040A-7EC0F42787F7}"/>
                </a:ext>
              </a:extLst>
            </p:cNvPr>
            <p:cNvSpPr txBox="1"/>
            <p:nvPr/>
          </p:nvSpPr>
          <p:spPr>
            <a:xfrm>
              <a:off x="1146125" y="2220541"/>
              <a:ext cx="31951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Бесплатный многоканальный</a:t>
              </a:r>
              <a:br>
                <a:rPr lang="ru-RU" sz="16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</a:br>
              <a:r>
                <a:rPr lang="ru-RU" sz="16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телефон контакт-центра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CB7E6C4-DD60-1B6E-1150-1EA8EF95F9EA}"/>
                </a:ext>
              </a:extLst>
            </p:cNvPr>
            <p:cNvSpPr txBox="1"/>
            <p:nvPr/>
          </p:nvSpPr>
          <p:spPr>
            <a:xfrm>
              <a:off x="1146125" y="2937611"/>
              <a:ext cx="3124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365760"/>
                  </a:solidFill>
                  <a:latin typeface="Golos Text Black" panose="020B0503020202020204" pitchFamily="34" charset="0"/>
                  <a:cs typeface="Golos Text Black" panose="020B0503020202020204" pitchFamily="34" charset="0"/>
                </a:rPr>
                <a:t>8 800 222 22 22</a:t>
              </a: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2E2843DD-5BF2-33B5-48BA-1D0C708AB8AA}"/>
                </a:ext>
              </a:extLst>
            </p:cNvPr>
            <p:cNvSpPr/>
            <p:nvPr/>
          </p:nvSpPr>
          <p:spPr>
            <a:xfrm flipH="1">
              <a:off x="1872434" y="3138007"/>
              <a:ext cx="3095232" cy="2292513"/>
            </a:xfrm>
            <a:prstGeom prst="rtTriangle">
              <a:avLst/>
            </a:prstGeom>
            <a:solidFill>
              <a:srgbClr val="DDE0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C024CB93-439C-0B86-1597-F9F33FEF682C}"/>
                </a:ext>
              </a:extLst>
            </p:cNvPr>
            <p:cNvSpPr/>
            <p:nvPr/>
          </p:nvSpPr>
          <p:spPr>
            <a:xfrm rot="1295583" flipH="1">
              <a:off x="858298" y="2859717"/>
              <a:ext cx="4288814" cy="3387579"/>
            </a:xfrm>
            <a:custGeom>
              <a:avLst/>
              <a:gdLst>
                <a:gd name="connsiteX0" fmla="*/ 701521 w 4288814"/>
                <a:gd name="connsiteY0" fmla="*/ 0 h 3387579"/>
                <a:gd name="connsiteX1" fmla="*/ 0 w 4288814"/>
                <a:gd name="connsiteY1" fmla="*/ 1772466 h 3387579"/>
                <a:gd name="connsiteX2" fmla="*/ 4080755 w 4288814"/>
                <a:gd name="connsiteY2" fmla="*/ 3387579 h 3387579"/>
                <a:gd name="connsiteX3" fmla="*/ 4288814 w 4288814"/>
                <a:gd name="connsiteY3" fmla="*/ 2861896 h 338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814" h="3387579">
                  <a:moveTo>
                    <a:pt x="701521" y="0"/>
                  </a:moveTo>
                  <a:lnTo>
                    <a:pt x="0" y="1772466"/>
                  </a:lnTo>
                  <a:lnTo>
                    <a:pt x="4080755" y="3387579"/>
                  </a:lnTo>
                  <a:lnTo>
                    <a:pt x="4288814" y="2861896"/>
                  </a:lnTo>
                  <a:close/>
                </a:path>
              </a:pathLst>
            </a:custGeom>
            <a:solidFill>
              <a:srgbClr val="BDC3D1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872599" y="646573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32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705629D-732B-E7A7-87C5-D538C555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602"/>
            <a:ext cx="11944356" cy="6023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365760"/>
                </a:solidFill>
                <a:cs typeface="Golos Text SemiBold" panose="020B0503020202020204" pitchFamily="34" charset="0"/>
              </a:rPr>
              <a:t>ЧТО ДЕЛАТЬ, ЕСЛИ ВЫ НЕ СОГЛАСНЫ С САЛЬДО ЕНС</a:t>
            </a:r>
            <a:r>
              <a:rPr lang="ru-RU" sz="3600" dirty="0" smtClean="0">
                <a:solidFill>
                  <a:srgbClr val="365760"/>
                </a:solidFill>
                <a:cs typeface="Golos Text SemiBold" panose="020B0503020202020204" pitchFamily="34" charset="0"/>
              </a:rPr>
              <a:t>?</a:t>
            </a:r>
            <a:endParaRPr lang="ru-RU" sz="3600" dirty="0">
              <a:solidFill>
                <a:srgbClr val="365760"/>
              </a:solidFill>
              <a:cs typeface="Golos Text SemiBold" panose="020B0503020202020204" pitchFamily="34" charset="0"/>
            </a:endParaRPr>
          </a:p>
        </p:txBody>
      </p:sp>
      <p:sp>
        <p:nvSpPr>
          <p:cNvPr id="64" name="Прямоугольник: скругленные углы 51">
            <a:extLst>
              <a:ext uri="{FF2B5EF4-FFF2-40B4-BE49-F238E27FC236}">
                <a16:creationId xmlns:a16="http://schemas.microsoft.com/office/drawing/2014/main" xmlns="" id="{F22D0284-31EB-68C2-10F4-CE55F5173569}"/>
              </a:ext>
            </a:extLst>
          </p:cNvPr>
          <p:cNvSpPr/>
          <p:nvPr/>
        </p:nvSpPr>
        <p:spPr>
          <a:xfrm>
            <a:off x="6692680" y="1607433"/>
            <a:ext cx="4252545" cy="2013911"/>
          </a:xfrm>
          <a:prstGeom prst="roundRect">
            <a:avLst>
              <a:gd name="adj" fmla="val 924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078BF00F-88BB-9A58-6642-F28CE530A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16444" r="10801" b="16000"/>
          <a:stretch/>
        </p:blipFill>
        <p:spPr>
          <a:xfrm>
            <a:off x="6868210" y="3550148"/>
            <a:ext cx="3884457" cy="339907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326A8857-C2B7-B2EA-3A46-6249F876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35" r="17231"/>
          <a:stretch>
            <a:fillRect/>
          </a:stretch>
        </p:blipFill>
        <p:spPr>
          <a:xfrm>
            <a:off x="7098253" y="3838142"/>
            <a:ext cx="3501214" cy="2153825"/>
          </a:xfrm>
          <a:custGeom>
            <a:avLst/>
            <a:gdLst>
              <a:gd name="connsiteX0" fmla="*/ 0 w 4064000"/>
              <a:gd name="connsiteY0" fmla="*/ 0 h 2500031"/>
              <a:gd name="connsiteX1" fmla="*/ 4064000 w 4064000"/>
              <a:gd name="connsiteY1" fmla="*/ 0 h 2500031"/>
              <a:gd name="connsiteX2" fmla="*/ 4064000 w 4064000"/>
              <a:gd name="connsiteY2" fmla="*/ 2500031 h 2500031"/>
              <a:gd name="connsiteX3" fmla="*/ 0 w 4064000"/>
              <a:gd name="connsiteY3" fmla="*/ 2500031 h 250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500031">
                <a:moveTo>
                  <a:pt x="0" y="0"/>
                </a:moveTo>
                <a:lnTo>
                  <a:pt x="4064000" y="0"/>
                </a:lnTo>
                <a:lnTo>
                  <a:pt x="4064000" y="2500031"/>
                </a:lnTo>
                <a:lnTo>
                  <a:pt x="0" y="2500031"/>
                </a:lnTo>
                <a:close/>
              </a:path>
            </a:pathLst>
          </a:cu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60033D10-EB2E-F503-48F4-F93FC1A2E8F4}"/>
              </a:ext>
            </a:extLst>
          </p:cNvPr>
          <p:cNvSpPr txBox="1"/>
          <p:nvPr/>
        </p:nvSpPr>
        <p:spPr>
          <a:xfrm>
            <a:off x="11824069" y="6581001"/>
            <a:ext cx="240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29" name="Прямоугольник: скругленные углы 36">
            <a:extLst>
              <a:ext uri="{FF2B5EF4-FFF2-40B4-BE49-F238E27FC236}">
                <a16:creationId xmlns:a16="http://schemas.microsoft.com/office/drawing/2014/main" xmlns="" id="{9790A705-C54C-6336-D03E-A2A719658B2B}"/>
              </a:ext>
            </a:extLst>
          </p:cNvPr>
          <p:cNvSpPr/>
          <p:nvPr/>
        </p:nvSpPr>
        <p:spPr>
          <a:xfrm>
            <a:off x="1053650" y="1641305"/>
            <a:ext cx="4295486" cy="1995513"/>
          </a:xfrm>
          <a:prstGeom prst="roundRect">
            <a:avLst>
              <a:gd name="adj" fmla="val 924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37DDC479-8FDD-1214-223E-047D55A25FD8}"/>
              </a:ext>
            </a:extLst>
          </p:cNvPr>
          <p:cNvSpPr txBox="1"/>
          <p:nvPr/>
        </p:nvSpPr>
        <p:spPr>
          <a:xfrm>
            <a:off x="1456567" y="2063144"/>
            <a:ext cx="364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Налоговые органы проводят индивидуальные сверки с налогоплательщиком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0F1A1A04-A2C5-8ED1-7436-5F39DC2A8063}"/>
              </a:ext>
            </a:extLst>
          </p:cNvPr>
          <p:cNvSpPr/>
          <p:nvPr/>
        </p:nvSpPr>
        <p:spPr>
          <a:xfrm>
            <a:off x="1406517" y="1715514"/>
            <a:ext cx="3520709" cy="403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716C4BC-B4EB-2680-C24A-13AF9D042C3E}"/>
              </a:ext>
            </a:extLst>
          </p:cNvPr>
          <p:cNvSpPr txBox="1"/>
          <p:nvPr/>
        </p:nvSpPr>
        <p:spPr>
          <a:xfrm>
            <a:off x="1453840" y="1748581"/>
            <a:ext cx="354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Сверка и решение спорных вопросов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A20DC11-62B6-FA6C-1640-E1151C9C5851}"/>
              </a:ext>
            </a:extLst>
          </p:cNvPr>
          <p:cNvSpPr txBox="1"/>
          <p:nvPr/>
        </p:nvSpPr>
        <p:spPr>
          <a:xfrm>
            <a:off x="1453840" y="2453897"/>
            <a:ext cx="241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Записаться можно на сайте ФНС:</a:t>
            </a: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67F080EA-EBEA-91B5-EBCC-A539E1AB5639}"/>
              </a:ext>
            </a:extLst>
          </p:cNvPr>
          <p:cNvSpPr/>
          <p:nvPr/>
        </p:nvSpPr>
        <p:spPr>
          <a:xfrm>
            <a:off x="1254471" y="2165841"/>
            <a:ext cx="77868" cy="742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CA53F471-F3F1-00E0-7E26-94028683CE34}"/>
              </a:ext>
            </a:extLst>
          </p:cNvPr>
          <p:cNvSpPr/>
          <p:nvPr/>
        </p:nvSpPr>
        <p:spPr>
          <a:xfrm>
            <a:off x="1254471" y="2660482"/>
            <a:ext cx="77868" cy="742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8F7C6990-E102-B209-7AF9-2DFE517AE28C}"/>
              </a:ext>
            </a:extLst>
          </p:cNvPr>
          <p:cNvSpPr txBox="1"/>
          <p:nvPr/>
        </p:nvSpPr>
        <p:spPr>
          <a:xfrm>
            <a:off x="1293936" y="2837005"/>
            <a:ext cx="406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1. В разделе «Все сервисы» выберете 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«Обратная связь» и «Запись на приём в инспекцию»</a:t>
            </a:r>
          </a:p>
          <a:p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414129A0-5183-EBD4-8F26-E489DB5EE139}"/>
              </a:ext>
            </a:extLst>
          </p:cNvPr>
          <p:cNvSpPr txBox="1"/>
          <p:nvPr/>
        </p:nvSpPr>
        <p:spPr>
          <a:xfrm>
            <a:off x="1293405" y="3344345"/>
            <a:ext cx="347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2. Выберите удобные для вас дату и время</a:t>
            </a:r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1A8C9BCB-5F66-85AD-0332-53BE6B284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16444" r="10801" b="16000"/>
          <a:stretch/>
        </p:blipFill>
        <p:spPr>
          <a:xfrm>
            <a:off x="1275331" y="3550148"/>
            <a:ext cx="3884457" cy="3399076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954C87C6-5E8B-48B8-29B5-1A48AE8E51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39" t="21483" r="28334" b="2847"/>
          <a:stretch/>
        </p:blipFill>
        <p:spPr>
          <a:xfrm>
            <a:off x="1505374" y="3838143"/>
            <a:ext cx="3447627" cy="2120860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46618E41-A888-1B92-D5AD-F324C4D63E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977"/>
          <a:stretch/>
        </p:blipFill>
        <p:spPr>
          <a:xfrm>
            <a:off x="2215268" y="4470921"/>
            <a:ext cx="1237247" cy="1387854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DE8F65B-2926-0ED3-62B7-59C3C6B4323D}"/>
              </a:ext>
            </a:extLst>
          </p:cNvPr>
          <p:cNvSpPr txBox="1"/>
          <p:nvPr/>
        </p:nvSpPr>
        <p:spPr>
          <a:xfrm>
            <a:off x="7069480" y="2029272"/>
            <a:ext cx="380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Обращения, направленные через сервис «Оперативная помощь: разблокировка счета и вопросы по ЕНС» рассматриваются в течение 24 часов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xmlns="" id="{4BCC565E-B593-91FC-E86E-3E63F5D06A6F}"/>
              </a:ext>
            </a:extLst>
          </p:cNvPr>
          <p:cNvSpPr/>
          <p:nvPr/>
        </p:nvSpPr>
        <p:spPr>
          <a:xfrm>
            <a:off x="7069479" y="1639352"/>
            <a:ext cx="3520709" cy="403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72FB2CCB-3CC0-8F37-0183-DB15BE0F7A46}"/>
              </a:ext>
            </a:extLst>
          </p:cNvPr>
          <p:cNvSpPr txBox="1"/>
          <p:nvPr/>
        </p:nvSpPr>
        <p:spPr>
          <a:xfrm>
            <a:off x="7424487" y="1690330"/>
            <a:ext cx="330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Сервис оперативной помощи</a:t>
            </a: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70E7605A-C1E3-4F9B-2C6F-F9560ACEFFDB}"/>
              </a:ext>
            </a:extLst>
          </p:cNvPr>
          <p:cNvSpPr/>
          <p:nvPr/>
        </p:nvSpPr>
        <p:spPr>
          <a:xfrm>
            <a:off x="6867385" y="2131969"/>
            <a:ext cx="77868" cy="742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4A1D5739-7A36-512B-48B4-4D10C39AA96D}"/>
              </a:ext>
            </a:extLst>
          </p:cNvPr>
          <p:cNvSpPr/>
          <p:nvPr/>
        </p:nvSpPr>
        <p:spPr>
          <a:xfrm>
            <a:off x="6867385" y="2916967"/>
            <a:ext cx="77868" cy="742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xmlns="" id="{CFB55D63-FF6A-1105-0C6A-90A71997C5C7}"/>
              </a:ext>
            </a:extLst>
          </p:cNvPr>
          <p:cNvSpPr/>
          <p:nvPr/>
        </p:nvSpPr>
        <p:spPr>
          <a:xfrm>
            <a:off x="2213362" y="4977243"/>
            <a:ext cx="988031" cy="128276"/>
          </a:xfrm>
          <a:prstGeom prst="rect">
            <a:avLst/>
          </a:prstGeom>
          <a:solidFill>
            <a:srgbClr val="F15A2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BDE8F65B-2926-0ED3-62B7-59C3C6B4323D}"/>
              </a:ext>
            </a:extLst>
          </p:cNvPr>
          <p:cNvSpPr txBox="1"/>
          <p:nvPr/>
        </p:nvSpPr>
        <p:spPr>
          <a:xfrm>
            <a:off x="7069481" y="2790348"/>
            <a:ext cx="336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сайте ФНС зайдите в раздел «Все сервисы», выберите блок «Задолженность и банкротство» и найдите сервис «Оперативная помощь»</a:t>
            </a:r>
          </a:p>
        </p:txBody>
      </p:sp>
    </p:spTree>
    <p:extLst>
      <p:ext uri="{BB962C8B-B14F-4D97-AF65-F5344CB8AC3E}">
        <p14:creationId xmlns:p14="http://schemas.microsoft.com/office/powerpoint/2010/main" val="20130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Прямая со стрелкой 176">
            <a:extLst>
              <a:ext uri="{FF2B5EF4-FFF2-40B4-BE49-F238E27FC236}">
                <a16:creationId xmlns:a16="http://schemas.microsoft.com/office/drawing/2014/main" xmlns="" id="{B7A6A836-AD2B-36E7-E3FE-0AAED4BB9444}"/>
              </a:ext>
            </a:extLst>
          </p:cNvPr>
          <p:cNvCxnSpPr>
            <a:cxnSpLocks/>
          </p:cNvCxnSpPr>
          <p:nvPr/>
        </p:nvCxnSpPr>
        <p:spPr>
          <a:xfrm>
            <a:off x="0" y="3756653"/>
            <a:ext cx="12192000" cy="0"/>
          </a:xfrm>
          <a:prstGeom prst="straightConnector1">
            <a:avLst/>
          </a:prstGeom>
          <a:ln w="25400">
            <a:solidFill>
              <a:srgbClr val="365760"/>
            </a:solidFill>
            <a:prstDash val="sysDot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Овал 175">
            <a:extLst>
              <a:ext uri="{FF2B5EF4-FFF2-40B4-BE49-F238E27FC236}">
                <a16:creationId xmlns:a16="http://schemas.microsoft.com/office/drawing/2014/main" xmlns="" id="{8F6485CA-EA22-7C81-B888-0A4F6C3AD578}"/>
              </a:ext>
            </a:extLst>
          </p:cNvPr>
          <p:cNvSpPr/>
          <p:nvPr/>
        </p:nvSpPr>
        <p:spPr>
          <a:xfrm>
            <a:off x="7995282" y="3235642"/>
            <a:ext cx="1227246" cy="10773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D7E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2CF56917-16DE-A840-5A36-330016FBA8EB}"/>
              </a:ext>
            </a:extLst>
          </p:cNvPr>
          <p:cNvSpPr/>
          <p:nvPr/>
        </p:nvSpPr>
        <p:spPr>
          <a:xfrm>
            <a:off x="5548373" y="3240871"/>
            <a:ext cx="1105843" cy="1017838"/>
          </a:xfrm>
          <a:prstGeom prst="ellipse">
            <a:avLst/>
          </a:prstGeom>
          <a:solidFill>
            <a:srgbClr val="FFEEE7"/>
          </a:solidFill>
          <a:ln w="25400">
            <a:solidFill>
              <a:srgbClr val="FA4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705629D-732B-E7A7-87C5-D538C555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25602"/>
            <a:ext cx="12073467" cy="60237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365760"/>
                </a:solidFill>
                <a:cs typeface="Golos Text SemiBold" panose="020B0503020202020204" pitchFamily="34" charset="0"/>
              </a:rPr>
              <a:t>РАСПРЕДЕЛЕНИЕ ЕДИНОГО ПЛАТЕЖА ПО НАЛОГАМ И БЮДЖЕТАМ</a:t>
            </a:r>
          </a:p>
        </p:txBody>
      </p:sp>
      <p:sp>
        <p:nvSpPr>
          <p:cNvPr id="64" name="Прямоугольник: скругленные углы 45">
            <a:extLst>
              <a:ext uri="{FF2B5EF4-FFF2-40B4-BE49-F238E27FC236}">
                <a16:creationId xmlns:a16="http://schemas.microsoft.com/office/drawing/2014/main" xmlns="" id="{BCEA2217-267A-9117-58B0-E039B1B6482B}"/>
              </a:ext>
            </a:extLst>
          </p:cNvPr>
          <p:cNvSpPr/>
          <p:nvPr/>
        </p:nvSpPr>
        <p:spPr>
          <a:xfrm>
            <a:off x="6473680" y="2019510"/>
            <a:ext cx="4455144" cy="1205206"/>
          </a:xfrm>
          <a:prstGeom prst="roundRect">
            <a:avLst>
              <a:gd name="adj" fmla="val 924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Прямоугольник: скругленные углы 44">
            <a:extLst>
              <a:ext uri="{FF2B5EF4-FFF2-40B4-BE49-F238E27FC236}">
                <a16:creationId xmlns:a16="http://schemas.microsoft.com/office/drawing/2014/main" xmlns="" id="{B2C1B9F7-EEEF-0634-662D-E971743BFF24}"/>
              </a:ext>
            </a:extLst>
          </p:cNvPr>
          <p:cNvSpPr/>
          <p:nvPr/>
        </p:nvSpPr>
        <p:spPr>
          <a:xfrm>
            <a:off x="268046" y="2030436"/>
            <a:ext cx="4455144" cy="1205206"/>
          </a:xfrm>
          <a:prstGeom prst="roundRect">
            <a:avLst>
              <a:gd name="adj" fmla="val 924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2CF56917-16DE-A840-5A36-330016FBA8EB}"/>
              </a:ext>
            </a:extLst>
          </p:cNvPr>
          <p:cNvSpPr/>
          <p:nvPr/>
        </p:nvSpPr>
        <p:spPr>
          <a:xfrm>
            <a:off x="533701" y="3240871"/>
            <a:ext cx="1105843" cy="1017838"/>
          </a:xfrm>
          <a:prstGeom prst="ellipse">
            <a:avLst/>
          </a:prstGeom>
          <a:solidFill>
            <a:srgbClr val="FFEEE7"/>
          </a:solidFill>
          <a:ln w="25400">
            <a:solidFill>
              <a:srgbClr val="FA4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34DACA04-FF0E-EC07-3E29-EA7E3E555B6F}"/>
              </a:ext>
            </a:extLst>
          </p:cNvPr>
          <p:cNvSpPr txBox="1"/>
          <p:nvPr/>
        </p:nvSpPr>
        <p:spPr>
          <a:xfrm>
            <a:off x="333619" y="4469713"/>
            <a:ext cx="1468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Долг по НДФЛ</a:t>
            </a: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xmlns="" id="{8F6485CA-EA22-7C81-B888-0A4F6C3AD578}"/>
              </a:ext>
            </a:extLst>
          </p:cNvPr>
          <p:cNvSpPr/>
          <p:nvPr/>
        </p:nvSpPr>
        <p:spPr>
          <a:xfrm>
            <a:off x="2980061" y="3240871"/>
            <a:ext cx="1227246" cy="10773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D7E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BDFC447-457F-24E4-1906-0C799AAF2191}"/>
              </a:ext>
            </a:extLst>
          </p:cNvPr>
          <p:cNvSpPr txBox="1"/>
          <p:nvPr/>
        </p:nvSpPr>
        <p:spPr>
          <a:xfrm>
            <a:off x="2833581" y="4469713"/>
            <a:ext cx="1290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Начисления </a:t>
            </a:r>
            <a:b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по НДФЛ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769240A3-AB76-511B-CA23-0F5E5F75A9CB}"/>
              </a:ext>
            </a:extLst>
          </p:cNvPr>
          <p:cNvSpPr txBox="1"/>
          <p:nvPr/>
        </p:nvSpPr>
        <p:spPr>
          <a:xfrm>
            <a:off x="5333541" y="4469713"/>
            <a:ext cx="1900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Долг по иным</a:t>
            </a:r>
            <a:b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налогам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8D9D8585-FB87-B29C-CBF9-C2F86ABA22EB}"/>
              </a:ext>
            </a:extLst>
          </p:cNvPr>
          <p:cNvSpPr txBox="1"/>
          <p:nvPr/>
        </p:nvSpPr>
        <p:spPr>
          <a:xfrm>
            <a:off x="7833501" y="4469713"/>
            <a:ext cx="2042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Начисления по иным</a:t>
            </a:r>
            <a:b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налогам</a:t>
            </a: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EE78A843-521A-72E6-907E-E7CE7C244DA1}"/>
              </a:ext>
            </a:extLst>
          </p:cNvPr>
          <p:cNvSpPr/>
          <p:nvPr/>
        </p:nvSpPr>
        <p:spPr>
          <a:xfrm>
            <a:off x="10450060" y="3163993"/>
            <a:ext cx="1278213" cy="1222535"/>
          </a:xfrm>
          <a:prstGeom prst="ellipse">
            <a:avLst/>
          </a:prstGeom>
          <a:solidFill>
            <a:srgbClr val="FBFBFB"/>
          </a:solidFill>
          <a:ln w="25400">
            <a:solidFill>
              <a:srgbClr val="E1E7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576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4154AF96-CFAB-448B-7FA8-53C5D4FDA56F}"/>
              </a:ext>
            </a:extLst>
          </p:cNvPr>
          <p:cNvSpPr txBox="1"/>
          <p:nvPr/>
        </p:nvSpPr>
        <p:spPr>
          <a:xfrm>
            <a:off x="10333461" y="4469713"/>
            <a:ext cx="1671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Пени, проценты, штрафы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037AAF93-C6AC-9756-B67C-4CDF4EEE5DBC}"/>
              </a:ext>
            </a:extLst>
          </p:cNvPr>
          <p:cNvSpPr txBox="1"/>
          <p:nvPr/>
        </p:nvSpPr>
        <p:spPr>
          <a:xfrm>
            <a:off x="333619" y="5020275"/>
            <a:ext cx="1870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Начиная с наиболее раннего срока уплаты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95AB94E-93B7-80EA-172C-A725380A9B43}"/>
              </a:ext>
            </a:extLst>
          </p:cNvPr>
          <p:cNvSpPr txBox="1"/>
          <p:nvPr/>
        </p:nvSpPr>
        <p:spPr>
          <a:xfrm>
            <a:off x="2864061" y="5020275"/>
            <a:ext cx="1618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 сроком</a:t>
            </a:r>
            <a:b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уплаты «сегодня»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CFC1B8D8-6E0D-F6DF-3939-AB642C53B99B}"/>
              </a:ext>
            </a:extLst>
          </p:cNvPr>
          <p:cNvSpPr txBox="1"/>
          <p:nvPr/>
        </p:nvSpPr>
        <p:spPr>
          <a:xfrm>
            <a:off x="5333540" y="5020275"/>
            <a:ext cx="2492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сборам, страховым взносам начиная с наиболее раннего срока уплаты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20741BC-DEB4-1B2E-6DC6-EB5F7E8EAE09}"/>
              </a:ext>
            </a:extLst>
          </p:cNvPr>
          <p:cNvSpPr txBox="1"/>
          <p:nvPr/>
        </p:nvSpPr>
        <p:spPr>
          <a:xfrm>
            <a:off x="7833501" y="5020275"/>
            <a:ext cx="1683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сборам, страховым взносам со сроком уплаты «сегодня»</a:t>
            </a: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BFDDCBB9-EE63-63BC-DA27-407FC5728612}"/>
              </a:ext>
            </a:extLst>
          </p:cNvPr>
          <p:cNvGrpSpPr/>
          <p:nvPr/>
        </p:nvGrpSpPr>
        <p:grpSpPr>
          <a:xfrm>
            <a:off x="631517" y="3336404"/>
            <a:ext cx="917239" cy="699562"/>
            <a:chOff x="602268" y="3090536"/>
            <a:chExt cx="917239" cy="69956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96C567A0-640A-5F8A-D608-8E02613D91BA}"/>
                </a:ext>
              </a:extLst>
            </p:cNvPr>
            <p:cNvSpPr txBox="1"/>
            <p:nvPr/>
          </p:nvSpPr>
          <p:spPr>
            <a:xfrm>
              <a:off x="877984" y="3090536"/>
              <a:ext cx="365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365760"/>
                  </a:solidFill>
                  <a:latin typeface="Golos Text SemiBold" panose="020B0503020202020204" pitchFamily="34" charset="0"/>
                  <a:cs typeface="Golos Text SemiBold" panose="020B0503020202020204" pitchFamily="34" charset="0"/>
                </a:rPr>
                <a:t>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13B67AF2-EF05-6627-35C8-0EE4D6F0ABB2}"/>
                </a:ext>
              </a:extLst>
            </p:cNvPr>
            <p:cNvSpPr txBox="1"/>
            <p:nvPr/>
          </p:nvSpPr>
          <p:spPr>
            <a:xfrm>
              <a:off x="602268" y="3482321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очередь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xmlns="" id="{471665B0-C242-A606-A361-07CD9D2F68F1}"/>
              </a:ext>
            </a:extLst>
          </p:cNvPr>
          <p:cNvGrpSpPr/>
          <p:nvPr/>
        </p:nvGrpSpPr>
        <p:grpSpPr>
          <a:xfrm>
            <a:off x="3153135" y="3335627"/>
            <a:ext cx="917239" cy="699562"/>
            <a:chOff x="3116265" y="3090536"/>
            <a:chExt cx="917239" cy="699562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14C24ECA-6A0E-6EA3-972C-F7FC8A97CAB4}"/>
                </a:ext>
              </a:extLst>
            </p:cNvPr>
            <p:cNvSpPr txBox="1"/>
            <p:nvPr/>
          </p:nvSpPr>
          <p:spPr>
            <a:xfrm>
              <a:off x="3375150" y="3090536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365760"/>
                  </a:solidFill>
                  <a:latin typeface="Golos Text SemiBold" panose="020B0503020202020204" pitchFamily="34" charset="0"/>
                  <a:cs typeface="Golos Text SemiBold" panose="020B0503020202020204" pitchFamily="34" charset="0"/>
                </a:rPr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8D00EE17-131C-DFD5-B612-DF697690655E}"/>
                </a:ext>
              </a:extLst>
            </p:cNvPr>
            <p:cNvSpPr txBox="1"/>
            <p:nvPr/>
          </p:nvSpPr>
          <p:spPr>
            <a:xfrm>
              <a:off x="3116265" y="3482321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очередь</a:t>
              </a:r>
            </a:p>
          </p:txBody>
        </p: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xmlns="" id="{D6886A5F-16E8-B147-D804-69CBAE20399F}"/>
              </a:ext>
            </a:extLst>
          </p:cNvPr>
          <p:cNvGrpSpPr/>
          <p:nvPr/>
        </p:nvGrpSpPr>
        <p:grpSpPr>
          <a:xfrm>
            <a:off x="5658736" y="3334393"/>
            <a:ext cx="917239" cy="699562"/>
            <a:chOff x="5600511" y="3090536"/>
            <a:chExt cx="917239" cy="699562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BFD2D03A-A71B-0731-7AD0-B2DDB2CF3DCA}"/>
                </a:ext>
              </a:extLst>
            </p:cNvPr>
            <p:cNvSpPr txBox="1"/>
            <p:nvPr/>
          </p:nvSpPr>
          <p:spPr>
            <a:xfrm>
              <a:off x="5858594" y="3090536"/>
              <a:ext cx="40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365760"/>
                  </a:solidFill>
                  <a:latin typeface="Golos Text SemiBold" panose="020B0503020202020204" pitchFamily="34" charset="0"/>
                  <a:cs typeface="Golos Text SemiBold" panose="020B0503020202020204" pitchFamily="34" charset="0"/>
                </a:rPr>
                <a:t>3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A56B60AC-2334-B2C9-5C5A-83A7305A89D0}"/>
                </a:ext>
              </a:extLst>
            </p:cNvPr>
            <p:cNvSpPr txBox="1"/>
            <p:nvPr/>
          </p:nvSpPr>
          <p:spPr>
            <a:xfrm>
              <a:off x="5600511" y="3482321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очередь</a:t>
              </a:r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B9FE2FB1-A29E-4514-E954-AD310F639DE7}"/>
              </a:ext>
            </a:extLst>
          </p:cNvPr>
          <p:cNvGrpSpPr/>
          <p:nvPr/>
        </p:nvGrpSpPr>
        <p:grpSpPr>
          <a:xfrm>
            <a:off x="8164337" y="3334393"/>
            <a:ext cx="917239" cy="699562"/>
            <a:chOff x="8145100" y="3090536"/>
            <a:chExt cx="917239" cy="699562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34321C41-EB8A-600D-D939-54FBE08A141E}"/>
                </a:ext>
              </a:extLst>
            </p:cNvPr>
            <p:cNvSpPr txBox="1"/>
            <p:nvPr/>
          </p:nvSpPr>
          <p:spPr>
            <a:xfrm>
              <a:off x="8398374" y="3090536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365760"/>
                  </a:solidFill>
                  <a:latin typeface="Golos Text SemiBold" panose="020B0503020202020204" pitchFamily="34" charset="0"/>
                  <a:cs typeface="Golos Text SemiBold" panose="020B0503020202020204" pitchFamily="34" charset="0"/>
                </a:rPr>
                <a:t>4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6D0A2B4-94C4-239E-B63B-2B16C346DE68}"/>
                </a:ext>
              </a:extLst>
            </p:cNvPr>
            <p:cNvSpPr txBox="1"/>
            <p:nvPr/>
          </p:nvSpPr>
          <p:spPr>
            <a:xfrm>
              <a:off x="8145100" y="3482321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очередь</a:t>
              </a:r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xmlns="" id="{E5928811-822A-A39C-D739-421DCA21584A}"/>
              </a:ext>
            </a:extLst>
          </p:cNvPr>
          <p:cNvGrpSpPr/>
          <p:nvPr/>
        </p:nvGrpSpPr>
        <p:grpSpPr>
          <a:xfrm>
            <a:off x="10669939" y="3334393"/>
            <a:ext cx="917239" cy="699562"/>
            <a:chOff x="10633069" y="3090536"/>
            <a:chExt cx="917239" cy="69956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E6D988CC-2C86-FE44-5BE7-F1F3BDB77E0D}"/>
                </a:ext>
              </a:extLst>
            </p:cNvPr>
            <p:cNvSpPr txBox="1"/>
            <p:nvPr/>
          </p:nvSpPr>
          <p:spPr>
            <a:xfrm>
              <a:off x="10891954" y="3090536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365760"/>
                  </a:solidFill>
                  <a:latin typeface="Golos Text SemiBold" panose="020B0503020202020204" pitchFamily="34" charset="0"/>
                  <a:cs typeface="Golos Text SemiBold" panose="020B0503020202020204" pitchFamily="34" charset="0"/>
                </a:rPr>
                <a:t>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1EEF4AAE-C85D-1319-67C8-B10B416B22B4}"/>
                </a:ext>
              </a:extLst>
            </p:cNvPr>
            <p:cNvSpPr txBox="1"/>
            <p:nvPr/>
          </p:nvSpPr>
          <p:spPr>
            <a:xfrm>
              <a:off x="10633069" y="3482321"/>
              <a:ext cx="91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 Medium" panose="020B0503020202020204" pitchFamily="34" charset="0"/>
                  <a:cs typeface="Golos Text Medium" panose="020B0503020202020204" pitchFamily="34" charset="0"/>
                </a:rPr>
                <a:t>очередь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551920F9-0D41-CB38-D1EF-75EEC045393E}"/>
              </a:ext>
            </a:extLst>
          </p:cNvPr>
          <p:cNvSpPr txBox="1"/>
          <p:nvPr/>
        </p:nvSpPr>
        <p:spPr>
          <a:xfrm>
            <a:off x="11786799" y="64966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FC8D3B28-A820-6962-DE42-69749C871CB0}"/>
              </a:ext>
            </a:extLst>
          </p:cNvPr>
          <p:cNvGrpSpPr/>
          <p:nvPr/>
        </p:nvGrpSpPr>
        <p:grpSpPr>
          <a:xfrm>
            <a:off x="333619" y="5922227"/>
            <a:ext cx="11116407" cy="554746"/>
            <a:chOff x="333619" y="6026402"/>
            <a:chExt cx="11116407" cy="554746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A9782BCF-662E-A8C8-2917-3DB2B8E76C49}"/>
                </a:ext>
              </a:extLst>
            </p:cNvPr>
            <p:cNvSpPr txBox="1"/>
            <p:nvPr/>
          </p:nvSpPr>
          <p:spPr>
            <a:xfrm>
              <a:off x="1004989" y="6091409"/>
              <a:ext cx="10445037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Если денег на ЕНС недостаточно и в рамках одной очереди имеется несколько обязанностей с одним сроком уплаты, деньги распределятся пропорционально суммам этих налогов</a:t>
              </a:r>
            </a:p>
          </p:txBody>
        </p:sp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xmlns="" id="{24C2DCCA-D803-802F-3285-9E170CAE005B}"/>
                </a:ext>
              </a:extLst>
            </p:cNvPr>
            <p:cNvGrpSpPr/>
            <p:nvPr/>
          </p:nvGrpSpPr>
          <p:grpSpPr>
            <a:xfrm>
              <a:off x="333619" y="6026402"/>
              <a:ext cx="554746" cy="554746"/>
              <a:chOff x="690247" y="2075708"/>
              <a:chExt cx="901827" cy="901827"/>
            </a:xfrm>
          </p:grpSpPr>
          <p:grpSp>
            <p:nvGrpSpPr>
              <p:cNvPr id="161" name="Группа 160">
                <a:extLst>
                  <a:ext uri="{FF2B5EF4-FFF2-40B4-BE49-F238E27FC236}">
                    <a16:creationId xmlns:a16="http://schemas.microsoft.com/office/drawing/2014/main" xmlns="" id="{5DD82CBB-EE9F-1667-B845-1D77AF74497E}"/>
                  </a:ext>
                </a:extLst>
              </p:cNvPr>
              <p:cNvGrpSpPr/>
              <p:nvPr/>
            </p:nvGrpSpPr>
            <p:grpSpPr>
              <a:xfrm>
                <a:off x="690247" y="2075708"/>
                <a:ext cx="901827" cy="901827"/>
                <a:chOff x="6713316" y="2592729"/>
                <a:chExt cx="740780" cy="740780"/>
              </a:xfrm>
            </p:grpSpPr>
            <p:sp>
              <p:nvSpPr>
                <p:cNvPr id="163" name="Овал 162">
                  <a:extLst>
                    <a:ext uri="{FF2B5EF4-FFF2-40B4-BE49-F238E27FC236}">
                      <a16:creationId xmlns:a16="http://schemas.microsoft.com/office/drawing/2014/main" xmlns="" id="{964833D5-2441-DDCA-2733-8F3BBE4FFA2B}"/>
                    </a:ext>
                  </a:extLst>
                </p:cNvPr>
                <p:cNvSpPr/>
                <p:nvPr/>
              </p:nvSpPr>
              <p:spPr>
                <a:xfrm>
                  <a:off x="6713316" y="2592729"/>
                  <a:ext cx="740780" cy="740780"/>
                </a:xfrm>
                <a:prstGeom prst="ellipse">
                  <a:avLst/>
                </a:prstGeom>
                <a:solidFill>
                  <a:srgbClr val="F15A22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65760"/>
                    </a:solidFill>
                  </a:endParaRPr>
                </a:p>
              </p:txBody>
            </p:sp>
            <p:sp>
              <p:nvSpPr>
                <p:cNvPr id="164" name="Овал 163">
                  <a:extLst>
                    <a:ext uri="{FF2B5EF4-FFF2-40B4-BE49-F238E27FC236}">
                      <a16:creationId xmlns:a16="http://schemas.microsoft.com/office/drawing/2014/main" xmlns="" id="{2D651803-8CD3-6C3D-843C-598A988C4A4C}"/>
                    </a:ext>
                  </a:extLst>
                </p:cNvPr>
                <p:cNvSpPr/>
                <p:nvPr/>
              </p:nvSpPr>
              <p:spPr>
                <a:xfrm>
                  <a:off x="7258612" y="2635105"/>
                  <a:ext cx="195484" cy="195484"/>
                </a:xfrm>
                <a:prstGeom prst="ellipse">
                  <a:avLst/>
                </a:prstGeom>
                <a:solidFill>
                  <a:srgbClr val="F15A2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65760"/>
                    </a:solidFill>
                  </a:endParaRPr>
                </a:p>
              </p:txBody>
            </p:sp>
          </p:grpSp>
          <p:pic>
            <p:nvPicPr>
              <p:cNvPr id="162" name="Рисунок 161">
                <a:extLst>
                  <a:ext uri="{FF2B5EF4-FFF2-40B4-BE49-F238E27FC236}">
                    <a16:creationId xmlns:a16="http://schemas.microsoft.com/office/drawing/2014/main" xmlns="" id="{DCC981FE-5C20-F871-2319-6019F36CE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9839" y="2265300"/>
                <a:ext cx="522642" cy="522642"/>
              </a:xfrm>
              <a:prstGeom prst="rect">
                <a:avLst/>
              </a:prstGeom>
            </p:spPr>
          </p:pic>
        </p:grpSp>
      </p:grp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xmlns="" id="{7F44641C-B6A9-D91E-E69B-317D722F8CAD}"/>
              </a:ext>
            </a:extLst>
          </p:cNvPr>
          <p:cNvSpPr/>
          <p:nvPr/>
        </p:nvSpPr>
        <p:spPr>
          <a:xfrm>
            <a:off x="275488" y="1649388"/>
            <a:ext cx="1387365" cy="491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39A16742-B3C2-5591-6E87-19647403DB1F}"/>
              </a:ext>
            </a:extLst>
          </p:cNvPr>
          <p:cNvSpPr txBox="1"/>
          <p:nvPr/>
        </p:nvSpPr>
        <p:spPr>
          <a:xfrm>
            <a:off x="458136" y="1722932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шаг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44F82045-DCDB-0C5F-F903-4F591F299C2F}"/>
              </a:ext>
            </a:extLst>
          </p:cNvPr>
          <p:cNvSpPr/>
          <p:nvPr/>
        </p:nvSpPr>
        <p:spPr>
          <a:xfrm>
            <a:off x="6473680" y="1638462"/>
            <a:ext cx="1387365" cy="491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CF7DCBB7-A853-546B-E01F-A6D4D767D08A}"/>
              </a:ext>
            </a:extLst>
          </p:cNvPr>
          <p:cNvSpPr txBox="1"/>
          <p:nvPr/>
        </p:nvSpPr>
        <p:spPr>
          <a:xfrm>
            <a:off x="6656328" y="171200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шаг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C86D943D-EAD7-1891-4292-7ED96757AEF1}"/>
              </a:ext>
            </a:extLst>
          </p:cNvPr>
          <p:cNvSpPr txBox="1"/>
          <p:nvPr/>
        </p:nvSpPr>
        <p:spPr>
          <a:xfrm>
            <a:off x="663948" y="2244438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Плательщик пополняет свой ЕНС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B86489AB-119B-00C2-BB10-C292BB215FBB}"/>
              </a:ext>
            </a:extLst>
          </p:cNvPr>
          <p:cNvSpPr txBox="1"/>
          <p:nvPr/>
        </p:nvSpPr>
        <p:spPr>
          <a:xfrm>
            <a:off x="663948" y="2561250"/>
            <a:ext cx="219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платеж для всех налогов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9A099C39-0D10-605B-6EE0-65CCFAB4A50F}"/>
              </a:ext>
            </a:extLst>
          </p:cNvPr>
          <p:cNvSpPr txBox="1"/>
          <p:nvPr/>
        </p:nvSpPr>
        <p:spPr>
          <a:xfrm>
            <a:off x="656328" y="2812210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реквизита: ИНН и сумма</a:t>
            </a:r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xmlns="" id="{10E373AB-DF22-3A55-4278-5CEC338FB655}"/>
              </a:ext>
            </a:extLst>
          </p:cNvPr>
          <p:cNvSpPr/>
          <p:nvPr/>
        </p:nvSpPr>
        <p:spPr>
          <a:xfrm>
            <a:off x="484920" y="2353135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A02A4A50-7A74-9908-E0AB-3FC14EEA0C9F}"/>
              </a:ext>
            </a:extLst>
          </p:cNvPr>
          <p:cNvSpPr txBox="1"/>
          <p:nvPr/>
        </p:nvSpPr>
        <p:spPr>
          <a:xfrm>
            <a:off x="6888083" y="2233512"/>
            <a:ext cx="4040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Налоговый орган распределяет сумму платежа по налогам и бюджетам в порядке очереди</a:t>
            </a: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D8D39296-413F-C670-CBE9-6233830E54E0}"/>
              </a:ext>
            </a:extLst>
          </p:cNvPr>
          <p:cNvSpPr/>
          <p:nvPr/>
        </p:nvSpPr>
        <p:spPr>
          <a:xfrm>
            <a:off x="6709055" y="2342209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31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: скругленные углы 21">
            <a:extLst>
              <a:ext uri="{FF2B5EF4-FFF2-40B4-BE49-F238E27FC236}">
                <a16:creationId xmlns:a16="http://schemas.microsoft.com/office/drawing/2014/main" xmlns="" id="{A26CB4B1-2229-A4EC-1CEB-9AE96381198B}"/>
              </a:ext>
            </a:extLst>
          </p:cNvPr>
          <p:cNvSpPr/>
          <p:nvPr/>
        </p:nvSpPr>
        <p:spPr>
          <a:xfrm>
            <a:off x="6335950" y="3661672"/>
            <a:ext cx="5661049" cy="892771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: скругленные углы 21">
            <a:extLst>
              <a:ext uri="{FF2B5EF4-FFF2-40B4-BE49-F238E27FC236}">
                <a16:creationId xmlns:a16="http://schemas.microsoft.com/office/drawing/2014/main" xmlns="" id="{A26CB4B1-2229-A4EC-1CEB-9AE96381198B}"/>
              </a:ext>
            </a:extLst>
          </p:cNvPr>
          <p:cNvSpPr/>
          <p:nvPr/>
        </p:nvSpPr>
        <p:spPr>
          <a:xfrm>
            <a:off x="6312733" y="4626960"/>
            <a:ext cx="5661049" cy="892771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: скругленные углы 21">
            <a:extLst>
              <a:ext uri="{FF2B5EF4-FFF2-40B4-BE49-F238E27FC236}">
                <a16:creationId xmlns:a16="http://schemas.microsoft.com/office/drawing/2014/main" xmlns="" id="{A26CB4B1-2229-A4EC-1CEB-9AE96381198B}"/>
              </a:ext>
            </a:extLst>
          </p:cNvPr>
          <p:cNvSpPr/>
          <p:nvPr/>
        </p:nvSpPr>
        <p:spPr>
          <a:xfrm>
            <a:off x="6335950" y="5548038"/>
            <a:ext cx="5661049" cy="892771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: скругленные углы 21">
            <a:extLst>
              <a:ext uri="{FF2B5EF4-FFF2-40B4-BE49-F238E27FC236}">
                <a16:creationId xmlns:a16="http://schemas.microsoft.com/office/drawing/2014/main" xmlns="" id="{A26CB4B1-2229-A4EC-1CEB-9AE96381198B}"/>
              </a:ext>
            </a:extLst>
          </p:cNvPr>
          <p:cNvSpPr/>
          <p:nvPr/>
        </p:nvSpPr>
        <p:spPr>
          <a:xfrm>
            <a:off x="6335951" y="2696385"/>
            <a:ext cx="5661049" cy="892771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6208" y="1107650"/>
            <a:ext cx="565674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365760"/>
                </a:solidFill>
                <a:latin typeface="+mj-lt"/>
                <a:cs typeface="Golos Text SemiBold" panose="020B0503020202020204" pitchFamily="34" charset="0"/>
              </a:rPr>
              <a:t>СРОКИ УПЛАТЫ НАЛОГОВ</a:t>
            </a:r>
          </a:p>
        </p:txBody>
      </p:sp>
      <p:sp>
        <p:nvSpPr>
          <p:cNvPr id="126" name="Прямоугольник: скругленные углы 21">
            <a:extLst>
              <a:ext uri="{FF2B5EF4-FFF2-40B4-BE49-F238E27FC236}">
                <a16:creationId xmlns:a16="http://schemas.microsoft.com/office/drawing/2014/main" xmlns="" id="{A26CB4B1-2229-A4EC-1CEB-9AE96381198B}"/>
              </a:ext>
            </a:extLst>
          </p:cNvPr>
          <p:cNvSpPr/>
          <p:nvPr/>
        </p:nvSpPr>
        <p:spPr>
          <a:xfrm>
            <a:off x="302871" y="3984771"/>
            <a:ext cx="5661049" cy="1148435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: скругленные углы 13">
            <a:extLst>
              <a:ext uri="{FF2B5EF4-FFF2-40B4-BE49-F238E27FC236}">
                <a16:creationId xmlns:a16="http://schemas.microsoft.com/office/drawing/2014/main" xmlns="" id="{853CE06A-1CA5-8A35-E6F2-A384A4903CAA}"/>
              </a:ext>
            </a:extLst>
          </p:cNvPr>
          <p:cNvSpPr/>
          <p:nvPr/>
        </p:nvSpPr>
        <p:spPr>
          <a:xfrm>
            <a:off x="300038" y="3984771"/>
            <a:ext cx="71437" cy="1148435"/>
          </a:xfrm>
          <a:prstGeom prst="roundRect">
            <a:avLst>
              <a:gd name="adj" fmla="val 1467"/>
            </a:avLst>
          </a:prstGeom>
          <a:solidFill>
            <a:srgbClr val="DDE0E7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: скругленные углы 21">
            <a:extLst>
              <a:ext uri="{FF2B5EF4-FFF2-40B4-BE49-F238E27FC236}">
                <a16:creationId xmlns:a16="http://schemas.microsoft.com/office/drawing/2014/main" xmlns="" id="{A26CB4B1-2229-A4EC-1CEB-9AE96381198B}"/>
              </a:ext>
            </a:extLst>
          </p:cNvPr>
          <p:cNvSpPr/>
          <p:nvPr/>
        </p:nvSpPr>
        <p:spPr>
          <a:xfrm>
            <a:off x="302871" y="5263903"/>
            <a:ext cx="5661049" cy="1148435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: скругленные углы 13">
            <a:extLst>
              <a:ext uri="{FF2B5EF4-FFF2-40B4-BE49-F238E27FC236}">
                <a16:creationId xmlns:a16="http://schemas.microsoft.com/office/drawing/2014/main" xmlns="" id="{853CE06A-1CA5-8A35-E6F2-A384A4903CAA}"/>
              </a:ext>
            </a:extLst>
          </p:cNvPr>
          <p:cNvSpPr/>
          <p:nvPr/>
        </p:nvSpPr>
        <p:spPr>
          <a:xfrm>
            <a:off x="300038" y="5263903"/>
            <a:ext cx="71437" cy="1148435"/>
          </a:xfrm>
          <a:prstGeom prst="roundRect">
            <a:avLst>
              <a:gd name="adj" fmla="val 1467"/>
            </a:avLst>
          </a:prstGeom>
          <a:solidFill>
            <a:srgbClr val="DDE0E7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D4B5A6FC-4877-A480-E66F-4808EB8DB792}"/>
              </a:ext>
            </a:extLst>
          </p:cNvPr>
          <p:cNvSpPr txBox="1"/>
          <p:nvPr/>
        </p:nvSpPr>
        <p:spPr>
          <a:xfrm>
            <a:off x="11785879" y="65512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6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146414F2-1F8F-74EC-085F-5EFA4A119BF0}"/>
              </a:ext>
            </a:extLst>
          </p:cNvPr>
          <p:cNvGrpSpPr/>
          <p:nvPr/>
        </p:nvGrpSpPr>
        <p:grpSpPr>
          <a:xfrm>
            <a:off x="3645872" y="1431669"/>
            <a:ext cx="5380155" cy="839145"/>
            <a:chOff x="2097430" y="1086172"/>
            <a:chExt cx="6205245" cy="1125588"/>
          </a:xfrm>
        </p:grpSpPr>
        <p:sp>
          <p:nvSpPr>
            <p:cNvPr id="132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E8264E38-BD1E-4BA3-8C4C-329E1FAA49AA}"/>
                </a:ext>
              </a:extLst>
            </p:cNvPr>
            <p:cNvSpPr/>
            <p:nvPr/>
          </p:nvSpPr>
          <p:spPr>
            <a:xfrm>
              <a:off x="2100263" y="1195606"/>
              <a:ext cx="6202412" cy="1016154"/>
            </a:xfrm>
            <a:prstGeom prst="roundRect">
              <a:avLst>
                <a:gd name="adj" fmla="val 146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9ACAF59F-E6B3-49D9-4444-5DA55D5C01C5}"/>
                </a:ext>
              </a:extLst>
            </p:cNvPr>
            <p:cNvSpPr/>
            <p:nvPr/>
          </p:nvSpPr>
          <p:spPr>
            <a:xfrm>
              <a:off x="2097430" y="1195606"/>
              <a:ext cx="1800225" cy="101615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4382C2"/>
                </a:gs>
                <a:gs pos="100000">
                  <a:srgbClr val="5FBBD1"/>
                </a:gs>
              </a:gsLst>
              <a:lin ang="21594000" scaled="0"/>
              <a:tileRect/>
            </a:gra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3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F98B7D40-F94D-3BA4-E7C4-D52EE8FEAE50}"/>
                </a:ext>
              </a:extLst>
            </p:cNvPr>
            <p:cNvSpPr txBox="1"/>
            <p:nvPr/>
          </p:nvSpPr>
          <p:spPr>
            <a:xfrm>
              <a:off x="3906388" y="1500514"/>
              <a:ext cx="4055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Единый срок уплаты для всех налогов</a:t>
              </a:r>
            </a:p>
          </p:txBody>
        </p: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xmlns="" id="{00FF04F4-1D85-1F9D-0294-7CCCE34C579E}"/>
                </a:ext>
              </a:extLst>
            </p:cNvPr>
            <p:cNvGrpSpPr/>
            <p:nvPr/>
          </p:nvGrpSpPr>
          <p:grpSpPr>
            <a:xfrm>
              <a:off x="2306401" y="1086172"/>
              <a:ext cx="1398140" cy="998489"/>
              <a:chOff x="509009" y="1073014"/>
              <a:chExt cx="1398140" cy="998489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866C8A31-B61C-6B7E-5BA3-E1ADFC5EF25D}"/>
                  </a:ext>
                </a:extLst>
              </p:cNvPr>
              <p:cNvSpPr txBox="1"/>
              <p:nvPr/>
            </p:nvSpPr>
            <p:spPr>
              <a:xfrm>
                <a:off x="777355" y="1073014"/>
                <a:ext cx="861449" cy="86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>
                    <a:solidFill>
                      <a:schemeClr val="bg1"/>
                    </a:solidFill>
                    <a:latin typeface="Golos Text" panose="020B0503020202020204" pitchFamily="34" charset="0"/>
                    <a:cs typeface="Golos Text" panose="020B0503020202020204" pitchFamily="34" charset="0"/>
                  </a:rPr>
                  <a:t>28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8B44DFA9-E945-C656-E5EC-2526BF454F8C}"/>
                  </a:ext>
                </a:extLst>
              </p:cNvPr>
              <p:cNvSpPr txBox="1"/>
              <p:nvPr/>
            </p:nvSpPr>
            <p:spPr>
              <a:xfrm>
                <a:off x="509009" y="1763726"/>
                <a:ext cx="1398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latin typeface="Golos Text" panose="020B0503020202020204" pitchFamily="34" charset="0"/>
                    <a:cs typeface="Golos Text" panose="020B0503020202020204" pitchFamily="34" charset="0"/>
                  </a:rPr>
                  <a:t>число месяца</a:t>
                </a:r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37A8AE13-63A2-0116-B6FA-40F7DC5CB33F}"/>
              </a:ext>
            </a:extLst>
          </p:cNvPr>
          <p:cNvSpPr txBox="1"/>
          <p:nvPr/>
        </p:nvSpPr>
        <p:spPr>
          <a:xfrm>
            <a:off x="393769" y="2279174"/>
            <a:ext cx="4164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НДФЛ, уплачиваемого агентами</a:t>
            </a:r>
          </a:p>
        </p:txBody>
      </p:sp>
      <p:sp>
        <p:nvSpPr>
          <p:cNvPr id="139" name="Прямоугольник: скругленные углы 21">
            <a:extLst>
              <a:ext uri="{FF2B5EF4-FFF2-40B4-BE49-F238E27FC236}">
                <a16:creationId xmlns:a16="http://schemas.microsoft.com/office/drawing/2014/main" xmlns="" id="{A26CB4B1-2229-A4EC-1CEB-9AE96381198B}"/>
              </a:ext>
            </a:extLst>
          </p:cNvPr>
          <p:cNvSpPr/>
          <p:nvPr/>
        </p:nvSpPr>
        <p:spPr>
          <a:xfrm>
            <a:off x="302871" y="2717338"/>
            <a:ext cx="5661049" cy="1148435"/>
          </a:xfrm>
          <a:prstGeom prst="roundRect">
            <a:avLst>
              <a:gd name="adj" fmla="val 1467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584113" y="5463832"/>
            <a:ext cx="5411868" cy="748577"/>
            <a:chOff x="584113" y="5263903"/>
            <a:chExt cx="5411868" cy="748577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9A23A75C-6E77-C0D6-A7FA-488783677E58}"/>
                </a:ext>
              </a:extLst>
            </p:cNvPr>
            <p:cNvSpPr txBox="1"/>
            <p:nvPr/>
          </p:nvSpPr>
          <p:spPr>
            <a:xfrm>
              <a:off x="2190131" y="5402055"/>
              <a:ext cx="3805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страховые взносы ИП в фиксированном </a:t>
              </a:r>
              <a:b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размере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19C37DB7-B498-7D72-83B3-4870AC08B8A2}"/>
                </a:ext>
              </a:extLst>
            </p:cNvPr>
            <p:cNvSpPr txBox="1"/>
            <p:nvPr/>
          </p:nvSpPr>
          <p:spPr>
            <a:xfrm>
              <a:off x="584113" y="526390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28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1954C16B-0334-F10D-628F-A8F28E4D07A2}"/>
                </a:ext>
              </a:extLst>
            </p:cNvPr>
            <p:cNvSpPr txBox="1"/>
            <p:nvPr/>
          </p:nvSpPr>
          <p:spPr>
            <a:xfrm>
              <a:off x="584113" y="5772414"/>
              <a:ext cx="814647" cy="2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декабря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9C36D090-C277-2F20-774F-73FFCD54DA5F}"/>
              </a:ext>
            </a:extLst>
          </p:cNvPr>
          <p:cNvSpPr txBox="1"/>
          <p:nvPr/>
        </p:nvSpPr>
        <p:spPr>
          <a:xfrm>
            <a:off x="8101701" y="2987210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</a:t>
            </a:r>
            <a: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алоги </a:t>
            </a: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имущество ФЛ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3ABB7135-9899-7291-1C9E-ADAEAD11F4A4}"/>
              </a:ext>
            </a:extLst>
          </p:cNvPr>
          <p:cNvSpPr txBox="1"/>
          <p:nvPr/>
        </p:nvSpPr>
        <p:spPr>
          <a:xfrm>
            <a:off x="8101701" y="4836747"/>
            <a:ext cx="324447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НДФЛ с доходов, полученных </a:t>
            </a:r>
            <a: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</a:t>
            </a: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прошлом </a:t>
            </a:r>
            <a: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году</a:t>
            </a:r>
            <a:endParaRPr lang="ru-RU" sz="14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6466978" y="4708300"/>
            <a:ext cx="646331" cy="701196"/>
            <a:chOff x="6390770" y="4665296"/>
            <a:chExt cx="646331" cy="701196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78C0B96A-665A-F5B6-0A22-2163637B474D}"/>
                </a:ext>
              </a:extLst>
            </p:cNvPr>
            <p:cNvSpPr txBox="1"/>
            <p:nvPr/>
          </p:nvSpPr>
          <p:spPr>
            <a:xfrm>
              <a:off x="6390770" y="4665296"/>
              <a:ext cx="6463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15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BC5A700-9A14-C435-DE9F-B3AA306B33A3}"/>
                </a:ext>
              </a:extLst>
            </p:cNvPr>
            <p:cNvSpPr txBox="1"/>
            <p:nvPr/>
          </p:nvSpPr>
          <p:spPr>
            <a:xfrm>
              <a:off x="6426838" y="5126426"/>
              <a:ext cx="574196" cy="2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июля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5791433E-F351-E7EE-C340-3E6860F93E19}"/>
              </a:ext>
            </a:extLst>
          </p:cNvPr>
          <p:cNvSpPr txBox="1"/>
          <p:nvPr/>
        </p:nvSpPr>
        <p:spPr>
          <a:xfrm>
            <a:off x="8101701" y="5761853"/>
            <a:ext cx="352211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</a:t>
            </a:r>
            <a: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траховые </a:t>
            </a: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взносы ИП, уплачиваемые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дохода свыше 300 000 рублей</a:t>
            </a:r>
          </a:p>
        </p:txBody>
      </p:sp>
      <p:grpSp>
        <p:nvGrpSpPr>
          <p:cNvPr id="150" name="Группа 149"/>
          <p:cNvGrpSpPr/>
          <p:nvPr/>
        </p:nvGrpSpPr>
        <p:grpSpPr>
          <a:xfrm>
            <a:off x="6505283" y="5598719"/>
            <a:ext cx="574196" cy="700947"/>
            <a:chOff x="6505283" y="5369966"/>
            <a:chExt cx="574196" cy="700947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2DC14274-C096-2927-86FD-C686060D8ADD}"/>
                </a:ext>
              </a:extLst>
            </p:cNvPr>
            <p:cNvSpPr txBox="1"/>
            <p:nvPr/>
          </p:nvSpPr>
          <p:spPr>
            <a:xfrm>
              <a:off x="6505283" y="536996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CBC00825-8C87-E12D-CD73-C0C2136E0C95}"/>
                </a:ext>
              </a:extLst>
            </p:cNvPr>
            <p:cNvSpPr txBox="1"/>
            <p:nvPr/>
          </p:nvSpPr>
          <p:spPr>
            <a:xfrm>
              <a:off x="6505283" y="5830847"/>
              <a:ext cx="574196" cy="2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июля</a:t>
              </a: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584112" y="2903809"/>
            <a:ext cx="5060811" cy="719507"/>
            <a:chOff x="584112" y="2969595"/>
            <a:chExt cx="5060811" cy="719507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A2AB60C4-AAB4-5054-88B4-3647FC941957}"/>
                </a:ext>
              </a:extLst>
            </p:cNvPr>
            <p:cNvSpPr txBox="1"/>
            <p:nvPr/>
          </p:nvSpPr>
          <p:spPr>
            <a:xfrm>
              <a:off x="2190131" y="3109928"/>
              <a:ext cx="3454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за период с 1-го числа по 22-е число </a:t>
              </a:r>
              <a:b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текущего месяца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A5DC1756-EDBB-C86D-9ED1-8474B4A9271A}"/>
                </a:ext>
              </a:extLst>
            </p:cNvPr>
            <p:cNvSpPr txBox="1"/>
            <p:nvPr/>
          </p:nvSpPr>
          <p:spPr>
            <a:xfrm>
              <a:off x="584113" y="296959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28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E435538F-2975-F5AB-0B7F-B8F94549EA15}"/>
                </a:ext>
              </a:extLst>
            </p:cNvPr>
            <p:cNvSpPr txBox="1"/>
            <p:nvPr/>
          </p:nvSpPr>
          <p:spPr>
            <a:xfrm>
              <a:off x="584112" y="3449036"/>
              <a:ext cx="1537295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текущего месяца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F8EB45C0-42F8-9B8E-A83D-E6FA6FAB3143}"/>
                </a:ext>
              </a:extLst>
            </p:cNvPr>
            <p:cNvSpPr txBox="1"/>
            <p:nvPr/>
          </p:nvSpPr>
          <p:spPr>
            <a:xfrm>
              <a:off x="1172924" y="3215219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число</a:t>
              </a: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584112" y="4196545"/>
            <a:ext cx="5185845" cy="724886"/>
            <a:chOff x="584112" y="4008256"/>
            <a:chExt cx="5185845" cy="724886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53AE3A33-9ACB-02DE-2697-E8F3B3EB836C}"/>
                </a:ext>
              </a:extLst>
            </p:cNvPr>
            <p:cNvSpPr txBox="1"/>
            <p:nvPr/>
          </p:nvSpPr>
          <p:spPr>
            <a:xfrm>
              <a:off x="2190131" y="4209922"/>
              <a:ext cx="3579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за период с 23-го числа по последнее </a:t>
              </a:r>
              <a:b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число текущего месяца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21A60B7C-C055-A93A-38AD-77546DB81005}"/>
                </a:ext>
              </a:extLst>
            </p:cNvPr>
            <p:cNvSpPr txBox="1"/>
            <p:nvPr/>
          </p:nvSpPr>
          <p:spPr>
            <a:xfrm>
              <a:off x="584113" y="400825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5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4D653CB5-376B-8661-301E-9383BE3D69ED}"/>
                </a:ext>
              </a:extLst>
            </p:cNvPr>
            <p:cNvSpPr txBox="1"/>
            <p:nvPr/>
          </p:nvSpPr>
          <p:spPr>
            <a:xfrm>
              <a:off x="584112" y="4478018"/>
              <a:ext cx="1537295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текущего месяца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8AFD4F05-350F-52E5-E7C4-449ED510DF2E}"/>
                </a:ext>
              </a:extLst>
            </p:cNvPr>
            <p:cNvSpPr txBox="1"/>
            <p:nvPr/>
          </p:nvSpPr>
          <p:spPr>
            <a:xfrm>
              <a:off x="932926" y="4244201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число</a:t>
              </a:r>
            </a:p>
          </p:txBody>
        </p:sp>
      </p:grpSp>
      <p:sp>
        <p:nvSpPr>
          <p:cNvPr id="163" name="Прямоугольник: скругленные углы 13">
            <a:extLst>
              <a:ext uri="{FF2B5EF4-FFF2-40B4-BE49-F238E27FC236}">
                <a16:creationId xmlns:a16="http://schemas.microsoft.com/office/drawing/2014/main" xmlns="" id="{853CE06A-1CA5-8A35-E6F2-A384A4903CAA}"/>
              </a:ext>
            </a:extLst>
          </p:cNvPr>
          <p:cNvSpPr/>
          <p:nvPr/>
        </p:nvSpPr>
        <p:spPr>
          <a:xfrm>
            <a:off x="300038" y="2717338"/>
            <a:ext cx="71437" cy="1148435"/>
          </a:xfrm>
          <a:prstGeom prst="roundRect">
            <a:avLst>
              <a:gd name="adj" fmla="val 1467"/>
            </a:avLst>
          </a:prstGeom>
          <a:solidFill>
            <a:srgbClr val="DDE0E7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: скругленные углы 16">
            <a:extLst>
              <a:ext uri="{FF2B5EF4-FFF2-40B4-BE49-F238E27FC236}">
                <a16:creationId xmlns:a16="http://schemas.microsoft.com/office/drawing/2014/main" xmlns="" id="{9A491FE4-F547-36BD-B5CF-DEB8ADD84FA8}"/>
              </a:ext>
            </a:extLst>
          </p:cNvPr>
          <p:cNvSpPr/>
          <p:nvPr/>
        </p:nvSpPr>
        <p:spPr>
          <a:xfrm>
            <a:off x="6224041" y="3663474"/>
            <a:ext cx="71437" cy="856340"/>
          </a:xfrm>
          <a:prstGeom prst="roundRect">
            <a:avLst>
              <a:gd name="adj" fmla="val 1467"/>
            </a:avLst>
          </a:prstGeom>
          <a:solidFill>
            <a:srgbClr val="DDE0E7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8712062B-CAAE-4F20-7FA4-E7697FA1FF1D}"/>
              </a:ext>
            </a:extLst>
          </p:cNvPr>
          <p:cNvSpPr txBox="1"/>
          <p:nvPr/>
        </p:nvSpPr>
        <p:spPr>
          <a:xfrm>
            <a:off x="6503046" y="3685350"/>
            <a:ext cx="1040670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365760">
                    <a:alpha val="57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позднее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DE55510F-6FEE-4F12-C394-3E8FB0A9E7FF}"/>
              </a:ext>
            </a:extLst>
          </p:cNvPr>
          <p:cNvSpPr txBox="1"/>
          <p:nvPr/>
        </p:nvSpPr>
        <p:spPr>
          <a:xfrm>
            <a:off x="6509185" y="377837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28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8712062B-CAAE-4F20-7FA4-E7697FA1FF1D}"/>
              </a:ext>
            </a:extLst>
          </p:cNvPr>
          <p:cNvSpPr txBox="1"/>
          <p:nvPr/>
        </p:nvSpPr>
        <p:spPr>
          <a:xfrm>
            <a:off x="6503046" y="4211314"/>
            <a:ext cx="148470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третьего месяца 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8712062B-CAAE-4F20-7FA4-E7697FA1FF1D}"/>
              </a:ext>
            </a:extLst>
          </p:cNvPr>
          <p:cNvSpPr txBox="1"/>
          <p:nvPr/>
        </p:nvSpPr>
        <p:spPr>
          <a:xfrm>
            <a:off x="6503046" y="2747144"/>
            <a:ext cx="1040670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365760">
                    <a:alpha val="57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позднее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DE55510F-6FEE-4F12-C394-3E8FB0A9E7FF}"/>
              </a:ext>
            </a:extLst>
          </p:cNvPr>
          <p:cNvSpPr txBox="1"/>
          <p:nvPr/>
        </p:nvSpPr>
        <p:spPr>
          <a:xfrm>
            <a:off x="6509185" y="28401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8712062B-CAAE-4F20-7FA4-E7697FA1FF1D}"/>
              </a:ext>
            </a:extLst>
          </p:cNvPr>
          <p:cNvSpPr txBox="1"/>
          <p:nvPr/>
        </p:nvSpPr>
        <p:spPr>
          <a:xfrm>
            <a:off x="6503046" y="3282633"/>
            <a:ext cx="81624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декабря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8712062B-CAAE-4F20-7FA4-E7697FA1FF1D}"/>
              </a:ext>
            </a:extLst>
          </p:cNvPr>
          <p:cNvSpPr txBox="1"/>
          <p:nvPr/>
        </p:nvSpPr>
        <p:spPr>
          <a:xfrm>
            <a:off x="7048913" y="4042440"/>
            <a:ext cx="630301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число</a:t>
            </a:r>
          </a:p>
        </p:txBody>
      </p:sp>
      <p:sp>
        <p:nvSpPr>
          <p:cNvPr id="172" name="Прямоугольник: скругленные углы 16">
            <a:extLst>
              <a:ext uri="{FF2B5EF4-FFF2-40B4-BE49-F238E27FC236}">
                <a16:creationId xmlns:a16="http://schemas.microsoft.com/office/drawing/2014/main" xmlns="" id="{9A491FE4-F547-36BD-B5CF-DEB8ADD84FA8}"/>
              </a:ext>
            </a:extLst>
          </p:cNvPr>
          <p:cNvSpPr/>
          <p:nvPr/>
        </p:nvSpPr>
        <p:spPr>
          <a:xfrm>
            <a:off x="6224041" y="2717338"/>
            <a:ext cx="71437" cy="856340"/>
          </a:xfrm>
          <a:prstGeom prst="roundRect">
            <a:avLst>
              <a:gd name="adj" fmla="val 1467"/>
            </a:avLst>
          </a:prstGeom>
          <a:solidFill>
            <a:srgbClr val="DDE0E7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: скругленные углы 16">
            <a:extLst>
              <a:ext uri="{FF2B5EF4-FFF2-40B4-BE49-F238E27FC236}">
                <a16:creationId xmlns:a16="http://schemas.microsoft.com/office/drawing/2014/main" xmlns="" id="{9A491FE4-F547-36BD-B5CF-DEB8ADD84FA8}"/>
              </a:ext>
            </a:extLst>
          </p:cNvPr>
          <p:cNvSpPr/>
          <p:nvPr/>
        </p:nvSpPr>
        <p:spPr>
          <a:xfrm>
            <a:off x="6224041" y="5572612"/>
            <a:ext cx="71437" cy="856340"/>
          </a:xfrm>
          <a:prstGeom prst="roundRect">
            <a:avLst>
              <a:gd name="adj" fmla="val 1467"/>
            </a:avLst>
          </a:prstGeom>
          <a:solidFill>
            <a:srgbClr val="DDE0E7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: скругленные углы 16">
            <a:extLst>
              <a:ext uri="{FF2B5EF4-FFF2-40B4-BE49-F238E27FC236}">
                <a16:creationId xmlns:a16="http://schemas.microsoft.com/office/drawing/2014/main" xmlns="" id="{9A491FE4-F547-36BD-B5CF-DEB8ADD84FA8}"/>
              </a:ext>
            </a:extLst>
          </p:cNvPr>
          <p:cNvSpPr/>
          <p:nvPr/>
        </p:nvSpPr>
        <p:spPr>
          <a:xfrm>
            <a:off x="6224041" y="4611300"/>
            <a:ext cx="71437" cy="856340"/>
          </a:xfrm>
          <a:prstGeom prst="roundRect">
            <a:avLst>
              <a:gd name="adj" fmla="val 1467"/>
            </a:avLst>
          </a:prstGeom>
          <a:solidFill>
            <a:srgbClr val="DDE0E7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9C36D090-C277-2F20-774F-73FFCD54DA5F}"/>
              </a:ext>
            </a:extLst>
          </p:cNvPr>
          <p:cNvSpPr txBox="1"/>
          <p:nvPr/>
        </p:nvSpPr>
        <p:spPr>
          <a:xfrm>
            <a:off x="8103826" y="3853453"/>
            <a:ext cx="37999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</a:t>
            </a:r>
            <a:r>
              <a:rPr lang="ru-RU" sz="14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алоги </a:t>
            </a: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имущество ФЛ, исчисленные по результатам перерасчета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CB5C62AF-E451-2CAF-AE93-665DF35BE191}"/>
              </a:ext>
            </a:extLst>
          </p:cNvPr>
          <p:cNvSpPr txBox="1"/>
          <p:nvPr/>
        </p:nvSpPr>
        <p:spPr>
          <a:xfrm>
            <a:off x="6335950" y="2278864"/>
            <a:ext cx="5584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отдельных платежей предусмотрены иные сроки</a:t>
            </a:r>
          </a:p>
        </p:txBody>
      </p:sp>
    </p:spTree>
    <p:extLst>
      <p:ext uri="{BB962C8B-B14F-4D97-AF65-F5344CB8AC3E}">
        <p14:creationId xmlns:p14="http://schemas.microsoft.com/office/powerpoint/2010/main" val="129795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353" y="1141517"/>
            <a:ext cx="514172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365760"/>
                </a:solidFill>
                <a:latin typeface="+mj-lt"/>
                <a:cs typeface="Golos Text SemiBold" panose="020B0503020202020204" pitchFamily="34" charset="0"/>
              </a:rPr>
              <a:t>КАК ПЛАТИТЬ НАЛОГИ?</a:t>
            </a:r>
          </a:p>
        </p:txBody>
      </p:sp>
      <p:sp>
        <p:nvSpPr>
          <p:cNvPr id="126" name="Прямоугольник: скругленные углы 3">
            <a:extLst>
              <a:ext uri="{FF2B5EF4-FFF2-40B4-BE49-F238E27FC236}">
                <a16:creationId xmlns:a16="http://schemas.microsoft.com/office/drawing/2014/main" xmlns="" id="{FF936E44-6F9A-B228-8844-CC8B5CFDF588}"/>
              </a:ext>
            </a:extLst>
          </p:cNvPr>
          <p:cNvSpPr/>
          <p:nvPr/>
        </p:nvSpPr>
        <p:spPr>
          <a:xfrm>
            <a:off x="139951" y="2073848"/>
            <a:ext cx="3753802" cy="4553083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7B67EE6B-8305-0535-FCFD-1C36621E4186}"/>
              </a:ext>
            </a:extLst>
          </p:cNvPr>
          <p:cNvSpPr/>
          <p:nvPr/>
        </p:nvSpPr>
        <p:spPr>
          <a:xfrm>
            <a:off x="144187" y="1644844"/>
            <a:ext cx="3028205" cy="587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F7E3996D-E38E-6D81-4509-B311C6567479}"/>
              </a:ext>
            </a:extLst>
          </p:cNvPr>
          <p:cNvSpPr txBox="1"/>
          <p:nvPr/>
        </p:nvSpPr>
        <p:spPr>
          <a:xfrm>
            <a:off x="365306" y="1677048"/>
            <a:ext cx="252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Налоги, уплачиваемые </a:t>
            </a:r>
            <a:b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единым платежом (ЕНП)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D53325AD-D015-72E4-161D-2494705DA722}"/>
              </a:ext>
            </a:extLst>
          </p:cNvPr>
          <p:cNvSpPr txBox="1"/>
          <p:nvPr/>
        </p:nvSpPr>
        <p:spPr>
          <a:xfrm>
            <a:off x="593863" y="3172700"/>
            <a:ext cx="81068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НДС</a:t>
            </a:r>
          </a:p>
        </p:txBody>
      </p:sp>
      <p:sp>
        <p:nvSpPr>
          <p:cNvPr id="132" name="Прямоугольник: скругленные углы 82">
            <a:extLst>
              <a:ext uri="{FF2B5EF4-FFF2-40B4-BE49-F238E27FC236}">
                <a16:creationId xmlns:a16="http://schemas.microsoft.com/office/drawing/2014/main" xmlns="" id="{E84B8175-13C8-F1A7-AF35-61206FE00DD0}"/>
              </a:ext>
            </a:extLst>
          </p:cNvPr>
          <p:cNvSpPr/>
          <p:nvPr/>
        </p:nvSpPr>
        <p:spPr>
          <a:xfrm>
            <a:off x="4059012" y="2073849"/>
            <a:ext cx="3753802" cy="4349226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47941638-F28A-EBEF-6623-E54C7D6A9192}"/>
              </a:ext>
            </a:extLst>
          </p:cNvPr>
          <p:cNvSpPr/>
          <p:nvPr/>
        </p:nvSpPr>
        <p:spPr>
          <a:xfrm>
            <a:off x="4063248" y="1644844"/>
            <a:ext cx="3028205" cy="587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E69C416A-FE68-4E02-A000-4AFB77FCA8AD}"/>
              </a:ext>
            </a:extLst>
          </p:cNvPr>
          <p:cNvSpPr txBox="1"/>
          <p:nvPr/>
        </p:nvSpPr>
        <p:spPr>
          <a:xfrm>
            <a:off x="4284367" y="1677048"/>
            <a:ext cx="252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Уплата единым платежом или на конкретный КБК</a:t>
            </a:r>
          </a:p>
        </p:txBody>
      </p:sp>
      <p:sp>
        <p:nvSpPr>
          <p:cNvPr id="135" name="Прямоугольник: скругленные углы 93">
            <a:extLst>
              <a:ext uri="{FF2B5EF4-FFF2-40B4-BE49-F238E27FC236}">
                <a16:creationId xmlns:a16="http://schemas.microsoft.com/office/drawing/2014/main" xmlns="" id="{3AF370F2-8415-7902-7A67-2F6508DCE6BF}"/>
              </a:ext>
            </a:extLst>
          </p:cNvPr>
          <p:cNvSpPr/>
          <p:nvPr/>
        </p:nvSpPr>
        <p:spPr>
          <a:xfrm>
            <a:off x="7971201" y="2073849"/>
            <a:ext cx="3753802" cy="4349226"/>
          </a:xfrm>
          <a:prstGeom prst="roundRect">
            <a:avLst>
              <a:gd name="adj" fmla="val 83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2BEB05FE-3156-0F41-57F9-4818F2756211}"/>
              </a:ext>
            </a:extLst>
          </p:cNvPr>
          <p:cNvSpPr/>
          <p:nvPr/>
        </p:nvSpPr>
        <p:spPr>
          <a:xfrm>
            <a:off x="7975437" y="1644844"/>
            <a:ext cx="3028205" cy="587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EE8C0883-E73D-E9BE-98BE-45142609A158}"/>
              </a:ext>
            </a:extLst>
          </p:cNvPr>
          <p:cNvSpPr txBox="1"/>
          <p:nvPr/>
        </p:nvSpPr>
        <p:spPr>
          <a:xfrm>
            <a:off x="8166076" y="1677048"/>
            <a:ext cx="252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Уплата только на конкретный КБК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58BF8354-E739-9B66-9742-8E86BA6F52F5}"/>
              </a:ext>
            </a:extLst>
          </p:cNvPr>
          <p:cNvSpPr txBox="1"/>
          <p:nvPr/>
        </p:nvSpPr>
        <p:spPr>
          <a:xfrm>
            <a:off x="365306" y="2332056"/>
            <a:ext cx="3522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Единым платежом уплачиваются налоги, порядок уплаты которых установлен НК РФ. В том числе: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60E3AA6-DB36-CB8A-955F-6865989D9533}"/>
              </a:ext>
            </a:extLst>
          </p:cNvPr>
          <p:cNvSpPr txBox="1"/>
          <p:nvPr/>
        </p:nvSpPr>
        <p:spPr>
          <a:xfrm>
            <a:off x="593864" y="3479699"/>
            <a:ext cx="1770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налог на прибыль</a:t>
            </a:r>
          </a:p>
        </p:txBody>
      </p: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xmlns="" id="{FB0F1252-2B18-08B4-B8F4-879F9DD5670E}"/>
              </a:ext>
            </a:extLst>
          </p:cNvPr>
          <p:cNvGrpSpPr/>
          <p:nvPr/>
        </p:nvGrpSpPr>
        <p:grpSpPr>
          <a:xfrm>
            <a:off x="464287" y="3808243"/>
            <a:ext cx="2708105" cy="307777"/>
            <a:chOff x="624374" y="3480301"/>
            <a:chExt cx="2708105" cy="307777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0044C77-4B24-4B79-24BD-3AEC106A937C}"/>
                </a:ext>
              </a:extLst>
            </p:cNvPr>
            <p:cNvSpPr txBox="1"/>
            <p:nvPr/>
          </p:nvSpPr>
          <p:spPr>
            <a:xfrm>
              <a:off x="753951" y="3480301"/>
              <a:ext cx="25785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страховые взносы</a:t>
              </a:r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xmlns="" id="{278DE457-1FC5-4809-A895-284A319D5CAF}"/>
                </a:ext>
              </a:extLst>
            </p:cNvPr>
            <p:cNvSpPr/>
            <p:nvPr/>
          </p:nvSpPr>
          <p:spPr>
            <a:xfrm>
              <a:off x="624374" y="3584695"/>
              <a:ext cx="90384" cy="90384"/>
            </a:xfrm>
            <a:prstGeom prst="ellipse">
              <a:avLst/>
            </a:prstGeom>
            <a:solidFill>
              <a:srgbClr val="0F5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5FF0C61D-A6B7-A144-395D-DDD707919898}"/>
              </a:ext>
            </a:extLst>
          </p:cNvPr>
          <p:cNvSpPr txBox="1"/>
          <p:nvPr/>
        </p:nvSpPr>
        <p:spPr>
          <a:xfrm>
            <a:off x="593863" y="4136787"/>
            <a:ext cx="2233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налог на УСН и ПСН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CE745664-C281-3BD7-C0D0-8C646C75A038}"/>
              </a:ext>
            </a:extLst>
          </p:cNvPr>
          <p:cNvSpPr txBox="1"/>
          <p:nvPr/>
        </p:nvSpPr>
        <p:spPr>
          <a:xfrm>
            <a:off x="593864" y="4465331"/>
            <a:ext cx="19587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ЕСХН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0E38C51D-9513-50B7-36D1-2E4420ED86A8}"/>
              </a:ext>
            </a:extLst>
          </p:cNvPr>
          <p:cNvSpPr txBox="1"/>
          <p:nvPr/>
        </p:nvSpPr>
        <p:spPr>
          <a:xfrm>
            <a:off x="593864" y="4793875"/>
            <a:ext cx="1148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НДФЛ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53930C02-6D7F-81FB-A1E4-E43F9D376AA0}"/>
              </a:ext>
            </a:extLst>
          </p:cNvPr>
          <p:cNvSpPr txBox="1"/>
          <p:nvPr/>
        </p:nvSpPr>
        <p:spPr>
          <a:xfrm>
            <a:off x="593864" y="5122419"/>
            <a:ext cx="927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акцизы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1DADE9BC-F91F-F327-306A-20BAFF876E53}"/>
              </a:ext>
            </a:extLst>
          </p:cNvPr>
          <p:cNvSpPr txBox="1"/>
          <p:nvPr/>
        </p:nvSpPr>
        <p:spPr>
          <a:xfrm>
            <a:off x="613710" y="5450963"/>
            <a:ext cx="2973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налоги на имущество</a:t>
            </a:r>
          </a:p>
        </p:txBody>
      </p: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xmlns="" id="{A41E0C22-27E4-E8E5-F37F-2F4C84E64D49}"/>
              </a:ext>
            </a:extLst>
          </p:cNvPr>
          <p:cNvGrpSpPr/>
          <p:nvPr/>
        </p:nvGrpSpPr>
        <p:grpSpPr>
          <a:xfrm>
            <a:off x="464287" y="5779508"/>
            <a:ext cx="2296626" cy="307777"/>
            <a:chOff x="624374" y="3480301"/>
            <a:chExt cx="2296626" cy="307777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53042230-66BC-A295-4DF5-E2497103F315}"/>
                </a:ext>
              </a:extLst>
            </p:cNvPr>
            <p:cNvSpPr txBox="1"/>
            <p:nvPr/>
          </p:nvSpPr>
          <p:spPr>
            <a:xfrm>
              <a:off x="753951" y="3480301"/>
              <a:ext cx="21670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туристический </a:t>
              </a: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налог</a:t>
              </a:r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xmlns="" id="{B23A15B2-2C73-C855-4ED6-9E6803C05845}"/>
                </a:ext>
              </a:extLst>
            </p:cNvPr>
            <p:cNvSpPr/>
            <p:nvPr/>
          </p:nvSpPr>
          <p:spPr>
            <a:xfrm>
              <a:off x="624374" y="3584695"/>
              <a:ext cx="90384" cy="90384"/>
            </a:xfrm>
            <a:prstGeom prst="ellipse">
              <a:avLst/>
            </a:prstGeom>
            <a:solidFill>
              <a:srgbClr val="0F5C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B2C5602D-6EB8-6BC0-4BA0-CDD5156EA0E9}"/>
              </a:ext>
            </a:extLst>
          </p:cNvPr>
          <p:cNvSpPr txBox="1"/>
          <p:nvPr/>
        </p:nvSpPr>
        <p:spPr>
          <a:xfrm>
            <a:off x="4290226" y="2332056"/>
            <a:ext cx="3522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 налогам, которые можно уплатить единым платежом или на конкретный КБК, относятся:</a:t>
            </a:r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xmlns="" id="{9A3C633C-8520-B150-C900-9B92043D983E}"/>
              </a:ext>
            </a:extLst>
          </p:cNvPr>
          <p:cNvGrpSpPr/>
          <p:nvPr/>
        </p:nvGrpSpPr>
        <p:grpSpPr>
          <a:xfrm>
            <a:off x="4386047" y="3152380"/>
            <a:ext cx="3226265" cy="480131"/>
            <a:chOff x="624374" y="3130100"/>
            <a:chExt cx="3226265" cy="480131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65FCE52B-8AAE-E8CB-063C-8E2DAF9019DC}"/>
                </a:ext>
              </a:extLst>
            </p:cNvPr>
            <p:cNvSpPr txBox="1"/>
            <p:nvPr/>
          </p:nvSpPr>
          <p:spPr>
            <a:xfrm>
              <a:off x="753950" y="3130100"/>
              <a:ext cx="3096689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налог на профессиональный доход</a:t>
              </a:r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xmlns="" id="{53562FF5-E6A4-DC08-A6CB-030E99613051}"/>
                </a:ext>
              </a:extLst>
            </p:cNvPr>
            <p:cNvSpPr/>
            <p:nvPr/>
          </p:nvSpPr>
          <p:spPr>
            <a:xfrm>
              <a:off x="624374" y="3214174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43F70D50-285D-EC41-971A-F9B910FBDC4B}"/>
              </a:ext>
            </a:extLst>
          </p:cNvPr>
          <p:cNvGrpSpPr/>
          <p:nvPr/>
        </p:nvGrpSpPr>
        <p:grpSpPr>
          <a:xfrm>
            <a:off x="4386047" y="3680924"/>
            <a:ext cx="3307545" cy="523220"/>
            <a:chOff x="624374" y="3480301"/>
            <a:chExt cx="3307545" cy="523220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BEF2FC67-7E1A-AF1A-7ED0-FDFD063C59EA}"/>
                </a:ext>
              </a:extLst>
            </p:cNvPr>
            <p:cNvSpPr txBox="1"/>
            <p:nvPr/>
          </p:nvSpPr>
          <p:spPr>
            <a:xfrm>
              <a:off x="753950" y="3480301"/>
              <a:ext cx="317796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сборы за пользование объектами животного мира</a:t>
              </a: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xmlns="" id="{30CA1891-3918-CF77-A679-F14206B1D779}"/>
                </a:ext>
              </a:extLst>
            </p:cNvPr>
            <p:cNvSpPr/>
            <p:nvPr/>
          </p:nvSpPr>
          <p:spPr>
            <a:xfrm>
              <a:off x="624374" y="35846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xmlns="" id="{53E5E55F-F2FD-2099-AB26-01C3919711AC}"/>
              </a:ext>
            </a:extLst>
          </p:cNvPr>
          <p:cNvGrpSpPr/>
          <p:nvPr/>
        </p:nvGrpSpPr>
        <p:grpSpPr>
          <a:xfrm>
            <a:off x="4386047" y="4252556"/>
            <a:ext cx="3570227" cy="523220"/>
            <a:chOff x="624374" y="3480301"/>
            <a:chExt cx="3570227" cy="52322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xmlns="" id="{361AF76A-CDE1-F308-4AEE-B42BBC27ED8E}"/>
                </a:ext>
              </a:extLst>
            </p:cNvPr>
            <p:cNvSpPr txBox="1"/>
            <p:nvPr/>
          </p:nvSpPr>
          <p:spPr>
            <a:xfrm>
              <a:off x="753950" y="3480301"/>
              <a:ext cx="344065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сборы за пользование объектами водных биологических ресурсов</a:t>
              </a:r>
            </a:p>
          </p:txBody>
        </p:sp>
        <p:sp>
          <p:nvSpPr>
            <p:cNvPr id="172" name="Овал 171">
              <a:extLst>
                <a:ext uri="{FF2B5EF4-FFF2-40B4-BE49-F238E27FC236}">
                  <a16:creationId xmlns:a16="http://schemas.microsoft.com/office/drawing/2014/main" xmlns="" id="{3C3554D7-1DB0-89EB-0108-24BD08429269}"/>
                </a:ext>
              </a:extLst>
            </p:cNvPr>
            <p:cNvSpPr/>
            <p:nvPr/>
          </p:nvSpPr>
          <p:spPr>
            <a:xfrm>
              <a:off x="624374" y="35846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8203CF5B-126C-D890-7538-B22B247857EB}"/>
              </a:ext>
            </a:extLst>
          </p:cNvPr>
          <p:cNvSpPr txBox="1"/>
          <p:nvPr/>
        </p:nvSpPr>
        <p:spPr>
          <a:xfrm>
            <a:off x="8166076" y="2332056"/>
            <a:ext cx="3522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 платежам, которые можно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уплатить только на конкретный </a:t>
            </a:r>
            <a:b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4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КБК, относятся:</a:t>
            </a:r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xmlns="" id="{04EE70BA-2667-1B5D-8551-AFF3B71E3277}"/>
              </a:ext>
            </a:extLst>
          </p:cNvPr>
          <p:cNvGrpSpPr/>
          <p:nvPr/>
        </p:nvGrpSpPr>
        <p:grpSpPr>
          <a:xfrm>
            <a:off x="8242841" y="3162540"/>
            <a:ext cx="3497089" cy="480131"/>
            <a:chOff x="624374" y="3130100"/>
            <a:chExt cx="3497089" cy="480131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770CF91D-DAD8-A883-C998-7353B4B715DF}"/>
                </a:ext>
              </a:extLst>
            </p:cNvPr>
            <p:cNvSpPr txBox="1"/>
            <p:nvPr/>
          </p:nvSpPr>
          <p:spPr>
            <a:xfrm>
              <a:off x="753950" y="3130100"/>
              <a:ext cx="3367513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НДФЛ с выплат иностранцам с патентом</a:t>
              </a:r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xmlns="" id="{F8EB1A49-1A33-AFD2-4968-69CE8F7D6E8A}"/>
                </a:ext>
              </a:extLst>
            </p:cNvPr>
            <p:cNvSpPr/>
            <p:nvPr/>
          </p:nvSpPr>
          <p:spPr>
            <a:xfrm>
              <a:off x="624374" y="3214174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xmlns="" id="{7A89D52B-3D82-A37F-1E63-009047890366}"/>
              </a:ext>
            </a:extLst>
          </p:cNvPr>
          <p:cNvGrpSpPr/>
          <p:nvPr/>
        </p:nvGrpSpPr>
        <p:grpSpPr>
          <a:xfrm>
            <a:off x="8242841" y="3683317"/>
            <a:ext cx="3497089" cy="954107"/>
            <a:chOff x="624374" y="3480301"/>
            <a:chExt cx="3497089" cy="954107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xmlns="" id="{D2FB9720-377A-16DD-C82E-11F7D70A0039}"/>
                </a:ext>
              </a:extLst>
            </p:cNvPr>
            <p:cNvSpPr txBox="1"/>
            <p:nvPr/>
          </p:nvSpPr>
          <p:spPr>
            <a:xfrm>
              <a:off x="753950" y="3480301"/>
              <a:ext cx="336751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различные виды пошлин, в том числе по которой суд не выдал </a:t>
              </a:r>
            </a:p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исполнительный документ (ст. 11 НК РФ)</a:t>
              </a:r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xmlns="" id="{65CD1E31-88A1-5802-A4C4-23D1DADAC249}"/>
                </a:ext>
              </a:extLst>
            </p:cNvPr>
            <p:cNvSpPr/>
            <p:nvPr/>
          </p:nvSpPr>
          <p:spPr>
            <a:xfrm>
              <a:off x="624374" y="35846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xmlns="" id="{18DAA27E-EAA9-0FD9-D68E-C72A85865E68}"/>
              </a:ext>
            </a:extLst>
          </p:cNvPr>
          <p:cNvGrpSpPr/>
          <p:nvPr/>
        </p:nvGrpSpPr>
        <p:grpSpPr>
          <a:xfrm>
            <a:off x="8242841" y="4678070"/>
            <a:ext cx="3497089" cy="307777"/>
            <a:chOff x="624374" y="3480301"/>
            <a:chExt cx="3497089" cy="307777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522C05D1-96B6-AD2F-E283-64987191299B}"/>
                </a:ext>
              </a:extLst>
            </p:cNvPr>
            <p:cNvSpPr txBox="1"/>
            <p:nvPr/>
          </p:nvSpPr>
          <p:spPr>
            <a:xfrm>
              <a:off x="753950" y="3480301"/>
              <a:ext cx="33675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административные штрафы</a:t>
              </a:r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xmlns="" id="{53AE3543-DD21-0AE3-E05A-C61E33AFC3B5}"/>
                </a:ext>
              </a:extLst>
            </p:cNvPr>
            <p:cNvSpPr/>
            <p:nvPr/>
          </p:nvSpPr>
          <p:spPr>
            <a:xfrm>
              <a:off x="624374" y="35846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xmlns="" id="{3B59E0CC-F39C-827F-86EF-53E1A52A6996}"/>
              </a:ext>
            </a:extLst>
          </p:cNvPr>
          <p:cNvGrpSpPr/>
          <p:nvPr/>
        </p:nvGrpSpPr>
        <p:grpSpPr>
          <a:xfrm>
            <a:off x="8242841" y="5026493"/>
            <a:ext cx="3497089" cy="1600438"/>
            <a:chOff x="624374" y="3480301"/>
            <a:chExt cx="3497089" cy="1600438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FBDB3FFB-205D-A604-032C-274F4E5F0857}"/>
                </a:ext>
              </a:extLst>
            </p:cNvPr>
            <p:cNvSpPr txBox="1"/>
            <p:nvPr/>
          </p:nvSpPr>
          <p:spPr>
            <a:xfrm>
              <a:off x="753950" y="3480301"/>
              <a:ext cx="3367513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страховые взносы на дополнительное социальное обеспечение членов летных экипажей воздушных судов гражданской авиации и отдельных категорий работников организаций угольной промышленности</a:t>
              </a:r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xmlns="" id="{307835C8-BE64-1A81-199A-57E9A152BDA2}"/>
                </a:ext>
              </a:extLst>
            </p:cNvPr>
            <p:cNvSpPr/>
            <p:nvPr/>
          </p:nvSpPr>
          <p:spPr>
            <a:xfrm>
              <a:off x="624374" y="3578599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E547629A-20CA-C799-FDF0-C1232EE728C8}"/>
              </a:ext>
            </a:extLst>
          </p:cNvPr>
          <p:cNvSpPr txBox="1"/>
          <p:nvPr/>
        </p:nvSpPr>
        <p:spPr>
          <a:xfrm>
            <a:off x="11604234" y="65148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7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xmlns="" id="{38C25BAF-416F-84F4-2736-15178EAE8A4E}"/>
              </a:ext>
            </a:extLst>
          </p:cNvPr>
          <p:cNvSpPr/>
          <p:nvPr/>
        </p:nvSpPr>
        <p:spPr>
          <a:xfrm>
            <a:off x="139951" y="6039354"/>
            <a:ext cx="3753801" cy="568483"/>
          </a:xfrm>
          <a:prstGeom prst="rect">
            <a:avLst/>
          </a:prstGeom>
          <a:solidFill>
            <a:srgbClr val="FFEE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DB11EBC2-B95A-5801-601B-783338879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8258" y="6188651"/>
            <a:ext cx="208580" cy="208580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AB861492-CD28-9F53-FBF6-E6239E875D4A}"/>
              </a:ext>
            </a:extLst>
          </p:cNvPr>
          <p:cNvSpPr txBox="1"/>
          <p:nvPr/>
        </p:nvSpPr>
        <p:spPr>
          <a:xfrm>
            <a:off x="305234" y="6039354"/>
            <a:ext cx="349532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Уплата ЕНП не меняет правила расчета налогов.</a:t>
            </a:r>
            <a:b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Налогоплательщик продолжает начислять налоги </a:t>
            </a:r>
            <a:b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5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учетом своей системы налогообложения</a:t>
            </a:r>
          </a:p>
        </p:txBody>
      </p: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xmlns="" id="{53E5E55F-F2FD-2099-AB26-01C3919711AC}"/>
              </a:ext>
            </a:extLst>
          </p:cNvPr>
          <p:cNvGrpSpPr/>
          <p:nvPr/>
        </p:nvGrpSpPr>
        <p:grpSpPr>
          <a:xfrm>
            <a:off x="4386047" y="4824188"/>
            <a:ext cx="3570227" cy="307777"/>
            <a:chOff x="624374" y="3480301"/>
            <a:chExt cx="3570227" cy="307777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361AF76A-CDE1-F308-4AEE-B42BBC27ED8E}"/>
                </a:ext>
              </a:extLst>
            </p:cNvPr>
            <p:cNvSpPr txBox="1"/>
            <p:nvPr/>
          </p:nvSpPr>
          <p:spPr>
            <a:xfrm>
              <a:off x="753950" y="3480301"/>
              <a:ext cx="34406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утилизационный сбор</a:t>
              </a:r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xmlns="" id="{3C3554D7-1DB0-89EB-0108-24BD08429269}"/>
                </a:ext>
              </a:extLst>
            </p:cNvPr>
            <p:cNvSpPr/>
            <p:nvPr/>
          </p:nvSpPr>
          <p:spPr>
            <a:xfrm>
              <a:off x="624374" y="3584695"/>
              <a:ext cx="90384" cy="90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93" name="Овал 192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64287" y="5883326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Овал 193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70671" y="5578763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72184" y="5248499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70671" y="4891803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64287" y="4556764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70671" y="4246582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64287" y="3912234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64287" y="3603327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xmlns="" id="{C13364DC-0FF8-1191-3113-EE9BBD7544AF}"/>
              </a:ext>
            </a:extLst>
          </p:cNvPr>
          <p:cNvSpPr/>
          <p:nvPr/>
        </p:nvSpPr>
        <p:spPr>
          <a:xfrm>
            <a:off x="470671" y="3265408"/>
            <a:ext cx="90384" cy="9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4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705629D-732B-E7A7-87C5-D538C555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602"/>
            <a:ext cx="11353800" cy="60237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365760"/>
                </a:solidFill>
                <a:cs typeface="Golos Text SemiBold" panose="020B0503020202020204" pitchFamily="34" charset="0"/>
              </a:rPr>
              <a:t>РЕКВИЗИТЫ В ПЛАТЕЖЕ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733985C9-593A-6D99-2355-F538A6B1B842}"/>
              </a:ext>
            </a:extLst>
          </p:cNvPr>
          <p:cNvGrpSpPr/>
          <p:nvPr/>
        </p:nvGrpSpPr>
        <p:grpSpPr>
          <a:xfrm>
            <a:off x="302871" y="1641172"/>
            <a:ext cx="423333" cy="404848"/>
            <a:chOff x="0" y="860098"/>
            <a:chExt cx="882502" cy="824013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D1DA580C-9FAA-311F-8AB5-A9CB4D98B817}"/>
                </a:ext>
              </a:extLst>
            </p:cNvPr>
            <p:cNvSpPr/>
            <p:nvPr/>
          </p:nvSpPr>
          <p:spPr>
            <a:xfrm>
              <a:off x="0" y="860098"/>
              <a:ext cx="882502" cy="824013"/>
            </a:xfrm>
            <a:prstGeom prst="rect">
              <a:avLst/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B4BD65AD-3CE3-AB60-8D41-1A2129369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90622" y="1021475"/>
              <a:ext cx="501259" cy="501259"/>
            </a:xfrm>
            <a:prstGeom prst="rect">
              <a:avLst/>
            </a:prstGeom>
          </p:spPr>
        </p:pic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B0899464-EDC7-39E9-7C06-1FAA0E8E27BA}"/>
              </a:ext>
            </a:extLst>
          </p:cNvPr>
          <p:cNvSpPr txBox="1"/>
          <p:nvPr/>
        </p:nvSpPr>
        <p:spPr>
          <a:xfrm>
            <a:off x="785493" y="1703016"/>
            <a:ext cx="573125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65760"/>
                </a:solidFill>
                <a:latin typeface="Golos Text Medium" panose="020B0503020202020204" pitchFamily="34" charset="0"/>
                <a:cs typeface="Golos Text Medium" panose="020B0503020202020204" pitchFamily="34" charset="0"/>
              </a:rPr>
              <a:t>Банковские реквизиты одинаковы для всех платежей</a:t>
            </a:r>
          </a:p>
        </p:txBody>
      </p: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xmlns="" id="{73669E9B-8151-7FA0-5E36-A340863A0B08}"/>
              </a:ext>
            </a:extLst>
          </p:cNvPr>
          <p:cNvGrpSpPr/>
          <p:nvPr/>
        </p:nvGrpSpPr>
        <p:grpSpPr>
          <a:xfrm>
            <a:off x="302871" y="2132822"/>
            <a:ext cx="2428754" cy="461540"/>
            <a:chOff x="302871" y="2103120"/>
            <a:chExt cx="2428754" cy="64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0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B8A6D5EC-22A7-DAB4-D3C2-D329CB1A7FBD}"/>
                </a:ext>
              </a:extLst>
            </p:cNvPr>
            <p:cNvSpPr/>
            <p:nvPr/>
          </p:nvSpPr>
          <p:spPr>
            <a:xfrm>
              <a:off x="302871" y="2103120"/>
              <a:ext cx="2428754" cy="640080"/>
            </a:xfrm>
            <a:prstGeom prst="roundRect">
              <a:avLst>
                <a:gd name="adj" fmla="val 508"/>
              </a:avLst>
            </a:prstGeom>
            <a:grpFill/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47164C9A-6E12-D06F-8B64-221D28A58776}"/>
                </a:ext>
              </a:extLst>
            </p:cNvPr>
            <p:cNvSpPr txBox="1"/>
            <p:nvPr/>
          </p:nvSpPr>
          <p:spPr>
            <a:xfrm>
              <a:off x="632425" y="2210794"/>
              <a:ext cx="2043719" cy="4247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Номер реквизита платежного документа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xmlns="" id="{30D21C86-9AA2-AE4B-45E6-370A32BD71D9}"/>
              </a:ext>
            </a:extLst>
          </p:cNvPr>
          <p:cNvGrpSpPr/>
          <p:nvPr/>
        </p:nvGrpSpPr>
        <p:grpSpPr>
          <a:xfrm>
            <a:off x="302871" y="2675018"/>
            <a:ext cx="2428754" cy="430390"/>
            <a:chOff x="302871" y="2808041"/>
            <a:chExt cx="2428754" cy="64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" name="Прямоугольник: скругленные углы 55">
              <a:extLst>
                <a:ext uri="{FF2B5EF4-FFF2-40B4-BE49-F238E27FC236}">
                  <a16:creationId xmlns:a16="http://schemas.microsoft.com/office/drawing/2014/main" xmlns="" id="{30EDF064-D7E2-D9BB-A954-2B7089C0171A}"/>
                </a:ext>
              </a:extLst>
            </p:cNvPr>
            <p:cNvSpPr/>
            <p:nvPr/>
          </p:nvSpPr>
          <p:spPr>
            <a:xfrm>
              <a:off x="302871" y="2808041"/>
              <a:ext cx="2428754" cy="640080"/>
            </a:xfrm>
            <a:prstGeom prst="roundRect">
              <a:avLst>
                <a:gd name="adj" fmla="val 508"/>
              </a:avLst>
            </a:prstGeom>
            <a:grpFill/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12B4EF8D-E40A-10B0-46A8-DF01227110C3}"/>
                </a:ext>
              </a:extLst>
            </p:cNvPr>
            <p:cNvSpPr txBox="1"/>
            <p:nvPr/>
          </p:nvSpPr>
          <p:spPr>
            <a:xfrm>
              <a:off x="632423" y="2957265"/>
              <a:ext cx="591855" cy="3416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13</a:t>
              </a: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659A4667-668F-D9FF-BF05-383895DFA1B8}"/>
              </a:ext>
            </a:extLst>
          </p:cNvPr>
          <p:cNvGrpSpPr/>
          <p:nvPr/>
        </p:nvGrpSpPr>
        <p:grpSpPr>
          <a:xfrm>
            <a:off x="302871" y="3169040"/>
            <a:ext cx="2428754" cy="476828"/>
            <a:chOff x="302871" y="3512261"/>
            <a:chExt cx="2428754" cy="64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6" name="Прямоугольник: скругленные углы 56">
              <a:extLst>
                <a:ext uri="{FF2B5EF4-FFF2-40B4-BE49-F238E27FC236}">
                  <a16:creationId xmlns:a16="http://schemas.microsoft.com/office/drawing/2014/main" xmlns="" id="{1EAB7254-96D6-33A0-4A1D-406BEC2682EB}"/>
                </a:ext>
              </a:extLst>
            </p:cNvPr>
            <p:cNvSpPr/>
            <p:nvPr/>
          </p:nvSpPr>
          <p:spPr>
            <a:xfrm>
              <a:off x="302871" y="3512261"/>
              <a:ext cx="2428754" cy="640080"/>
            </a:xfrm>
            <a:prstGeom prst="roundRect">
              <a:avLst>
                <a:gd name="adj" fmla="val 508"/>
              </a:avLst>
            </a:prstGeom>
            <a:grpFill/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79428E72-0AF6-3A1E-DD74-B08840328F6F}"/>
                </a:ext>
              </a:extLst>
            </p:cNvPr>
            <p:cNvSpPr txBox="1"/>
            <p:nvPr/>
          </p:nvSpPr>
          <p:spPr>
            <a:xfrm>
              <a:off x="632425" y="3661485"/>
              <a:ext cx="488299" cy="3416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14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xmlns="" id="{386558D3-1CDE-59BA-C99A-F7F3D071A928}"/>
              </a:ext>
            </a:extLst>
          </p:cNvPr>
          <p:cNvGrpSpPr/>
          <p:nvPr/>
        </p:nvGrpSpPr>
        <p:grpSpPr>
          <a:xfrm>
            <a:off x="302871" y="3720985"/>
            <a:ext cx="2428754" cy="476828"/>
            <a:chOff x="302871" y="4216481"/>
            <a:chExt cx="2428754" cy="640080"/>
          </a:xfrm>
        </p:grpSpPr>
        <p:sp>
          <p:nvSpPr>
            <p:cNvPr id="139" name="Прямоугольник: скругленные углы 57">
              <a:extLst>
                <a:ext uri="{FF2B5EF4-FFF2-40B4-BE49-F238E27FC236}">
                  <a16:creationId xmlns:a16="http://schemas.microsoft.com/office/drawing/2014/main" xmlns="" id="{3A200630-9DF5-7390-9E24-45AFA09EEF0A}"/>
                </a:ext>
              </a:extLst>
            </p:cNvPr>
            <p:cNvSpPr/>
            <p:nvPr/>
          </p:nvSpPr>
          <p:spPr>
            <a:xfrm>
              <a:off x="302871" y="4216481"/>
              <a:ext cx="2428754" cy="640080"/>
            </a:xfrm>
            <a:prstGeom prst="roundRect">
              <a:avLst>
                <a:gd name="adj" fmla="val 5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70FEB8B1-CCBF-93C7-1173-EB2334BF5AFF}"/>
                </a:ext>
              </a:extLst>
            </p:cNvPr>
            <p:cNvSpPr txBox="1"/>
            <p:nvPr/>
          </p:nvSpPr>
          <p:spPr>
            <a:xfrm>
              <a:off x="632425" y="4365705"/>
              <a:ext cx="488299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15</a:t>
              </a:r>
            </a:p>
          </p:txBody>
        </p: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C81F523C-6F58-D7C2-4AF4-066E5675B0B9}"/>
              </a:ext>
            </a:extLst>
          </p:cNvPr>
          <p:cNvGrpSpPr/>
          <p:nvPr/>
        </p:nvGrpSpPr>
        <p:grpSpPr>
          <a:xfrm>
            <a:off x="302869" y="4293996"/>
            <a:ext cx="2428754" cy="476828"/>
            <a:chOff x="302871" y="4916525"/>
            <a:chExt cx="2428754" cy="64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2" name="Прямоугольник: скругленные углы 58">
              <a:extLst>
                <a:ext uri="{FF2B5EF4-FFF2-40B4-BE49-F238E27FC236}">
                  <a16:creationId xmlns:a16="http://schemas.microsoft.com/office/drawing/2014/main" xmlns="" id="{45ADB7BB-E19D-581A-16EC-790B6DCD0843}"/>
                </a:ext>
              </a:extLst>
            </p:cNvPr>
            <p:cNvSpPr/>
            <p:nvPr/>
          </p:nvSpPr>
          <p:spPr>
            <a:xfrm>
              <a:off x="302871" y="4916525"/>
              <a:ext cx="2428754" cy="640080"/>
            </a:xfrm>
            <a:prstGeom prst="roundRect">
              <a:avLst>
                <a:gd name="adj" fmla="val 508"/>
              </a:avLst>
            </a:prstGeom>
            <a:grpFill/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04EAB4F9-B5F0-2AC7-AD61-D0510DF14364}"/>
                </a:ext>
              </a:extLst>
            </p:cNvPr>
            <p:cNvSpPr txBox="1"/>
            <p:nvPr/>
          </p:nvSpPr>
          <p:spPr>
            <a:xfrm>
              <a:off x="632425" y="5065749"/>
              <a:ext cx="488299" cy="3416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16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xmlns="" id="{E4690AD8-EFDE-69CF-EA70-2A8A8C48B47C}"/>
              </a:ext>
            </a:extLst>
          </p:cNvPr>
          <p:cNvGrpSpPr/>
          <p:nvPr/>
        </p:nvGrpSpPr>
        <p:grpSpPr>
          <a:xfrm>
            <a:off x="2808046" y="2132822"/>
            <a:ext cx="3957333" cy="449306"/>
            <a:chOff x="2808046" y="2103120"/>
            <a:chExt cx="3957333" cy="64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6A54B1B2-D932-A242-613E-147644207874}"/>
                </a:ext>
              </a:extLst>
            </p:cNvPr>
            <p:cNvSpPr/>
            <p:nvPr/>
          </p:nvSpPr>
          <p:spPr>
            <a:xfrm>
              <a:off x="2808046" y="2103120"/>
              <a:ext cx="3957333" cy="640080"/>
            </a:xfrm>
            <a:prstGeom prst="roundRect">
              <a:avLst>
                <a:gd name="adj" fmla="val 508"/>
              </a:avLst>
            </a:prstGeom>
            <a:grpFill/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B96993A8-7865-0932-DF4D-08C1146020C4}"/>
                </a:ext>
              </a:extLst>
            </p:cNvPr>
            <p:cNvSpPr txBox="1"/>
            <p:nvPr/>
          </p:nvSpPr>
          <p:spPr>
            <a:xfrm>
              <a:off x="3145048" y="2210794"/>
              <a:ext cx="3063275" cy="4247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Наименование (поля) реквизита платежного документы</a:t>
              </a:r>
            </a:p>
          </p:txBody>
        </p:sp>
      </p:grpSp>
      <p:sp>
        <p:nvSpPr>
          <p:cNvPr id="147" name="Прямоугольник: скругленные углы 18">
            <a:extLst>
              <a:ext uri="{FF2B5EF4-FFF2-40B4-BE49-F238E27FC236}">
                <a16:creationId xmlns:a16="http://schemas.microsoft.com/office/drawing/2014/main" xmlns="" id="{B0ADA61B-A625-2DF7-21F4-022E48E9C172}"/>
              </a:ext>
            </a:extLst>
          </p:cNvPr>
          <p:cNvSpPr/>
          <p:nvPr/>
        </p:nvSpPr>
        <p:spPr>
          <a:xfrm>
            <a:off x="6839950" y="2132822"/>
            <a:ext cx="3957333" cy="449306"/>
          </a:xfrm>
          <a:prstGeom prst="roundRect">
            <a:avLst>
              <a:gd name="adj" fmla="val 5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6760465E-AD5E-3379-96FF-BFB4D308CE46}"/>
              </a:ext>
            </a:extLst>
          </p:cNvPr>
          <p:cNvSpPr txBox="1"/>
          <p:nvPr/>
        </p:nvSpPr>
        <p:spPr>
          <a:xfrm>
            <a:off x="6956868" y="2218314"/>
            <a:ext cx="1045952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Значение</a:t>
            </a:r>
          </a:p>
        </p:txBody>
      </p: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xmlns="" id="{06D41E35-D5FF-AEB7-C5CD-961A419CD8D5}"/>
              </a:ext>
            </a:extLst>
          </p:cNvPr>
          <p:cNvGrpSpPr/>
          <p:nvPr/>
        </p:nvGrpSpPr>
        <p:grpSpPr>
          <a:xfrm>
            <a:off x="2808046" y="2675018"/>
            <a:ext cx="3957333" cy="430390"/>
            <a:chOff x="2808046" y="2813645"/>
            <a:chExt cx="3957333" cy="640080"/>
          </a:xfrm>
        </p:grpSpPr>
        <p:sp>
          <p:nvSpPr>
            <p:cNvPr id="150" name="Прямоугольник: скругленные углы 78">
              <a:extLst>
                <a:ext uri="{FF2B5EF4-FFF2-40B4-BE49-F238E27FC236}">
                  <a16:creationId xmlns:a16="http://schemas.microsoft.com/office/drawing/2014/main" xmlns="" id="{3F1E2474-0948-76B0-0E88-6D1F2463A7AF}"/>
                </a:ext>
              </a:extLst>
            </p:cNvPr>
            <p:cNvSpPr/>
            <p:nvPr/>
          </p:nvSpPr>
          <p:spPr>
            <a:xfrm>
              <a:off x="2808046" y="2813645"/>
              <a:ext cx="3957333" cy="64008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DDCBCC42-B46E-6704-0ED7-FC432291CD8A}"/>
                </a:ext>
              </a:extLst>
            </p:cNvPr>
            <p:cNvSpPr txBox="1"/>
            <p:nvPr/>
          </p:nvSpPr>
          <p:spPr>
            <a:xfrm>
              <a:off x="3190610" y="2839906"/>
              <a:ext cx="3063275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Наименование банка получателя средств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xmlns="" id="{D7BF3A64-6568-5D90-5884-CA7441AF19AE}"/>
              </a:ext>
            </a:extLst>
          </p:cNvPr>
          <p:cNvGrpSpPr/>
          <p:nvPr/>
        </p:nvGrpSpPr>
        <p:grpSpPr>
          <a:xfrm>
            <a:off x="2808046" y="3169040"/>
            <a:ext cx="3957333" cy="476828"/>
            <a:chOff x="2808046" y="3511704"/>
            <a:chExt cx="3957333" cy="640080"/>
          </a:xfrm>
        </p:grpSpPr>
        <p:sp>
          <p:nvSpPr>
            <p:cNvPr id="153" name="Прямоугольник: скругленные углы 61">
              <a:extLst>
                <a:ext uri="{FF2B5EF4-FFF2-40B4-BE49-F238E27FC236}">
                  <a16:creationId xmlns:a16="http://schemas.microsoft.com/office/drawing/2014/main" xmlns="" id="{9B95173E-577E-E08F-EA33-F5D6DE79168A}"/>
                </a:ext>
              </a:extLst>
            </p:cNvPr>
            <p:cNvSpPr/>
            <p:nvPr/>
          </p:nvSpPr>
          <p:spPr>
            <a:xfrm>
              <a:off x="2808046" y="3511704"/>
              <a:ext cx="3957333" cy="64008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B5519F42-8F83-8E94-4DD6-1653C0A43688}"/>
                </a:ext>
              </a:extLst>
            </p:cNvPr>
            <p:cNvSpPr txBox="1"/>
            <p:nvPr/>
          </p:nvSpPr>
          <p:spPr>
            <a:xfrm>
              <a:off x="3145049" y="3619378"/>
              <a:ext cx="262329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БИК банка получателя средств </a:t>
              </a:r>
              <a:b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</a:b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(БИК ТОФК)</a:t>
              </a: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xmlns="" id="{7332AC5C-9022-6B0E-A463-E5E4C7A180D0}"/>
              </a:ext>
            </a:extLst>
          </p:cNvPr>
          <p:cNvGrpSpPr/>
          <p:nvPr/>
        </p:nvGrpSpPr>
        <p:grpSpPr>
          <a:xfrm>
            <a:off x="2808046" y="3730273"/>
            <a:ext cx="3957333" cy="476828"/>
            <a:chOff x="2808046" y="4216481"/>
            <a:chExt cx="3957333" cy="640080"/>
          </a:xfrm>
        </p:grpSpPr>
        <p:sp>
          <p:nvSpPr>
            <p:cNvPr id="156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9A53B83F-9DA5-6054-EB6B-4B1FB839F329}"/>
                </a:ext>
              </a:extLst>
            </p:cNvPr>
            <p:cNvSpPr/>
            <p:nvPr/>
          </p:nvSpPr>
          <p:spPr>
            <a:xfrm>
              <a:off x="2808046" y="4216481"/>
              <a:ext cx="3957333" cy="64008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95AE25E8-A128-7031-02F5-4C673D8487F0}"/>
                </a:ext>
              </a:extLst>
            </p:cNvPr>
            <p:cNvSpPr txBox="1"/>
            <p:nvPr/>
          </p:nvSpPr>
          <p:spPr>
            <a:xfrm>
              <a:off x="3145049" y="4324155"/>
              <a:ext cx="262329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№ счета банка получателя средств</a:t>
              </a: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2C5692DC-8F78-B29D-0424-159FA3F65CE6}"/>
              </a:ext>
            </a:extLst>
          </p:cNvPr>
          <p:cNvGrpSpPr/>
          <p:nvPr/>
        </p:nvGrpSpPr>
        <p:grpSpPr>
          <a:xfrm>
            <a:off x="2808044" y="4857719"/>
            <a:ext cx="3957333" cy="476828"/>
            <a:chOff x="2808046" y="5633720"/>
            <a:chExt cx="3957333" cy="640080"/>
          </a:xfrm>
        </p:grpSpPr>
        <p:sp>
          <p:nvSpPr>
            <p:cNvPr id="159" name="Прямоугольник: скругленные углы 74">
              <a:extLst>
                <a:ext uri="{FF2B5EF4-FFF2-40B4-BE49-F238E27FC236}">
                  <a16:creationId xmlns:a16="http://schemas.microsoft.com/office/drawing/2014/main" xmlns="" id="{56BC43BC-A06B-EB56-4F24-A6506275FA7A}"/>
                </a:ext>
              </a:extLst>
            </p:cNvPr>
            <p:cNvSpPr/>
            <p:nvPr/>
          </p:nvSpPr>
          <p:spPr>
            <a:xfrm>
              <a:off x="2808046" y="5633720"/>
              <a:ext cx="3957333" cy="64008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37E90EF5-5D7F-85A4-DB78-E03CAEB73AB4}"/>
                </a:ext>
              </a:extLst>
            </p:cNvPr>
            <p:cNvSpPr txBox="1"/>
            <p:nvPr/>
          </p:nvSpPr>
          <p:spPr>
            <a:xfrm>
              <a:off x="3145049" y="5824494"/>
              <a:ext cx="2623292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Номер казначейского счета</a:t>
              </a:r>
            </a:p>
          </p:txBody>
        </p:sp>
      </p:grpSp>
      <p:sp>
        <p:nvSpPr>
          <p:cNvPr id="161" name="Прямоугольник: скругленные углы 101">
            <a:extLst>
              <a:ext uri="{FF2B5EF4-FFF2-40B4-BE49-F238E27FC236}">
                <a16:creationId xmlns:a16="http://schemas.microsoft.com/office/drawing/2014/main" xmlns="" id="{62779E2B-D495-DC93-9803-6B574E6376C8}"/>
              </a:ext>
            </a:extLst>
          </p:cNvPr>
          <p:cNvSpPr/>
          <p:nvPr/>
        </p:nvSpPr>
        <p:spPr>
          <a:xfrm>
            <a:off x="6839950" y="2675018"/>
            <a:ext cx="3957333" cy="430390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65CF4F66-E06B-1818-ADB5-3826A03F5D4A}"/>
              </a:ext>
            </a:extLst>
          </p:cNvPr>
          <p:cNvSpPr txBox="1"/>
          <p:nvPr/>
        </p:nvSpPr>
        <p:spPr>
          <a:xfrm>
            <a:off x="7143132" y="2682999"/>
            <a:ext cx="34500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«ОКЦ № 7 ГУ Банка России по ЦФО//УФК по Тульской области, г Тула»</a:t>
            </a:r>
          </a:p>
        </p:txBody>
      </p:sp>
      <p:sp>
        <p:nvSpPr>
          <p:cNvPr id="163" name="Прямоугольник: скругленные углы 105">
            <a:extLst>
              <a:ext uri="{FF2B5EF4-FFF2-40B4-BE49-F238E27FC236}">
                <a16:creationId xmlns:a16="http://schemas.microsoft.com/office/drawing/2014/main" xmlns="" id="{91D3BE19-A998-9C6F-9B54-711D17DC3EEF}"/>
              </a:ext>
            </a:extLst>
          </p:cNvPr>
          <p:cNvSpPr/>
          <p:nvPr/>
        </p:nvSpPr>
        <p:spPr>
          <a:xfrm>
            <a:off x="6839950" y="3169040"/>
            <a:ext cx="3957333" cy="476828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69DB174F-50BC-5EC9-E49F-140F2D3CEF71}"/>
              </a:ext>
            </a:extLst>
          </p:cNvPr>
          <p:cNvSpPr txBox="1"/>
          <p:nvPr/>
        </p:nvSpPr>
        <p:spPr>
          <a:xfrm>
            <a:off x="7143134" y="3359814"/>
            <a:ext cx="125550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«017003983»</a:t>
            </a:r>
          </a:p>
        </p:txBody>
      </p:sp>
      <p:sp>
        <p:nvSpPr>
          <p:cNvPr id="165" name="Прямоугольник: скругленные углы 104">
            <a:extLst>
              <a:ext uri="{FF2B5EF4-FFF2-40B4-BE49-F238E27FC236}">
                <a16:creationId xmlns:a16="http://schemas.microsoft.com/office/drawing/2014/main" xmlns="" id="{93596FBF-E897-1526-FA8E-92DC900D14C8}"/>
              </a:ext>
            </a:extLst>
          </p:cNvPr>
          <p:cNvSpPr/>
          <p:nvPr/>
        </p:nvSpPr>
        <p:spPr>
          <a:xfrm>
            <a:off x="6839949" y="3711830"/>
            <a:ext cx="3957333" cy="476828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228E7DE8-86F5-C7E9-8913-93972A5948A3}"/>
              </a:ext>
            </a:extLst>
          </p:cNvPr>
          <p:cNvSpPr txBox="1"/>
          <p:nvPr/>
        </p:nvSpPr>
        <p:spPr>
          <a:xfrm>
            <a:off x="7143132" y="3837343"/>
            <a:ext cx="218506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«40102810445370000059»</a:t>
            </a:r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3A126A8D-8538-2D2E-EC79-661D549AE4EB}"/>
              </a:ext>
            </a:extLst>
          </p:cNvPr>
          <p:cNvGrpSpPr/>
          <p:nvPr/>
        </p:nvGrpSpPr>
        <p:grpSpPr>
          <a:xfrm>
            <a:off x="302869" y="4857719"/>
            <a:ext cx="2428754" cy="476828"/>
            <a:chOff x="302871" y="5633720"/>
            <a:chExt cx="2428754" cy="64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8" name="Прямоугольник: скругленные углы 59">
              <a:extLst>
                <a:ext uri="{FF2B5EF4-FFF2-40B4-BE49-F238E27FC236}">
                  <a16:creationId xmlns:a16="http://schemas.microsoft.com/office/drawing/2014/main" xmlns="" id="{E5E75D2E-274A-1DD0-67A8-50E070AF36E8}"/>
                </a:ext>
              </a:extLst>
            </p:cNvPr>
            <p:cNvSpPr/>
            <p:nvPr/>
          </p:nvSpPr>
          <p:spPr>
            <a:xfrm>
              <a:off x="302871" y="5633720"/>
              <a:ext cx="2428754" cy="640080"/>
            </a:xfrm>
            <a:prstGeom prst="roundRect">
              <a:avLst>
                <a:gd name="adj" fmla="val 508"/>
              </a:avLst>
            </a:prstGeom>
            <a:grpFill/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EFF93A68-0B65-4DAF-6158-EB7530AEB23F}"/>
                </a:ext>
              </a:extLst>
            </p:cNvPr>
            <p:cNvSpPr txBox="1"/>
            <p:nvPr/>
          </p:nvSpPr>
          <p:spPr>
            <a:xfrm>
              <a:off x="632425" y="5782944"/>
              <a:ext cx="488299" cy="3416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17</a:t>
              </a:r>
            </a:p>
          </p:txBody>
        </p:sp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xmlns="" id="{82E8C23F-2B5E-955B-776C-B76B76BE82A0}"/>
              </a:ext>
            </a:extLst>
          </p:cNvPr>
          <p:cNvGrpSpPr/>
          <p:nvPr/>
        </p:nvGrpSpPr>
        <p:grpSpPr>
          <a:xfrm>
            <a:off x="2808044" y="4293996"/>
            <a:ext cx="3957333" cy="476828"/>
            <a:chOff x="2808046" y="4915970"/>
            <a:chExt cx="3957333" cy="640080"/>
          </a:xfrm>
        </p:grpSpPr>
        <p:sp>
          <p:nvSpPr>
            <p:cNvPr id="171" name="Прямоугольник: скругленные углы 73">
              <a:extLst>
                <a:ext uri="{FF2B5EF4-FFF2-40B4-BE49-F238E27FC236}">
                  <a16:creationId xmlns:a16="http://schemas.microsoft.com/office/drawing/2014/main" xmlns="" id="{C5CF0BE8-6E56-E3F4-E5BF-DD43AB38908A}"/>
                </a:ext>
              </a:extLst>
            </p:cNvPr>
            <p:cNvSpPr/>
            <p:nvPr/>
          </p:nvSpPr>
          <p:spPr>
            <a:xfrm>
              <a:off x="2808046" y="4915970"/>
              <a:ext cx="3957333" cy="64008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xmlns="" id="{385A3603-70F7-38D9-65FF-5B4052A4EDEB}"/>
                </a:ext>
              </a:extLst>
            </p:cNvPr>
            <p:cNvSpPr txBox="1"/>
            <p:nvPr/>
          </p:nvSpPr>
          <p:spPr>
            <a:xfrm>
              <a:off x="3145049" y="5106744"/>
              <a:ext cx="1110721" cy="258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Получатель</a:t>
              </a:r>
            </a:p>
          </p:txBody>
        </p:sp>
      </p:grpSp>
      <p:sp>
        <p:nvSpPr>
          <p:cNvPr id="173" name="Прямоугольник: скругленные углы 103">
            <a:extLst>
              <a:ext uri="{FF2B5EF4-FFF2-40B4-BE49-F238E27FC236}">
                <a16:creationId xmlns:a16="http://schemas.microsoft.com/office/drawing/2014/main" xmlns="" id="{10C038AB-9BDB-BD74-5801-0461B59E641B}"/>
              </a:ext>
            </a:extLst>
          </p:cNvPr>
          <p:cNvSpPr/>
          <p:nvPr/>
        </p:nvSpPr>
        <p:spPr>
          <a:xfrm>
            <a:off x="6839948" y="4293996"/>
            <a:ext cx="3957333" cy="476828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7CF9A653-7B14-D848-188E-F7589D831D35}"/>
              </a:ext>
            </a:extLst>
          </p:cNvPr>
          <p:cNvSpPr txBox="1"/>
          <p:nvPr/>
        </p:nvSpPr>
        <p:spPr>
          <a:xfrm>
            <a:off x="7143132" y="4484770"/>
            <a:ext cx="317955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«Казначейство России (ФНС России)»</a:t>
            </a:r>
          </a:p>
        </p:txBody>
      </p:sp>
      <p:sp>
        <p:nvSpPr>
          <p:cNvPr id="175" name="Прямоугольник: скругленные углы 102">
            <a:extLst>
              <a:ext uri="{FF2B5EF4-FFF2-40B4-BE49-F238E27FC236}">
                <a16:creationId xmlns:a16="http://schemas.microsoft.com/office/drawing/2014/main" xmlns="" id="{7CB19C02-3937-CFDE-4266-1908C1575C22}"/>
              </a:ext>
            </a:extLst>
          </p:cNvPr>
          <p:cNvSpPr/>
          <p:nvPr/>
        </p:nvSpPr>
        <p:spPr>
          <a:xfrm>
            <a:off x="6839948" y="4857719"/>
            <a:ext cx="3957333" cy="476828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85D74E52-EA80-D0E3-0A41-A4AF671AD3CE}"/>
              </a:ext>
            </a:extLst>
          </p:cNvPr>
          <p:cNvSpPr txBox="1"/>
          <p:nvPr/>
        </p:nvSpPr>
        <p:spPr>
          <a:xfrm>
            <a:off x="7143132" y="5048493"/>
            <a:ext cx="317955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«03100643000000018500»</a:t>
            </a:r>
          </a:p>
        </p:txBody>
      </p: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xmlns="" id="{C81F523C-6F58-D7C2-4AF4-066E5675B0B9}"/>
              </a:ext>
            </a:extLst>
          </p:cNvPr>
          <p:cNvGrpSpPr/>
          <p:nvPr/>
        </p:nvGrpSpPr>
        <p:grpSpPr>
          <a:xfrm>
            <a:off x="342005" y="5430396"/>
            <a:ext cx="2428754" cy="476828"/>
            <a:chOff x="302871" y="4916525"/>
            <a:chExt cx="2428754" cy="64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8" name="Прямоугольник: скругленные углы 58">
              <a:extLst>
                <a:ext uri="{FF2B5EF4-FFF2-40B4-BE49-F238E27FC236}">
                  <a16:creationId xmlns:a16="http://schemas.microsoft.com/office/drawing/2014/main" xmlns="" id="{45ADB7BB-E19D-581A-16EC-790B6DCD0843}"/>
                </a:ext>
              </a:extLst>
            </p:cNvPr>
            <p:cNvSpPr/>
            <p:nvPr/>
          </p:nvSpPr>
          <p:spPr>
            <a:xfrm>
              <a:off x="302871" y="4916525"/>
              <a:ext cx="2428754" cy="640080"/>
            </a:xfrm>
            <a:prstGeom prst="roundRect">
              <a:avLst>
                <a:gd name="adj" fmla="val 508"/>
              </a:avLst>
            </a:prstGeom>
            <a:grpFill/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04EAB4F9-B5F0-2AC7-AD61-D0510DF14364}"/>
                </a:ext>
              </a:extLst>
            </p:cNvPr>
            <p:cNvSpPr txBox="1"/>
            <p:nvPr/>
          </p:nvSpPr>
          <p:spPr>
            <a:xfrm>
              <a:off x="632425" y="5065750"/>
              <a:ext cx="488299" cy="4585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61</a:t>
              </a:r>
              <a:endParaRPr lang="ru-RU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xmlns="" id="{2C5692DC-8F78-B29D-0424-159FA3F65CE6}"/>
              </a:ext>
            </a:extLst>
          </p:cNvPr>
          <p:cNvGrpSpPr/>
          <p:nvPr/>
        </p:nvGrpSpPr>
        <p:grpSpPr>
          <a:xfrm>
            <a:off x="2808044" y="5980651"/>
            <a:ext cx="3957333" cy="420149"/>
            <a:chOff x="2808046" y="5633720"/>
            <a:chExt cx="3957333" cy="640080"/>
          </a:xfrm>
        </p:grpSpPr>
        <p:sp>
          <p:nvSpPr>
            <p:cNvPr id="181" name="Прямоугольник: скругленные углы 74">
              <a:extLst>
                <a:ext uri="{FF2B5EF4-FFF2-40B4-BE49-F238E27FC236}">
                  <a16:creationId xmlns:a16="http://schemas.microsoft.com/office/drawing/2014/main" xmlns="" id="{56BC43BC-A06B-EB56-4F24-A6506275FA7A}"/>
                </a:ext>
              </a:extLst>
            </p:cNvPr>
            <p:cNvSpPr/>
            <p:nvPr/>
          </p:nvSpPr>
          <p:spPr>
            <a:xfrm>
              <a:off x="2808046" y="5633720"/>
              <a:ext cx="3957333" cy="64008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7E90EF5-5D7F-85A4-DB78-E03CAEB73AB4}"/>
                </a:ext>
              </a:extLst>
            </p:cNvPr>
            <p:cNvSpPr txBox="1"/>
            <p:nvPr/>
          </p:nvSpPr>
          <p:spPr>
            <a:xfrm>
              <a:off x="3145049" y="5824493"/>
              <a:ext cx="2623292" cy="393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КПП</a:t>
              </a:r>
              <a:r>
                <a:rPr lang="ru-RU" sz="1200" dirty="0" smtClean="0"/>
                <a:t> </a:t>
              </a: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получателя</a:t>
              </a:r>
            </a:p>
          </p:txBody>
        </p: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xmlns="" id="{3A126A8D-8538-2D2E-EC79-661D549AE4EB}"/>
              </a:ext>
            </a:extLst>
          </p:cNvPr>
          <p:cNvGrpSpPr/>
          <p:nvPr/>
        </p:nvGrpSpPr>
        <p:grpSpPr>
          <a:xfrm>
            <a:off x="302869" y="5980651"/>
            <a:ext cx="2428754" cy="439583"/>
            <a:chOff x="302871" y="5633720"/>
            <a:chExt cx="2428754" cy="669687"/>
          </a:xfrm>
        </p:grpSpPr>
        <p:sp>
          <p:nvSpPr>
            <p:cNvPr id="184" name="Прямоугольник: скругленные углы 59">
              <a:extLst>
                <a:ext uri="{FF2B5EF4-FFF2-40B4-BE49-F238E27FC236}">
                  <a16:creationId xmlns:a16="http://schemas.microsoft.com/office/drawing/2014/main" xmlns="" id="{E5E75D2E-274A-1DD0-67A8-50E070AF36E8}"/>
                </a:ext>
              </a:extLst>
            </p:cNvPr>
            <p:cNvSpPr/>
            <p:nvPr/>
          </p:nvSpPr>
          <p:spPr>
            <a:xfrm>
              <a:off x="302871" y="5633720"/>
              <a:ext cx="2428754" cy="640080"/>
            </a:xfrm>
            <a:prstGeom prst="roundRect">
              <a:avLst>
                <a:gd name="adj" fmla="val 5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EFF93A68-0B65-4DAF-6158-EB7530AEB23F}"/>
                </a:ext>
              </a:extLst>
            </p:cNvPr>
            <p:cNvSpPr txBox="1"/>
            <p:nvPr/>
          </p:nvSpPr>
          <p:spPr>
            <a:xfrm>
              <a:off x="632425" y="5782944"/>
              <a:ext cx="1357244" cy="520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103</a:t>
              </a:r>
              <a:endParaRPr lang="ru-RU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</p:grp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xmlns="" id="{82E8C23F-2B5E-955B-776C-B76B76BE82A0}"/>
              </a:ext>
            </a:extLst>
          </p:cNvPr>
          <p:cNvGrpSpPr/>
          <p:nvPr/>
        </p:nvGrpSpPr>
        <p:grpSpPr>
          <a:xfrm>
            <a:off x="2808044" y="5418566"/>
            <a:ext cx="3957333" cy="476828"/>
            <a:chOff x="2808046" y="4915970"/>
            <a:chExt cx="3957333" cy="640080"/>
          </a:xfrm>
        </p:grpSpPr>
        <p:sp>
          <p:nvSpPr>
            <p:cNvPr id="187" name="Прямоугольник: скругленные углы 73">
              <a:extLst>
                <a:ext uri="{FF2B5EF4-FFF2-40B4-BE49-F238E27FC236}">
                  <a16:creationId xmlns:a16="http://schemas.microsoft.com/office/drawing/2014/main" xmlns="" id="{C5CF0BE8-6E56-E3F4-E5BF-DD43AB38908A}"/>
                </a:ext>
              </a:extLst>
            </p:cNvPr>
            <p:cNvSpPr/>
            <p:nvPr/>
          </p:nvSpPr>
          <p:spPr>
            <a:xfrm>
              <a:off x="2808046" y="4915970"/>
              <a:ext cx="3957333" cy="640080"/>
            </a:xfrm>
            <a:prstGeom prst="roundRect">
              <a:avLst>
                <a:gd name="adj" fmla="val 50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" dir="6000000" sx="96000" sy="96000" algn="ctr" rotWithShape="0">
                <a:srgbClr val="000000">
                  <a:alpha val="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385A3603-70F7-38D9-65FF-5B4052A4EDEB}"/>
                </a:ext>
              </a:extLst>
            </p:cNvPr>
            <p:cNvSpPr txBox="1"/>
            <p:nvPr/>
          </p:nvSpPr>
          <p:spPr>
            <a:xfrm>
              <a:off x="3145049" y="5106744"/>
              <a:ext cx="1918020" cy="347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ИНН</a:t>
              </a:r>
              <a:r>
                <a:rPr lang="ru-RU" sz="1200" dirty="0"/>
                <a:t> </a:t>
              </a:r>
              <a:r>
                <a:rPr lang="ru-RU" sz="1200" dirty="0">
                  <a:solidFill>
                    <a:srgbClr val="365760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получателя</a:t>
              </a:r>
            </a:p>
          </p:txBody>
        </p:sp>
      </p:grpSp>
      <p:sp>
        <p:nvSpPr>
          <p:cNvPr id="189" name="Прямоугольник: скругленные углы 103">
            <a:extLst>
              <a:ext uri="{FF2B5EF4-FFF2-40B4-BE49-F238E27FC236}">
                <a16:creationId xmlns:a16="http://schemas.microsoft.com/office/drawing/2014/main" xmlns="" id="{10C038AB-9BDB-BD74-5801-0461B59E641B}"/>
              </a:ext>
            </a:extLst>
          </p:cNvPr>
          <p:cNvSpPr/>
          <p:nvPr/>
        </p:nvSpPr>
        <p:spPr>
          <a:xfrm>
            <a:off x="6839948" y="5418566"/>
            <a:ext cx="3957333" cy="476828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7CF9A653-7B14-D848-188E-F7589D831D35}"/>
              </a:ext>
            </a:extLst>
          </p:cNvPr>
          <p:cNvSpPr txBox="1"/>
          <p:nvPr/>
        </p:nvSpPr>
        <p:spPr>
          <a:xfrm>
            <a:off x="7143132" y="5609340"/>
            <a:ext cx="317955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</a:t>
            </a:r>
            <a:r>
              <a:rPr lang="ru-RU" sz="1200" dirty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7727406020</a:t>
            </a: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»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1" name="Прямоугольник: скругленные углы 102">
            <a:extLst>
              <a:ext uri="{FF2B5EF4-FFF2-40B4-BE49-F238E27FC236}">
                <a16:creationId xmlns:a16="http://schemas.microsoft.com/office/drawing/2014/main" xmlns="" id="{7CB19C02-3937-CFDE-4266-1908C1575C22}"/>
              </a:ext>
            </a:extLst>
          </p:cNvPr>
          <p:cNvSpPr/>
          <p:nvPr/>
        </p:nvSpPr>
        <p:spPr>
          <a:xfrm>
            <a:off x="6839948" y="5980651"/>
            <a:ext cx="3957333" cy="420149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254000" dist="12700" dir="6000000" sx="96000" sy="96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85D74E52-EA80-D0E3-0A41-A4AF671AD3CE}"/>
              </a:ext>
            </a:extLst>
          </p:cNvPr>
          <p:cNvSpPr txBox="1"/>
          <p:nvPr/>
        </p:nvSpPr>
        <p:spPr>
          <a:xfrm>
            <a:off x="7143132" y="6171425"/>
            <a:ext cx="317955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3657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«770701001»</a:t>
            </a:r>
            <a:endParaRPr lang="ru-RU" sz="1200" dirty="0">
              <a:solidFill>
                <a:srgbClr val="3657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E547629A-20CA-C799-FDF0-C1232EE728C8}"/>
              </a:ext>
            </a:extLst>
          </p:cNvPr>
          <p:cNvSpPr txBox="1"/>
          <p:nvPr/>
        </p:nvSpPr>
        <p:spPr>
          <a:xfrm>
            <a:off x="11765101" y="652143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0975" y="6343851"/>
            <a:ext cx="1054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5 декабря 2025 года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изменился реквизит «КПП получателя», подлежащий указанию при перечислении платежей, администрируемых налоговыми органами (с 770801001 на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770701001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solidFill>
                <a:srgbClr val="C00000"/>
              </a:solidFill>
            </a:endParaRPr>
          </a:p>
        </p:txBody>
      </p: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xmlns="" id="{733985C9-593A-6D99-2355-F538A6B1B842}"/>
              </a:ext>
            </a:extLst>
          </p:cNvPr>
          <p:cNvGrpSpPr/>
          <p:nvPr/>
        </p:nvGrpSpPr>
        <p:grpSpPr>
          <a:xfrm>
            <a:off x="285660" y="6442145"/>
            <a:ext cx="423333" cy="404848"/>
            <a:chOff x="0" y="860098"/>
            <a:chExt cx="882502" cy="824013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xmlns="" id="{D1DA580C-9FAA-311F-8AB5-A9CB4D98B817}"/>
                </a:ext>
              </a:extLst>
            </p:cNvPr>
            <p:cNvSpPr/>
            <p:nvPr/>
          </p:nvSpPr>
          <p:spPr>
            <a:xfrm>
              <a:off x="0" y="860098"/>
              <a:ext cx="882502" cy="824013"/>
            </a:xfrm>
            <a:prstGeom prst="rect">
              <a:avLst/>
            </a:prstGeom>
            <a:solidFill>
              <a:srgbClr val="F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5760"/>
                </a:solidFill>
              </a:endParaRPr>
            </a:p>
          </p:txBody>
        </p:sp>
        <p:pic>
          <p:nvPicPr>
            <p:cNvPr id="196" name="Рисунок 195">
              <a:extLst>
                <a:ext uri="{FF2B5EF4-FFF2-40B4-BE49-F238E27FC236}">
                  <a16:creationId xmlns:a16="http://schemas.microsoft.com/office/drawing/2014/main" xmlns="" id="{B4BD65AD-3CE3-AB60-8D41-1A2129369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90622" y="1021475"/>
              <a:ext cx="501259" cy="501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34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/>
          <p:nvPr/>
        </p:nvPicPr>
        <p:blipFill rotWithShape="1">
          <a:blip r:embed="rId2"/>
          <a:srcRect l="22650" t="28185" r="16918" b="20937"/>
          <a:stretch/>
        </p:blipFill>
        <p:spPr bwMode="auto">
          <a:xfrm>
            <a:off x="999067" y="1642004"/>
            <a:ext cx="10041466" cy="5131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80FD17FB-1EC2-B6D7-EFD1-46B5E2F31ED7}"/>
              </a:ext>
            </a:extLst>
          </p:cNvPr>
          <p:cNvSpPr txBox="1"/>
          <p:nvPr/>
        </p:nvSpPr>
        <p:spPr>
          <a:xfrm>
            <a:off x="873365" y="1134733"/>
            <a:ext cx="1084187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65760"/>
                </a:solidFill>
                <a:latin typeface="Golos Text SemiBold" panose="020B0503020202020204" pitchFamily="34" charset="0"/>
                <a:cs typeface="Golos Text SemiBold" panose="020B0503020202020204" pitchFamily="34" charset="0"/>
              </a:rPr>
              <a:t>ПРИМЕР ЗАПОЛНЕННОГО ПЛАТЕЖНОГО ПОРУЧЕНИЯ ПРИ УПЛАТЕ ЕДИНЫМ ПЛАТЕЖОМ</a:t>
            </a:r>
          </a:p>
        </p:txBody>
      </p:sp>
      <p:pic>
        <p:nvPicPr>
          <p:cNvPr id="128" name="Рисунок 127"/>
          <p:cNvPicPr/>
          <p:nvPr/>
        </p:nvPicPr>
        <p:blipFill rotWithShape="1">
          <a:blip r:embed="rId3"/>
          <a:srcRect l="23370" t="28003" r="54599" b="67971"/>
          <a:stretch/>
        </p:blipFill>
        <p:spPr bwMode="auto">
          <a:xfrm>
            <a:off x="1198731" y="4674153"/>
            <a:ext cx="2593976" cy="357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E547629A-20CA-C799-FDF0-C1232EE728C8}"/>
              </a:ext>
            </a:extLst>
          </p:cNvPr>
          <p:cNvSpPr txBox="1"/>
          <p:nvPr/>
        </p:nvSpPr>
        <p:spPr>
          <a:xfrm>
            <a:off x="11604234" y="65148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65760">
                    <a:alpha val="65000"/>
                  </a:srgb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9</a:t>
            </a:r>
            <a:endParaRPr lang="ru-RU" sz="1200" dirty="0">
              <a:solidFill>
                <a:srgbClr val="365760">
                  <a:alpha val="65000"/>
                </a:srgb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2281508" y="5051781"/>
            <a:ext cx="962493" cy="2296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8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442C6"/>
      </a:accent1>
      <a:accent2>
        <a:srgbClr val="ED7D31"/>
      </a:accent2>
      <a:accent3>
        <a:srgbClr val="A5A5A5"/>
      </a:accent3>
      <a:accent4>
        <a:srgbClr val="A8D08D"/>
      </a:accent4>
      <a:accent5>
        <a:srgbClr val="B298FA"/>
      </a:accent5>
      <a:accent6>
        <a:srgbClr val="99BB39"/>
      </a:accent6>
      <a:hlink>
        <a:srgbClr val="AE8BE1"/>
      </a:hlink>
      <a:folHlink>
        <a:srgbClr val="954F72"/>
      </a:folHlink>
    </a:clrScheme>
    <a:fontScheme name="ФСС конф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2211</Words>
  <Application>Microsoft Office PowerPoint</Application>
  <PresentationFormat>Широкоэкранный</PresentationFormat>
  <Paragraphs>628</Paragraphs>
  <Slides>32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Golos Text</vt:lpstr>
      <vt:lpstr>Golos Text Black</vt:lpstr>
      <vt:lpstr>Golos Text Medium</vt:lpstr>
      <vt:lpstr>Golos Text SemiBold</vt:lpstr>
      <vt:lpstr>Helvetica</vt:lpstr>
      <vt:lpstr>Roboto Condensed</vt:lpstr>
      <vt:lpstr>Times New Roman</vt:lpstr>
      <vt:lpstr>Тема Office</vt:lpstr>
      <vt:lpstr> Порядок заполнения платежных документов в условиях ЕНС  ПЕРЕЧИСЛЯЙТЕ НАЛОГИ ОДНОЙ ПЛАТЕЖКОЙ </vt:lpstr>
      <vt:lpstr>ПРЕИМУЩЕСТВА ЕНС</vt:lpstr>
      <vt:lpstr>САЛЬДО ЕНС – ГЛАВНЫЙ ПОКАЗАТЕЛЬ ДЛЯ НАЛОГОПЛАТЕЛЬЩИКА</vt:lpstr>
      <vt:lpstr>ЧТО ДЕЛАТЬ, ЕСЛИ ВЫ НЕ СОГЛАСНЫ С САЛЬДО ЕНС?</vt:lpstr>
      <vt:lpstr>РАСПРЕДЕЛЕНИЕ ЕДИНОГО ПЛАТЕЖА ПО НАЛОГАМ И БЮДЖЕТАМ</vt:lpstr>
      <vt:lpstr>Презентация PowerPoint</vt:lpstr>
      <vt:lpstr>Презентация PowerPoint</vt:lpstr>
      <vt:lpstr>РЕКВИЗИТЫ В ПЛАТЕЖЕ</vt:lpstr>
      <vt:lpstr>Презентация PowerPoint</vt:lpstr>
      <vt:lpstr>Презентация PowerPoint</vt:lpstr>
      <vt:lpstr>Презентация PowerPoint</vt:lpstr>
      <vt:lpstr> ЕНС Как разобраться в справках из налоговой  и для чего они нужны?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интересная тема этой онлайн-конференции</dc:title>
  <dc:creator>Кубик</dc:creator>
  <cp:lastModifiedBy>1</cp:lastModifiedBy>
  <cp:revision>70</cp:revision>
  <dcterms:created xsi:type="dcterms:W3CDTF">2022-11-29T16:37:58Z</dcterms:created>
  <dcterms:modified xsi:type="dcterms:W3CDTF">2025-12-11T08:29:17Z</dcterms:modified>
</cp:coreProperties>
</file>