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webextensions/webextension2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sldIdLst>
    <p:sldId id="293" r:id="rId2"/>
    <p:sldId id="267" r:id="rId3"/>
    <p:sldId id="268" r:id="rId4"/>
    <p:sldId id="303" r:id="rId5"/>
    <p:sldId id="302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244"/>
    <a:srgbClr val="EDF1F6"/>
    <a:srgbClr val="06D21D"/>
    <a:srgbClr val="EEF1F7"/>
    <a:srgbClr val="9DA6B7"/>
    <a:srgbClr val="F8FAFF"/>
    <a:srgbClr val="B6C2D4"/>
    <a:srgbClr val="A8B3C1"/>
    <a:srgbClr val="9CAFCC"/>
    <a:srgbClr val="AEB9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036"/>
    <p:restoredTop sz="94650"/>
  </p:normalViewPr>
  <p:slideViewPr>
    <p:cSldViewPr snapToGrid="0">
      <p:cViewPr varScale="1">
        <p:scale>
          <a:sx n="110" d="100"/>
          <a:sy n="110" d="100"/>
        </p:scale>
        <p:origin x="228" y="108"/>
      </p:cViewPr>
      <p:guideLst>
        <p:guide pos="3840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127" d="100"/>
          <a:sy n="127" d="100"/>
        </p:scale>
        <p:origin x="2880" y="1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\\Users\nikolay\Desktop\&#1055;&#1056;&#1045;&#1047;&#1040;\&#1089;&#1086;&#1074;&#1077;&#1097;&#1072;&#1085;&#1080;&#1077;.xlsx" TargetMode="Externa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ln w="25400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chemeClr val="accent2"/>
              </a:solidFill>
              <a:ln w="2540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85A-BE45-994B-E89CFF337DF2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 w="2540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85A-BE45-994B-E89CFF337DF2}"/>
              </c:ext>
            </c:extLst>
          </c:dPt>
          <c:dPt>
            <c:idx val="2"/>
            <c:bubble3D val="0"/>
            <c:spPr>
              <a:solidFill>
                <a:schemeClr val="accent6">
                  <a:lumMod val="50000"/>
                </a:schemeClr>
              </a:solidFill>
              <a:ln w="2540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F85A-BE45-994B-E89CFF337DF2}"/>
              </c:ext>
            </c:extLst>
          </c:dPt>
          <c:val>
            <c:numRef>
              <c:f>Лист5!$D$5:$D$7</c:f>
              <c:numCache>
                <c:formatCode>General</c:formatCode>
                <c:ptCount val="3"/>
                <c:pt idx="0">
                  <c:v>108000</c:v>
                </c:pt>
                <c:pt idx="1">
                  <c:v>279968</c:v>
                </c:pt>
                <c:pt idx="2">
                  <c:v>421609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F85A-BE45-994B-E89CFF337DF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0.33461</cdr:x>
      <cdr:y>0.28271</cdr:y>
    </cdr:from>
    <cdr:to>
      <cdr:x>0.66539</cdr:x>
      <cdr:y>0.71729</cdr:y>
    </cdr:to>
    <cdr:sp macro="" textlink="">
      <cdr:nvSpPr>
        <cdr:cNvPr id="2" name="Скругленный прямоугольник 1">
          <a:extLst xmlns:a="http://schemas.openxmlformats.org/drawingml/2006/main">
            <a:ext uri="{FF2B5EF4-FFF2-40B4-BE49-F238E27FC236}">
              <a16:creationId xmlns:a16="http://schemas.microsoft.com/office/drawing/2014/main" xmlns="" id="{AFD9AF84-9DEF-A04A-8E1A-A650A04271D8}"/>
            </a:ext>
          </a:extLst>
        </cdr:cNvPr>
        <cdr:cNvSpPr/>
      </cdr:nvSpPr>
      <cdr:spPr>
        <a:xfrm xmlns:a="http://schemas.openxmlformats.org/drawingml/2006/main">
          <a:off x="1529847" y="775541"/>
          <a:ext cx="1512305" cy="1192118"/>
        </a:xfrm>
        <a:prstGeom xmlns:a="http://schemas.openxmlformats.org/drawingml/2006/main" prst="roundRect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solidFill>
            <a:schemeClr val="tx2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100" b="1" dirty="0">
              <a:ln>
                <a:solidFill>
                  <a:schemeClr val="tx1"/>
                </a:solidFill>
              </a:ln>
              <a:solidFill>
                <a:schemeClr val="tx1"/>
              </a:solidFill>
            </a:rPr>
            <a:t>2024 год:</a:t>
          </a:r>
        </a:p>
        <a:p xmlns:a="http://schemas.openxmlformats.org/drawingml/2006/main">
          <a:pPr algn="ctr"/>
          <a:r>
            <a:rPr lang="ru-RU" sz="1100" b="1" dirty="0">
              <a:ln>
                <a:solidFill>
                  <a:schemeClr val="tx1"/>
                </a:solidFill>
              </a:ln>
              <a:solidFill>
                <a:schemeClr val="tx1"/>
              </a:solidFill>
            </a:rPr>
            <a:t>542 978 зарубежных счетов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3D9714-5A63-F14E-A30A-CBBBB38DF606}" type="datetimeFigureOut">
              <a:rPr lang="ru-RU" smtClean="0"/>
              <a:t>24.06.2025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D350D2-9FEF-2045-83AC-B6B6057AC9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13539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5" name="Номер слайда 23">
            <a:extLst>
              <a:ext uri="{FF2B5EF4-FFF2-40B4-BE49-F238E27FC236}">
                <a16:creationId xmlns:a16="http://schemas.microsoft.com/office/drawing/2014/main" xmlns="" id="{64F8A91C-E27D-D054-B5F6-659688351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Montserrat Medium" pitchFamily="2" charset="0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2" name="Заголовок 1">
            <a:extLst>
              <a:ext uri="{FF2B5EF4-FFF2-40B4-BE49-F238E27FC236}">
                <a16:creationId xmlns:a16="http://schemas.microsoft.com/office/drawing/2014/main" xmlns="" id="{5D45CEC1-2C54-EEF0-2DFC-07A902B941C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91563" y="3640215"/>
            <a:ext cx="7208874" cy="1100470"/>
          </a:xfrm>
        </p:spPr>
        <p:txBody>
          <a:bodyPr anchor="t">
            <a:normAutofit/>
          </a:bodyPr>
          <a:lstStyle>
            <a:lvl1pPr algn="ctr">
              <a:defRPr sz="3500" b="0" i="0" baseline="0">
                <a:solidFill>
                  <a:srgbClr val="EEF1F7"/>
                </a:solidFill>
                <a:latin typeface="Montserrat SemiBold" pitchFamily="2" charset="0"/>
              </a:defRPr>
            </a:lvl1pPr>
          </a:lstStyle>
          <a:p>
            <a:r>
              <a:rPr lang="ru-RU" dirty="0"/>
              <a:t>ФЕДЕРАЛЬНАЯ</a:t>
            </a:r>
            <a:br>
              <a:rPr lang="ru-RU" dirty="0"/>
            </a:br>
            <a:r>
              <a:rPr lang="ru-RU" dirty="0"/>
              <a:t>НАЛОГОВАЯ СЛУЖБА</a:t>
            </a:r>
          </a:p>
        </p:txBody>
      </p:sp>
      <p:sp>
        <p:nvSpPr>
          <p:cNvPr id="16" name="Текст 15">
            <a:extLst>
              <a:ext uri="{FF2B5EF4-FFF2-40B4-BE49-F238E27FC236}">
                <a16:creationId xmlns:a16="http://schemas.microsoft.com/office/drawing/2014/main" xmlns="" id="{EA058BB9-6520-1CD9-404B-DA4BF243EE4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90788" y="4740685"/>
            <a:ext cx="7210425" cy="545371"/>
          </a:xfrm>
        </p:spPr>
        <p:txBody>
          <a:bodyPr/>
          <a:lstStyle>
            <a:lvl1pPr marL="0" indent="0" algn="ctr">
              <a:buFontTx/>
              <a:buNone/>
              <a:defRPr b="0" i="0" baseline="0">
                <a:solidFill>
                  <a:srgbClr val="EEF1F7"/>
                </a:solidFill>
                <a:latin typeface="Montserrat" pitchFamily="2" charset="0"/>
              </a:defRPr>
            </a:lvl1pPr>
          </a:lstStyle>
          <a:p>
            <a:pPr lvl="0"/>
            <a:r>
              <a:rPr lang="ru-RU" dirty="0"/>
              <a:t>РАСТЁМ ВМЕСТЕ!</a:t>
            </a:r>
          </a:p>
        </p:txBody>
      </p:sp>
    </p:spTree>
    <p:extLst>
      <p:ext uri="{BB962C8B-B14F-4D97-AF65-F5344CB8AC3E}">
        <p14:creationId xmlns:p14="http://schemas.microsoft.com/office/powerpoint/2010/main" val="40717235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со спилом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B5DF41B0-AC7C-2142-79A2-898FF8B9B00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tretch>
            <a:fillRect/>
          </a:stretch>
        </p:blipFill>
        <p:spPr>
          <a:xfrm rot="20693074">
            <a:off x="-3485899" y="1181057"/>
            <a:ext cx="13281344" cy="12763011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05EFA9E4-D0C4-5EE3-D8FD-EB8BB5E2E0E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12193" y="389027"/>
            <a:ext cx="732107" cy="836694"/>
          </a:xfrm>
          <a:prstGeom prst="rect">
            <a:avLst/>
          </a:prstGeom>
        </p:spPr>
      </p:pic>
      <p:sp>
        <p:nvSpPr>
          <p:cNvPr id="25" name="Номер слайда 23">
            <a:extLst>
              <a:ext uri="{FF2B5EF4-FFF2-40B4-BE49-F238E27FC236}">
                <a16:creationId xmlns:a16="http://schemas.microsoft.com/office/drawing/2014/main" xmlns="" id="{64F8A91C-E27D-D054-B5F6-659688351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20336C"/>
                </a:solidFill>
                <a:latin typeface="Montserrat Medium" pitchFamily="2" charset="0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1" name="Заголовок 1">
            <a:extLst>
              <a:ext uri="{FF2B5EF4-FFF2-40B4-BE49-F238E27FC236}">
                <a16:creationId xmlns:a16="http://schemas.microsoft.com/office/drawing/2014/main" xmlns="" id="{75D1E865-0299-0CD2-E90F-A8923669D2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aseline="0">
                <a:solidFill>
                  <a:srgbClr val="253775"/>
                </a:solidFill>
                <a:latin typeface="Montserrat SemiBold" pitchFamily="2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2" name="Подзаголовок 2">
            <a:extLst>
              <a:ext uri="{FF2B5EF4-FFF2-40B4-BE49-F238E27FC236}">
                <a16:creationId xmlns:a16="http://schemas.microsoft.com/office/drawing/2014/main" xmlns="" id="{577853A8-E490-9E4E-957F-6AB1BC75CC4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Montserrat Medium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</p:spTree>
    <p:extLst>
      <p:ext uri="{BB962C8B-B14F-4D97-AF65-F5344CB8AC3E}">
        <p14:creationId xmlns:p14="http://schemas.microsoft.com/office/powerpoint/2010/main" val="26568081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с малой плашк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05EFA9E4-D0C4-5EE3-D8FD-EB8BB5E2E0E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12193" y="389027"/>
            <a:ext cx="732107" cy="836694"/>
          </a:xfrm>
          <a:prstGeom prst="rect">
            <a:avLst/>
          </a:prstGeom>
        </p:spPr>
      </p:pic>
      <p:sp>
        <p:nvSpPr>
          <p:cNvPr id="25" name="Номер слайда 23">
            <a:extLst>
              <a:ext uri="{FF2B5EF4-FFF2-40B4-BE49-F238E27FC236}">
                <a16:creationId xmlns:a16="http://schemas.microsoft.com/office/drawing/2014/main" xmlns="" id="{64F8A91C-E27D-D054-B5F6-659688351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20336C"/>
                </a:solidFill>
                <a:latin typeface="Montserrat Medium" pitchFamily="2" charset="0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2" name="Заголовок 1">
            <a:extLst>
              <a:ext uri="{FF2B5EF4-FFF2-40B4-BE49-F238E27FC236}">
                <a16:creationId xmlns:a16="http://schemas.microsoft.com/office/drawing/2014/main" xmlns="" id="{7FD9049B-EFD3-BDD8-9B55-98585966CD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aseline="0">
                <a:solidFill>
                  <a:srgbClr val="253775"/>
                </a:solidFill>
                <a:latin typeface="Montserrat SemiBold" pitchFamily="2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xmlns="" id="{5FA7C7B8-E1EB-3BCB-AF3E-FEAA3E473F60}"/>
              </a:ext>
            </a:extLst>
          </p:cNvPr>
          <p:cNvSpPr/>
          <p:nvPr userDrawn="1"/>
        </p:nvSpPr>
        <p:spPr>
          <a:xfrm>
            <a:off x="408432" y="1837372"/>
            <a:ext cx="7406640" cy="5585664"/>
          </a:xfrm>
          <a:prstGeom prst="roundRect">
            <a:avLst>
              <a:gd name="adj" fmla="val 2983"/>
            </a:avLst>
          </a:prstGeom>
          <a:gradFill>
            <a:gsLst>
              <a:gs pos="0">
                <a:srgbClr val="F8FAFF"/>
              </a:gs>
              <a:gs pos="31000">
                <a:srgbClr val="EEF1F7"/>
              </a:gs>
              <a:gs pos="100000">
                <a:srgbClr val="B6C2D4"/>
              </a:gs>
            </a:gsLst>
            <a:lin ang="2700000" scaled="1"/>
          </a:gradFill>
          <a:ln>
            <a:noFill/>
          </a:ln>
          <a:effectLst>
            <a:outerShdw blurRad="525626" dist="205860" dir="3240000" sx="100143" sy="100143" algn="tl" rotWithShape="0">
              <a:srgbClr val="9DA6B7">
                <a:alpha val="5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одзаголовок 2">
            <a:extLst>
              <a:ext uri="{FF2B5EF4-FFF2-40B4-BE49-F238E27FC236}">
                <a16:creationId xmlns:a16="http://schemas.microsoft.com/office/drawing/2014/main" xmlns="" id="{2B8C9CB1-9E60-3C45-57CC-BA06B93BF21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2" y="1962149"/>
            <a:ext cx="6939202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Montserrat Medium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</p:spTree>
    <p:extLst>
      <p:ext uri="{BB962C8B-B14F-4D97-AF65-F5344CB8AC3E}">
        <p14:creationId xmlns:p14="http://schemas.microsoft.com/office/powerpoint/2010/main" val="14468718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с плашк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xmlns="" id="{925456A0-D79B-4244-D501-1E82EF6645D9}"/>
              </a:ext>
            </a:extLst>
          </p:cNvPr>
          <p:cNvSpPr/>
          <p:nvPr userDrawn="1"/>
        </p:nvSpPr>
        <p:spPr>
          <a:xfrm>
            <a:off x="408432" y="1837372"/>
            <a:ext cx="11375136" cy="5585664"/>
          </a:xfrm>
          <a:prstGeom prst="roundRect">
            <a:avLst>
              <a:gd name="adj" fmla="val 2983"/>
            </a:avLst>
          </a:prstGeom>
          <a:gradFill>
            <a:gsLst>
              <a:gs pos="0">
                <a:srgbClr val="F8FAFF"/>
              </a:gs>
              <a:gs pos="31000">
                <a:srgbClr val="EEF1F7"/>
              </a:gs>
              <a:gs pos="100000">
                <a:srgbClr val="B6C2D4"/>
              </a:gs>
            </a:gsLst>
            <a:lin ang="2700000" scaled="1"/>
          </a:gradFill>
          <a:ln>
            <a:noFill/>
          </a:ln>
          <a:effectLst>
            <a:outerShdw blurRad="525626" dist="205860" dir="3240000" sx="100143" sy="100143" algn="tl" rotWithShape="0">
              <a:srgbClr val="9DA6B7">
                <a:alpha val="5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05EFA9E4-D0C4-5EE3-D8FD-EB8BB5E2E0E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12193" y="389027"/>
            <a:ext cx="732107" cy="836694"/>
          </a:xfrm>
          <a:prstGeom prst="rect">
            <a:avLst/>
          </a:prstGeom>
        </p:spPr>
      </p:pic>
      <p:sp>
        <p:nvSpPr>
          <p:cNvPr id="25" name="Номер слайда 23">
            <a:extLst>
              <a:ext uri="{FF2B5EF4-FFF2-40B4-BE49-F238E27FC236}">
                <a16:creationId xmlns:a16="http://schemas.microsoft.com/office/drawing/2014/main" xmlns="" id="{64F8A91C-E27D-D054-B5F6-659688351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20336C"/>
                </a:solidFill>
                <a:latin typeface="Montserrat Medium" pitchFamily="2" charset="0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xmlns="" id="{20A662EC-7E01-A726-9BC3-74258473C8E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Montserrat Medium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D4A1E32-9434-88EB-1A2E-6C90464302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aseline="0">
                <a:solidFill>
                  <a:srgbClr val="253775"/>
                </a:solidFill>
                <a:latin typeface="Montserrat SemiBold" pitchFamily="2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2737817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с плашкой и спил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D798575D-5864-B7AF-0C90-DC88922B859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tretch>
            <a:fillRect/>
          </a:stretch>
        </p:blipFill>
        <p:spPr>
          <a:xfrm rot="9338933">
            <a:off x="2688189" y="-485826"/>
            <a:ext cx="13281344" cy="12763011"/>
          </a:xfrm>
          <a:prstGeom prst="rect">
            <a:avLst/>
          </a:prstGeom>
        </p:spPr>
      </p:pic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xmlns="" id="{925456A0-D79B-4244-D501-1E82EF6645D9}"/>
              </a:ext>
            </a:extLst>
          </p:cNvPr>
          <p:cNvSpPr/>
          <p:nvPr userDrawn="1"/>
        </p:nvSpPr>
        <p:spPr>
          <a:xfrm>
            <a:off x="408432" y="1837372"/>
            <a:ext cx="11375136" cy="5585664"/>
          </a:xfrm>
          <a:prstGeom prst="roundRect">
            <a:avLst>
              <a:gd name="adj" fmla="val 2983"/>
            </a:avLst>
          </a:prstGeom>
          <a:gradFill>
            <a:gsLst>
              <a:gs pos="0">
                <a:srgbClr val="F8FAFF"/>
              </a:gs>
              <a:gs pos="31000">
                <a:srgbClr val="EEF1F7"/>
              </a:gs>
              <a:gs pos="100000">
                <a:srgbClr val="B6C2D4"/>
              </a:gs>
            </a:gsLst>
            <a:lin ang="2700000" scaled="1"/>
          </a:gradFill>
          <a:ln>
            <a:noFill/>
          </a:ln>
          <a:effectLst>
            <a:outerShdw blurRad="525626" dist="205860" dir="3240000" sx="100143" sy="100143" algn="tl" rotWithShape="0">
              <a:srgbClr val="9DA6B7">
                <a:alpha val="5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05EFA9E4-D0C4-5EE3-D8FD-EB8BB5E2E0E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12193" y="389027"/>
            <a:ext cx="732107" cy="836694"/>
          </a:xfrm>
          <a:prstGeom prst="rect">
            <a:avLst/>
          </a:prstGeom>
        </p:spPr>
      </p:pic>
      <p:sp>
        <p:nvSpPr>
          <p:cNvPr id="25" name="Номер слайда 23">
            <a:extLst>
              <a:ext uri="{FF2B5EF4-FFF2-40B4-BE49-F238E27FC236}">
                <a16:creationId xmlns:a16="http://schemas.microsoft.com/office/drawing/2014/main" xmlns="" id="{64F8A91C-E27D-D054-B5F6-659688351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20336C"/>
                </a:solidFill>
                <a:latin typeface="Montserrat Medium" pitchFamily="2" charset="0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xmlns="" id="{20A662EC-7E01-A726-9BC3-74258473C8E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Montserrat Medium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D4A1E32-9434-88EB-1A2E-6C90464302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aseline="0">
                <a:solidFill>
                  <a:srgbClr val="253775"/>
                </a:solidFill>
                <a:latin typeface="Montserrat SemiBold" pitchFamily="2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0603455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для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7843B41D-00BA-77D5-02CA-E78DD3FA590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173788" cy="6858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endParaRPr lang="ru-RU" dirty="0"/>
          </a:p>
        </p:txBody>
      </p:sp>
      <p:sp>
        <p:nvSpPr>
          <p:cNvPr id="2" name="Номер слайда 23">
            <a:extLst>
              <a:ext uri="{FF2B5EF4-FFF2-40B4-BE49-F238E27FC236}">
                <a16:creationId xmlns:a16="http://schemas.microsoft.com/office/drawing/2014/main" xmlns="" id="{3688B8CC-AE6F-5C00-8874-7332222FAB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Montserrat Medium" pitchFamily="2" charset="0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39019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61">
          <p15:clr>
            <a:srgbClr val="FBAE40"/>
          </p15:clr>
        </p15:guide>
        <p15:guide id="2" pos="7197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основной слайд для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Рисунок 3">
            <a:extLst>
              <a:ext uri="{FF2B5EF4-FFF2-40B4-BE49-F238E27FC236}">
                <a16:creationId xmlns:a16="http://schemas.microsoft.com/office/drawing/2014/main" xmlns="" id="{D7F907F3-693C-2F35-DC5B-6DD11F59A5C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996238" y="0"/>
            <a:ext cx="4195762" cy="6858000"/>
          </a:xfrm>
          <a:blipFill dpi="0" rotWithShape="0">
            <a:blip r:embed="rId2"/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endParaRPr lang="ru-RU" dirty="0"/>
          </a:p>
        </p:txBody>
      </p:sp>
      <p:sp>
        <p:nvSpPr>
          <p:cNvPr id="2" name="Номер слайда 23">
            <a:extLst>
              <a:ext uri="{FF2B5EF4-FFF2-40B4-BE49-F238E27FC236}">
                <a16:creationId xmlns:a16="http://schemas.microsoft.com/office/drawing/2014/main" xmlns="" id="{067C3548-2938-2E31-FF68-90A109DE2C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Montserrat Medium" pitchFamily="2" charset="0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26568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61">
          <p15:clr>
            <a:srgbClr val="FBAE40"/>
          </p15:clr>
        </p15:guide>
        <p15:guide id="2" pos="7197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основной слайд для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Рисунок 3">
            <a:extLst>
              <a:ext uri="{FF2B5EF4-FFF2-40B4-BE49-F238E27FC236}">
                <a16:creationId xmlns:a16="http://schemas.microsoft.com/office/drawing/2014/main" xmlns="" id="{D7F907F3-693C-2F35-DC5B-6DD11F59A5C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4299284"/>
            <a:ext cx="12192000" cy="2558716"/>
          </a:xfrm>
          <a:blipFill dpi="0" rotWithShape="0">
            <a:blip r:embed="rId2"/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endParaRPr lang="ru-RU" dirty="0"/>
          </a:p>
        </p:txBody>
      </p:sp>
      <p:sp>
        <p:nvSpPr>
          <p:cNvPr id="2" name="Номер слайда 23">
            <a:extLst>
              <a:ext uri="{FF2B5EF4-FFF2-40B4-BE49-F238E27FC236}">
                <a16:creationId xmlns:a16="http://schemas.microsoft.com/office/drawing/2014/main" xmlns="" id="{067C3548-2938-2E31-FF68-90A109DE2C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Montserrat Medium" pitchFamily="2" charset="0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F8FC6C2C-C3CE-1E0C-B440-00E25D64314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12193" y="389027"/>
            <a:ext cx="732107" cy="836694"/>
          </a:xfrm>
          <a:prstGeom prst="rect">
            <a:avLst/>
          </a:prstGeom>
        </p:spPr>
      </p:pic>
      <p:sp>
        <p:nvSpPr>
          <p:cNvPr id="5" name="Подзаголовок 2">
            <a:extLst>
              <a:ext uri="{FF2B5EF4-FFF2-40B4-BE49-F238E27FC236}">
                <a16:creationId xmlns:a16="http://schemas.microsoft.com/office/drawing/2014/main" xmlns="" id="{7D80BEF8-A280-5E9B-AADB-637948F690D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50"/>
            <a:ext cx="10694997" cy="2119988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Montserrat Medium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xmlns="" id="{77FF7F7D-6465-9E1D-1C00-EB5F3F48932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aseline="0">
                <a:solidFill>
                  <a:srgbClr val="253775"/>
                </a:solidFill>
                <a:latin typeface="Montserrat SemiBold" pitchFamily="2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3571878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61">
          <p15:clr>
            <a:srgbClr val="FBAE40"/>
          </p15:clr>
        </p15:guide>
        <p15:guide id="2" pos="7197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основной слайд с плашк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72F32E6D-CADB-869E-99B0-7C522A81A90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tretch>
            <a:fillRect/>
          </a:stretch>
        </p:blipFill>
        <p:spPr>
          <a:xfrm rot="10643951">
            <a:off x="-4688475" y="1142591"/>
            <a:ext cx="13139479" cy="12635478"/>
          </a:xfrm>
          <a:prstGeom prst="rect">
            <a:avLst/>
          </a:prstGeom>
        </p:spPr>
      </p:pic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xmlns="" id="{925456A0-D79B-4244-D501-1E82EF6645D9}"/>
              </a:ext>
            </a:extLst>
          </p:cNvPr>
          <p:cNvSpPr/>
          <p:nvPr userDrawn="1"/>
        </p:nvSpPr>
        <p:spPr>
          <a:xfrm>
            <a:off x="408432" y="1837372"/>
            <a:ext cx="11375136" cy="4363402"/>
          </a:xfrm>
          <a:prstGeom prst="roundRect">
            <a:avLst>
              <a:gd name="adj" fmla="val 2983"/>
            </a:avLst>
          </a:prstGeom>
          <a:gradFill>
            <a:gsLst>
              <a:gs pos="0">
                <a:srgbClr val="F8FAFF"/>
              </a:gs>
              <a:gs pos="31000">
                <a:srgbClr val="EEF1F7"/>
              </a:gs>
              <a:gs pos="100000">
                <a:srgbClr val="B6C2D4"/>
              </a:gs>
            </a:gsLst>
            <a:lin ang="2700000" scaled="1"/>
          </a:gradFill>
          <a:ln>
            <a:noFill/>
          </a:ln>
          <a:effectLst>
            <a:outerShdw blurRad="525626" dist="205860" dir="3240000" sx="100143" sy="100143" algn="tl" rotWithShape="0">
              <a:srgbClr val="9DA6B7">
                <a:alpha val="5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05EFA9E4-D0C4-5EE3-D8FD-EB8BB5E2E0E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12193" y="389027"/>
            <a:ext cx="732107" cy="836694"/>
          </a:xfrm>
          <a:prstGeom prst="rect">
            <a:avLst/>
          </a:prstGeom>
        </p:spPr>
      </p:pic>
      <p:sp>
        <p:nvSpPr>
          <p:cNvPr id="25" name="Номер слайда 23">
            <a:extLst>
              <a:ext uri="{FF2B5EF4-FFF2-40B4-BE49-F238E27FC236}">
                <a16:creationId xmlns:a16="http://schemas.microsoft.com/office/drawing/2014/main" xmlns="" id="{64F8A91C-E27D-D054-B5F6-659688351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20336C"/>
                </a:solidFill>
                <a:latin typeface="Montserrat Medium" pitchFamily="2" charset="0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xmlns="" id="{20A662EC-7E01-A726-9BC3-74258473C8E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2" y="1962150"/>
            <a:ext cx="6158811" cy="4096432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Montserrat Medium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Место для текста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D4A1E32-9434-88EB-1A2E-6C90464302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aseline="0">
                <a:solidFill>
                  <a:srgbClr val="253775"/>
                </a:solidFill>
                <a:latin typeface="Montserrat SemiBold" pitchFamily="2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6" name="Рисунок 5">
            <a:extLst>
              <a:ext uri="{FF2B5EF4-FFF2-40B4-BE49-F238E27FC236}">
                <a16:creationId xmlns:a16="http://schemas.microsoft.com/office/drawing/2014/main" xmlns="" id="{A57DEAFD-61A5-5688-15D7-45908684D7D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113588" y="2024062"/>
            <a:ext cx="4447040" cy="3951435"/>
          </a:xfrm>
          <a:blipFill>
            <a:blip r:embed="rId4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326645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вершающ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5" name="Номер слайда 23">
            <a:extLst>
              <a:ext uri="{FF2B5EF4-FFF2-40B4-BE49-F238E27FC236}">
                <a16:creationId xmlns:a16="http://schemas.microsoft.com/office/drawing/2014/main" xmlns="" id="{64F8A91C-E27D-D054-B5F6-659688351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Montserrat Medium" pitchFamily="2" charset="0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C9272F5-2C8E-479F-D2EC-5E1CEFD9C9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91563" y="4151375"/>
            <a:ext cx="7208874" cy="589309"/>
          </a:xfrm>
        </p:spPr>
        <p:txBody>
          <a:bodyPr anchor="t">
            <a:normAutofit/>
          </a:bodyPr>
          <a:lstStyle>
            <a:lvl1pPr algn="ctr">
              <a:defRPr sz="3500" b="0" i="0" baseline="0">
                <a:solidFill>
                  <a:srgbClr val="EEF1F7"/>
                </a:solidFill>
                <a:latin typeface="Montserrat SemiBold" pitchFamily="2" charset="0"/>
              </a:defRPr>
            </a:lvl1pPr>
          </a:lstStyle>
          <a:p>
            <a:r>
              <a:rPr lang="ru-RU" dirty="0"/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28576987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 светл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5" name="Номер слайда 23">
            <a:extLst>
              <a:ext uri="{FF2B5EF4-FFF2-40B4-BE49-F238E27FC236}">
                <a16:creationId xmlns:a16="http://schemas.microsoft.com/office/drawing/2014/main" xmlns="" id="{64F8A91C-E27D-D054-B5F6-659688351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Montserrat Medium" pitchFamily="2" charset="0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2" name="Заголовок 1">
            <a:extLst>
              <a:ext uri="{FF2B5EF4-FFF2-40B4-BE49-F238E27FC236}">
                <a16:creationId xmlns:a16="http://schemas.microsoft.com/office/drawing/2014/main" xmlns="" id="{5D45CEC1-2C54-EEF0-2DFC-07A902B941C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895600" y="3640215"/>
            <a:ext cx="6400800" cy="1100470"/>
          </a:xfrm>
        </p:spPr>
        <p:txBody>
          <a:bodyPr anchor="t">
            <a:normAutofit/>
          </a:bodyPr>
          <a:lstStyle>
            <a:lvl1pPr algn="ctr">
              <a:defRPr sz="3500" b="0" i="0" baseline="0">
                <a:solidFill>
                  <a:schemeClr val="tx1"/>
                </a:solidFill>
                <a:latin typeface="Montserrat SemiBold" pitchFamily="2" charset="0"/>
              </a:defRPr>
            </a:lvl1pPr>
          </a:lstStyle>
          <a:p>
            <a:r>
              <a:rPr lang="ru-RU" dirty="0"/>
              <a:t>ФЕДЕРАЛЬНАЯ</a:t>
            </a:r>
            <a:br>
              <a:rPr lang="ru-RU" dirty="0"/>
            </a:br>
            <a:r>
              <a:rPr lang="ru-RU" dirty="0"/>
              <a:t>НАЛОГОВАЯ СЛУЖБА</a:t>
            </a:r>
          </a:p>
        </p:txBody>
      </p:sp>
      <p:sp>
        <p:nvSpPr>
          <p:cNvPr id="2" name="Текст 15">
            <a:extLst>
              <a:ext uri="{FF2B5EF4-FFF2-40B4-BE49-F238E27FC236}">
                <a16:creationId xmlns:a16="http://schemas.microsoft.com/office/drawing/2014/main" xmlns="" id="{FDF8C9DF-3558-95EF-38EC-73B741C8FE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883243" y="4740685"/>
            <a:ext cx="6425514" cy="545371"/>
          </a:xfrm>
        </p:spPr>
        <p:txBody>
          <a:bodyPr/>
          <a:lstStyle>
            <a:lvl1pPr marL="0" indent="0" algn="ctr">
              <a:buFontTx/>
              <a:buNone/>
              <a:defRPr b="0" i="0" baseline="0">
                <a:solidFill>
                  <a:schemeClr val="tx1"/>
                </a:solidFill>
                <a:latin typeface="Montserrat" pitchFamily="2" charset="0"/>
              </a:defRPr>
            </a:lvl1pPr>
          </a:lstStyle>
          <a:p>
            <a:pPr lvl="0"/>
            <a:r>
              <a:rPr lang="ru-RU" dirty="0"/>
              <a:t>РАСТЁМ ВМЕСТЕ!</a:t>
            </a:r>
          </a:p>
        </p:txBody>
      </p:sp>
    </p:spTree>
    <p:extLst>
      <p:ext uri="{BB962C8B-B14F-4D97-AF65-F5344CB8AC3E}">
        <p14:creationId xmlns:p14="http://schemas.microsoft.com/office/powerpoint/2010/main" val="11726195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 светлый с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5" name="Номер слайда 23">
            <a:extLst>
              <a:ext uri="{FF2B5EF4-FFF2-40B4-BE49-F238E27FC236}">
                <a16:creationId xmlns:a16="http://schemas.microsoft.com/office/drawing/2014/main" xmlns="" id="{64F8A91C-E27D-D054-B5F6-659688351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Montserrat Medium" pitchFamily="2" charset="0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2" name="Заголовок 1">
            <a:extLst>
              <a:ext uri="{FF2B5EF4-FFF2-40B4-BE49-F238E27FC236}">
                <a16:creationId xmlns:a16="http://schemas.microsoft.com/office/drawing/2014/main" xmlns="" id="{5D45CEC1-2C54-EEF0-2DFC-07A902B941C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735282" y="3647658"/>
            <a:ext cx="8697191" cy="442829"/>
          </a:xfrm>
        </p:spPr>
        <p:txBody>
          <a:bodyPr anchor="t">
            <a:normAutofit/>
          </a:bodyPr>
          <a:lstStyle>
            <a:lvl1pPr algn="ctr">
              <a:defRPr sz="2500" b="0" i="0" baseline="0">
                <a:solidFill>
                  <a:schemeClr val="tx1"/>
                </a:solidFill>
                <a:latin typeface="Montserrat SemiBold" pitchFamily="2" charset="0"/>
              </a:defRPr>
            </a:lvl1pPr>
          </a:lstStyle>
          <a:p>
            <a:r>
              <a:rPr lang="ru-RU" dirty="0"/>
              <a:t>ФЕДЕРАЛЬНАЯ</a:t>
            </a:r>
            <a:r>
              <a:rPr lang="en-US" dirty="0"/>
              <a:t> </a:t>
            </a:r>
            <a:r>
              <a:rPr lang="ru-RU" dirty="0"/>
              <a:t>НАЛОГОВАЯ СЛУЖБА</a:t>
            </a:r>
          </a:p>
        </p:txBody>
      </p:sp>
      <p:sp>
        <p:nvSpPr>
          <p:cNvPr id="16" name="Текст 15">
            <a:extLst>
              <a:ext uri="{FF2B5EF4-FFF2-40B4-BE49-F238E27FC236}">
                <a16:creationId xmlns:a16="http://schemas.microsoft.com/office/drawing/2014/main" xmlns="" id="{EA058BB9-6520-1CD9-404B-DA4BF243EE4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35282" y="4090488"/>
            <a:ext cx="8697191" cy="545371"/>
          </a:xfrm>
        </p:spPr>
        <p:txBody>
          <a:bodyPr>
            <a:normAutofit/>
          </a:bodyPr>
          <a:lstStyle>
            <a:lvl1pPr marL="0" indent="0" algn="ctr">
              <a:buFontTx/>
              <a:buNone/>
              <a:defRPr sz="1800" b="0" i="0" baseline="0">
                <a:solidFill>
                  <a:schemeClr val="tx1"/>
                </a:solidFill>
                <a:latin typeface="Montserrat" pitchFamily="2" charset="0"/>
              </a:defRPr>
            </a:lvl1pPr>
          </a:lstStyle>
          <a:p>
            <a:pPr lvl="0"/>
            <a:r>
              <a:rPr lang="ru-RU" dirty="0"/>
              <a:t>РАСТЁМ ВМЕСТЕ!</a:t>
            </a:r>
          </a:p>
        </p:txBody>
      </p:sp>
      <p:sp>
        <p:nvSpPr>
          <p:cNvPr id="3" name="Текст 15">
            <a:extLst>
              <a:ext uri="{FF2B5EF4-FFF2-40B4-BE49-F238E27FC236}">
                <a16:creationId xmlns:a16="http://schemas.microsoft.com/office/drawing/2014/main" xmlns="" id="{E4BFCDE1-ADDD-AF20-0BB3-A92BE61537B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836718" y="5170174"/>
            <a:ext cx="5049982" cy="365125"/>
          </a:xfrm>
        </p:spPr>
        <p:txBody>
          <a:bodyPr>
            <a:normAutofit/>
          </a:bodyPr>
          <a:lstStyle>
            <a:lvl1pPr marL="0" indent="0" algn="r">
              <a:buFontTx/>
              <a:buNone/>
              <a:defRPr sz="1800" b="1" i="0" baseline="0">
                <a:solidFill>
                  <a:schemeClr val="tx1"/>
                </a:solidFill>
                <a:latin typeface="Montserrat" pitchFamily="2" charset="0"/>
              </a:defRPr>
            </a:lvl1pPr>
          </a:lstStyle>
          <a:p>
            <a:pPr lvl="0"/>
            <a:r>
              <a:rPr lang="ru-RU" dirty="0"/>
              <a:t>Имя Фамилия</a:t>
            </a:r>
          </a:p>
        </p:txBody>
      </p:sp>
      <p:sp>
        <p:nvSpPr>
          <p:cNvPr id="4" name="Текст 15">
            <a:extLst>
              <a:ext uri="{FF2B5EF4-FFF2-40B4-BE49-F238E27FC236}">
                <a16:creationId xmlns:a16="http://schemas.microsoft.com/office/drawing/2014/main" xmlns="" id="{1A1284CB-F6EA-3C51-3AF8-02B6B88B34E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836717" y="5535300"/>
            <a:ext cx="5049983" cy="740428"/>
          </a:xfrm>
        </p:spPr>
        <p:txBody>
          <a:bodyPr>
            <a:normAutofit/>
          </a:bodyPr>
          <a:lstStyle>
            <a:lvl1pPr marL="0" indent="0" algn="r">
              <a:buFontTx/>
              <a:buNone/>
              <a:defRPr sz="1800" b="0" i="0" baseline="0">
                <a:solidFill>
                  <a:schemeClr val="tx1"/>
                </a:solidFill>
                <a:latin typeface="Montserrat" pitchFamily="2" charset="0"/>
              </a:defRPr>
            </a:lvl1pPr>
          </a:lstStyle>
          <a:p>
            <a:pPr lvl="0"/>
            <a:r>
              <a:rPr lang="ru-RU" dirty="0"/>
              <a:t>Должность</a:t>
            </a:r>
          </a:p>
        </p:txBody>
      </p:sp>
    </p:spTree>
    <p:extLst>
      <p:ext uri="{BB962C8B-B14F-4D97-AF65-F5344CB8AC3E}">
        <p14:creationId xmlns:p14="http://schemas.microsoft.com/office/powerpoint/2010/main" val="31507819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 светлый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5" name="Номер слайда 23">
            <a:extLst>
              <a:ext uri="{FF2B5EF4-FFF2-40B4-BE49-F238E27FC236}">
                <a16:creationId xmlns:a16="http://schemas.microsoft.com/office/drawing/2014/main" xmlns="" id="{64F8A91C-E27D-D054-B5F6-659688351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Montserrat Medium" pitchFamily="2" charset="0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2" name="Заголовок 1">
            <a:extLst>
              <a:ext uri="{FF2B5EF4-FFF2-40B4-BE49-F238E27FC236}">
                <a16:creationId xmlns:a16="http://schemas.microsoft.com/office/drawing/2014/main" xmlns="" id="{5D45CEC1-2C54-EEF0-2DFC-07A902B941C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91563" y="3640215"/>
            <a:ext cx="7208874" cy="1100470"/>
          </a:xfrm>
        </p:spPr>
        <p:txBody>
          <a:bodyPr anchor="t">
            <a:normAutofit/>
          </a:bodyPr>
          <a:lstStyle>
            <a:lvl1pPr algn="ctr">
              <a:defRPr sz="3500" b="0" i="0" baseline="0">
                <a:solidFill>
                  <a:schemeClr val="tx1"/>
                </a:solidFill>
                <a:latin typeface="Montserrat SemiBold" pitchFamily="2" charset="0"/>
              </a:defRPr>
            </a:lvl1pPr>
          </a:lstStyle>
          <a:p>
            <a:r>
              <a:rPr lang="ru-RU" dirty="0"/>
              <a:t>ФЕДЕРАЛЬНАЯ</a:t>
            </a:r>
            <a:br>
              <a:rPr lang="ru-RU" dirty="0"/>
            </a:br>
            <a:r>
              <a:rPr lang="ru-RU" dirty="0"/>
              <a:t>НАЛОГОВАЯ СЛУЖБА</a:t>
            </a:r>
          </a:p>
        </p:txBody>
      </p:sp>
      <p:sp>
        <p:nvSpPr>
          <p:cNvPr id="2" name="Текст 15">
            <a:extLst>
              <a:ext uri="{FF2B5EF4-FFF2-40B4-BE49-F238E27FC236}">
                <a16:creationId xmlns:a16="http://schemas.microsoft.com/office/drawing/2014/main" xmlns="" id="{4013B92A-B096-2595-177C-C804C83D80A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91562" y="4740685"/>
            <a:ext cx="7208873" cy="545371"/>
          </a:xfrm>
        </p:spPr>
        <p:txBody>
          <a:bodyPr/>
          <a:lstStyle>
            <a:lvl1pPr marL="0" indent="0" algn="ctr">
              <a:buFontTx/>
              <a:buNone/>
              <a:defRPr b="0" i="0" baseline="0">
                <a:solidFill>
                  <a:schemeClr val="tx1"/>
                </a:solidFill>
                <a:latin typeface="Montserrat" pitchFamily="2" charset="0"/>
              </a:defRPr>
            </a:lvl1pPr>
          </a:lstStyle>
          <a:p>
            <a:pPr lvl="0"/>
            <a:r>
              <a:rPr lang="ru-RU" dirty="0"/>
              <a:t>РАСТЁМ ВМЕСТЕ!</a:t>
            </a:r>
          </a:p>
        </p:txBody>
      </p:sp>
    </p:spTree>
    <p:extLst>
      <p:ext uri="{BB962C8B-B14F-4D97-AF65-F5344CB8AC3E}">
        <p14:creationId xmlns:p14="http://schemas.microsoft.com/office/powerpoint/2010/main" val="13705483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азделите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5" name="Номер слайда 23">
            <a:extLst>
              <a:ext uri="{FF2B5EF4-FFF2-40B4-BE49-F238E27FC236}">
                <a16:creationId xmlns:a16="http://schemas.microsoft.com/office/drawing/2014/main" xmlns="" id="{64F8A91C-E27D-D054-B5F6-659688351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Montserrat Medium" pitchFamily="2" charset="0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2" name="Заголовок 1">
            <a:extLst>
              <a:ext uri="{FF2B5EF4-FFF2-40B4-BE49-F238E27FC236}">
                <a16:creationId xmlns:a16="http://schemas.microsoft.com/office/drawing/2014/main" xmlns="" id="{5D45CEC1-2C54-EEF0-2DFC-07A902B941C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91563" y="3003457"/>
            <a:ext cx="7208874" cy="1100470"/>
          </a:xfrm>
        </p:spPr>
        <p:txBody>
          <a:bodyPr anchor="t">
            <a:normAutofit/>
          </a:bodyPr>
          <a:lstStyle>
            <a:lvl1pPr algn="ctr">
              <a:defRPr sz="3500" b="0" i="0" baseline="0">
                <a:solidFill>
                  <a:srgbClr val="EEF1F7"/>
                </a:solidFill>
                <a:latin typeface="Montserrat SemiBold" pitchFamily="2" charset="0"/>
              </a:defRPr>
            </a:lvl1pPr>
          </a:lstStyle>
          <a:p>
            <a:r>
              <a:rPr lang="ru-RU" dirty="0"/>
              <a:t>РАЗДЕЛИТЕЛЬНЫЙ</a:t>
            </a:r>
            <a:br>
              <a:rPr lang="ru-RU" dirty="0"/>
            </a:br>
            <a:r>
              <a:rPr lang="ru-RU" dirty="0"/>
              <a:t>СЛАЙД</a:t>
            </a:r>
          </a:p>
        </p:txBody>
      </p:sp>
    </p:spTree>
    <p:extLst>
      <p:ext uri="{BB962C8B-B14F-4D97-AF65-F5344CB8AC3E}">
        <p14:creationId xmlns:p14="http://schemas.microsoft.com/office/powerpoint/2010/main" val="25552654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">
    <p:bg>
      <p:bgPr>
        <a:solidFill>
          <a:srgbClr val="EDF1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05EFA9E4-D0C4-5EE3-D8FD-EB8BB5E2E0E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12193" y="389027"/>
            <a:ext cx="732107" cy="836694"/>
          </a:xfrm>
          <a:prstGeom prst="rect">
            <a:avLst/>
          </a:prstGeom>
        </p:spPr>
      </p:pic>
      <p:sp>
        <p:nvSpPr>
          <p:cNvPr id="25" name="Номер слайда 23">
            <a:extLst>
              <a:ext uri="{FF2B5EF4-FFF2-40B4-BE49-F238E27FC236}">
                <a16:creationId xmlns:a16="http://schemas.microsoft.com/office/drawing/2014/main" xmlns="" id="{64F8A91C-E27D-D054-B5F6-659688351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20336C"/>
                </a:solidFill>
                <a:latin typeface="Montserrat Medium" pitchFamily="2" charset="0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BBA0498A-0913-CDF5-597E-786D70179B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aseline="0">
                <a:solidFill>
                  <a:srgbClr val="253775"/>
                </a:solidFill>
                <a:latin typeface="Montserrat SemiBold" pitchFamily="2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10" name="Подзаголовок 2">
            <a:extLst>
              <a:ext uri="{FF2B5EF4-FFF2-40B4-BE49-F238E27FC236}">
                <a16:creationId xmlns:a16="http://schemas.microsoft.com/office/drawing/2014/main" xmlns="" id="{B6C6FB25-5D92-B3A6-5B73-DA0E24CF9B4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Montserrat Medium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</p:spTree>
    <p:extLst>
      <p:ext uri="{BB962C8B-B14F-4D97-AF65-F5344CB8AC3E}">
        <p14:creationId xmlns:p14="http://schemas.microsoft.com/office/powerpoint/2010/main" val="119967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основн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05EFA9E4-D0C4-5EE3-D8FD-EB8BB5E2E0E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12193" y="389027"/>
            <a:ext cx="732107" cy="836694"/>
          </a:xfrm>
          <a:prstGeom prst="rect">
            <a:avLst/>
          </a:prstGeom>
        </p:spPr>
      </p:pic>
      <p:sp>
        <p:nvSpPr>
          <p:cNvPr id="25" name="Номер слайда 23">
            <a:extLst>
              <a:ext uri="{FF2B5EF4-FFF2-40B4-BE49-F238E27FC236}">
                <a16:creationId xmlns:a16="http://schemas.microsoft.com/office/drawing/2014/main" xmlns="" id="{64F8A91C-E27D-D054-B5F6-659688351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20336C"/>
                </a:solidFill>
                <a:latin typeface="Montserrat Medium" pitchFamily="2" charset="0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BBA0498A-0913-CDF5-597E-786D70179B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aseline="0">
                <a:solidFill>
                  <a:srgbClr val="253775"/>
                </a:solidFill>
                <a:latin typeface="Montserrat SemiBold" pitchFamily="2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10" name="Подзаголовок 2">
            <a:extLst>
              <a:ext uri="{FF2B5EF4-FFF2-40B4-BE49-F238E27FC236}">
                <a16:creationId xmlns:a16="http://schemas.microsoft.com/office/drawing/2014/main" xmlns="" id="{B6C6FB25-5D92-B3A6-5B73-DA0E24CF9B4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Montserrat Medium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</p:spTree>
    <p:extLst>
      <p:ext uri="{BB962C8B-B14F-4D97-AF65-F5344CB8AC3E}">
        <p14:creationId xmlns:p14="http://schemas.microsoft.com/office/powerpoint/2010/main" val="12761814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для график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05EFA9E4-D0C4-5EE3-D8FD-EB8BB5E2E0E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12193" y="389027"/>
            <a:ext cx="732107" cy="836694"/>
          </a:xfrm>
          <a:prstGeom prst="rect">
            <a:avLst/>
          </a:prstGeom>
        </p:spPr>
      </p:pic>
      <p:sp>
        <p:nvSpPr>
          <p:cNvPr id="25" name="Номер слайда 23">
            <a:extLst>
              <a:ext uri="{FF2B5EF4-FFF2-40B4-BE49-F238E27FC236}">
                <a16:creationId xmlns:a16="http://schemas.microsoft.com/office/drawing/2014/main" xmlns="" id="{64F8A91C-E27D-D054-B5F6-659688351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20336C"/>
                </a:solidFill>
                <a:latin typeface="Montserrat Medium" pitchFamily="2" charset="0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BBA0498A-0913-CDF5-597E-786D70179B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aseline="0">
                <a:solidFill>
                  <a:srgbClr val="253775"/>
                </a:solidFill>
                <a:latin typeface="Montserrat SemiBold" pitchFamily="2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Диаграмма 2">
            <a:extLst>
              <a:ext uri="{FF2B5EF4-FFF2-40B4-BE49-F238E27FC236}">
                <a16:creationId xmlns:a16="http://schemas.microsoft.com/office/drawing/2014/main" xmlns="" id="{097CFDB5-2AF3-444B-2201-7026FA80E6CD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731838" y="1620838"/>
            <a:ext cx="10728326" cy="4437743"/>
          </a:xfrm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652508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со спил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05EFA9E4-D0C4-5EE3-D8FD-EB8BB5E2E0E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12193" y="389027"/>
            <a:ext cx="732107" cy="836694"/>
          </a:xfrm>
          <a:prstGeom prst="rect">
            <a:avLst/>
          </a:prstGeom>
        </p:spPr>
      </p:pic>
      <p:sp>
        <p:nvSpPr>
          <p:cNvPr id="25" name="Номер слайда 23">
            <a:extLst>
              <a:ext uri="{FF2B5EF4-FFF2-40B4-BE49-F238E27FC236}">
                <a16:creationId xmlns:a16="http://schemas.microsoft.com/office/drawing/2014/main" xmlns="" id="{64F8A91C-E27D-D054-B5F6-659688351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20336C"/>
                </a:solidFill>
                <a:latin typeface="Montserrat Medium" pitchFamily="2" charset="0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xmlns="" id="{1CC1ED6B-86D3-7317-A434-C79B44EAC3A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</a:blip>
          <a:stretch>
            <a:fillRect/>
          </a:stretch>
        </p:blipFill>
        <p:spPr>
          <a:xfrm>
            <a:off x="3523488" y="1306053"/>
            <a:ext cx="11102915" cy="10669600"/>
          </a:xfrm>
          <a:prstGeom prst="rect">
            <a:avLst/>
          </a:prstGeom>
        </p:spPr>
      </p:pic>
      <p:sp>
        <p:nvSpPr>
          <p:cNvPr id="31" name="Заголовок 1">
            <a:extLst>
              <a:ext uri="{FF2B5EF4-FFF2-40B4-BE49-F238E27FC236}">
                <a16:creationId xmlns:a16="http://schemas.microsoft.com/office/drawing/2014/main" xmlns="" id="{75D1E865-0299-0CD2-E90F-A8923669D2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aseline="0">
                <a:solidFill>
                  <a:srgbClr val="253775"/>
                </a:solidFill>
                <a:latin typeface="Montserrat SemiBold" pitchFamily="2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2" name="Подзаголовок 2">
            <a:extLst>
              <a:ext uri="{FF2B5EF4-FFF2-40B4-BE49-F238E27FC236}">
                <a16:creationId xmlns:a16="http://schemas.microsoft.com/office/drawing/2014/main" xmlns="" id="{577853A8-E490-9E4E-957F-6AB1BC75CC4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Montserrat Medium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</p:spTree>
    <p:extLst>
      <p:ext uri="{BB962C8B-B14F-4D97-AF65-F5344CB8AC3E}">
        <p14:creationId xmlns:p14="http://schemas.microsoft.com/office/powerpoint/2010/main" val="19116215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EAE1530-6043-40A2-2C7D-4EA44E315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ED64530A-5128-1D65-45B2-2EA7261EAD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EC81C21-82D1-44B1-9D00-98E52E55348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3E1D6F7A-B1F6-168D-2269-37A7913B50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075281D-FBB7-0EEE-0483-042F786B0A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C6B8470-55A6-CF4B-ABEF-5E5F70F4E2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0145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76" r:id="rId2"/>
    <p:sldLayoutId id="2147483677" r:id="rId3"/>
    <p:sldLayoutId id="2147483678" r:id="rId4"/>
    <p:sldLayoutId id="2147483672" r:id="rId5"/>
    <p:sldLayoutId id="2147483670" r:id="rId6"/>
    <p:sldLayoutId id="2147483675" r:id="rId7"/>
    <p:sldLayoutId id="2147483669" r:id="rId8"/>
    <p:sldLayoutId id="2147483649" r:id="rId9"/>
    <p:sldLayoutId id="2147483664" r:id="rId10"/>
    <p:sldLayoutId id="2147483661" r:id="rId11"/>
    <p:sldLayoutId id="2147483663" r:id="rId12"/>
    <p:sldLayoutId id="2147483673" r:id="rId13"/>
    <p:sldLayoutId id="2147483666" r:id="rId14"/>
    <p:sldLayoutId id="2147483667" r:id="rId15"/>
    <p:sldLayoutId id="2147483674" r:id="rId16"/>
    <p:sldLayoutId id="2147483668" r:id="rId17"/>
    <p:sldLayoutId id="2147483671" r:id="rId1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7.png"/><Relationship Id="rId5" Type="http://schemas.openxmlformats.org/officeDocument/2006/relationships/chart" Target="../charts/chart1.xml"/><Relationship Id="rId4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19.sv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396BA916-D53B-0E1F-22A7-623B62A4D1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1</a:t>
            </a:fld>
            <a:endParaRPr lang="ru-RU" dirty="0"/>
          </a:p>
        </p:txBody>
      </p:sp>
      <p:sp>
        <p:nvSpPr>
          <p:cNvPr id="10" name="Текст 4">
            <a:extLst>
              <a:ext uri="{FF2B5EF4-FFF2-40B4-BE49-F238E27FC236}">
                <a16:creationId xmlns:a16="http://schemas.microsoft.com/office/drawing/2014/main" xmlns="" id="{5DC719B6-CAE0-BC47-B013-6B25D6B027E0}"/>
              </a:ext>
            </a:extLst>
          </p:cNvPr>
          <p:cNvSpPr txBox="1">
            <a:spLocks/>
          </p:cNvSpPr>
          <p:nvPr/>
        </p:nvSpPr>
        <p:spPr>
          <a:xfrm>
            <a:off x="3571009" y="3063875"/>
            <a:ext cx="5049982" cy="365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000" b="1" dirty="0">
                <a:latin typeface=""/>
              </a:rPr>
              <a:t>Дубровин Андрей Викторович</a:t>
            </a:r>
          </a:p>
        </p:txBody>
      </p:sp>
      <p:sp>
        <p:nvSpPr>
          <p:cNvPr id="12" name="Текст 5">
            <a:extLst>
              <a:ext uri="{FF2B5EF4-FFF2-40B4-BE49-F238E27FC236}">
                <a16:creationId xmlns:a16="http://schemas.microsoft.com/office/drawing/2014/main" xmlns="" id="{C2E1E610-923D-F143-8F32-B7384983350B}"/>
              </a:ext>
            </a:extLst>
          </p:cNvPr>
          <p:cNvSpPr txBox="1">
            <a:spLocks/>
          </p:cNvSpPr>
          <p:nvPr/>
        </p:nvSpPr>
        <p:spPr>
          <a:xfrm>
            <a:off x="3571007" y="3402123"/>
            <a:ext cx="5049983" cy="365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400" dirty="0">
                <a:latin typeface=""/>
              </a:rPr>
              <a:t>Начальник контрольного отдела №2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176E673A-8A01-614C-B193-F6678E17EB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99994" y="1732412"/>
            <a:ext cx="792010" cy="905155"/>
          </a:xfrm>
          <a:prstGeom prst="rect">
            <a:avLst/>
          </a:prstGeom>
        </p:spPr>
      </p:pic>
      <p:sp>
        <p:nvSpPr>
          <p:cNvPr id="7" name="Текст 5">
            <a:extLst>
              <a:ext uri="{FF2B5EF4-FFF2-40B4-BE49-F238E27FC236}">
                <a16:creationId xmlns:a16="http://schemas.microsoft.com/office/drawing/2014/main" xmlns="" id="{02527FBA-C6FC-B04B-9410-AF522D525315}"/>
              </a:ext>
            </a:extLst>
          </p:cNvPr>
          <p:cNvSpPr txBox="1">
            <a:spLocks/>
          </p:cNvSpPr>
          <p:nvPr/>
        </p:nvSpPr>
        <p:spPr>
          <a:xfrm>
            <a:off x="3571006" y="3735282"/>
            <a:ext cx="5049983" cy="74042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800" dirty="0">
                <a:latin typeface=""/>
              </a:rPr>
              <a:t>Правовые аспекты </a:t>
            </a:r>
            <a:br>
              <a:rPr lang="ru-RU" sz="1800" dirty="0">
                <a:latin typeface=""/>
              </a:rPr>
            </a:br>
            <a:r>
              <a:rPr lang="ru-RU" sz="1800" dirty="0">
                <a:latin typeface=""/>
              </a:rPr>
              <a:t>отчетности по зарубежным счетам</a:t>
            </a:r>
          </a:p>
        </p:txBody>
      </p:sp>
    </p:spTree>
    <p:extLst>
      <p:ext uri="{BB962C8B-B14F-4D97-AF65-F5344CB8AC3E}">
        <p14:creationId xmlns:p14="http://schemas.microsoft.com/office/powerpoint/2010/main" val="1403516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8B003EE3-9E30-8D49-B07B-3B5CBDE8C1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2</a:t>
            </a:fld>
            <a:endParaRPr lang="ru-RU" dirty="0"/>
          </a:p>
        </p:txBody>
      </p:sp>
      <p:sp>
        <p:nvSpPr>
          <p:cNvPr id="9" name="Заголовок 2">
            <a:extLst>
              <a:ext uri="{FF2B5EF4-FFF2-40B4-BE49-F238E27FC236}">
                <a16:creationId xmlns:a16="http://schemas.microsoft.com/office/drawing/2014/main" xmlns="" id="{ED253DA2-D4F7-1A4E-9D10-897F7DBBE5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07836"/>
            <a:ext cx="9949543" cy="1055189"/>
          </a:xfrm>
        </p:spPr>
        <p:txBody>
          <a:bodyPr>
            <a:normAutofit/>
          </a:bodyPr>
          <a:lstStyle/>
          <a:p>
            <a:r>
              <a:rPr lang="ru-RU" sz="2400" dirty="0"/>
              <a:t>Нормативно-правовое обеспечение отчетности </a:t>
            </a:r>
            <a:br>
              <a:rPr lang="ru-RU" sz="2400" dirty="0"/>
            </a:br>
            <a:r>
              <a:rPr lang="ru-RU" sz="2400" dirty="0"/>
              <a:t>по зарубежным счетам</a:t>
            </a:r>
          </a:p>
        </p:txBody>
      </p:sp>
      <p:sp>
        <p:nvSpPr>
          <p:cNvPr id="15" name="Скругленный прямоугольник 14">
            <a:extLst>
              <a:ext uri="{FF2B5EF4-FFF2-40B4-BE49-F238E27FC236}">
                <a16:creationId xmlns:a16="http://schemas.microsoft.com/office/drawing/2014/main" xmlns="" id="{59E50C09-5AC6-E449-90F8-4F762C5ACE8A}"/>
              </a:ext>
            </a:extLst>
          </p:cNvPr>
          <p:cNvSpPr/>
          <p:nvPr/>
        </p:nvSpPr>
        <p:spPr>
          <a:xfrm>
            <a:off x="2512747" y="941554"/>
            <a:ext cx="7590257" cy="963655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ln>
                  <a:solidFill>
                    <a:schemeClr val="accent1"/>
                  </a:solidFill>
                </a:ln>
                <a:solidFill>
                  <a:schemeClr val="accent1"/>
                </a:solidFill>
              </a:rPr>
              <a:t>Резидентами являются граждане РФ, постоянно проживающие в РФ </a:t>
            </a:r>
            <a:br>
              <a:rPr lang="ru-RU" sz="1600" b="1" dirty="0">
                <a:ln>
                  <a:solidFill>
                    <a:schemeClr val="accent1"/>
                  </a:solidFill>
                </a:ln>
                <a:solidFill>
                  <a:schemeClr val="accent1"/>
                </a:solidFill>
              </a:rPr>
            </a:br>
            <a:r>
              <a:rPr lang="ru-RU" sz="1600" b="1" dirty="0">
                <a:ln>
                  <a:solidFill>
                    <a:schemeClr val="accent1"/>
                  </a:solidFill>
                </a:ln>
                <a:solidFill>
                  <a:schemeClr val="accent1"/>
                </a:solidFill>
              </a:rPr>
              <a:t>на основании вида на жительство иностранные граждане и лица без гражданства</a:t>
            </a:r>
          </a:p>
          <a:p>
            <a:pPr algn="ctr"/>
            <a:r>
              <a:rPr lang="ru-RU" sz="1600" b="1" dirty="0">
                <a:ln>
                  <a:solidFill>
                    <a:schemeClr val="accent1"/>
                  </a:solidFill>
                </a:ln>
                <a:solidFill>
                  <a:schemeClr val="accent1"/>
                </a:solidFill>
              </a:rPr>
              <a:t>(</a:t>
            </a:r>
            <a:r>
              <a:rPr lang="ru-RU" sz="1600" b="1" dirty="0" err="1">
                <a:ln>
                  <a:solidFill>
                    <a:schemeClr val="accent1"/>
                  </a:solidFill>
                </a:ln>
                <a:solidFill>
                  <a:schemeClr val="accent1"/>
                </a:solidFill>
              </a:rPr>
              <a:t>пп</a:t>
            </a:r>
            <a:r>
              <a:rPr lang="ru-RU" sz="1600" b="1" dirty="0">
                <a:ln>
                  <a:solidFill>
                    <a:schemeClr val="accent1"/>
                  </a:solidFill>
                </a:ln>
                <a:solidFill>
                  <a:schemeClr val="accent1"/>
                </a:solidFill>
              </a:rPr>
              <a:t>.«а» и «б» п.6 ч.1 ст.1 Закона №173-ФЗ)</a:t>
            </a:r>
          </a:p>
        </p:txBody>
      </p:sp>
      <p:sp>
        <p:nvSpPr>
          <p:cNvPr id="8" name="Текст 5">
            <a:extLst>
              <a:ext uri="{FF2B5EF4-FFF2-40B4-BE49-F238E27FC236}">
                <a16:creationId xmlns:a16="http://schemas.microsoft.com/office/drawing/2014/main" xmlns="" id="{43DB7BE2-C300-B544-BD38-500F6C78EA21}"/>
              </a:ext>
            </a:extLst>
          </p:cNvPr>
          <p:cNvSpPr txBox="1">
            <a:spLocks/>
          </p:cNvSpPr>
          <p:nvPr/>
        </p:nvSpPr>
        <p:spPr>
          <a:xfrm>
            <a:off x="-16201" y="1905211"/>
            <a:ext cx="3840787" cy="112012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350" dirty="0">
                <a:ln>
                  <a:solidFill>
                    <a:schemeClr val="tx1"/>
                  </a:solidFill>
                </a:ln>
                <a:cs typeface="Arial Narrow" panose="020B0604020202020204" pitchFamily="34" charset="0"/>
              </a:rPr>
              <a:t>Обязанность граждан по уведомлению </a:t>
            </a:r>
            <a:br>
              <a:rPr lang="ru-RU" sz="1350" dirty="0">
                <a:ln>
                  <a:solidFill>
                    <a:schemeClr val="tx1"/>
                  </a:solidFill>
                </a:ln>
                <a:cs typeface="Arial Narrow" panose="020B0604020202020204" pitchFamily="34" charset="0"/>
              </a:rPr>
            </a:br>
            <a:r>
              <a:rPr lang="ru-RU" sz="1350" dirty="0">
                <a:ln>
                  <a:solidFill>
                    <a:schemeClr val="tx1"/>
                  </a:solidFill>
                </a:ln>
                <a:cs typeface="Arial Narrow" panose="020B0604020202020204" pitchFamily="34" charset="0"/>
              </a:rPr>
              <a:t>об открытии (закрытии либо изменении реквизитов) зарубежных счетов и отчетности </a:t>
            </a:r>
            <a:br>
              <a:rPr lang="ru-RU" sz="1350" dirty="0">
                <a:ln>
                  <a:solidFill>
                    <a:schemeClr val="tx1"/>
                  </a:solidFill>
                </a:ln>
                <a:cs typeface="Arial Narrow" panose="020B0604020202020204" pitchFamily="34" charset="0"/>
              </a:rPr>
            </a:br>
            <a:r>
              <a:rPr lang="ru-RU" sz="1350" dirty="0">
                <a:ln>
                  <a:solidFill>
                    <a:schemeClr val="tx1"/>
                  </a:solidFill>
                </a:ln>
                <a:cs typeface="Arial Narrow" panose="020B0604020202020204" pitchFamily="34" charset="0"/>
              </a:rPr>
              <a:t>по счетам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350" dirty="0">
                <a:ln>
                  <a:solidFill>
                    <a:schemeClr val="tx1"/>
                  </a:solidFill>
                </a:ln>
                <a:cs typeface="Arial Narrow" panose="020B0604020202020204" pitchFamily="34" charset="0"/>
              </a:rPr>
              <a:t>(ст.12 Закона №173-ФЗ)</a:t>
            </a:r>
          </a:p>
        </p:txBody>
      </p:sp>
      <p:sp>
        <p:nvSpPr>
          <p:cNvPr id="10" name="Текст 5">
            <a:extLst>
              <a:ext uri="{FF2B5EF4-FFF2-40B4-BE49-F238E27FC236}">
                <a16:creationId xmlns:a16="http://schemas.microsoft.com/office/drawing/2014/main" xmlns="" id="{89CB6600-957A-E94C-910F-9D8A5A364D63}"/>
              </a:ext>
            </a:extLst>
          </p:cNvPr>
          <p:cNvSpPr txBox="1">
            <a:spLocks/>
          </p:cNvSpPr>
          <p:nvPr/>
        </p:nvSpPr>
        <p:spPr>
          <a:xfrm>
            <a:off x="3919383" y="1905211"/>
            <a:ext cx="4191808" cy="1120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350" dirty="0">
                <a:ln>
                  <a:solidFill>
                    <a:schemeClr val="tx1"/>
                  </a:solidFill>
                </a:ln>
                <a:cs typeface="Arial Narrow" panose="020B0604020202020204" pitchFamily="34" charset="0"/>
              </a:rPr>
              <a:t>Приказ ФНС России от 26.04.2024 №СД-7-14/349</a:t>
            </a:r>
            <a:r>
              <a:rPr lang="en-US" sz="1350" dirty="0">
                <a:ln>
                  <a:solidFill>
                    <a:schemeClr val="tx1"/>
                  </a:solidFill>
                </a:ln>
                <a:cs typeface="Arial Narrow" panose="020B0604020202020204" pitchFamily="34" charset="0"/>
              </a:rPr>
              <a:t>@</a:t>
            </a:r>
            <a:endParaRPr lang="ru-RU" sz="1350" dirty="0">
              <a:ln>
                <a:solidFill>
                  <a:schemeClr val="tx1"/>
                </a:solidFill>
              </a:ln>
              <a:cs typeface="Arial Narrow" panose="020B0604020202020204" pitchFamily="34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350" dirty="0">
                <a:ln>
                  <a:solidFill>
                    <a:schemeClr val="tx1"/>
                  </a:solidFill>
                </a:ln>
                <a:cs typeface="Arial Narrow" panose="020B0604020202020204" pitchFamily="34" charset="0"/>
              </a:rPr>
              <a:t>«Об утверждении форм, форматов, способа представления резидентом налоговому органу уведомлений, предусмотренных </a:t>
            </a:r>
            <a:br>
              <a:rPr lang="ru-RU" sz="1350" dirty="0">
                <a:ln>
                  <a:solidFill>
                    <a:schemeClr val="tx1"/>
                  </a:solidFill>
                </a:ln>
                <a:cs typeface="Arial Narrow" panose="020B0604020202020204" pitchFamily="34" charset="0"/>
              </a:rPr>
            </a:br>
            <a:r>
              <a:rPr lang="ru-RU" sz="1350" dirty="0">
                <a:ln>
                  <a:solidFill>
                    <a:schemeClr val="tx1"/>
                  </a:solidFill>
                </a:ln>
                <a:cs typeface="Arial Narrow" panose="020B0604020202020204" pitchFamily="34" charset="0"/>
              </a:rPr>
              <a:t>ч.2 ст.12 Закона №173-ФЗ»</a:t>
            </a:r>
          </a:p>
        </p:txBody>
      </p:sp>
      <p:sp>
        <p:nvSpPr>
          <p:cNvPr id="12" name="Текст 5">
            <a:extLst>
              <a:ext uri="{FF2B5EF4-FFF2-40B4-BE49-F238E27FC236}">
                <a16:creationId xmlns:a16="http://schemas.microsoft.com/office/drawing/2014/main" xmlns="" id="{970B743F-A914-0A4F-97B0-90AF5645CDD4}"/>
              </a:ext>
            </a:extLst>
          </p:cNvPr>
          <p:cNvSpPr txBox="1">
            <a:spLocks/>
          </p:cNvSpPr>
          <p:nvPr/>
        </p:nvSpPr>
        <p:spPr>
          <a:xfrm>
            <a:off x="8205989" y="1905211"/>
            <a:ext cx="3761059" cy="96715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350" dirty="0">
                <a:ln>
                  <a:solidFill>
                    <a:schemeClr val="tx1"/>
                  </a:solidFill>
                </a:ln>
                <a:cs typeface="Arial Narrow" panose="020B0604020202020204" pitchFamily="34" charset="0"/>
              </a:rPr>
              <a:t>Форма, формат и порядок представления отчетов по зарубежным счетам установлены Правилами, утвержденными постановлением Правительства РФ от 12.12.2015 №1365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D6F8B6D-1A7C-7347-A91E-CE5BC6826C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3663" y="3096304"/>
            <a:ext cx="1024674" cy="102467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144E87F5-7B7C-CA48-8E62-92ED4224D4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1855" y="3096304"/>
            <a:ext cx="1024674" cy="1024674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A46B1950-4B76-8B48-9E24-9107057233B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75471" y="3096304"/>
            <a:ext cx="1024674" cy="1024674"/>
          </a:xfrm>
          <a:prstGeom prst="rect">
            <a:avLst/>
          </a:prstGeom>
        </p:spPr>
      </p:pic>
      <p:graphicFrame>
        <p:nvGraphicFramePr>
          <p:cNvPr id="16" name="Диаграмма 15">
            <a:extLst>
              <a:ext uri="{FF2B5EF4-FFF2-40B4-BE49-F238E27FC236}">
                <a16:creationId xmlns:a16="http://schemas.microsoft.com/office/drawing/2014/main" xmlns="" id="{49371198-4FB6-EC49-A1C3-FB7F8FB9223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90271424"/>
              </p:ext>
            </p:extLst>
          </p:nvPr>
        </p:nvGraphicFramePr>
        <p:xfrm>
          <a:off x="2036337" y="4046596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9" name="Rectangle: Rounded Corners 1">
            <a:extLst>
              <a:ext uri="{FF2B5EF4-FFF2-40B4-BE49-F238E27FC236}">
                <a16:creationId xmlns:a16="http://schemas.microsoft.com/office/drawing/2014/main" xmlns="" id="{DCC6026E-EDB8-F14F-8019-E7D9CC791275}"/>
              </a:ext>
            </a:extLst>
          </p:cNvPr>
          <p:cNvSpPr/>
          <p:nvPr/>
        </p:nvSpPr>
        <p:spPr>
          <a:xfrm>
            <a:off x="6757360" y="5859535"/>
            <a:ext cx="1828676" cy="457875"/>
          </a:xfrm>
          <a:prstGeom prst="rect">
            <a:avLst/>
          </a:prstGeom>
          <a:solidFill>
            <a:schemeClr val="accent2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bg1"/>
                </a:solidFill>
                <a:latin typeface="Montserrat" pitchFamily="2" charset="0"/>
                <a:ea typeface="Roboto Condensed" panose="02000000000000000000" pitchFamily="2" charset="0"/>
              </a:rPr>
              <a:t>2021 год</a:t>
            </a:r>
          </a:p>
          <a:p>
            <a:pPr algn="ctr"/>
            <a:r>
              <a:rPr lang="ru-RU" sz="1400" b="1" dirty="0">
                <a:solidFill>
                  <a:schemeClr val="bg1"/>
                </a:solidFill>
                <a:latin typeface="Montserrat" pitchFamily="2" charset="0"/>
                <a:ea typeface="Roboto Condensed" panose="02000000000000000000" pitchFamily="2" charset="0"/>
              </a:rPr>
              <a:t>(108 000 счетов)</a:t>
            </a:r>
            <a:endParaRPr lang="en-US" sz="1400" b="1" dirty="0">
              <a:solidFill>
                <a:schemeClr val="bg1"/>
              </a:solidFill>
              <a:latin typeface="Montserrat" pitchFamily="2" charset="0"/>
              <a:ea typeface="Roboto Condensed" panose="02000000000000000000" pitchFamily="2" charset="0"/>
            </a:endParaRPr>
          </a:p>
        </p:txBody>
      </p:sp>
      <p:sp>
        <p:nvSpPr>
          <p:cNvPr id="20" name="Rectangle: Rounded Corners 1">
            <a:extLst>
              <a:ext uri="{FF2B5EF4-FFF2-40B4-BE49-F238E27FC236}">
                <a16:creationId xmlns:a16="http://schemas.microsoft.com/office/drawing/2014/main" xmlns="" id="{7A39E3BB-4427-EE4B-BC93-C53DA83B14C7}"/>
              </a:ext>
            </a:extLst>
          </p:cNvPr>
          <p:cNvSpPr/>
          <p:nvPr/>
        </p:nvSpPr>
        <p:spPr>
          <a:xfrm>
            <a:off x="6757360" y="5189258"/>
            <a:ext cx="1828676" cy="457875"/>
          </a:xfrm>
          <a:prstGeom prst="rect">
            <a:avLst/>
          </a:prstGeom>
          <a:solidFill>
            <a:schemeClr val="accent4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bg1"/>
                </a:solidFill>
                <a:latin typeface="Montserrat" pitchFamily="2" charset="0"/>
                <a:ea typeface="Roboto Condensed" panose="02000000000000000000" pitchFamily="2" charset="0"/>
              </a:rPr>
              <a:t>2022 год</a:t>
            </a:r>
          </a:p>
          <a:p>
            <a:pPr algn="ctr"/>
            <a:r>
              <a:rPr lang="ru-RU" sz="1400" b="1" dirty="0">
                <a:solidFill>
                  <a:schemeClr val="bg1"/>
                </a:solidFill>
                <a:latin typeface="Montserrat" pitchFamily="2" charset="0"/>
                <a:ea typeface="Roboto Condensed" panose="02000000000000000000" pitchFamily="2" charset="0"/>
              </a:rPr>
              <a:t>(279 968 счетов)</a:t>
            </a:r>
            <a:endParaRPr lang="en-US" sz="1400" b="1" dirty="0">
              <a:solidFill>
                <a:schemeClr val="bg1"/>
              </a:solidFill>
              <a:latin typeface="Montserrat" pitchFamily="2" charset="0"/>
              <a:ea typeface="Roboto Condensed" panose="02000000000000000000" pitchFamily="2" charset="0"/>
            </a:endParaRPr>
          </a:p>
        </p:txBody>
      </p:sp>
      <p:sp>
        <p:nvSpPr>
          <p:cNvPr id="21" name="Rectangle: Rounded Corners 1">
            <a:extLst>
              <a:ext uri="{FF2B5EF4-FFF2-40B4-BE49-F238E27FC236}">
                <a16:creationId xmlns:a16="http://schemas.microsoft.com/office/drawing/2014/main" xmlns="" id="{964F847B-B32F-354F-A954-A681E1657234}"/>
              </a:ext>
            </a:extLst>
          </p:cNvPr>
          <p:cNvSpPr/>
          <p:nvPr/>
        </p:nvSpPr>
        <p:spPr>
          <a:xfrm>
            <a:off x="6774670" y="4530041"/>
            <a:ext cx="1828676" cy="457875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bg1"/>
                </a:solidFill>
                <a:latin typeface="Montserrat" pitchFamily="2" charset="0"/>
                <a:ea typeface="Roboto Condensed" panose="02000000000000000000" pitchFamily="2" charset="0"/>
              </a:rPr>
              <a:t>2023 год</a:t>
            </a:r>
          </a:p>
          <a:p>
            <a:pPr algn="ctr"/>
            <a:r>
              <a:rPr lang="ru-RU" sz="1400" b="1" dirty="0">
                <a:solidFill>
                  <a:schemeClr val="bg1"/>
                </a:solidFill>
                <a:latin typeface="Montserrat" pitchFamily="2" charset="0"/>
                <a:ea typeface="Roboto Condensed" panose="02000000000000000000" pitchFamily="2" charset="0"/>
              </a:rPr>
              <a:t>(421 609 счетов)</a:t>
            </a:r>
            <a:endParaRPr lang="en-US" sz="1400" b="1" dirty="0">
              <a:solidFill>
                <a:schemeClr val="bg1"/>
              </a:solidFill>
              <a:latin typeface="Montserrat" pitchFamily="2" charset="0"/>
              <a:ea typeface="Roboto Condensed" panose="02000000000000000000" pitchFamily="2" charset="0"/>
            </a:endParaRPr>
          </a:p>
        </p:txBody>
      </p:sp>
      <p:sp>
        <p:nvSpPr>
          <p:cNvPr id="22" name="Oval 1">
            <a:extLst>
              <a:ext uri="{FF2B5EF4-FFF2-40B4-BE49-F238E27FC236}">
                <a16:creationId xmlns:a16="http://schemas.microsoft.com/office/drawing/2014/main" xmlns="" id="{04B04908-814C-B249-A5AB-5AF5886AE7D7}"/>
              </a:ext>
            </a:extLst>
          </p:cNvPr>
          <p:cNvSpPr>
            <a:spLocks/>
          </p:cNvSpPr>
          <p:nvPr/>
        </p:nvSpPr>
        <p:spPr>
          <a:xfrm>
            <a:off x="8703101" y="4576415"/>
            <a:ext cx="1268186" cy="365125"/>
          </a:xfrm>
          <a:prstGeom prst="roundRect">
            <a:avLst>
              <a:gd name="adj" fmla="val 15227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buSzPct val="80000"/>
              <a:buBlip>
                <a:blip r:embed="rId6"/>
              </a:buBlip>
            </a:pPr>
            <a:r>
              <a:rPr lang="ru-RU" sz="1600" b="1" dirty="0">
                <a:solidFill>
                  <a:schemeClr val="tx1">
                    <a:lumMod val="75000"/>
                  </a:schemeClr>
                </a:solidFill>
                <a:latin typeface="Montserrat" pitchFamily="2" charset="0"/>
                <a:ea typeface="Roboto Condensed" panose="020B0604020202020204" charset="0"/>
                <a:cs typeface="Times New Roman" panose="02020603050405020304" pitchFamily="18" charset="0"/>
              </a:rPr>
              <a:t>  1.3 раза</a:t>
            </a:r>
            <a:endParaRPr lang="ru-RU" sz="1600" b="1" dirty="0">
              <a:solidFill>
                <a:schemeClr val="bg1"/>
              </a:solidFill>
              <a:highlight>
                <a:srgbClr val="EDF1F6"/>
              </a:highlight>
              <a:latin typeface="Montserrat" pitchFamily="2" charset="0"/>
              <a:ea typeface="Roboto Condensed" panose="020B0604020202020204" charset="0"/>
              <a:cs typeface="Times New Roman" panose="02020603050405020304" pitchFamily="18" charset="0"/>
            </a:endParaRPr>
          </a:p>
        </p:txBody>
      </p:sp>
      <p:sp>
        <p:nvSpPr>
          <p:cNvPr id="23" name="Oval 1">
            <a:extLst>
              <a:ext uri="{FF2B5EF4-FFF2-40B4-BE49-F238E27FC236}">
                <a16:creationId xmlns:a16="http://schemas.microsoft.com/office/drawing/2014/main" xmlns="" id="{A4D7E82B-8966-8646-9D93-536A24E26C72}"/>
              </a:ext>
            </a:extLst>
          </p:cNvPr>
          <p:cNvSpPr>
            <a:spLocks/>
          </p:cNvSpPr>
          <p:nvPr/>
        </p:nvSpPr>
        <p:spPr>
          <a:xfrm>
            <a:off x="8703101" y="5239871"/>
            <a:ext cx="1268186" cy="365125"/>
          </a:xfrm>
          <a:prstGeom prst="roundRect">
            <a:avLst>
              <a:gd name="adj" fmla="val 15227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buSzPct val="80000"/>
              <a:buBlip>
                <a:blip r:embed="rId6"/>
              </a:buBlip>
            </a:pPr>
            <a:r>
              <a:rPr lang="ru-RU" sz="1600" b="1" dirty="0">
                <a:solidFill>
                  <a:schemeClr val="tx1">
                    <a:lumMod val="75000"/>
                  </a:schemeClr>
                </a:solidFill>
                <a:latin typeface="Montserrat" pitchFamily="2" charset="0"/>
                <a:ea typeface="Roboto Condensed" panose="020B0604020202020204" charset="0"/>
                <a:cs typeface="Times New Roman" panose="02020603050405020304" pitchFamily="18" charset="0"/>
              </a:rPr>
              <a:t>  2 </a:t>
            </a:r>
            <a:r>
              <a:rPr lang="ru-RU" sz="1600" b="1" dirty="0" smtClean="0">
                <a:solidFill>
                  <a:schemeClr val="tx1">
                    <a:lumMod val="75000"/>
                  </a:schemeClr>
                </a:solidFill>
                <a:latin typeface="Montserrat" pitchFamily="2" charset="0"/>
                <a:ea typeface="Roboto Condensed" panose="020B0604020202020204" charset="0"/>
                <a:cs typeface="Times New Roman" panose="02020603050405020304" pitchFamily="18" charset="0"/>
              </a:rPr>
              <a:t>раза</a:t>
            </a:r>
            <a:r>
              <a:rPr lang="ru-RU" sz="1600" b="1" dirty="0" smtClean="0">
                <a:solidFill>
                  <a:schemeClr val="bg1"/>
                </a:solidFill>
                <a:latin typeface="Montserrat" pitchFamily="2" charset="0"/>
                <a:ea typeface="Roboto Condensed" panose="020B0604020202020204" charset="0"/>
                <a:cs typeface="Times New Roman" panose="02020603050405020304" pitchFamily="18" charset="0"/>
              </a:rPr>
              <a:t>..</a:t>
            </a:r>
            <a:endParaRPr lang="ru-RU" sz="1600" b="1" dirty="0">
              <a:solidFill>
                <a:schemeClr val="bg1"/>
              </a:solidFill>
              <a:highlight>
                <a:srgbClr val="EDF1F6"/>
              </a:highlight>
              <a:latin typeface="Montserrat" pitchFamily="2" charset="0"/>
              <a:ea typeface="Roboto Condensed" panose="020B0604020202020204" charset="0"/>
              <a:cs typeface="Times New Roman" panose="02020603050405020304" pitchFamily="18" charset="0"/>
            </a:endParaRPr>
          </a:p>
        </p:txBody>
      </p:sp>
      <p:sp>
        <p:nvSpPr>
          <p:cNvPr id="24" name="Oval 1">
            <a:extLst>
              <a:ext uri="{FF2B5EF4-FFF2-40B4-BE49-F238E27FC236}">
                <a16:creationId xmlns:a16="http://schemas.microsoft.com/office/drawing/2014/main" xmlns="" id="{D838C786-4C23-DE46-B499-D9CA5C4C23CC}"/>
              </a:ext>
            </a:extLst>
          </p:cNvPr>
          <p:cNvSpPr>
            <a:spLocks/>
          </p:cNvSpPr>
          <p:nvPr/>
        </p:nvSpPr>
        <p:spPr>
          <a:xfrm>
            <a:off x="8703101" y="5903328"/>
            <a:ext cx="1268186" cy="365125"/>
          </a:xfrm>
          <a:prstGeom prst="roundRect">
            <a:avLst>
              <a:gd name="adj" fmla="val 15227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buSzPct val="80000"/>
              <a:buBlip>
                <a:blip r:embed="rId6"/>
              </a:buBlip>
            </a:pPr>
            <a:r>
              <a:rPr lang="ru-RU" sz="1600" b="1" dirty="0">
                <a:solidFill>
                  <a:schemeClr val="tx1">
                    <a:lumMod val="75000"/>
                  </a:schemeClr>
                </a:solidFill>
                <a:latin typeface="Montserrat" pitchFamily="2" charset="0"/>
                <a:ea typeface="Roboto Condensed" panose="020B0604020202020204" charset="0"/>
                <a:cs typeface="Times New Roman" panose="02020603050405020304" pitchFamily="18" charset="0"/>
              </a:rPr>
              <a:t>  5 </a:t>
            </a:r>
            <a:r>
              <a:rPr lang="ru-RU" sz="1600" b="1" dirty="0" smtClean="0">
                <a:solidFill>
                  <a:schemeClr val="tx1">
                    <a:lumMod val="75000"/>
                  </a:schemeClr>
                </a:solidFill>
                <a:latin typeface="Montserrat" pitchFamily="2" charset="0"/>
                <a:ea typeface="Roboto Condensed" panose="020B0604020202020204" charset="0"/>
                <a:cs typeface="Times New Roman" panose="02020603050405020304" pitchFamily="18" charset="0"/>
              </a:rPr>
              <a:t>раз</a:t>
            </a:r>
            <a:r>
              <a:rPr lang="ru-RU" sz="1600" b="1" dirty="0" smtClean="0">
                <a:solidFill>
                  <a:schemeClr val="bg1"/>
                </a:solidFill>
                <a:latin typeface="Montserrat" pitchFamily="2" charset="0"/>
                <a:ea typeface="Roboto Condensed" panose="020B0604020202020204" charset="0"/>
                <a:cs typeface="Times New Roman" panose="02020603050405020304" pitchFamily="18" charset="0"/>
              </a:rPr>
              <a:t>….</a:t>
            </a:r>
            <a:endParaRPr lang="ru-RU" sz="1600" b="1" dirty="0">
              <a:solidFill>
                <a:schemeClr val="bg1"/>
              </a:solidFill>
              <a:highlight>
                <a:srgbClr val="EDF1F6"/>
              </a:highlight>
              <a:latin typeface="Montserrat" pitchFamily="2" charset="0"/>
              <a:ea typeface="Roboto Condensed" panose="020B0604020202020204" charset="0"/>
              <a:cs typeface="Times New Roman" panose="02020603050405020304" pitchFamily="18" charset="0"/>
            </a:endParaRPr>
          </a:p>
        </p:txBody>
      </p:sp>
      <p:cxnSp>
        <p:nvCxnSpPr>
          <p:cNvPr id="5" name="Прямая со стрелкой 4">
            <a:extLst>
              <a:ext uri="{FF2B5EF4-FFF2-40B4-BE49-F238E27FC236}">
                <a16:creationId xmlns:a16="http://schemas.microsoft.com/office/drawing/2014/main" xmlns="" id="{444B934E-7A7E-374E-9BD5-E713F0A5F25E}"/>
              </a:ext>
            </a:extLst>
          </p:cNvPr>
          <p:cNvCxnSpPr>
            <a:endCxn id="21" idx="1"/>
          </p:cNvCxnSpPr>
          <p:nvPr/>
        </p:nvCxnSpPr>
        <p:spPr>
          <a:xfrm flipV="1">
            <a:off x="5583663" y="4758979"/>
            <a:ext cx="1191007" cy="659216"/>
          </a:xfrm>
          <a:prstGeom prst="straightConnector1">
            <a:avLst/>
          </a:prstGeom>
          <a:ln>
            <a:solidFill>
              <a:schemeClr val="accent4">
                <a:lumMod val="75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>
            <a:extLst>
              <a:ext uri="{FF2B5EF4-FFF2-40B4-BE49-F238E27FC236}">
                <a16:creationId xmlns:a16="http://schemas.microsoft.com/office/drawing/2014/main" xmlns="" id="{D36353F6-2137-E74E-B04A-09303DC3702E}"/>
              </a:ext>
            </a:extLst>
          </p:cNvPr>
          <p:cNvCxnSpPr>
            <a:endCxn id="20" idx="1"/>
          </p:cNvCxnSpPr>
          <p:nvPr/>
        </p:nvCxnSpPr>
        <p:spPr>
          <a:xfrm>
            <a:off x="5583663" y="5418195"/>
            <a:ext cx="1173697" cy="1"/>
          </a:xfrm>
          <a:prstGeom prst="straightConnector1">
            <a:avLst/>
          </a:prstGeom>
          <a:ln>
            <a:solidFill>
              <a:schemeClr val="accent4">
                <a:lumMod val="75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>
            <a:extLst>
              <a:ext uri="{FF2B5EF4-FFF2-40B4-BE49-F238E27FC236}">
                <a16:creationId xmlns:a16="http://schemas.microsoft.com/office/drawing/2014/main" xmlns="" id="{65346FC8-1C13-C74E-BA06-4EF631DE040A}"/>
              </a:ext>
            </a:extLst>
          </p:cNvPr>
          <p:cNvCxnSpPr>
            <a:endCxn id="19" idx="1"/>
          </p:cNvCxnSpPr>
          <p:nvPr/>
        </p:nvCxnSpPr>
        <p:spPr>
          <a:xfrm>
            <a:off x="5583663" y="5418195"/>
            <a:ext cx="1173697" cy="670278"/>
          </a:xfrm>
          <a:prstGeom prst="straightConnector1">
            <a:avLst/>
          </a:prstGeom>
          <a:ln>
            <a:solidFill>
              <a:schemeClr val="accent4">
                <a:lumMod val="75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6036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188DA4F8-80ED-AA89-2744-295EDC15A6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3</a:t>
            </a:fld>
            <a:endParaRPr lang="ru-RU" dirty="0"/>
          </a:p>
        </p:txBody>
      </p:sp>
      <p:sp>
        <p:nvSpPr>
          <p:cNvPr id="9" name="Заголовок 2">
            <a:extLst>
              <a:ext uri="{FF2B5EF4-FFF2-40B4-BE49-F238E27FC236}">
                <a16:creationId xmlns:a16="http://schemas.microsoft.com/office/drawing/2014/main" xmlns="" id="{C0777225-6421-CF45-B763-33BF6791AD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07836"/>
            <a:ext cx="9949543" cy="1055189"/>
          </a:xfrm>
        </p:spPr>
        <p:txBody>
          <a:bodyPr>
            <a:normAutofit/>
          </a:bodyPr>
          <a:lstStyle/>
          <a:p>
            <a:r>
              <a:rPr lang="ru-RU" sz="2400" dirty="0"/>
              <a:t>Порядок представления отчетности </a:t>
            </a:r>
            <a:br>
              <a:rPr lang="ru-RU" sz="2400" dirty="0"/>
            </a:br>
            <a:r>
              <a:rPr lang="ru-RU" sz="2400" dirty="0"/>
              <a:t>по зарубежным счетам</a:t>
            </a:r>
          </a:p>
        </p:txBody>
      </p:sp>
      <p:sp>
        <p:nvSpPr>
          <p:cNvPr id="10" name="Скругленный прямоугольник 9">
            <a:extLst>
              <a:ext uri="{FF2B5EF4-FFF2-40B4-BE49-F238E27FC236}">
                <a16:creationId xmlns:a16="http://schemas.microsoft.com/office/drawing/2014/main" xmlns="" id="{CBF4E1EC-7A37-994C-A6D4-CC137938FA20}"/>
              </a:ext>
            </a:extLst>
          </p:cNvPr>
          <p:cNvSpPr/>
          <p:nvPr/>
        </p:nvSpPr>
        <p:spPr>
          <a:xfrm>
            <a:off x="5653668" y="1334429"/>
            <a:ext cx="6149631" cy="794644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ln>
                  <a:solidFill>
                    <a:schemeClr val="accent1"/>
                  </a:solidFill>
                </a:ln>
                <a:solidFill>
                  <a:schemeClr val="accent1"/>
                </a:solidFill>
              </a:rPr>
              <a:t>Физическое лицо-резидент представляет в налоговый орган отчет ежегодно, до 1 июня года, следующего за отчетным годом</a:t>
            </a:r>
          </a:p>
          <a:p>
            <a:pPr algn="ctr"/>
            <a:r>
              <a:rPr lang="ru-RU" sz="1400" b="1" dirty="0">
                <a:ln>
                  <a:solidFill>
                    <a:schemeClr val="accent1"/>
                  </a:solidFill>
                </a:ln>
                <a:solidFill>
                  <a:schemeClr val="accent1"/>
                </a:solidFill>
              </a:rPr>
              <a:t>(п.2 Правил №1365)</a:t>
            </a:r>
          </a:p>
        </p:txBody>
      </p:sp>
      <p:sp>
        <p:nvSpPr>
          <p:cNvPr id="11" name="Скругленный прямоугольник 10">
            <a:extLst>
              <a:ext uri="{FF2B5EF4-FFF2-40B4-BE49-F238E27FC236}">
                <a16:creationId xmlns:a16="http://schemas.microsoft.com/office/drawing/2014/main" xmlns="" id="{52A61742-E94D-694B-A62E-FCDC380EDEB3}"/>
              </a:ext>
            </a:extLst>
          </p:cNvPr>
          <p:cNvSpPr/>
          <p:nvPr/>
        </p:nvSpPr>
        <p:spPr>
          <a:xfrm>
            <a:off x="388700" y="1335241"/>
            <a:ext cx="4722271" cy="495741"/>
          </a:xfrm>
          <a:prstGeom prst="roundRect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Способы представления отчетов </a:t>
            </a:r>
            <a:br>
              <a:rPr lang="ru-RU" sz="14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</a:br>
            <a:r>
              <a:rPr lang="ru-RU" sz="14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по зарубежным счетам</a:t>
            </a:r>
          </a:p>
        </p:txBody>
      </p:sp>
      <p:sp>
        <p:nvSpPr>
          <p:cNvPr id="12" name="Скругленный прямоугольник 11">
            <a:extLst>
              <a:ext uri="{FF2B5EF4-FFF2-40B4-BE49-F238E27FC236}">
                <a16:creationId xmlns:a16="http://schemas.microsoft.com/office/drawing/2014/main" xmlns="" id="{3FB00CF5-6E06-544A-A862-1811B5FB9551}"/>
              </a:ext>
            </a:extLst>
          </p:cNvPr>
          <p:cNvSpPr/>
          <p:nvPr/>
        </p:nvSpPr>
        <p:spPr>
          <a:xfrm>
            <a:off x="388700" y="1987123"/>
            <a:ext cx="4722271" cy="479405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>
                <a:solidFill>
                  <a:schemeClr val="tx2"/>
                </a:solidFill>
              </a:rPr>
              <a:t>В электронной форме </a:t>
            </a:r>
            <a:br>
              <a:rPr lang="ru-RU" sz="1400" b="1" dirty="0">
                <a:solidFill>
                  <a:schemeClr val="tx2"/>
                </a:solidFill>
              </a:rPr>
            </a:br>
            <a:r>
              <a:rPr lang="ru-RU" sz="1400" b="1" dirty="0">
                <a:solidFill>
                  <a:schemeClr val="tx2"/>
                </a:solidFill>
              </a:rPr>
              <a:t>по телекоммуникационным каналам связи</a:t>
            </a:r>
          </a:p>
        </p:txBody>
      </p:sp>
      <p:sp>
        <p:nvSpPr>
          <p:cNvPr id="13" name="Скругленный прямоугольник 12">
            <a:extLst>
              <a:ext uri="{FF2B5EF4-FFF2-40B4-BE49-F238E27FC236}">
                <a16:creationId xmlns:a16="http://schemas.microsoft.com/office/drawing/2014/main" xmlns="" id="{CF76C752-07B6-7C41-ADCA-7E961F307AA8}"/>
              </a:ext>
            </a:extLst>
          </p:cNvPr>
          <p:cNvSpPr/>
          <p:nvPr/>
        </p:nvSpPr>
        <p:spPr>
          <a:xfrm>
            <a:off x="388699" y="2522292"/>
            <a:ext cx="4722271" cy="385132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>
                <a:solidFill>
                  <a:schemeClr val="tx2"/>
                </a:solidFill>
              </a:rPr>
              <a:t>Через личный кабинет налогоплательщика</a:t>
            </a:r>
          </a:p>
        </p:txBody>
      </p:sp>
      <p:sp>
        <p:nvSpPr>
          <p:cNvPr id="14" name="Скругленный прямоугольник 13">
            <a:extLst>
              <a:ext uri="{FF2B5EF4-FFF2-40B4-BE49-F238E27FC236}">
                <a16:creationId xmlns:a16="http://schemas.microsoft.com/office/drawing/2014/main" xmlns="" id="{BEF4B9B6-A2C4-784A-97D8-D1EA3ACE988B}"/>
              </a:ext>
            </a:extLst>
          </p:cNvPr>
          <p:cNvSpPr/>
          <p:nvPr/>
        </p:nvSpPr>
        <p:spPr>
          <a:xfrm>
            <a:off x="388699" y="2965272"/>
            <a:ext cx="4722271" cy="385132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>
                <a:solidFill>
                  <a:schemeClr val="tx2"/>
                </a:solidFill>
              </a:rPr>
              <a:t>Заказным почтовым отправлением</a:t>
            </a:r>
          </a:p>
        </p:txBody>
      </p:sp>
      <p:sp>
        <p:nvSpPr>
          <p:cNvPr id="15" name="Скругленный прямоугольник 14">
            <a:extLst>
              <a:ext uri="{FF2B5EF4-FFF2-40B4-BE49-F238E27FC236}">
                <a16:creationId xmlns:a16="http://schemas.microsoft.com/office/drawing/2014/main" xmlns="" id="{DC9CD333-129F-A542-A207-DD81ED7C3E88}"/>
              </a:ext>
            </a:extLst>
          </p:cNvPr>
          <p:cNvSpPr/>
          <p:nvPr/>
        </p:nvSpPr>
        <p:spPr>
          <a:xfrm>
            <a:off x="388699" y="3406167"/>
            <a:ext cx="4722271" cy="385133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>
                <a:solidFill>
                  <a:schemeClr val="tx2"/>
                </a:solidFill>
              </a:rPr>
              <a:t>Непосредственно в налоговый орган</a:t>
            </a:r>
          </a:p>
        </p:txBody>
      </p:sp>
      <p:sp>
        <p:nvSpPr>
          <p:cNvPr id="16" name="Скругленный прямоугольник 15">
            <a:extLst>
              <a:ext uri="{FF2B5EF4-FFF2-40B4-BE49-F238E27FC236}">
                <a16:creationId xmlns:a16="http://schemas.microsoft.com/office/drawing/2014/main" xmlns="" id="{3832564F-AEE7-0948-8BA9-8DA974643E92}"/>
              </a:ext>
            </a:extLst>
          </p:cNvPr>
          <p:cNvSpPr/>
          <p:nvPr/>
        </p:nvSpPr>
        <p:spPr>
          <a:xfrm>
            <a:off x="5653667" y="2339518"/>
            <a:ext cx="6149631" cy="1092935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ln>
                  <a:solidFill>
                    <a:schemeClr val="accent1"/>
                  </a:solidFill>
                </a:ln>
                <a:solidFill>
                  <a:schemeClr val="accent1"/>
                </a:solidFill>
              </a:rPr>
              <a:t>Обязанность физического лица-резидента представить налоговому органу отчет считается исполненной, если физическим лицом-резидентом представлен отчет в полном объеме и в установленный срок</a:t>
            </a:r>
          </a:p>
          <a:p>
            <a:pPr algn="ctr"/>
            <a:r>
              <a:rPr lang="ru-RU" sz="1400" b="1" dirty="0">
                <a:ln>
                  <a:solidFill>
                    <a:schemeClr val="accent1"/>
                  </a:solidFill>
                </a:ln>
                <a:solidFill>
                  <a:schemeClr val="accent1"/>
                </a:solidFill>
              </a:rPr>
              <a:t>(п.10 Правил №1365)</a:t>
            </a:r>
          </a:p>
        </p:txBody>
      </p:sp>
      <p:sp>
        <p:nvSpPr>
          <p:cNvPr id="18" name="Скругленный прямоугольник 17">
            <a:extLst>
              <a:ext uri="{FF2B5EF4-FFF2-40B4-BE49-F238E27FC236}">
                <a16:creationId xmlns:a16="http://schemas.microsoft.com/office/drawing/2014/main" xmlns="" id="{4C051152-8231-1945-AF70-58FDB8784E22}"/>
              </a:ext>
            </a:extLst>
          </p:cNvPr>
          <p:cNvSpPr/>
          <p:nvPr/>
        </p:nvSpPr>
        <p:spPr>
          <a:xfrm>
            <a:off x="5653667" y="3642899"/>
            <a:ext cx="6149631" cy="1503224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ln>
                  <a:solidFill>
                    <a:schemeClr val="accent1"/>
                  </a:solidFill>
                </a:ln>
                <a:solidFill>
                  <a:schemeClr val="accent1"/>
                </a:solidFill>
              </a:rPr>
              <a:t>В случае выявления налоговым органом неправильных сведений, указанных физическим лицом-резидентом в отчете, </a:t>
            </a:r>
            <a:br>
              <a:rPr lang="ru-RU" sz="1400" b="1" dirty="0">
                <a:ln>
                  <a:solidFill>
                    <a:schemeClr val="accent1"/>
                  </a:solidFill>
                </a:ln>
                <a:solidFill>
                  <a:schemeClr val="accent1"/>
                </a:solidFill>
              </a:rPr>
            </a:br>
            <a:r>
              <a:rPr lang="ru-RU" sz="1400" b="1" dirty="0">
                <a:ln>
                  <a:solidFill>
                    <a:schemeClr val="accent1"/>
                  </a:solidFill>
                </a:ln>
                <a:solidFill>
                  <a:schemeClr val="accent1"/>
                </a:solidFill>
              </a:rPr>
              <a:t>а также заполнения отчета не в полном объеме, налоговый орган письменно уведомляет физическое лицо-резидента о необходимости представления исправленного (уточненного) отчета</a:t>
            </a:r>
          </a:p>
          <a:p>
            <a:pPr algn="ctr"/>
            <a:r>
              <a:rPr lang="ru-RU" sz="1400" b="1" dirty="0">
                <a:ln>
                  <a:solidFill>
                    <a:schemeClr val="accent1"/>
                  </a:solidFill>
                </a:ln>
                <a:solidFill>
                  <a:schemeClr val="accent1"/>
                </a:solidFill>
              </a:rPr>
              <a:t>(п.11 Правил №1365)</a:t>
            </a:r>
          </a:p>
        </p:txBody>
      </p:sp>
      <p:sp>
        <p:nvSpPr>
          <p:cNvPr id="19" name="Скругленный прямоугольник 18">
            <a:extLst>
              <a:ext uri="{FF2B5EF4-FFF2-40B4-BE49-F238E27FC236}">
                <a16:creationId xmlns:a16="http://schemas.microsoft.com/office/drawing/2014/main" xmlns="" id="{329FA1F6-E6AB-2147-AFEE-5A6CD2C54965}"/>
              </a:ext>
            </a:extLst>
          </p:cNvPr>
          <p:cNvSpPr/>
          <p:nvPr/>
        </p:nvSpPr>
        <p:spPr>
          <a:xfrm>
            <a:off x="931396" y="5416758"/>
            <a:ext cx="9949543" cy="1092934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b="1" dirty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</a:rPr>
              <a:t>Обязанность резидента по представлению отчета лежит исключительно на нем, </a:t>
            </a:r>
            <a:br>
              <a:rPr lang="ru-RU" sz="1600" b="1" dirty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</a:rPr>
            </a:br>
            <a:r>
              <a:rPr lang="ru-RU" sz="1600" b="1" dirty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</a:rPr>
              <a:t>и, в случае ее неисполнения, он подлежит привлечению к административной ответственности </a:t>
            </a:r>
          </a:p>
        </p:txBody>
      </p:sp>
      <p:pic>
        <p:nvPicPr>
          <p:cNvPr id="20" name="Рисунок 19" descr="Предупреждение со сплошной заливкой">
            <a:extLst>
              <a:ext uri="{FF2B5EF4-FFF2-40B4-BE49-F238E27FC236}">
                <a16:creationId xmlns:a16="http://schemas.microsoft.com/office/drawing/2014/main" xmlns="" id="{5229B64B-430E-2945-BA7F-7268102109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42547" y="5562924"/>
            <a:ext cx="690502" cy="690502"/>
          </a:xfrm>
          <a:prstGeom prst="rect">
            <a:avLst/>
          </a:prstGeom>
        </p:spPr>
      </p:pic>
      <p:sp>
        <p:nvSpPr>
          <p:cNvPr id="17" name="Текст 5">
            <a:extLst>
              <a:ext uri="{FF2B5EF4-FFF2-40B4-BE49-F238E27FC236}">
                <a16:creationId xmlns:a16="http://schemas.microsoft.com/office/drawing/2014/main" xmlns="" id="{0D3D138E-33D5-6840-A494-1FCAF2AB8591}"/>
              </a:ext>
            </a:extLst>
          </p:cNvPr>
          <p:cNvSpPr txBox="1">
            <a:spLocks/>
          </p:cNvSpPr>
          <p:nvPr/>
        </p:nvSpPr>
        <p:spPr>
          <a:xfrm>
            <a:off x="707189" y="4073368"/>
            <a:ext cx="2873570" cy="75407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350" dirty="0">
                <a:ln>
                  <a:solidFill>
                    <a:schemeClr val="tx1"/>
                  </a:solidFill>
                </a:ln>
                <a:cs typeface="Arial Narrow" panose="020B0604020202020204" pitchFamily="34" charset="0"/>
              </a:rPr>
              <a:t>Бесплатное программное обеспечение ФНС России </a:t>
            </a:r>
            <a:br>
              <a:rPr lang="ru-RU" sz="1350" dirty="0">
                <a:ln>
                  <a:solidFill>
                    <a:schemeClr val="tx1"/>
                  </a:solidFill>
                </a:ln>
                <a:cs typeface="Arial Narrow" panose="020B0604020202020204" pitchFamily="34" charset="0"/>
              </a:rPr>
            </a:br>
            <a:r>
              <a:rPr lang="ru-RU" sz="1350" dirty="0">
                <a:ln>
                  <a:solidFill>
                    <a:schemeClr val="tx1"/>
                  </a:solidFill>
                </a:ln>
                <a:cs typeface="Arial Narrow" panose="020B0604020202020204" pitchFamily="34" charset="0"/>
              </a:rPr>
              <a:t>для подготовки отчета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AC512BA-5BFB-C24F-95BB-3284057DFC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27345" y="4072312"/>
            <a:ext cx="754076" cy="754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3543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Скругленный прямоугольник 18">
            <a:extLst>
              <a:ext uri="{FF2B5EF4-FFF2-40B4-BE49-F238E27FC236}">
                <a16:creationId xmlns:a16="http://schemas.microsoft.com/office/drawing/2014/main" xmlns="" id="{5685576E-ADAE-7946-B5A6-C5B244237989}"/>
              </a:ext>
            </a:extLst>
          </p:cNvPr>
          <p:cNvSpPr/>
          <p:nvPr/>
        </p:nvSpPr>
        <p:spPr>
          <a:xfrm>
            <a:off x="6366811" y="2250523"/>
            <a:ext cx="4116393" cy="1880772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dirty="0">
                <a:solidFill>
                  <a:schemeClr val="tx2"/>
                </a:solidFill>
              </a:rPr>
              <a:t>1. Действующие заграничные паспорта.</a:t>
            </a:r>
          </a:p>
          <a:p>
            <a:pPr algn="ctr"/>
            <a:r>
              <a:rPr lang="ru-RU" sz="1200" b="1" dirty="0">
                <a:solidFill>
                  <a:schemeClr val="tx2"/>
                </a:solidFill>
              </a:rPr>
              <a:t>2. Гражданство иностранного государства (ВНЖ).</a:t>
            </a:r>
          </a:p>
          <a:p>
            <a:pPr algn="ctr"/>
            <a:r>
              <a:rPr lang="ru-RU" sz="1200" b="1" dirty="0">
                <a:solidFill>
                  <a:schemeClr val="tx2"/>
                </a:solidFill>
              </a:rPr>
              <a:t>3. Статус налогового нерезидента.</a:t>
            </a:r>
          </a:p>
          <a:p>
            <a:pPr algn="ctr"/>
            <a:r>
              <a:rPr lang="ru-RU" sz="1200" b="1" dirty="0">
                <a:solidFill>
                  <a:schemeClr val="tx2"/>
                </a:solidFill>
              </a:rPr>
              <a:t>4. Квитанции о фактическом проживании. </a:t>
            </a:r>
            <a:br>
              <a:rPr lang="ru-RU" sz="1200" b="1" dirty="0">
                <a:solidFill>
                  <a:schemeClr val="tx2"/>
                </a:solidFill>
              </a:rPr>
            </a:br>
            <a:r>
              <a:rPr lang="ru-RU" sz="1200" b="1" dirty="0">
                <a:solidFill>
                  <a:schemeClr val="tx2"/>
                </a:solidFill>
              </a:rPr>
              <a:t>5. Справка из ОВМ МВД России.</a:t>
            </a:r>
          </a:p>
          <a:p>
            <a:pPr algn="ctr"/>
            <a:r>
              <a:rPr lang="ru-RU" sz="1200" b="1" dirty="0">
                <a:solidFill>
                  <a:schemeClr val="tx2"/>
                </a:solidFill>
              </a:rPr>
              <a:t>6. Разрешение на временное пребывание.</a:t>
            </a:r>
          </a:p>
          <a:p>
            <a:pPr algn="ctr"/>
            <a:r>
              <a:rPr lang="ru-RU" sz="1200" b="1" dirty="0">
                <a:solidFill>
                  <a:schemeClr val="tx2"/>
                </a:solidFill>
              </a:rPr>
              <a:t>7. Рабочая или студенческая виза.</a:t>
            </a:r>
          </a:p>
          <a:p>
            <a:pPr algn="ctr"/>
            <a:r>
              <a:rPr lang="ru-RU" sz="1200" b="1" dirty="0">
                <a:solidFill>
                  <a:schemeClr val="tx2"/>
                </a:solidFill>
              </a:rPr>
              <a:t>8. Банковские выписки</a:t>
            </a:r>
          </a:p>
          <a:p>
            <a:pPr algn="ctr"/>
            <a:r>
              <a:rPr lang="ru-RU" sz="1200" b="1" dirty="0">
                <a:solidFill>
                  <a:schemeClr val="tx2"/>
                </a:solidFill>
              </a:rPr>
              <a:t>и т.п.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8B003EE3-9E30-8D49-B07B-3B5CBDE8C1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4</a:t>
            </a:fld>
            <a:endParaRPr lang="ru-RU" dirty="0"/>
          </a:p>
        </p:txBody>
      </p:sp>
      <p:sp>
        <p:nvSpPr>
          <p:cNvPr id="9" name="Заголовок 2">
            <a:extLst>
              <a:ext uri="{FF2B5EF4-FFF2-40B4-BE49-F238E27FC236}">
                <a16:creationId xmlns:a16="http://schemas.microsoft.com/office/drawing/2014/main" xmlns="" id="{99A31268-5D8B-0646-9A00-9BA41BC3D40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07836"/>
            <a:ext cx="9949543" cy="1055189"/>
          </a:xfrm>
        </p:spPr>
        <p:txBody>
          <a:bodyPr>
            <a:normAutofit/>
          </a:bodyPr>
          <a:lstStyle/>
          <a:p>
            <a:r>
              <a:rPr lang="ru-RU" sz="2400" dirty="0"/>
              <a:t>Основания для освобождения от обязанности: 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>документы </a:t>
            </a:r>
            <a:r>
              <a:rPr lang="ru-RU" sz="2400" dirty="0"/>
              <a:t>и судебная практика</a:t>
            </a:r>
          </a:p>
        </p:txBody>
      </p:sp>
      <p:sp>
        <p:nvSpPr>
          <p:cNvPr id="10" name="Скругленный прямоугольник 9">
            <a:extLst>
              <a:ext uri="{FF2B5EF4-FFF2-40B4-BE49-F238E27FC236}">
                <a16:creationId xmlns:a16="http://schemas.microsoft.com/office/drawing/2014/main" xmlns="" id="{92C9B0F7-3331-9541-95F9-60A36AAE23D6}"/>
              </a:ext>
            </a:extLst>
          </p:cNvPr>
          <p:cNvSpPr/>
          <p:nvPr/>
        </p:nvSpPr>
        <p:spPr>
          <a:xfrm>
            <a:off x="533662" y="1051923"/>
            <a:ext cx="4116393" cy="379127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dirty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</a:rPr>
              <a:t>Освобождение от обязанности </a:t>
            </a:r>
            <a:br>
              <a:rPr lang="ru-RU" sz="1200" b="1" dirty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</a:rPr>
            </a:br>
            <a:r>
              <a:rPr lang="ru-RU" sz="1200" b="1" dirty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</a:rPr>
              <a:t>по представлению отчетов по зарубежным счетам </a:t>
            </a:r>
          </a:p>
        </p:txBody>
      </p:sp>
      <p:sp>
        <p:nvSpPr>
          <p:cNvPr id="11" name="Скругленный прямоугольник 10">
            <a:extLst>
              <a:ext uri="{FF2B5EF4-FFF2-40B4-BE49-F238E27FC236}">
                <a16:creationId xmlns:a16="http://schemas.microsoft.com/office/drawing/2014/main" xmlns="" id="{1CD472FF-7701-6846-9966-DC52271D1CDF}"/>
              </a:ext>
            </a:extLst>
          </p:cNvPr>
          <p:cNvSpPr/>
          <p:nvPr/>
        </p:nvSpPr>
        <p:spPr>
          <a:xfrm>
            <a:off x="533658" y="1503089"/>
            <a:ext cx="4116393" cy="535270"/>
          </a:xfrm>
          <a:prstGeom prst="roundRect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dirty="0">
                <a:solidFill>
                  <a:schemeClr val="bg1"/>
                </a:solidFill>
              </a:rPr>
              <a:t>Нахождение за пределами Российской Федерации более 183 дней в течение отчетного года</a:t>
            </a:r>
          </a:p>
        </p:txBody>
      </p:sp>
      <p:sp>
        <p:nvSpPr>
          <p:cNvPr id="12" name="Скругленный прямоугольник 11">
            <a:extLst>
              <a:ext uri="{FF2B5EF4-FFF2-40B4-BE49-F238E27FC236}">
                <a16:creationId xmlns:a16="http://schemas.microsoft.com/office/drawing/2014/main" xmlns="" id="{F0404932-0DAB-5741-A237-49F26AC023D9}"/>
              </a:ext>
            </a:extLst>
          </p:cNvPr>
          <p:cNvSpPr/>
          <p:nvPr/>
        </p:nvSpPr>
        <p:spPr>
          <a:xfrm>
            <a:off x="533658" y="1978828"/>
            <a:ext cx="4116393" cy="535271"/>
          </a:xfrm>
          <a:prstGeom prst="roundRect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dirty="0">
                <a:solidFill>
                  <a:schemeClr val="bg1"/>
                </a:solidFill>
              </a:rPr>
              <a:t>Статус налогового нерезидента</a:t>
            </a:r>
          </a:p>
          <a:p>
            <a:pPr algn="ctr"/>
            <a:r>
              <a:rPr lang="ru-RU" sz="1200" b="1" dirty="0">
                <a:solidFill>
                  <a:schemeClr val="bg1"/>
                </a:solidFill>
              </a:rPr>
              <a:t>(абз.1 п.4 ст.207 НК РФ)</a:t>
            </a:r>
          </a:p>
        </p:txBody>
      </p:sp>
      <p:sp>
        <p:nvSpPr>
          <p:cNvPr id="13" name="Скругленный прямоугольник 12">
            <a:extLst>
              <a:ext uri="{FF2B5EF4-FFF2-40B4-BE49-F238E27FC236}">
                <a16:creationId xmlns:a16="http://schemas.microsoft.com/office/drawing/2014/main" xmlns="" id="{B6750615-7C63-F943-9FFE-F018DBEDA688}"/>
              </a:ext>
            </a:extLst>
          </p:cNvPr>
          <p:cNvSpPr/>
          <p:nvPr/>
        </p:nvSpPr>
        <p:spPr>
          <a:xfrm>
            <a:off x="533658" y="2444687"/>
            <a:ext cx="4116393" cy="1424090"/>
          </a:xfrm>
          <a:prstGeom prst="roundRect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dirty="0">
                <a:solidFill>
                  <a:schemeClr val="bg1"/>
                </a:solidFill>
              </a:rPr>
              <a:t>Нахождение счета на территории государства, </a:t>
            </a:r>
            <a:br>
              <a:rPr lang="ru-RU" sz="1200" b="1" dirty="0">
                <a:solidFill>
                  <a:schemeClr val="bg1"/>
                </a:solidFill>
              </a:rPr>
            </a:br>
            <a:r>
              <a:rPr lang="ru-RU" sz="1200" b="1" dirty="0">
                <a:solidFill>
                  <a:schemeClr val="bg1"/>
                </a:solidFill>
              </a:rPr>
              <a:t>с которым осуществляется автоматический обмен финансовой информацией, </a:t>
            </a:r>
            <a:br>
              <a:rPr lang="ru-RU" sz="1200" b="1" dirty="0">
                <a:solidFill>
                  <a:schemeClr val="bg1"/>
                </a:solidFill>
              </a:rPr>
            </a:br>
            <a:r>
              <a:rPr lang="ru-RU" sz="1200" b="1" dirty="0">
                <a:solidFill>
                  <a:schemeClr val="bg1"/>
                </a:solidFill>
              </a:rPr>
              <a:t>или на территории государства-члена ЕАЭС, </a:t>
            </a:r>
            <a:br>
              <a:rPr lang="ru-RU" sz="1200" b="1" dirty="0">
                <a:solidFill>
                  <a:schemeClr val="bg1"/>
                </a:solidFill>
              </a:rPr>
            </a:br>
            <a:r>
              <a:rPr lang="ru-RU" sz="1200" b="1" dirty="0">
                <a:solidFill>
                  <a:schemeClr val="bg1"/>
                </a:solidFill>
              </a:rPr>
              <a:t>при условии, что движение средств </a:t>
            </a:r>
            <a:br>
              <a:rPr lang="ru-RU" sz="1200" b="1" dirty="0">
                <a:solidFill>
                  <a:schemeClr val="bg1"/>
                </a:solidFill>
              </a:rPr>
            </a:br>
            <a:r>
              <a:rPr lang="ru-RU" sz="1200" b="1" dirty="0">
                <a:solidFill>
                  <a:schemeClr val="bg1"/>
                </a:solidFill>
              </a:rPr>
              <a:t>по зарубежному счету </a:t>
            </a:r>
            <a:br>
              <a:rPr lang="ru-RU" sz="1200" b="1" dirty="0">
                <a:solidFill>
                  <a:schemeClr val="bg1"/>
                </a:solidFill>
              </a:rPr>
            </a:br>
            <a:r>
              <a:rPr lang="ru-RU" sz="1200" b="1" dirty="0">
                <a:solidFill>
                  <a:schemeClr val="bg1"/>
                </a:solidFill>
              </a:rPr>
              <a:t>не превышает 600 тыс. рублей</a:t>
            </a:r>
          </a:p>
        </p:txBody>
      </p:sp>
      <p:sp>
        <p:nvSpPr>
          <p:cNvPr id="14" name="Текст 5">
            <a:extLst>
              <a:ext uri="{FF2B5EF4-FFF2-40B4-BE49-F238E27FC236}">
                <a16:creationId xmlns:a16="http://schemas.microsoft.com/office/drawing/2014/main" xmlns="" id="{B363A197-E757-6443-B399-5CFFC201B96C}"/>
              </a:ext>
            </a:extLst>
          </p:cNvPr>
          <p:cNvSpPr txBox="1">
            <a:spLocks/>
          </p:cNvSpPr>
          <p:nvPr/>
        </p:nvSpPr>
        <p:spPr>
          <a:xfrm>
            <a:off x="533658" y="3966552"/>
            <a:ext cx="2911776" cy="96715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200" dirty="0">
                <a:ln>
                  <a:solidFill>
                    <a:schemeClr val="tx1"/>
                  </a:solidFill>
                </a:ln>
                <a:cs typeface="Arial Narrow" panose="020B0604020202020204" pitchFamily="34" charset="0"/>
              </a:rPr>
              <a:t>Перечень государств, осуществляющих автоматический обмен финансовой информации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200" dirty="0">
                <a:ln>
                  <a:solidFill>
                    <a:schemeClr val="tx1"/>
                  </a:solidFill>
                </a:ln>
                <a:cs typeface="Arial Narrow" panose="020B0604020202020204" pitchFamily="34" charset="0"/>
              </a:rPr>
              <a:t>(Приказ ФНС России </a:t>
            </a:r>
            <a:br>
              <a:rPr lang="ru-RU" sz="1200" dirty="0">
                <a:ln>
                  <a:solidFill>
                    <a:schemeClr val="tx1"/>
                  </a:solidFill>
                </a:ln>
                <a:cs typeface="Arial Narrow" panose="020B0604020202020204" pitchFamily="34" charset="0"/>
              </a:rPr>
            </a:br>
            <a:r>
              <a:rPr lang="ru-RU" sz="1200" dirty="0">
                <a:ln>
                  <a:solidFill>
                    <a:schemeClr val="tx1"/>
                  </a:solidFill>
                </a:ln>
                <a:cs typeface="Arial Narrow" panose="020B0604020202020204" pitchFamily="34" charset="0"/>
              </a:rPr>
              <a:t>от 30.10.2024 №ЕД-7-17/916@)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7F62C9F6-AF07-474A-B473-913C34A5F5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4288" y="3979436"/>
            <a:ext cx="942433" cy="942433"/>
          </a:xfrm>
          <a:prstGeom prst="rect">
            <a:avLst/>
          </a:prstGeom>
        </p:spPr>
      </p:pic>
      <p:sp>
        <p:nvSpPr>
          <p:cNvPr id="16" name="Скругленный прямоугольник 15">
            <a:extLst>
              <a:ext uri="{FF2B5EF4-FFF2-40B4-BE49-F238E27FC236}">
                <a16:creationId xmlns:a16="http://schemas.microsoft.com/office/drawing/2014/main" xmlns="" id="{777EF959-D640-FD41-A2D7-DBF291FAE75A}"/>
              </a:ext>
            </a:extLst>
          </p:cNvPr>
          <p:cNvSpPr/>
          <p:nvPr/>
        </p:nvSpPr>
        <p:spPr>
          <a:xfrm>
            <a:off x="6366812" y="1051923"/>
            <a:ext cx="4116393" cy="379127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dirty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</a:rPr>
              <a:t>Учет сроков пребывания </a:t>
            </a:r>
          </a:p>
          <a:p>
            <a:pPr algn="ctr"/>
            <a:r>
              <a:rPr lang="ru-RU" sz="1200" b="1" dirty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</a:rPr>
              <a:t>за пределами территории РФ – обязанность резидента </a:t>
            </a:r>
          </a:p>
        </p:txBody>
      </p:sp>
      <p:pic>
        <p:nvPicPr>
          <p:cNvPr id="17" name="Рисунок 16" descr="Предупреждение со сплошной заливкой">
            <a:extLst>
              <a:ext uri="{FF2B5EF4-FFF2-40B4-BE49-F238E27FC236}">
                <a16:creationId xmlns:a16="http://schemas.microsoft.com/office/drawing/2014/main" xmlns="" id="{AD06E9D1-5F1B-AA42-853F-A9E0C306FD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6391246" y="1069004"/>
            <a:ext cx="232172" cy="232172"/>
          </a:xfrm>
          <a:prstGeom prst="rect">
            <a:avLst/>
          </a:prstGeom>
        </p:spPr>
      </p:pic>
      <p:sp>
        <p:nvSpPr>
          <p:cNvPr id="18" name="Скругленный прямоугольник 17">
            <a:extLst>
              <a:ext uri="{FF2B5EF4-FFF2-40B4-BE49-F238E27FC236}">
                <a16:creationId xmlns:a16="http://schemas.microsoft.com/office/drawing/2014/main" xmlns="" id="{6732BDEA-4761-1C4E-85A2-9712B16EB8B3}"/>
              </a:ext>
            </a:extLst>
          </p:cNvPr>
          <p:cNvSpPr/>
          <p:nvPr/>
        </p:nvSpPr>
        <p:spPr>
          <a:xfrm>
            <a:off x="6366811" y="1572075"/>
            <a:ext cx="4116393" cy="687430"/>
          </a:xfrm>
          <a:prstGeom prst="roundRect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dirty="0">
                <a:solidFill>
                  <a:schemeClr val="bg1"/>
                </a:solidFill>
              </a:rPr>
              <a:t>Примеры подтверждения нахождения резидента </a:t>
            </a:r>
            <a:br>
              <a:rPr lang="ru-RU" sz="1200" b="1" dirty="0">
                <a:solidFill>
                  <a:schemeClr val="bg1"/>
                </a:solidFill>
              </a:rPr>
            </a:br>
            <a:r>
              <a:rPr lang="ru-RU" sz="1200" b="1" dirty="0">
                <a:solidFill>
                  <a:schemeClr val="bg1"/>
                </a:solidFill>
              </a:rPr>
              <a:t>за рубежом более 183 дней</a:t>
            </a:r>
            <a:br>
              <a:rPr lang="ru-RU" sz="1200" b="1" dirty="0">
                <a:solidFill>
                  <a:schemeClr val="bg1"/>
                </a:solidFill>
              </a:rPr>
            </a:br>
            <a:r>
              <a:rPr lang="ru-RU" sz="1200" b="1" dirty="0">
                <a:solidFill>
                  <a:schemeClr val="bg1"/>
                </a:solidFill>
              </a:rPr>
              <a:t>(заверенные надлежащим образом копии):</a:t>
            </a:r>
          </a:p>
        </p:txBody>
      </p:sp>
      <p:sp>
        <p:nvSpPr>
          <p:cNvPr id="20" name="Скругленный прямоугольник 19">
            <a:extLst>
              <a:ext uri="{FF2B5EF4-FFF2-40B4-BE49-F238E27FC236}">
                <a16:creationId xmlns:a16="http://schemas.microsoft.com/office/drawing/2014/main" xmlns="" id="{1B8DC727-C06D-264B-AFBA-28E70A72C1B9}"/>
              </a:ext>
            </a:extLst>
          </p:cNvPr>
          <p:cNvSpPr/>
          <p:nvPr/>
        </p:nvSpPr>
        <p:spPr>
          <a:xfrm>
            <a:off x="6694563" y="4172653"/>
            <a:ext cx="3466849" cy="487110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dirty="0">
                <a:solidFill>
                  <a:schemeClr val="tx2"/>
                </a:solidFill>
              </a:rPr>
              <a:t>Положительная судебная практика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xmlns="" id="{2D8E3C42-E2AF-DD4B-A478-22F53F469DE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9937" y="4213978"/>
            <a:ext cx="351411" cy="422863"/>
          </a:xfrm>
          <a:prstGeom prst="rect">
            <a:avLst/>
          </a:prstGeom>
        </p:spPr>
      </p:pic>
      <p:sp>
        <p:nvSpPr>
          <p:cNvPr id="23" name="Скругленный прямоугольник 22">
            <a:extLst>
              <a:ext uri="{FF2B5EF4-FFF2-40B4-BE49-F238E27FC236}">
                <a16:creationId xmlns:a16="http://schemas.microsoft.com/office/drawing/2014/main" xmlns="" id="{FCFA56CE-0CAE-D84A-9646-10E2ACC60EDB}"/>
              </a:ext>
            </a:extLst>
          </p:cNvPr>
          <p:cNvSpPr/>
          <p:nvPr/>
        </p:nvSpPr>
        <p:spPr>
          <a:xfrm>
            <a:off x="6366811" y="5679528"/>
            <a:ext cx="2106788" cy="487109"/>
          </a:xfrm>
          <a:prstGeom prst="roundRect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dirty="0">
                <a:solidFill>
                  <a:schemeClr val="bg1"/>
                </a:solidFill>
              </a:rPr>
              <a:t>Савеловский суд Москвы </a:t>
            </a:r>
          </a:p>
          <a:p>
            <a:pPr algn="ctr"/>
            <a:r>
              <a:rPr lang="ru-RU" sz="1200" b="1" dirty="0">
                <a:solidFill>
                  <a:schemeClr val="bg1"/>
                </a:solidFill>
              </a:rPr>
              <a:t>(№12-922/2025)</a:t>
            </a:r>
          </a:p>
        </p:txBody>
      </p:sp>
      <p:pic>
        <p:nvPicPr>
          <p:cNvPr id="24" name="Рисунок 23">
            <a:extLst>
              <a:ext uri="{FF2B5EF4-FFF2-40B4-BE49-F238E27FC236}">
                <a16:creationId xmlns:a16="http://schemas.microsoft.com/office/drawing/2014/main" xmlns="" id="{218A6C0E-5521-8B40-BDFB-C94BBCAFC5B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06375" y="4763371"/>
            <a:ext cx="808513" cy="808513"/>
          </a:xfrm>
          <a:prstGeom prst="rect">
            <a:avLst/>
          </a:prstGeom>
        </p:spPr>
      </p:pic>
      <p:sp>
        <p:nvSpPr>
          <p:cNvPr id="25" name="Скругленный прямоугольник 24">
            <a:extLst>
              <a:ext uri="{FF2B5EF4-FFF2-40B4-BE49-F238E27FC236}">
                <a16:creationId xmlns:a16="http://schemas.microsoft.com/office/drawing/2014/main" xmlns="" id="{6EA6BAE8-6D5A-7440-B857-145C14768706}"/>
              </a:ext>
            </a:extLst>
          </p:cNvPr>
          <p:cNvSpPr/>
          <p:nvPr/>
        </p:nvSpPr>
        <p:spPr>
          <a:xfrm>
            <a:off x="8505147" y="5675493"/>
            <a:ext cx="1978057" cy="487109"/>
          </a:xfrm>
          <a:prstGeom prst="roundRect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dirty="0">
                <a:solidFill>
                  <a:schemeClr val="bg1"/>
                </a:solidFill>
              </a:rPr>
              <a:t>Таганский суд Москвы</a:t>
            </a:r>
          </a:p>
          <a:p>
            <a:pPr algn="ctr"/>
            <a:r>
              <a:rPr lang="ru-RU" sz="1200" b="1" dirty="0">
                <a:solidFill>
                  <a:schemeClr val="bg1"/>
                </a:solidFill>
              </a:rPr>
              <a:t>(12-1344/2024)</a:t>
            </a:r>
          </a:p>
        </p:txBody>
      </p:sp>
      <p:sp>
        <p:nvSpPr>
          <p:cNvPr id="26" name="Скругленный прямоугольник 25">
            <a:extLst>
              <a:ext uri="{FF2B5EF4-FFF2-40B4-BE49-F238E27FC236}">
                <a16:creationId xmlns:a16="http://schemas.microsoft.com/office/drawing/2014/main" xmlns="" id="{04B5358F-5A45-6B4D-9911-017A6CBF9C0E}"/>
              </a:ext>
            </a:extLst>
          </p:cNvPr>
          <p:cNvSpPr/>
          <p:nvPr/>
        </p:nvSpPr>
        <p:spPr>
          <a:xfrm>
            <a:off x="533658" y="5044361"/>
            <a:ext cx="4116393" cy="111824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dirty="0">
                <a:solidFill>
                  <a:schemeClr val="tx2"/>
                </a:solidFill>
              </a:rPr>
              <a:t>Несоблюдение установленного порядка представления отчетов по зарубежным счетам и подтверждающих документов влечет административную ответственность по ч.6 ст.15.25 КоАП РФ</a:t>
            </a:r>
          </a:p>
          <a:p>
            <a:pPr algn="ctr"/>
            <a:r>
              <a:rPr lang="ru-RU" sz="200" b="1" dirty="0">
                <a:solidFill>
                  <a:schemeClr val="bg1"/>
                </a:solidFill>
              </a:rPr>
              <a:t>А </a:t>
            </a:r>
          </a:p>
          <a:p>
            <a:pPr algn="ctr"/>
            <a:r>
              <a:rPr lang="ru-RU" sz="1200" b="1" dirty="0">
                <a:solidFill>
                  <a:schemeClr val="tx2"/>
                </a:solidFill>
              </a:rPr>
              <a:t>Повторное нарушение – административная ответственность по ч.6.5 ст.15.25 КоАП РФ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0AA679B9-4231-534D-8996-538879B846D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15948" y="4763370"/>
            <a:ext cx="808513" cy="808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1240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396BA916-D53B-0E1F-22A7-623B62A4D1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5</a:t>
            </a:fld>
            <a:endParaRPr lang="ru-RU" dirty="0"/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xmlns="" id="{6DA4D234-647B-FC4B-A829-BB91086CB88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СПАСИБО ЗА ВНИМАНИЕ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039DF6E3-428D-A6C8-0BCC-F96751AC30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3990" y="1663581"/>
            <a:ext cx="1583317" cy="1809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89998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ФНС 1">
      <a:dk1>
        <a:srgbClr val="2A3A7B"/>
      </a:dk1>
      <a:lt1>
        <a:srgbClr val="EDF1F6"/>
      </a:lt1>
      <a:dk2>
        <a:srgbClr val="2A3A7B"/>
      </a:dk2>
      <a:lt2>
        <a:srgbClr val="D8DFEB"/>
      </a:lt2>
      <a:accent1>
        <a:srgbClr val="005BAD"/>
      </a:accent1>
      <a:accent2>
        <a:srgbClr val="489EDD"/>
      </a:accent2>
      <a:accent3>
        <a:srgbClr val="2A3A7B"/>
      </a:accent3>
      <a:accent4>
        <a:srgbClr val="7F8FA9"/>
      </a:accent4>
      <a:accent5>
        <a:srgbClr val="F6522D"/>
      </a:accent5>
      <a:accent6>
        <a:srgbClr val="D8DFEB"/>
      </a:accent6>
      <a:hlink>
        <a:srgbClr val="FB542E"/>
      </a:hlink>
      <a:folHlink>
        <a:srgbClr val="3EBBF0"/>
      </a:folHlink>
    </a:clrScheme>
    <a:fontScheme name="Franklin Gothic">
      <a:majorFont>
        <a:latin typeface="Franklin Gothic Medium" panose="020B0603020102020204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webextensions/_rels/taskpanes.xml.rels><?xml version="1.0" encoding="UTF-8" standalone="yes"?>
<Relationships xmlns="http://schemas.openxmlformats.org/package/2006/relationships"><Relationship Id="rId2" Type="http://schemas.microsoft.com/office/2011/relationships/webextension" Target="webextension2.xml"/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0">
    <wetp:webextensionref xmlns:r="http://schemas.openxmlformats.org/officeDocument/2006/relationships" r:id="rId1"/>
  </wetp:taskpane>
  <wetp:taskpane dockstate="right" visibility="0" width="350" row="0">
    <wetp:webextensionref xmlns:r="http://schemas.openxmlformats.org/officeDocument/2006/relationships" r:id="rId2"/>
  </wetp:taskpane>
</wetp:taskpanes>
</file>

<file path=ppt/webextensions/webextension1.xml><?xml version="1.0" encoding="utf-8"?>
<we:webextension xmlns:we="http://schemas.microsoft.com/office/webextensions/webextension/2010/11" id="{234A71D7-A989-6745-8767-C82D2ECB289B}">
  <we:reference id="wa104379279" version="2.1.0.0" store="ru-RU" storeType="OMEX"/>
  <we:alternateReferences>
    <we:reference id="wa104379279" version="2.1.0.0" store="WA104379279" storeType="OMEX"/>
  </we:alternateReferences>
  <we:properties/>
  <we:bindings/>
  <we:snapshot xmlns:r="http://schemas.openxmlformats.org/officeDocument/2006/relationships"/>
</we:webextension>
</file>

<file path=ppt/webextensions/webextension2.xml><?xml version="1.0" encoding="utf-8"?>
<we:webextension xmlns:we="http://schemas.microsoft.com/office/webextensions/webextension/2010/11" id="{56D063AA-32D6-7343-A6A9-05430893C1FB}">
  <we:reference id="wa104051163" version="1.2.0.3" store="ru-RU" storeType="OMEX"/>
  <we:alternateReferences>
    <we:reference id="wa104051163" version="1.2.0.3" store="wa104051163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11214</TotalTime>
  <Words>354</Words>
  <Application>Microsoft Office PowerPoint</Application>
  <PresentationFormat>Широкоэкранный</PresentationFormat>
  <Paragraphs>69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6" baseType="lpstr">
      <vt:lpstr>Aptos</vt:lpstr>
      <vt:lpstr>Arial</vt:lpstr>
      <vt:lpstr>Arial Narrow</vt:lpstr>
      <vt:lpstr>Franklin Gothic Book</vt:lpstr>
      <vt:lpstr>Franklin Gothic Medium</vt:lpstr>
      <vt:lpstr>Montserrat</vt:lpstr>
      <vt:lpstr>Montserrat Medium</vt:lpstr>
      <vt:lpstr>Montserrat SemiBold</vt:lpstr>
      <vt:lpstr>Roboto Condensed</vt:lpstr>
      <vt:lpstr>Times New Roman</vt:lpstr>
      <vt:lpstr>Тема Office</vt:lpstr>
      <vt:lpstr>Презентация PowerPoint</vt:lpstr>
      <vt:lpstr>Нормативно-правовое обеспечение отчетности  по зарубежным счетам</vt:lpstr>
      <vt:lpstr>Порядок представления отчетности  по зарубежным счетам</vt:lpstr>
      <vt:lpstr>Основания для освобождения от обязанности:  документы и судебная практика</vt:lpstr>
      <vt:lpstr>СПАСИБО ЗА ВНИМАНИЕ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ФЕДЕРАЛЬНАЯ НАЛОГОВАЯ СЛУЖБА</dc:title>
  <dc:creator>Анастасия Гаврикова</dc:creator>
  <cp:lastModifiedBy>Измеров Алексей Анатольевич</cp:lastModifiedBy>
  <cp:revision>252</cp:revision>
  <dcterms:created xsi:type="dcterms:W3CDTF">2025-05-13T09:24:29Z</dcterms:created>
  <dcterms:modified xsi:type="dcterms:W3CDTF">2025-06-24T06:58:34Z</dcterms:modified>
</cp:coreProperties>
</file>