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821" r:id="rId1"/>
    <p:sldMasterId id="2147485842" r:id="rId2"/>
  </p:sldMasterIdLst>
  <p:notesMasterIdLst>
    <p:notesMasterId r:id="rId13"/>
  </p:notesMasterIdLst>
  <p:sldIdLst>
    <p:sldId id="747" r:id="rId3"/>
    <p:sldId id="896" r:id="rId4"/>
    <p:sldId id="898" r:id="rId5"/>
    <p:sldId id="904" r:id="rId6"/>
    <p:sldId id="907" r:id="rId7"/>
    <p:sldId id="909" r:id="rId8"/>
    <p:sldId id="910" r:id="rId9"/>
    <p:sldId id="911" r:id="rId10"/>
    <p:sldId id="903" r:id="rId11"/>
    <p:sldId id="902" r:id="rId12"/>
  </p:sldIdLst>
  <p:sldSz cx="10693400" cy="7561263"/>
  <p:notesSz cx="6797675" cy="9928225"/>
  <p:defaultTextStyle>
    <a:defPPr>
      <a:defRPr lang="ru-RU"/>
    </a:defPPr>
    <a:lvl1pPr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520700" indent="-63500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042988" indent="-1285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563688" indent="-1920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2085975" indent="-257175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6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170FB1"/>
    <a:srgbClr val="9999FF"/>
    <a:srgbClr val="5174AD"/>
    <a:srgbClr val="FF6600"/>
    <a:srgbClr val="8DCD47"/>
    <a:srgbClr val="FFFF66"/>
    <a:srgbClr val="CCFF66"/>
    <a:srgbClr val="CCCC00"/>
    <a:srgbClr val="662A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5" autoAdjust="0"/>
    <p:restoredTop sz="96318" autoAdjust="0"/>
  </p:normalViewPr>
  <p:slideViewPr>
    <p:cSldViewPr>
      <p:cViewPr varScale="1">
        <p:scale>
          <a:sx n="102" d="100"/>
          <a:sy n="102" d="100"/>
        </p:scale>
        <p:origin x="1518" y="108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3354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400" cy="496888"/>
          </a:xfrm>
          <a:prstGeom prst="rect">
            <a:avLst/>
          </a:prstGeom>
        </p:spPr>
        <p:txBody>
          <a:bodyPr vert="horz" lIns="91466" tIns="45732" rIns="91466" bIns="45732" rtlCol="0"/>
          <a:lstStyle>
            <a:lvl1pPr algn="l" defTabSz="104336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66" tIns="45732" rIns="91466" bIns="45732" rtlCol="0"/>
          <a:lstStyle>
            <a:lvl1pPr algn="r" defTabSz="104336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8E64235-2C97-4543-A3D7-683B84FEEB27}" type="datetimeFigureOut">
              <a:rPr lang="ru-RU"/>
              <a:pPr>
                <a:defRPr/>
              </a:pPr>
              <a:t>24.06.2025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66" tIns="45732" rIns="91466" bIns="45732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1" y="4716464"/>
            <a:ext cx="5438775" cy="4467225"/>
          </a:xfrm>
          <a:prstGeom prst="rect">
            <a:avLst/>
          </a:prstGeom>
        </p:spPr>
        <p:txBody>
          <a:bodyPr vert="horz" lIns="91466" tIns="45732" rIns="91466" bIns="45732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9750"/>
            <a:ext cx="2946400" cy="496888"/>
          </a:xfrm>
          <a:prstGeom prst="rect">
            <a:avLst/>
          </a:prstGeom>
        </p:spPr>
        <p:txBody>
          <a:bodyPr vert="horz" lIns="91466" tIns="45732" rIns="91466" bIns="45732" rtlCol="0" anchor="b"/>
          <a:lstStyle>
            <a:lvl1pPr algn="l" defTabSz="104336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66" tIns="45732" rIns="91466" bIns="45732" rtlCol="0" anchor="b"/>
          <a:lstStyle>
            <a:lvl1pPr algn="r" defTabSz="104336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069627E-9D9E-4193-858F-232EC7F024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7774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69627E-9D9E-4193-858F-232EC7F02473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203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972CA-C437-4600-A612-3E95669E77CA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1674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972CA-C437-4600-A612-3E95669E77CA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2084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972CA-C437-4600-A612-3E95669E77CA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283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6369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3101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82C1B-EFCD-46B1-B466-5971382E9D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9398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1882A-24D0-478C-A80E-796513014C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43696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088" y="539750"/>
            <a:ext cx="8588375" cy="12239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54088" y="1763713"/>
            <a:ext cx="8588375" cy="2589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54088" y="4505325"/>
            <a:ext cx="8588375" cy="2590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69994F2C-53A4-4F85-80E2-6B1E9ACFC0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277431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088" y="539750"/>
            <a:ext cx="8588375" cy="12239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54088" y="1763713"/>
            <a:ext cx="4217987" cy="2589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954088" y="4505325"/>
            <a:ext cx="4217987" cy="2590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3"/>
          </p:nvPr>
        </p:nvSpPr>
        <p:spPr>
          <a:xfrm>
            <a:off x="5324475" y="1763713"/>
            <a:ext cx="4217988" cy="53324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6529704C-0382-44AA-A425-4A3DA08AB3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19067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853671C7-1911-459D-A829-FFE8BEF27F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38834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550" y="4859338"/>
            <a:ext cx="9090025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90025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ABAEA1C6-1810-4817-95D5-0C346EF8FB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86591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D26CAA00-CBF3-469F-B549-4F9347D86E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55498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088" y="539750"/>
            <a:ext cx="8588375" cy="12239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54088" y="1763713"/>
            <a:ext cx="4217987" cy="53324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5324475" y="1763713"/>
            <a:ext cx="4217988" cy="2589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5324475" y="4505325"/>
            <a:ext cx="4217988" cy="2590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791B65D7-D2D5-43A2-B4F5-0EE14CF86D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42888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EA171ED3-3D60-4800-97C7-A5871EF48A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10986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954088" y="539750"/>
            <a:ext cx="8588375" cy="12239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54088" y="1763713"/>
            <a:ext cx="4217987" cy="2589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5324475" y="1763713"/>
            <a:ext cx="4217988" cy="2589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954088" y="4505325"/>
            <a:ext cx="4217987" cy="2590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324475" y="4505325"/>
            <a:ext cx="4217988" cy="2590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D609864C-0DAC-4C07-BD10-6D1F584A7F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7497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3C8A6-4030-4DFE-BCA7-D14F306000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52744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/>
          <a:lstStyle>
            <a:lvl1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43175" indent="-257175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3000375" indent="-257175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57575" indent="-257175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914775" indent="-257175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prstClr val="black"/>
              </a:solidFill>
              <a:latin typeface="Calibri" pitchFamily="34" charset="0"/>
            </a:endParaRPr>
          </a:p>
        </p:txBody>
      </p:sp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/>
          <a:lstStyle>
            <a:lvl1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43175" indent="-257175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3000375" indent="-257175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57575" indent="-257175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914775" indent="-257175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0235" indent="3175">
              <a:defRPr>
                <a:latin typeface="+mj-lt"/>
              </a:defRPr>
            </a:lvl2pPr>
            <a:lvl3pPr marL="628428" indent="-260258">
              <a:tabLst/>
              <a:defRPr>
                <a:latin typeface="+mj-lt"/>
              </a:defRPr>
            </a:lvl3pPr>
            <a:lvl4pPr marL="0" indent="360235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4"/>
            <a:ext cx="858043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B15EE-705F-49B4-B2DE-77DCAB3FC9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12505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718"/>
            <a:ext cx="10693400" cy="75603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4108804"/>
            <a:ext cx="9089390" cy="1620771"/>
          </a:xfrm>
        </p:spPr>
        <p:txBody>
          <a:bodyPr>
            <a:normAutofit/>
          </a:bodyPr>
          <a:lstStyle>
            <a:lvl1pPr>
              <a:defRPr sz="5262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764988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2924" b="0">
                <a:solidFill>
                  <a:schemeClr val="bg1"/>
                </a:solidFill>
                <a:latin typeface="+mj-lt"/>
              </a:defRPr>
            </a:lvl1pPr>
            <a:lvl2pPr marL="477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45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1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09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86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637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410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18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31774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829"/>
            <a:ext cx="10693400" cy="7560374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898429" y="1375766"/>
            <a:ext cx="7136983" cy="5262983"/>
          </a:xfrm>
        </p:spPr>
        <p:txBody>
          <a:bodyPr anchor="t">
            <a:normAutofit/>
          </a:bodyPr>
          <a:lstStyle>
            <a:lvl1pPr algn="l">
              <a:lnSpc>
                <a:spcPts val="6315"/>
              </a:lnSpc>
              <a:defRPr sz="5496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13030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750" y="2212372"/>
            <a:ext cx="8926019" cy="4714119"/>
          </a:xfrm>
        </p:spPr>
        <p:txBody>
          <a:bodyPr>
            <a:noAutofit/>
          </a:bodyPr>
          <a:lstStyle>
            <a:lvl1pPr marL="332700" indent="0">
              <a:buFontTx/>
              <a:buNone/>
              <a:defRPr b="1">
                <a:latin typeface="+mj-lt"/>
              </a:defRPr>
            </a:lvl1pPr>
            <a:lvl2pPr marL="329794" indent="2906">
              <a:defRPr>
                <a:latin typeface="+mj-lt"/>
              </a:defRPr>
            </a:lvl2pPr>
            <a:lvl3pPr marL="575323" indent="-238265">
              <a:tabLst/>
              <a:defRPr>
                <a:latin typeface="+mj-lt"/>
              </a:defRPr>
            </a:lvl3pPr>
            <a:lvl4pPr marL="0" indent="329794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lIns="83687" tIns="41843" rIns="83687" bIns="41843" rtlCol="0">
            <a:noAutofit/>
          </a:bodyPr>
          <a:lstStyle/>
          <a:p>
            <a:pPr defTabSz="954577" fontAlgn="auto">
              <a:spcBef>
                <a:spcPts val="0"/>
              </a:spcBef>
              <a:spcAft>
                <a:spcPts val="0"/>
              </a:spcAft>
            </a:pPr>
            <a:endParaRPr lang="ru-RU" sz="187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714751" y="821472"/>
            <a:ext cx="8827713" cy="1390900"/>
          </a:xfrm>
        </p:spPr>
        <p:txBody>
          <a:bodyPr/>
          <a:lstStyle>
            <a:lvl1pPr marL="0" marR="0" indent="0" defTabSz="9545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911"/>
            </a:lvl1pPr>
          </a:lstStyle>
          <a:p>
            <a:pPr marL="0" marR="0" lvl="0" indent="0" defTabSz="9545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444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6935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750" y="2212372"/>
            <a:ext cx="8926019" cy="4714119"/>
          </a:xfrm>
        </p:spPr>
        <p:txBody>
          <a:bodyPr>
            <a:noAutofit/>
          </a:bodyPr>
          <a:lstStyle>
            <a:lvl1pPr marL="332700" indent="0">
              <a:buFontTx/>
              <a:buNone/>
              <a:defRPr b="1">
                <a:latin typeface="+mj-lt"/>
              </a:defRPr>
            </a:lvl1pPr>
            <a:lvl2pPr marL="329794" indent="2906">
              <a:defRPr>
                <a:latin typeface="+mj-lt"/>
              </a:defRPr>
            </a:lvl2pPr>
            <a:lvl3pPr marL="575323" indent="-238265">
              <a:tabLst/>
              <a:defRPr>
                <a:latin typeface="+mj-lt"/>
              </a:defRPr>
            </a:lvl3pPr>
            <a:lvl4pPr marL="0" indent="329794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lIns="83687" tIns="41843" rIns="83687" bIns="41843" rtlCol="0">
            <a:noAutofit/>
          </a:bodyPr>
          <a:lstStyle/>
          <a:p>
            <a:pPr defTabSz="954577" fontAlgn="auto">
              <a:spcBef>
                <a:spcPts val="0"/>
              </a:spcBef>
              <a:spcAft>
                <a:spcPts val="0"/>
              </a:spcAft>
            </a:pPr>
            <a:endParaRPr lang="ru-RU" sz="187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714751" y="821472"/>
            <a:ext cx="8926017" cy="1390899"/>
          </a:xfrm>
        </p:spPr>
        <p:txBody>
          <a:bodyPr>
            <a:noAutofit/>
          </a:bodyPr>
          <a:lstStyle>
            <a:lvl1pPr marL="0" marR="0" indent="0" defTabSz="9545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911"/>
            </a:lvl1pPr>
          </a:lstStyle>
          <a:p>
            <a:pPr marL="0" marR="0" lvl="0" indent="0" defTabSz="9545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444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7181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719"/>
            <a:ext cx="10693398" cy="756037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750" y="2212370"/>
            <a:ext cx="8926019" cy="4714119"/>
          </a:xfrm>
        </p:spPr>
        <p:txBody>
          <a:bodyPr>
            <a:noAutofit/>
          </a:bodyPr>
          <a:lstStyle>
            <a:lvl1pPr marL="332700" indent="0">
              <a:buFontTx/>
              <a:buNone/>
              <a:defRPr b="1">
                <a:latin typeface="+mj-lt"/>
              </a:defRPr>
            </a:lvl1pPr>
            <a:lvl2pPr marL="332700" indent="0">
              <a:defRPr>
                <a:latin typeface="+mj-lt"/>
              </a:defRPr>
            </a:lvl2pPr>
            <a:lvl3pPr marL="575323" indent="-238265">
              <a:defRPr>
                <a:latin typeface="+mj-lt"/>
              </a:defRPr>
            </a:lvl3pPr>
            <a:lvl4pPr marL="0" indent="329794">
              <a:defRPr>
                <a:latin typeface="+mj-lt"/>
              </a:defRPr>
            </a:lvl4pPr>
            <a:lvl5pPr marL="131336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714751" y="821472"/>
            <a:ext cx="8926017" cy="1390899"/>
          </a:xfrm>
        </p:spPr>
        <p:txBody>
          <a:bodyPr>
            <a:noAutofit/>
          </a:bodyPr>
          <a:lstStyle>
            <a:lvl1pPr marL="0" marR="0" indent="0" defTabSz="9545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911"/>
            </a:lvl1pPr>
          </a:lstStyle>
          <a:p>
            <a:pPr marL="0" marR="0" lvl="0" indent="0" defTabSz="9545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444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6759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719"/>
            <a:ext cx="10693400" cy="756037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750" y="2212370"/>
            <a:ext cx="8926019" cy="4714119"/>
          </a:xfrm>
        </p:spPr>
        <p:txBody>
          <a:bodyPr>
            <a:noAutofit/>
          </a:bodyPr>
          <a:lstStyle>
            <a:lvl1pPr marL="332700" indent="0">
              <a:buFontTx/>
              <a:buNone/>
              <a:defRPr b="1">
                <a:latin typeface="+mj-lt"/>
              </a:defRPr>
            </a:lvl1pPr>
            <a:lvl2pPr marL="332700" indent="0">
              <a:defRPr>
                <a:latin typeface="+mj-lt"/>
              </a:defRPr>
            </a:lvl2pPr>
            <a:lvl3pPr marL="575323" indent="-238265">
              <a:defRPr>
                <a:latin typeface="+mj-lt"/>
              </a:defRPr>
            </a:lvl3pPr>
            <a:lvl4pPr marL="0" indent="329794">
              <a:defRPr>
                <a:latin typeface="+mj-lt"/>
              </a:defRPr>
            </a:lvl4pPr>
            <a:lvl5pPr marL="131336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714751" y="821472"/>
            <a:ext cx="8926017" cy="1390899"/>
          </a:xfrm>
        </p:spPr>
        <p:txBody>
          <a:bodyPr>
            <a:noAutofit/>
          </a:bodyPr>
          <a:lstStyle>
            <a:lvl1pPr marL="0" marR="0" indent="0" defTabSz="9545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911"/>
            </a:lvl1pPr>
          </a:lstStyle>
          <a:p>
            <a:pPr marL="0" marR="0" lvl="0" indent="0" defTabSz="9545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444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3605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829"/>
            <a:ext cx="10693400" cy="75603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1851" y="2173025"/>
            <a:ext cx="6708918" cy="1501750"/>
          </a:xfrm>
        </p:spPr>
        <p:txBody>
          <a:bodyPr anchor="t"/>
          <a:lstStyle>
            <a:lvl1pPr algn="l">
              <a:defRPr sz="421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931851" y="519000"/>
            <a:ext cx="6708918" cy="1654025"/>
          </a:xfrm>
        </p:spPr>
        <p:txBody>
          <a:bodyPr anchor="b"/>
          <a:lstStyle>
            <a:lvl1pPr marL="0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1pPr>
            <a:lvl2pPr marL="47728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2pPr>
            <a:lvl3pPr marL="954577" indent="0">
              <a:buNone/>
              <a:defRPr sz="1637">
                <a:solidFill>
                  <a:schemeClr val="tx1">
                    <a:tint val="75000"/>
                  </a:schemeClr>
                </a:solidFill>
              </a:defRPr>
            </a:lvl3pPr>
            <a:lvl4pPr marL="1431864" indent="0">
              <a:buNone/>
              <a:defRPr sz="1520">
                <a:solidFill>
                  <a:schemeClr val="tx1">
                    <a:tint val="75000"/>
                  </a:schemeClr>
                </a:solidFill>
              </a:defRPr>
            </a:lvl4pPr>
            <a:lvl5pPr marL="1909152" indent="0">
              <a:buNone/>
              <a:defRPr sz="1520">
                <a:solidFill>
                  <a:schemeClr val="tx1">
                    <a:tint val="75000"/>
                  </a:schemeClr>
                </a:solidFill>
              </a:defRPr>
            </a:lvl5pPr>
            <a:lvl6pPr marL="2386440" indent="0">
              <a:buNone/>
              <a:defRPr sz="1520">
                <a:solidFill>
                  <a:schemeClr val="tx1">
                    <a:tint val="75000"/>
                  </a:schemeClr>
                </a:solidFill>
              </a:defRPr>
            </a:lvl6pPr>
            <a:lvl7pPr marL="2863728" indent="0">
              <a:buNone/>
              <a:defRPr sz="1520">
                <a:solidFill>
                  <a:schemeClr val="tx1">
                    <a:tint val="75000"/>
                  </a:schemeClr>
                </a:solidFill>
              </a:defRPr>
            </a:lvl7pPr>
            <a:lvl8pPr marL="3341017" indent="0">
              <a:buNone/>
              <a:defRPr sz="1520">
                <a:solidFill>
                  <a:schemeClr val="tx1">
                    <a:tint val="75000"/>
                  </a:schemeClr>
                </a:solidFill>
              </a:defRPr>
            </a:lvl8pPr>
            <a:lvl9pPr marL="3818305" indent="0">
              <a:buNone/>
              <a:defRPr sz="1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251915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751" y="821470"/>
            <a:ext cx="9443980" cy="13909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14751" y="2212369"/>
            <a:ext cx="4265637" cy="4714121"/>
          </a:xfrm>
        </p:spPr>
        <p:txBody>
          <a:bodyPr/>
          <a:lstStyle>
            <a:lvl1pPr>
              <a:defRPr sz="2924"/>
            </a:lvl1pPr>
            <a:lvl2pPr>
              <a:defRPr sz="2456"/>
            </a:lvl2pPr>
            <a:lvl3pPr>
              <a:defRPr sz="2105"/>
            </a:lvl3pPr>
            <a:lvl4pPr>
              <a:defRPr sz="1871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6700" y="2212369"/>
            <a:ext cx="4294069" cy="4714121"/>
          </a:xfrm>
        </p:spPr>
        <p:txBody>
          <a:bodyPr/>
          <a:lstStyle>
            <a:lvl1pPr>
              <a:defRPr sz="2924"/>
            </a:lvl1pPr>
            <a:lvl2pPr>
              <a:defRPr sz="2456"/>
            </a:lvl2pPr>
            <a:lvl3pPr>
              <a:defRPr sz="2105"/>
            </a:lvl3pPr>
            <a:lvl4pPr>
              <a:defRPr sz="1871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0030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2"/>
            <a:ext cx="9624060" cy="1260211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4"/>
            <a:ext cx="4724775" cy="705367"/>
          </a:xfrm>
        </p:spPr>
        <p:txBody>
          <a:bodyPr anchor="b"/>
          <a:lstStyle>
            <a:lvl1pPr marL="0" indent="0">
              <a:buNone/>
              <a:defRPr sz="2456" b="1"/>
            </a:lvl1pPr>
            <a:lvl2pPr marL="477288" indent="0">
              <a:buNone/>
              <a:defRPr sz="2105" b="1"/>
            </a:lvl2pPr>
            <a:lvl3pPr marL="954577" indent="0">
              <a:buNone/>
              <a:defRPr sz="1871" b="1"/>
            </a:lvl3pPr>
            <a:lvl4pPr marL="1431864" indent="0">
              <a:buNone/>
              <a:defRPr sz="1637" b="1"/>
            </a:lvl4pPr>
            <a:lvl5pPr marL="1909152" indent="0">
              <a:buNone/>
              <a:defRPr sz="1637" b="1"/>
            </a:lvl5pPr>
            <a:lvl6pPr marL="2386440" indent="0">
              <a:buNone/>
              <a:defRPr sz="1637" b="1"/>
            </a:lvl6pPr>
            <a:lvl7pPr marL="2863728" indent="0">
              <a:buNone/>
              <a:defRPr sz="1637" b="1"/>
            </a:lvl7pPr>
            <a:lvl8pPr marL="3341017" indent="0">
              <a:buNone/>
              <a:defRPr sz="1637" b="1"/>
            </a:lvl8pPr>
            <a:lvl9pPr marL="3818305" indent="0">
              <a:buNone/>
              <a:defRPr sz="1637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670" y="2397900"/>
            <a:ext cx="4724775" cy="4356478"/>
          </a:xfrm>
        </p:spPr>
        <p:txBody>
          <a:bodyPr/>
          <a:lstStyle>
            <a:lvl1pPr>
              <a:defRPr sz="2456"/>
            </a:lvl1pPr>
            <a:lvl2pPr>
              <a:defRPr sz="2105"/>
            </a:lvl2pPr>
            <a:lvl3pPr>
              <a:defRPr sz="1871"/>
            </a:lvl3pPr>
            <a:lvl4pPr>
              <a:defRPr sz="1637"/>
            </a:lvl4pPr>
            <a:lvl5pPr>
              <a:defRPr sz="1637"/>
            </a:lvl5pPr>
            <a:lvl6pPr>
              <a:defRPr sz="1637"/>
            </a:lvl6pPr>
            <a:lvl7pPr>
              <a:defRPr sz="1637"/>
            </a:lvl7pPr>
            <a:lvl8pPr>
              <a:defRPr sz="1637"/>
            </a:lvl8pPr>
            <a:lvl9pPr>
              <a:defRPr sz="163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01" y="1692534"/>
            <a:ext cx="4726631" cy="705367"/>
          </a:xfrm>
        </p:spPr>
        <p:txBody>
          <a:bodyPr anchor="b"/>
          <a:lstStyle>
            <a:lvl1pPr marL="0" indent="0">
              <a:buNone/>
              <a:defRPr sz="2456" b="1"/>
            </a:lvl1pPr>
            <a:lvl2pPr marL="477288" indent="0">
              <a:buNone/>
              <a:defRPr sz="2105" b="1"/>
            </a:lvl2pPr>
            <a:lvl3pPr marL="954577" indent="0">
              <a:buNone/>
              <a:defRPr sz="1871" b="1"/>
            </a:lvl3pPr>
            <a:lvl4pPr marL="1431864" indent="0">
              <a:buNone/>
              <a:defRPr sz="1637" b="1"/>
            </a:lvl4pPr>
            <a:lvl5pPr marL="1909152" indent="0">
              <a:buNone/>
              <a:defRPr sz="1637" b="1"/>
            </a:lvl5pPr>
            <a:lvl6pPr marL="2386440" indent="0">
              <a:buNone/>
              <a:defRPr sz="1637" b="1"/>
            </a:lvl6pPr>
            <a:lvl7pPr marL="2863728" indent="0">
              <a:buNone/>
              <a:defRPr sz="1637" b="1"/>
            </a:lvl7pPr>
            <a:lvl8pPr marL="3341017" indent="0">
              <a:buNone/>
              <a:defRPr sz="1637" b="1"/>
            </a:lvl8pPr>
            <a:lvl9pPr marL="3818305" indent="0">
              <a:buNone/>
              <a:defRPr sz="1637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2101" y="2397900"/>
            <a:ext cx="4726631" cy="4356478"/>
          </a:xfrm>
        </p:spPr>
        <p:txBody>
          <a:bodyPr/>
          <a:lstStyle>
            <a:lvl1pPr>
              <a:defRPr sz="2456"/>
            </a:lvl1pPr>
            <a:lvl2pPr>
              <a:defRPr sz="2105"/>
            </a:lvl2pPr>
            <a:lvl3pPr>
              <a:defRPr sz="1871"/>
            </a:lvl3pPr>
            <a:lvl4pPr>
              <a:defRPr sz="1637"/>
            </a:lvl4pPr>
            <a:lvl5pPr>
              <a:defRPr sz="1637"/>
            </a:lvl5pPr>
            <a:lvl6pPr>
              <a:defRPr sz="1637"/>
            </a:lvl6pPr>
            <a:lvl7pPr>
              <a:defRPr sz="1637"/>
            </a:lvl7pPr>
            <a:lvl8pPr>
              <a:defRPr sz="1637"/>
            </a:lvl8pPr>
            <a:lvl9pPr>
              <a:defRPr sz="163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24.06.2025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704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1A21E-9D59-4896-AB5E-FB2AB08C65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503551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4450" y="1144290"/>
            <a:ext cx="8844280" cy="126021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0002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24.06.2025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8074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2" y="301052"/>
            <a:ext cx="3518055" cy="1281213"/>
          </a:xfrm>
        </p:spPr>
        <p:txBody>
          <a:bodyPr anchor="b"/>
          <a:lstStyle>
            <a:lvl1pPr algn="l">
              <a:defRPr sz="210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7"/>
          </a:xfrm>
        </p:spPr>
        <p:txBody>
          <a:bodyPr/>
          <a:lstStyle>
            <a:lvl1pPr>
              <a:defRPr sz="3391"/>
            </a:lvl1pPr>
            <a:lvl2pPr>
              <a:defRPr sz="2924"/>
            </a:lvl2pPr>
            <a:lvl3pPr>
              <a:defRPr sz="2456"/>
            </a:lvl3pPr>
            <a:lvl4pPr>
              <a:defRPr sz="2105"/>
            </a:lvl4pPr>
            <a:lvl5pPr>
              <a:defRPr sz="2105"/>
            </a:lvl5pPr>
            <a:lvl6pPr>
              <a:defRPr sz="2105"/>
            </a:lvl6pPr>
            <a:lvl7pPr>
              <a:defRPr sz="2105"/>
            </a:lvl7pPr>
            <a:lvl8pPr>
              <a:defRPr sz="2105"/>
            </a:lvl8pPr>
            <a:lvl9pPr>
              <a:defRPr sz="210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2" y="1582265"/>
            <a:ext cx="3518055" cy="5172114"/>
          </a:xfrm>
        </p:spPr>
        <p:txBody>
          <a:bodyPr/>
          <a:lstStyle>
            <a:lvl1pPr marL="0" indent="0">
              <a:buNone/>
              <a:defRPr sz="1520"/>
            </a:lvl1pPr>
            <a:lvl2pPr marL="477288" indent="0">
              <a:buNone/>
              <a:defRPr sz="1286"/>
            </a:lvl2pPr>
            <a:lvl3pPr marL="954577" indent="0">
              <a:buNone/>
              <a:defRPr sz="1052"/>
            </a:lvl3pPr>
            <a:lvl4pPr marL="1431864" indent="0">
              <a:buNone/>
              <a:defRPr sz="936"/>
            </a:lvl4pPr>
            <a:lvl5pPr marL="1909152" indent="0">
              <a:buNone/>
              <a:defRPr sz="936"/>
            </a:lvl5pPr>
            <a:lvl6pPr marL="2386440" indent="0">
              <a:buNone/>
              <a:defRPr sz="936"/>
            </a:lvl6pPr>
            <a:lvl7pPr marL="2863728" indent="0">
              <a:buNone/>
              <a:defRPr sz="936"/>
            </a:lvl7pPr>
            <a:lvl8pPr marL="3341017" indent="0">
              <a:buNone/>
              <a:defRPr sz="936"/>
            </a:lvl8pPr>
            <a:lvl9pPr marL="3818305" indent="0">
              <a:buNone/>
              <a:defRPr sz="93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24.06.2025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9192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6"/>
          </a:xfrm>
        </p:spPr>
        <p:txBody>
          <a:bodyPr anchor="b"/>
          <a:lstStyle>
            <a:lvl1pPr algn="l">
              <a:defRPr sz="210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/>
          <a:lstStyle>
            <a:lvl1pPr marL="0" indent="0">
              <a:buNone/>
              <a:defRPr sz="3391"/>
            </a:lvl1pPr>
            <a:lvl2pPr marL="477288" indent="0">
              <a:buNone/>
              <a:defRPr sz="2924"/>
            </a:lvl2pPr>
            <a:lvl3pPr marL="954577" indent="0">
              <a:buNone/>
              <a:defRPr sz="2456"/>
            </a:lvl3pPr>
            <a:lvl4pPr marL="1431864" indent="0">
              <a:buNone/>
              <a:defRPr sz="2105"/>
            </a:lvl4pPr>
            <a:lvl5pPr marL="1909152" indent="0">
              <a:buNone/>
              <a:defRPr sz="2105"/>
            </a:lvl5pPr>
            <a:lvl6pPr marL="2386440" indent="0">
              <a:buNone/>
              <a:defRPr sz="2105"/>
            </a:lvl6pPr>
            <a:lvl7pPr marL="2863728" indent="0">
              <a:buNone/>
              <a:defRPr sz="2105"/>
            </a:lvl7pPr>
            <a:lvl8pPr marL="3341017" indent="0">
              <a:buNone/>
              <a:defRPr sz="2105"/>
            </a:lvl8pPr>
            <a:lvl9pPr marL="3818305" indent="0">
              <a:buNone/>
              <a:defRPr sz="2105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520"/>
            </a:lvl1pPr>
            <a:lvl2pPr marL="477288" indent="0">
              <a:buNone/>
              <a:defRPr sz="1286"/>
            </a:lvl2pPr>
            <a:lvl3pPr marL="954577" indent="0">
              <a:buNone/>
              <a:defRPr sz="1052"/>
            </a:lvl3pPr>
            <a:lvl4pPr marL="1431864" indent="0">
              <a:buNone/>
              <a:defRPr sz="936"/>
            </a:lvl4pPr>
            <a:lvl5pPr marL="1909152" indent="0">
              <a:buNone/>
              <a:defRPr sz="936"/>
            </a:lvl5pPr>
            <a:lvl6pPr marL="2386440" indent="0">
              <a:buNone/>
              <a:defRPr sz="936"/>
            </a:lvl6pPr>
            <a:lvl7pPr marL="2863728" indent="0">
              <a:buNone/>
              <a:defRPr sz="936"/>
            </a:lvl7pPr>
            <a:lvl8pPr marL="3341017" indent="0">
              <a:buNone/>
              <a:defRPr sz="936"/>
            </a:lvl8pPr>
            <a:lvl9pPr marL="3818305" indent="0">
              <a:buNone/>
              <a:defRPr sz="93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24.06.2025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33987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24.06.2025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83491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24.06.2025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505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F2989-A20E-4691-994B-CA0ADE509C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3448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68339-A938-488E-9C9C-DAA86267BD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06159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E7C17-4896-4C40-A7D0-443047B429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897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5" cy="7191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A5705-6CC7-487D-8067-C8BBA1592F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9456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14ADC-5195-4E03-B498-A58DDA7440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3875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98D15-93A3-4DB9-8ADA-67E3C947B6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92168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2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8" y="539750"/>
            <a:ext cx="858837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8" y="1763713"/>
            <a:ext cx="8588375" cy="533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 defTabSz="1043056" eaLnBrk="1" fontAlgn="auto" hangingPunct="1">
              <a:spcBef>
                <a:spcPts val="0"/>
              </a:spcBef>
              <a:spcAft>
                <a:spcPts val="0"/>
              </a:spcAft>
              <a:defRPr sz="14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 defTabSz="1043056" eaLnBrk="1" fontAlgn="auto" hangingPunct="1">
              <a:spcBef>
                <a:spcPts val="0"/>
              </a:spcBef>
              <a:spcAft>
                <a:spcPts val="0"/>
              </a:spcAft>
              <a:defRPr sz="14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lnSpc>
                <a:spcPts val="2400"/>
              </a:lnSpc>
              <a:defRPr sz="27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A7DBEB9-432E-48F9-A04F-1BFBEBE1D3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67166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822" r:id="rId1"/>
    <p:sldLayoutId id="2147485823" r:id="rId2"/>
    <p:sldLayoutId id="2147485824" r:id="rId3"/>
    <p:sldLayoutId id="2147485825" r:id="rId4"/>
    <p:sldLayoutId id="2147485826" r:id="rId5"/>
    <p:sldLayoutId id="2147485827" r:id="rId6"/>
    <p:sldLayoutId id="2147485828" r:id="rId7"/>
    <p:sldLayoutId id="2147485829" r:id="rId8"/>
    <p:sldLayoutId id="2147485830" r:id="rId9"/>
    <p:sldLayoutId id="2147485831" r:id="rId10"/>
    <p:sldLayoutId id="2147485832" r:id="rId11"/>
    <p:sldLayoutId id="2147485833" r:id="rId12"/>
    <p:sldLayoutId id="2147485834" r:id="rId13"/>
    <p:sldLayoutId id="2147485835" r:id="rId14"/>
    <p:sldLayoutId id="2147485836" r:id="rId15"/>
    <p:sldLayoutId id="2147485837" r:id="rId16"/>
    <p:sldLayoutId id="2147485838" r:id="rId17"/>
    <p:sldLayoutId id="2147485839" r:id="rId18"/>
    <p:sldLayoutId id="2147485840" r:id="rId19"/>
    <p:sldLayoutId id="2147485841" r:id="rId20"/>
  </p:sldLayoutIdLst>
  <p:hf hdr="0" ftr="0" dt="0"/>
  <p:txStyles>
    <p:titleStyle>
      <a:lvl1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200" algn="l" defTabSz="1042988" rtl="0" eaLnBrk="1" fontAlgn="base" hangingPunct="1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400" algn="l" defTabSz="1042988" rtl="0" eaLnBrk="1" fontAlgn="base" hangingPunct="1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600" algn="l" defTabSz="1042988" rtl="0" eaLnBrk="1" fontAlgn="base" hangingPunct="1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800" algn="l" defTabSz="1042988" rtl="0" eaLnBrk="1" fontAlgn="base" hangingPunct="1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3538" indent="-363538" algn="l" defTabSz="1042988" rtl="0" eaLnBrk="0" fontAlgn="base" hangingPunct="0">
        <a:spcBef>
          <a:spcPct val="20000"/>
        </a:spcBef>
        <a:spcAft>
          <a:spcPct val="0"/>
        </a:spcAft>
        <a:buFont typeface="+mj-lt"/>
        <a:defRPr sz="360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93663" algn="l" defTabSz="104298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298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39838" algn="just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anose="020B0604020202020204" pitchFamily="34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393700" algn="l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anose="020B0604020202020204" pitchFamily="34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 userDrawn="1"/>
        </p:nvPicPr>
        <p:blipFill>
          <a:blip r:embed="rId17" cstate="print"/>
          <a:stretch>
            <a:fillRect/>
          </a:stretch>
        </p:blipFill>
        <p:spPr bwMode="auto">
          <a:xfrm>
            <a:off x="1" y="1719"/>
            <a:ext cx="10693398" cy="756037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750" y="821470"/>
            <a:ext cx="8926019" cy="136125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752" y="2192788"/>
            <a:ext cx="8926017" cy="4733702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71"/>
            <a:ext cx="2495127" cy="402568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2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54577" fontAlgn="auto">
              <a:spcBef>
                <a:spcPts val="0"/>
              </a:spcBef>
              <a:spcAft>
                <a:spcPts val="0"/>
              </a:spcAft>
            </a:pPr>
            <a:fld id="{461EDECA-DAED-49E8-AB44-A10369DCE766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54577" fontAlgn="auto">
                <a:spcBef>
                  <a:spcPts val="0"/>
                </a:spcBef>
                <a:spcAft>
                  <a:spcPts val="0"/>
                </a:spcAft>
              </a:pPr>
              <a:t>24.06.2025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0" y="7008171"/>
            <a:ext cx="3386243" cy="402568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2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54577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827346" y="6465580"/>
            <a:ext cx="588915" cy="754997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2196"/>
              </a:lnSpc>
              <a:defRPr sz="2456">
                <a:solidFill>
                  <a:schemeClr val="bg1"/>
                </a:solidFill>
                <a:latin typeface="+mn-lt"/>
              </a:defRPr>
            </a:lvl1pPr>
          </a:lstStyle>
          <a:p>
            <a:pPr defTabSz="954577" fontAlgn="auto">
              <a:spcBef>
                <a:spcPts val="0"/>
              </a:spcBef>
              <a:spcAft>
                <a:spcPts val="0"/>
              </a:spcAft>
            </a:pPr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954577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599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843" r:id="rId1"/>
    <p:sldLayoutId id="2147485844" r:id="rId2"/>
    <p:sldLayoutId id="2147485845" r:id="rId3"/>
    <p:sldLayoutId id="2147485846" r:id="rId4"/>
    <p:sldLayoutId id="2147485847" r:id="rId5"/>
    <p:sldLayoutId id="2147485848" r:id="rId6"/>
    <p:sldLayoutId id="2147485849" r:id="rId7"/>
    <p:sldLayoutId id="2147485850" r:id="rId8"/>
    <p:sldLayoutId id="2147485851" r:id="rId9"/>
    <p:sldLayoutId id="2147485852" r:id="rId10"/>
    <p:sldLayoutId id="2147485853" r:id="rId11"/>
    <p:sldLayoutId id="2147485854" r:id="rId12"/>
    <p:sldLayoutId id="2147485855" r:id="rId13"/>
    <p:sldLayoutId id="2147485856" r:id="rId14"/>
    <p:sldLayoutId id="2147485857" r:id="rId15"/>
  </p:sldLayoutIdLst>
  <p:hf hdr="0" ftr="0" dt="0"/>
  <p:txStyles>
    <p:titleStyle>
      <a:lvl1pPr algn="l" defTabSz="954577" rtl="0" eaLnBrk="1" latinLnBrk="0" hangingPunct="1">
        <a:spcBef>
          <a:spcPct val="0"/>
        </a:spcBef>
        <a:buNone/>
        <a:defRPr sz="4444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32700" indent="0" algn="l" defTabSz="954577" rtl="0" eaLnBrk="1" latinLnBrk="0" hangingPunct="1">
        <a:spcBef>
          <a:spcPct val="20000"/>
        </a:spcBef>
        <a:buFont typeface="+mj-lt"/>
        <a:buNone/>
        <a:defRPr sz="2807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32700" indent="0" algn="l" defTabSz="954577" rtl="0" eaLnBrk="1" latinLnBrk="0" hangingPunct="1">
        <a:spcBef>
          <a:spcPct val="20000"/>
        </a:spcBef>
        <a:buFont typeface="Arial" pitchFamily="34" charset="0"/>
        <a:buNone/>
        <a:defRPr sz="2339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52324" indent="-238265" algn="l" defTabSz="954577" rtl="0" eaLnBrk="1" latinLnBrk="0" hangingPunct="1">
        <a:spcBef>
          <a:spcPct val="20000"/>
        </a:spcBef>
        <a:buFont typeface="Arial" pitchFamily="34" charset="0"/>
        <a:buChar char="•"/>
        <a:defRPr sz="2339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29794" algn="just" defTabSz="954577" rtl="0" eaLnBrk="1" latinLnBrk="0" hangingPunct="1">
        <a:lnSpc>
          <a:spcPts val="2222"/>
        </a:lnSpc>
        <a:spcBef>
          <a:spcPts val="468"/>
        </a:spcBef>
        <a:buFont typeface="Arial" pitchFamily="34" charset="0"/>
        <a:buNone/>
        <a:tabLst/>
        <a:defRPr sz="1871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313364" indent="0" algn="l" defTabSz="954577" rtl="0" eaLnBrk="1" latinLnBrk="0" hangingPunct="1">
        <a:lnSpc>
          <a:spcPts val="2105"/>
        </a:lnSpc>
        <a:spcBef>
          <a:spcPts val="468"/>
        </a:spcBef>
        <a:buFont typeface="Arial" pitchFamily="34" charset="0"/>
        <a:buNone/>
        <a:defRPr sz="1637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625084" indent="-238644" algn="l" defTabSz="954577" rtl="0" eaLnBrk="1" latinLnBrk="0" hangingPunct="1">
        <a:spcBef>
          <a:spcPct val="20000"/>
        </a:spcBef>
        <a:buFont typeface="Arial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102373" indent="-238644" algn="l" defTabSz="954577" rtl="0" eaLnBrk="1" latinLnBrk="0" hangingPunct="1">
        <a:spcBef>
          <a:spcPct val="20000"/>
        </a:spcBef>
        <a:buFont typeface="Arial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579661" indent="-238644" algn="l" defTabSz="954577" rtl="0" eaLnBrk="1" latinLnBrk="0" hangingPunct="1">
        <a:spcBef>
          <a:spcPct val="20000"/>
        </a:spcBef>
        <a:buFont typeface="Arial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056948" indent="-238644" algn="l" defTabSz="954577" rtl="0" eaLnBrk="1" latinLnBrk="0" hangingPunct="1">
        <a:spcBef>
          <a:spcPct val="20000"/>
        </a:spcBef>
        <a:buFont typeface="Arial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4577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1pPr>
      <a:lvl2pPr marL="477288" algn="l" defTabSz="954577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2pPr>
      <a:lvl3pPr marL="954577" algn="l" defTabSz="954577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3pPr>
      <a:lvl4pPr marL="1431864" algn="l" defTabSz="954577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4pPr>
      <a:lvl5pPr marL="1909152" algn="l" defTabSz="954577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5pPr>
      <a:lvl6pPr marL="2386440" algn="l" defTabSz="954577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6pPr>
      <a:lvl7pPr marL="2863728" algn="l" defTabSz="954577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7pPr>
      <a:lvl8pPr marL="3341017" algn="l" defTabSz="954577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8pPr>
      <a:lvl9pPr marL="3818305" algn="l" defTabSz="954577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06140" y="2628503"/>
            <a:ext cx="9937104" cy="4248472"/>
          </a:xfrm>
        </p:spPr>
        <p:txBody>
          <a:bodyPr>
            <a:normAutofit fontScale="77500" lnSpcReduction="20000"/>
          </a:bodyPr>
          <a:lstStyle/>
          <a:p>
            <a:endParaRPr lang="ru-RU" altLang="ru-RU" sz="2000" dirty="0"/>
          </a:p>
          <a:p>
            <a:r>
              <a:rPr lang="ru-RU" altLang="ru-RU" sz="4100" b="1" dirty="0" smtClean="0"/>
              <a:t>УСН. </a:t>
            </a:r>
            <a:r>
              <a:rPr lang="ru-RU" altLang="ru-RU" sz="4100" b="1" dirty="0"/>
              <a:t>Основные изменения по УСН с  1 января 2025 </a:t>
            </a:r>
            <a:r>
              <a:rPr lang="ru-RU" altLang="ru-RU" sz="4100" b="1" dirty="0" smtClean="0"/>
              <a:t>г.</a:t>
            </a:r>
          </a:p>
          <a:p>
            <a:endParaRPr lang="en-US" altLang="ru-RU" sz="4100" b="1" dirty="0" smtClean="0"/>
          </a:p>
          <a:p>
            <a:r>
              <a:rPr lang="ru-RU" altLang="ru-RU" sz="4100" b="1" dirty="0" smtClean="0"/>
              <a:t>Изменения для налогоплательщиков, применяющих </a:t>
            </a:r>
            <a:r>
              <a:rPr lang="ru-RU" altLang="ru-RU" sz="4100" b="1" dirty="0" smtClean="0"/>
              <a:t>УСН, </a:t>
            </a:r>
            <a:r>
              <a:rPr lang="ru-RU" altLang="ru-RU" sz="4100" b="1" dirty="0" smtClean="0"/>
              <a:t>которые с 01.01.2025 признаются налогоплательщиками НДС.</a:t>
            </a:r>
            <a:endParaRPr lang="en-US" altLang="ru-RU" sz="4100" b="1" dirty="0" smtClean="0"/>
          </a:p>
          <a:p>
            <a:r>
              <a:rPr lang="en-US" altLang="ru-RU" sz="4400" b="1" dirty="0"/>
              <a:t/>
            </a:r>
            <a:br>
              <a:rPr lang="en-US" altLang="ru-RU" sz="4400" b="1" dirty="0"/>
            </a:br>
            <a:endParaRPr lang="ru-RU" altLang="ru-RU" sz="4400" b="1" dirty="0"/>
          </a:p>
          <a:p>
            <a:r>
              <a:rPr lang="ru-RU" altLang="ru-RU" sz="2000" dirty="0" smtClean="0"/>
              <a:t>Отдел камерального контроля УФНС России по г. Москве</a:t>
            </a:r>
          </a:p>
          <a:p>
            <a:r>
              <a:rPr lang="ru-RU" altLang="ru-RU" sz="1800" b="1" dirty="0" smtClean="0"/>
              <a:t>2025</a:t>
            </a:r>
          </a:p>
          <a:p>
            <a:r>
              <a:rPr lang="ru-RU" altLang="ru-RU" sz="1800" b="1" dirty="0" smtClean="0"/>
              <a:t>Москва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242244" y="3060551"/>
            <a:ext cx="8420936" cy="823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3687" tIns="41843" rIns="83687" bIns="41843">
            <a:spAutoFit/>
          </a:bodyPr>
          <a:lstStyle/>
          <a:p>
            <a:pPr algn="ctr" defTabSz="836833"/>
            <a:r>
              <a:rPr lang="ru-RU" sz="4800" b="1" dirty="0">
                <a:solidFill>
                  <a:srgbClr val="005AA9"/>
                </a:solidFill>
                <a:latin typeface="+mj-lt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68068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altLang="ru-RU" dirty="0" smtClean="0"/>
              <a:t>2</a:t>
            </a:r>
            <a:endParaRPr lang="ru-RU" alt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69806" y="275430"/>
            <a:ext cx="10523594" cy="1153736"/>
          </a:xfrm>
          <a:prstGeom prst="rect">
            <a:avLst/>
          </a:prstGeom>
        </p:spPr>
        <p:txBody>
          <a:bodyPr wrap="square" lIns="72730" tIns="36365" rIns="72730" bIns="36365">
            <a:spAutoFit/>
          </a:bodyPr>
          <a:lstStyle/>
          <a:p>
            <a:pPr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>ИЗМЕНЕНИЕ ПРАВИЛ НАЛОГООБЛОЖЕНИЯ ОРГАНИЗАЦИЙ,  ПРИМЕНЯЮЩИХ </a:t>
            </a:r>
            <a:r>
              <a:rPr lang="ru-RU" sz="2800" b="1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>УСН</a:t>
            </a:r>
            <a:r>
              <a:rPr lang="ru-RU" sz="2800" b="1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/>
            </a:r>
            <a:br>
              <a:rPr lang="ru-RU" sz="2800" b="1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</a:br>
            <a:r>
              <a:rPr lang="ru-RU" sz="2200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>(Федеральный </a:t>
            </a:r>
            <a:r>
              <a:rPr lang="ru-RU" sz="2200" dirty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>закон № 176-ФЗ от 12.07.2024)</a:t>
            </a:r>
          </a:p>
        </p:txBody>
      </p:sp>
      <p:graphicFrame>
        <p:nvGraphicFramePr>
          <p:cNvPr id="28" name="Таблица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124044"/>
              </p:ext>
            </p:extLst>
          </p:nvPr>
        </p:nvGraphicFramePr>
        <p:xfrm>
          <a:off x="761709" y="1449126"/>
          <a:ext cx="9481535" cy="3778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8152"/>
                <a:gridCol w="2228927"/>
                <a:gridCol w="2023152"/>
                <a:gridCol w="2081304"/>
              </a:tblGrid>
              <a:tr h="45697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Условия: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до</a:t>
                      </a:r>
                      <a:r>
                        <a:rPr lang="ru-RU" sz="2200" b="1" kern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1 января </a:t>
                      </a:r>
                      <a:r>
                        <a:rPr lang="ru-RU" sz="22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2025</a:t>
                      </a:r>
                      <a:endParaRPr lang="ru-RU" sz="2200" b="1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16296" rtl="0" eaLnBrk="1" latinLnBrk="0" hangingPunct="1"/>
                      <a:r>
                        <a:rPr lang="ru-RU" sz="22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 1</a:t>
                      </a:r>
                      <a:r>
                        <a:rPr lang="ru-RU" sz="2200" b="1" kern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января </a:t>
                      </a:r>
                      <a:r>
                        <a:rPr lang="ru-RU" sz="22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2025</a:t>
                      </a:r>
                      <a:endParaRPr lang="ru-RU" sz="2200" b="1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статьи НК РФ</a:t>
                      </a:r>
                      <a:endParaRPr lang="ru-RU" sz="2200" b="1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30158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200" b="1" kern="1200" dirty="0" smtClean="0">
                          <a:solidFill>
                            <a:srgbClr val="0D2329"/>
                          </a:solidFill>
                          <a:latin typeface="+mj-lt"/>
                          <a:ea typeface="Tahoma" panose="020B0604030504040204" pitchFamily="34" charset="0"/>
                          <a:cs typeface="Arial" panose="020B0604020202020204" pitchFamily="34" charset="0"/>
                        </a:rPr>
                        <a:t>Предельный</a:t>
                      </a:r>
                      <a:r>
                        <a:rPr lang="ru-RU" sz="2200" b="1" kern="1200" baseline="0" dirty="0" smtClean="0">
                          <a:solidFill>
                            <a:srgbClr val="0D2329"/>
                          </a:solidFill>
                          <a:latin typeface="+mj-lt"/>
                          <a:ea typeface="Tahoma" panose="020B0604030504040204" pitchFamily="34" charset="0"/>
                          <a:cs typeface="Arial" panose="020B0604020202020204" pitchFamily="34" charset="0"/>
                        </a:rPr>
                        <a:t> размер д</a:t>
                      </a:r>
                      <a:r>
                        <a:rPr lang="ru-RU" sz="2200" b="1" kern="1200" dirty="0" smtClean="0">
                          <a:solidFill>
                            <a:srgbClr val="0D2329"/>
                          </a:solidFill>
                          <a:latin typeface="+mj-lt"/>
                          <a:ea typeface="Tahoma" panose="020B0604030504040204" pitchFamily="34" charset="0"/>
                          <a:cs typeface="Arial" panose="020B0604020202020204" pitchFamily="34" charset="0"/>
                        </a:rPr>
                        <a:t>охода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200" b="1" kern="1200" dirty="0" smtClean="0">
                          <a:solidFill>
                            <a:srgbClr val="0D2329"/>
                          </a:solidFill>
                          <a:latin typeface="+mj-lt"/>
                          <a:ea typeface="Tahoma" panose="020B0604030504040204" pitchFamily="34" charset="0"/>
                          <a:cs typeface="Arial" panose="020B0604020202020204" pitchFamily="34" charset="0"/>
                        </a:rPr>
                        <a:t> в</a:t>
                      </a:r>
                      <a:r>
                        <a:rPr lang="ru-RU" sz="2200" b="1" kern="1200" baseline="0" dirty="0" smtClean="0">
                          <a:solidFill>
                            <a:srgbClr val="0D2329"/>
                          </a:solidFill>
                          <a:latin typeface="+mj-lt"/>
                          <a:ea typeface="Tahoma" panose="020B0604030504040204" pitchFamily="34" charset="0"/>
                          <a:cs typeface="Arial" panose="020B0604020202020204" pitchFamily="34" charset="0"/>
                        </a:rPr>
                        <a:t> целях</a:t>
                      </a:r>
                      <a:r>
                        <a:rPr lang="ru-RU" sz="2200" b="1" kern="1200" dirty="0" smtClean="0">
                          <a:solidFill>
                            <a:srgbClr val="0D2329"/>
                          </a:solidFill>
                          <a:latin typeface="+mj-lt"/>
                          <a:ea typeface="Tahoma" panose="020B0604030504040204" pitchFamily="34" charset="0"/>
                          <a:cs typeface="Arial" panose="020B0604020202020204" pitchFamily="34" charset="0"/>
                        </a:rPr>
                        <a:t> перехода на УСН</a:t>
                      </a:r>
                      <a:endParaRPr lang="ru-RU" sz="2200" b="1" kern="1200" dirty="0">
                        <a:solidFill>
                          <a:srgbClr val="0D2329"/>
                        </a:solidFill>
                        <a:latin typeface="+mj-lt"/>
                        <a:ea typeface="Tahom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600" b="1" kern="1200" dirty="0" smtClean="0">
                          <a:solidFill>
                            <a:srgbClr val="FF0000"/>
                          </a:solidFill>
                          <a:latin typeface="+mj-lt"/>
                          <a:ea typeface="+mn-ea"/>
                          <a:cs typeface="+mn-cs"/>
                        </a:rPr>
                        <a:t>112,5 </a:t>
                      </a:r>
                      <a:r>
                        <a:rPr lang="ru-RU" sz="24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млн руб.</a:t>
                      </a:r>
                      <a:endParaRPr lang="ru-RU" sz="2400" b="1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600" b="1" kern="1200" dirty="0" smtClean="0">
                          <a:solidFill>
                            <a:srgbClr val="FF0000"/>
                          </a:solidFill>
                          <a:latin typeface="+mj-lt"/>
                          <a:ea typeface="+mn-ea"/>
                          <a:cs typeface="+mn-cs"/>
                        </a:rPr>
                        <a:t>337,5</a:t>
                      </a:r>
                      <a:r>
                        <a:rPr lang="ru-RU" sz="24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 млн</a:t>
                      </a:r>
                      <a:r>
                        <a:rPr lang="ru-RU" sz="2400" b="1" kern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 руб.</a:t>
                      </a:r>
                      <a:endParaRPr lang="ru-RU" sz="2400" b="1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3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п. 2 ст. 346.12</a:t>
                      </a:r>
                      <a:endParaRPr lang="ru-RU" sz="2300" b="1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775127">
                <a:tc>
                  <a:txBody>
                    <a:bodyPr/>
                    <a:lstStyle/>
                    <a:p>
                      <a:pPr marL="0" algn="ctr" defTabSz="816296" rtl="0" eaLnBrk="1" latinLnBrk="0" hangingPunct="1">
                        <a:lnSpc>
                          <a:spcPct val="80000"/>
                        </a:lnSpc>
                      </a:pPr>
                      <a:r>
                        <a:rPr lang="ru-RU" sz="2200" b="1" kern="1200" dirty="0" smtClean="0">
                          <a:solidFill>
                            <a:srgbClr val="0D2329"/>
                          </a:solidFill>
                          <a:latin typeface="+mn-lt"/>
                          <a:ea typeface="Tahoma" panose="020B0604030504040204" pitchFamily="34" charset="0"/>
                          <a:cs typeface="Arial" panose="020B0604020202020204" pitchFamily="34" charset="0"/>
                        </a:rPr>
                        <a:t>Предельный</a:t>
                      </a:r>
                      <a:r>
                        <a:rPr lang="ru-RU" sz="2200" b="1" kern="1200" baseline="0" dirty="0" smtClean="0">
                          <a:solidFill>
                            <a:srgbClr val="0D2329"/>
                          </a:solidFill>
                          <a:latin typeface="+mn-lt"/>
                          <a:ea typeface="Tahoma" panose="020B0604030504040204" pitchFamily="34" charset="0"/>
                          <a:cs typeface="Arial" panose="020B0604020202020204" pitchFamily="34" charset="0"/>
                        </a:rPr>
                        <a:t> размер д</a:t>
                      </a:r>
                      <a:r>
                        <a:rPr lang="ru-RU" sz="2200" b="1" kern="1200" dirty="0" smtClean="0">
                          <a:solidFill>
                            <a:srgbClr val="0D2329"/>
                          </a:solidFill>
                          <a:latin typeface="+mn-lt"/>
                          <a:ea typeface="Tahoma" panose="020B0604030504040204" pitchFamily="34" charset="0"/>
                          <a:cs typeface="Arial" panose="020B0604020202020204" pitchFamily="34" charset="0"/>
                        </a:rPr>
                        <a:t>охода для права применения УСН</a:t>
                      </a:r>
                      <a:endParaRPr lang="ru-RU" sz="2200" b="1" kern="1200" dirty="0">
                        <a:solidFill>
                          <a:srgbClr val="0D2329"/>
                        </a:solidFill>
                        <a:latin typeface="+mj-lt"/>
                        <a:ea typeface="Tahom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600" b="1" kern="1200" dirty="0" smtClean="0">
                          <a:solidFill>
                            <a:srgbClr val="FF0000"/>
                          </a:solidFill>
                          <a:latin typeface="+mj-lt"/>
                          <a:ea typeface="+mn-ea"/>
                          <a:cs typeface="+mn-cs"/>
                        </a:rPr>
                        <a:t>200 </a:t>
                      </a:r>
                      <a:r>
                        <a:rPr lang="ru-RU" sz="24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млн руб.</a:t>
                      </a:r>
                      <a:endParaRPr lang="ru-RU" sz="2400" b="1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600" b="1" kern="1200" dirty="0" smtClean="0">
                          <a:solidFill>
                            <a:srgbClr val="FF0000"/>
                          </a:solidFill>
                          <a:latin typeface="+mj-lt"/>
                          <a:ea typeface="+mn-ea"/>
                          <a:cs typeface="+mn-cs"/>
                        </a:rPr>
                        <a:t>450</a:t>
                      </a:r>
                      <a:r>
                        <a:rPr lang="ru-RU" sz="24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 млн</a:t>
                      </a:r>
                      <a:r>
                        <a:rPr lang="ru-RU" sz="2400" b="1" kern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 руб.</a:t>
                      </a:r>
                      <a:endParaRPr lang="ru-RU" sz="2400" b="1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3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п. 4 ст. 346.13</a:t>
                      </a:r>
                      <a:endParaRPr lang="ru-RU" sz="2300" b="1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55615">
                <a:tc>
                  <a:txBody>
                    <a:bodyPr/>
                    <a:lstStyle/>
                    <a:p>
                      <a:pPr marL="0" marR="0" lvl="0" indent="0" algn="ctr" defTabSz="816296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D2329"/>
                          </a:solidFill>
                          <a:effectLst/>
                          <a:uLnTx/>
                          <a:uFillTx/>
                          <a:latin typeface="+mn-lt"/>
                          <a:ea typeface="Tahoma" panose="020B0604030504040204" pitchFamily="34" charset="0"/>
                          <a:cs typeface="Arial" panose="020B0604020202020204" pitchFamily="34" charset="0"/>
                        </a:rPr>
                        <a:t>Остаточная стоимость   основных средств</a:t>
                      </a:r>
                      <a:endParaRPr lang="ru-RU" sz="2200" b="1" kern="1200" dirty="0">
                        <a:solidFill>
                          <a:srgbClr val="0D2329"/>
                        </a:solidFill>
                        <a:latin typeface="+mj-lt"/>
                        <a:ea typeface="Tahom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600" b="1" kern="1200" dirty="0" smtClean="0">
                          <a:solidFill>
                            <a:srgbClr val="FF0000"/>
                          </a:solidFill>
                          <a:latin typeface="+mj-lt"/>
                          <a:ea typeface="+mn-ea"/>
                          <a:cs typeface="+mn-cs"/>
                        </a:rPr>
                        <a:t>150 </a:t>
                      </a:r>
                      <a:r>
                        <a:rPr lang="ru-RU" sz="24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млн руб.</a:t>
                      </a:r>
                      <a:endParaRPr lang="ru-RU" sz="2400" b="1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600" b="1" kern="1200" dirty="0" smtClean="0">
                          <a:solidFill>
                            <a:srgbClr val="FF0000"/>
                          </a:solidFill>
                          <a:latin typeface="+mj-lt"/>
                          <a:ea typeface="+mn-ea"/>
                          <a:cs typeface="+mn-cs"/>
                        </a:rPr>
                        <a:t>200</a:t>
                      </a:r>
                      <a:r>
                        <a:rPr lang="ru-RU" sz="24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 млн</a:t>
                      </a:r>
                      <a:r>
                        <a:rPr lang="ru-RU" sz="2400" b="1" kern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 руб.</a:t>
                      </a:r>
                      <a:endParaRPr lang="ru-RU" sz="2400" b="1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3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пп. 16</a:t>
                      </a:r>
                      <a:r>
                        <a:rPr lang="ru-RU" sz="2300" b="1" kern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п. 3</a:t>
                      </a:r>
                      <a:r>
                        <a:rPr lang="ru-RU" sz="23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3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ст. 346.12</a:t>
                      </a:r>
                      <a:endParaRPr lang="ru-RU" sz="2300" b="1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711543">
                <a:tc>
                  <a:txBody>
                    <a:bodyPr/>
                    <a:lstStyle/>
                    <a:p>
                      <a:pPr marL="0" marR="0" lvl="0" indent="0" algn="ctr" defTabSz="816296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D2329"/>
                          </a:solidFill>
                          <a:effectLst/>
                          <a:uLnTx/>
                          <a:uFillTx/>
                          <a:latin typeface="+mn-lt"/>
                          <a:ea typeface="Tahoma" panose="020B0604030504040204" pitchFamily="34" charset="0"/>
                          <a:cs typeface="Arial" panose="020B0604020202020204" pitchFamily="34" charset="0"/>
                        </a:rPr>
                        <a:t>Средняя численность работников</a:t>
                      </a:r>
                      <a:endParaRPr lang="ru-RU" sz="2200" b="1" kern="1200" dirty="0">
                        <a:solidFill>
                          <a:srgbClr val="0D2329"/>
                        </a:solidFill>
                        <a:latin typeface="+mj-lt"/>
                        <a:ea typeface="Tahom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2600" b="1" kern="1200" dirty="0" smtClean="0">
                          <a:solidFill>
                            <a:srgbClr val="FF0000"/>
                          </a:solidFill>
                          <a:latin typeface="+mj-lt"/>
                          <a:ea typeface="+mn-ea"/>
                          <a:cs typeface="+mn-cs"/>
                        </a:rPr>
                        <a:t>130</a:t>
                      </a:r>
                      <a:r>
                        <a:rPr lang="ru-RU" sz="24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 человек</a:t>
                      </a:r>
                      <a:endParaRPr lang="ru-RU" sz="2400" b="1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2400" b="1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3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пп. 15</a:t>
                      </a:r>
                      <a:r>
                        <a:rPr lang="ru-RU" sz="2300" b="1" kern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п. 3</a:t>
                      </a:r>
                      <a:r>
                        <a:rPr lang="ru-RU" sz="23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3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ст. 346.12</a:t>
                      </a:r>
                      <a:endParaRPr lang="ru-RU" sz="2300" b="1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29" name="Группа 28"/>
          <p:cNvGrpSpPr/>
          <p:nvPr/>
        </p:nvGrpSpPr>
        <p:grpSpPr>
          <a:xfrm>
            <a:off x="761709" y="5712089"/>
            <a:ext cx="8972841" cy="873332"/>
            <a:chOff x="502767" y="962359"/>
            <a:chExt cx="7813650" cy="837754"/>
          </a:xfrm>
        </p:grpSpPr>
        <p:sp>
          <p:nvSpPr>
            <p:cNvPr id="30" name="Скругленный прямоугольник 29">
              <a:extLst>
                <a:ext uri="{FF2B5EF4-FFF2-40B4-BE49-F238E27FC236}">
                  <a16:creationId xmlns="" xmlns:a16="http://schemas.microsoft.com/office/drawing/2014/main" id="{27E077A3-3637-FF45-8258-29F49D45CB43}"/>
                </a:ext>
              </a:extLst>
            </p:cNvPr>
            <p:cNvSpPr/>
            <p:nvPr/>
          </p:nvSpPr>
          <p:spPr>
            <a:xfrm>
              <a:off x="502767" y="1036909"/>
              <a:ext cx="7813650" cy="676034"/>
            </a:xfrm>
            <a:prstGeom prst="roundRect">
              <a:avLst>
                <a:gd name="adj" fmla="val 5889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50800" dir="5400000" sx="102000" sy="102000" algn="ctr" rotWithShape="0">
                <a:srgbClr val="0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49206"/>
              <a:endParaRPr lang="ru-RU" sz="748" dirty="0">
                <a:solidFill>
                  <a:prstClr val="white"/>
                </a:solidFill>
              </a:endParaRPr>
            </a:p>
          </p:txBody>
        </p:sp>
        <p:pic>
          <p:nvPicPr>
            <p:cNvPr id="31" name="Рисунок 30">
              <a:extLst>
                <a:ext uri="{FF2B5EF4-FFF2-40B4-BE49-F238E27FC236}">
                  <a16:creationId xmlns="" xmlns:a16="http://schemas.microsoft.com/office/drawing/2014/main" id="{6B40D429-6C48-C24A-9B1D-7192708EF2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70401" y="962359"/>
              <a:ext cx="841376" cy="837754"/>
            </a:xfrm>
            <a:prstGeom prst="rect">
              <a:avLst/>
            </a:prstGeom>
          </p:spPr>
        </p:pic>
      </p:grpSp>
      <p:sp>
        <p:nvSpPr>
          <p:cNvPr id="3" name="Прямоугольник 2"/>
          <p:cNvSpPr/>
          <p:nvPr/>
        </p:nvSpPr>
        <p:spPr>
          <a:xfrm>
            <a:off x="1257457" y="5836443"/>
            <a:ext cx="8348289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dirty="0">
                <a:solidFill>
                  <a:srgbClr val="FF0000"/>
                </a:solidFill>
                <a:ea typeface="Tahoma" panose="020B0604030504040204" pitchFamily="34" charset="0"/>
                <a:cs typeface="Arial" panose="020B0604020202020204" pitchFamily="34" charset="0"/>
              </a:rPr>
              <a:t>Отменены</a:t>
            </a:r>
            <a:r>
              <a:rPr lang="ru-RU" sz="2400" b="1" dirty="0">
                <a:solidFill>
                  <a:srgbClr val="0D2329"/>
                </a:solidFill>
                <a:ea typeface="Tahoma" panose="020B0604030504040204" pitchFamily="34" charset="0"/>
                <a:cs typeface="Arial" panose="020B0604020202020204" pitchFamily="34" charset="0"/>
              </a:rPr>
              <a:t> повышенные </a:t>
            </a:r>
            <a:r>
              <a:rPr lang="ru-RU" sz="2400" b="1" dirty="0" smtClean="0">
                <a:solidFill>
                  <a:srgbClr val="0D2329"/>
                </a:solidFill>
                <a:ea typeface="Tahoma" panose="020B0604030504040204" pitchFamily="34" charset="0"/>
                <a:cs typeface="Arial" panose="020B0604020202020204" pitchFamily="34" charset="0"/>
              </a:rPr>
              <a:t>ставки УСН: </a:t>
            </a:r>
          </a:p>
          <a:p>
            <a:pPr algn="ctr">
              <a:lnSpc>
                <a:spcPct val="80000"/>
              </a:lnSpc>
            </a:pP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ea typeface="Tahoma" panose="020B0604030504040204" pitchFamily="34" charset="0"/>
                <a:cs typeface="Arial" panose="020B0604020202020204" pitchFamily="34" charset="0"/>
              </a:rPr>
              <a:t>8%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0D2329"/>
                </a:solidFill>
                <a:ea typeface="Tahoma" panose="020B0604030504040204" pitchFamily="34" charset="0"/>
                <a:cs typeface="Arial" panose="020B0604020202020204" pitchFamily="34" charset="0"/>
              </a:rPr>
              <a:t>(объект «доходы») </a:t>
            </a:r>
            <a:r>
              <a:rPr lang="ru-RU" sz="2400" b="1" dirty="0" smtClean="0">
                <a:solidFill>
                  <a:srgbClr val="0D2329"/>
                </a:solidFill>
                <a:ea typeface="Tahoma" panose="020B0604030504040204" pitchFamily="34" charset="0"/>
                <a:cs typeface="Arial" panose="020B0604020202020204" pitchFamily="34" charset="0"/>
              </a:rPr>
              <a:t>и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ea typeface="Tahoma" panose="020B0604030504040204" pitchFamily="34" charset="0"/>
                <a:cs typeface="Arial" panose="020B0604020202020204" pitchFamily="34" charset="0"/>
              </a:rPr>
              <a:t>20% </a:t>
            </a:r>
            <a:r>
              <a:rPr lang="ru-RU" sz="1600" b="1" dirty="0">
                <a:solidFill>
                  <a:srgbClr val="0D2329"/>
                </a:solidFill>
                <a:ea typeface="Tahoma" panose="020B0604030504040204" pitchFamily="34" charset="0"/>
                <a:cs typeface="Arial" panose="020B0604020202020204" pitchFamily="34" charset="0"/>
              </a:rPr>
              <a:t>(объект «</a:t>
            </a:r>
            <a:r>
              <a:rPr lang="ru-RU" sz="1600" b="1" dirty="0" smtClean="0">
                <a:solidFill>
                  <a:srgbClr val="0D2329"/>
                </a:solidFill>
                <a:ea typeface="Tahoma" panose="020B0604030504040204" pitchFamily="34" charset="0"/>
                <a:cs typeface="Arial" panose="020B0604020202020204" pitchFamily="34" charset="0"/>
              </a:rPr>
              <a:t>доходы - расходы»).</a:t>
            </a:r>
            <a:r>
              <a:rPr lang="ru-RU" sz="1600" b="1" dirty="0" smtClean="0">
                <a:solidFill>
                  <a:srgbClr val="FF0000"/>
                </a:solidFill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0D2329"/>
                </a:solidFill>
                <a:ea typeface="Tahoma" panose="020B0604030504040204" pitchFamily="34" charset="0"/>
                <a:cs typeface="Arial" panose="020B0604020202020204" pitchFamily="34" charset="0"/>
              </a:rPr>
              <a:t>   </a:t>
            </a:r>
            <a:endParaRPr lang="ru-RU" sz="1600" b="1" dirty="0">
              <a:solidFill>
                <a:srgbClr val="0D2329"/>
              </a:solidFill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0" name="Скругленный прямоугольник 49">
            <a:extLst>
              <a:ext uri="{FF2B5EF4-FFF2-40B4-BE49-F238E27FC236}">
                <a16:creationId xmlns="" xmlns:a16="http://schemas.microsoft.com/office/drawing/2014/main" id="{27E077A3-3637-FF45-8258-29F49D45CB43}"/>
              </a:ext>
            </a:extLst>
          </p:cNvPr>
          <p:cNvSpPr/>
          <p:nvPr/>
        </p:nvSpPr>
        <p:spPr>
          <a:xfrm>
            <a:off x="794842" y="6643352"/>
            <a:ext cx="8939708" cy="732508"/>
          </a:xfrm>
          <a:prstGeom prst="roundRect">
            <a:avLst>
              <a:gd name="adj" fmla="val 5889"/>
            </a:avLst>
          </a:prstGeom>
          <a:solidFill>
            <a:schemeClr val="bg1"/>
          </a:solidFill>
          <a:ln>
            <a:noFill/>
          </a:ln>
          <a:effectLst>
            <a:outerShdw blurRad="381000" dist="50800" dir="5400000" sx="102000" sy="102000" algn="ctr" rotWithShape="0">
              <a:srgbClr val="00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206"/>
            <a:endParaRPr lang="ru-RU" sz="748" dirty="0">
              <a:solidFill>
                <a:prstClr val="white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257458" y="6669451"/>
            <a:ext cx="8348289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rgbClr val="FF0000"/>
                </a:solidFill>
                <a:ea typeface="Tahoma" panose="020B0604030504040204" pitchFamily="34" charset="0"/>
                <a:cs typeface="Arial" panose="020B0604020202020204" pitchFamily="34" charset="0"/>
              </a:rPr>
              <a:t>Применяются</a:t>
            </a:r>
            <a:r>
              <a:rPr lang="ru-RU" sz="2400" b="1" dirty="0" smtClean="0">
                <a:solidFill>
                  <a:srgbClr val="0D2329"/>
                </a:solidFill>
                <a:ea typeface="Tahoma" panose="020B0604030504040204" pitchFamily="34" charset="0"/>
                <a:cs typeface="Arial" panose="020B0604020202020204" pitchFamily="34" charset="0"/>
              </a:rPr>
              <a:t> только базовые ставки УСН: </a:t>
            </a:r>
          </a:p>
          <a:p>
            <a:pPr algn="ctr">
              <a:lnSpc>
                <a:spcPct val="80000"/>
              </a:lnSpc>
            </a:pPr>
            <a:r>
              <a:rPr lang="ru-RU" sz="2600" b="1" dirty="0">
                <a:solidFill>
                  <a:schemeClr val="tx2">
                    <a:lumMod val="50000"/>
                  </a:schemeClr>
                </a:solidFill>
                <a:ea typeface="Tahoma" panose="020B0604030504040204" pitchFamily="34" charset="0"/>
                <a:cs typeface="Arial" panose="020B0604020202020204" pitchFamily="34" charset="0"/>
              </a:rPr>
              <a:t>6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ea typeface="Tahoma" panose="020B0604030504040204" pitchFamily="34" charset="0"/>
                <a:cs typeface="Arial" panose="020B0604020202020204" pitchFamily="34" charset="0"/>
              </a:rPr>
              <a:t>%</a:t>
            </a:r>
            <a:r>
              <a:rPr lang="ru-RU" sz="2400" b="1" dirty="0" smtClean="0">
                <a:solidFill>
                  <a:srgbClr val="0D2329"/>
                </a:solidFill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0D2329"/>
                </a:solidFill>
                <a:ea typeface="Tahoma" panose="020B0604030504040204" pitchFamily="34" charset="0"/>
                <a:cs typeface="Arial" panose="020B0604020202020204" pitchFamily="34" charset="0"/>
              </a:rPr>
              <a:t>(объект «доходы») </a:t>
            </a:r>
            <a:r>
              <a:rPr lang="ru-RU" sz="2400" b="1" dirty="0" smtClean="0">
                <a:solidFill>
                  <a:srgbClr val="0D2329"/>
                </a:solidFill>
                <a:ea typeface="Tahoma" panose="020B0604030504040204" pitchFamily="34" charset="0"/>
                <a:cs typeface="Arial" panose="020B0604020202020204" pitchFamily="34" charset="0"/>
              </a:rPr>
              <a:t>и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ea typeface="Tahoma" panose="020B0604030504040204" pitchFamily="34" charset="0"/>
                <a:cs typeface="Arial" panose="020B0604020202020204" pitchFamily="34" charset="0"/>
              </a:rPr>
              <a:t>15%</a:t>
            </a:r>
            <a:r>
              <a:rPr lang="ru-RU" sz="2600" b="1" dirty="0" smtClean="0">
                <a:solidFill>
                  <a:srgbClr val="FF0000"/>
                </a:solidFill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0D2329"/>
                </a:solidFill>
                <a:ea typeface="Tahoma" panose="020B0604030504040204" pitchFamily="34" charset="0"/>
                <a:cs typeface="Arial" panose="020B0604020202020204" pitchFamily="34" charset="0"/>
              </a:rPr>
              <a:t>(объект «</a:t>
            </a:r>
            <a:r>
              <a:rPr lang="ru-RU" sz="1600" b="1" dirty="0" smtClean="0">
                <a:solidFill>
                  <a:srgbClr val="0D2329"/>
                </a:solidFill>
                <a:ea typeface="Tahoma" panose="020B0604030504040204" pitchFamily="34" charset="0"/>
                <a:cs typeface="Arial" panose="020B0604020202020204" pitchFamily="34" charset="0"/>
              </a:rPr>
              <a:t>доходы - расходы»).</a:t>
            </a:r>
            <a:r>
              <a:rPr lang="ru-RU" sz="1600" b="1" dirty="0" smtClean="0">
                <a:solidFill>
                  <a:srgbClr val="FF0000"/>
                </a:solidFill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0D2329"/>
                </a:solidFill>
                <a:ea typeface="Tahoma" panose="020B0604030504040204" pitchFamily="34" charset="0"/>
                <a:cs typeface="Arial" panose="020B0604020202020204" pitchFamily="34" charset="0"/>
              </a:rPr>
              <a:t>   </a:t>
            </a:r>
            <a:endParaRPr lang="ru-RU" sz="1600" b="1" dirty="0">
              <a:solidFill>
                <a:srgbClr val="0D2329"/>
              </a:solidFill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26220" y="5374845"/>
            <a:ext cx="53467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104305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пп. 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1 п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. 2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 ст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. 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346.20 НК РФ: </a:t>
            </a:r>
            <a:endParaRPr lang="ru-RU" sz="18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7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altLang="ru-RU" dirty="0"/>
              <a:t>3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78148" y="614854"/>
            <a:ext cx="10165150" cy="765938"/>
          </a:xfrm>
          <a:prstGeom prst="rect">
            <a:avLst/>
          </a:prstGeom>
        </p:spPr>
        <p:txBody>
          <a:bodyPr wrap="square" lIns="72730" tIns="36365" rIns="72730" bIns="36365">
            <a:spAutoFit/>
          </a:bodyPr>
          <a:lstStyle/>
          <a:p>
            <a:pPr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>ИЗМЕНЕНИЯ ПОРЯДКА ПРЕКРАЩЕНИЯ ПРИМЕНЕНИЯ </a:t>
            </a:r>
            <a:r>
              <a:rPr lang="ru-RU" sz="2800" b="1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>УСН</a:t>
            </a:r>
            <a:r>
              <a:rPr lang="ru-RU" sz="2800" b="1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/>
            </a:r>
            <a:br>
              <a:rPr lang="ru-RU" sz="2800" b="1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</a:br>
            <a:r>
              <a:rPr lang="ru-RU" sz="2200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>(Федеральный закон </a:t>
            </a:r>
            <a:r>
              <a:rPr lang="ru-RU" sz="2200" dirty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>от 29.10.2024 №  362-ФЗ</a:t>
            </a:r>
            <a:r>
              <a:rPr lang="ru-RU" sz="2200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>)</a:t>
            </a:r>
            <a:endParaRPr lang="ru-RU" sz="2200" dirty="0">
              <a:solidFill>
                <a:srgbClr val="003464"/>
              </a:solidFill>
              <a:latin typeface="Calibri"/>
              <a:cs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721969" y="2315012"/>
            <a:ext cx="2553258" cy="1052562"/>
            <a:chOff x="849227" y="2296021"/>
            <a:chExt cx="2553258" cy="1052562"/>
          </a:xfrm>
        </p:grpSpPr>
        <p:sp>
          <p:nvSpPr>
            <p:cNvPr id="30" name="Скругленный прямоугольник 29">
              <a:extLst>
                <a:ext uri="{FF2B5EF4-FFF2-40B4-BE49-F238E27FC236}">
                  <a16:creationId xmlns="" xmlns:a16="http://schemas.microsoft.com/office/drawing/2014/main" id="{27E077A3-3637-FF45-8258-29F49D45CB43}"/>
                </a:ext>
              </a:extLst>
            </p:cNvPr>
            <p:cNvSpPr/>
            <p:nvPr/>
          </p:nvSpPr>
          <p:spPr>
            <a:xfrm>
              <a:off x="849227" y="2296021"/>
              <a:ext cx="2553258" cy="1052562"/>
            </a:xfrm>
            <a:prstGeom prst="roundRect">
              <a:avLst>
                <a:gd name="adj" fmla="val 5889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50800" dir="5400000" sx="102000" sy="102000" algn="ctr" rotWithShape="0">
                <a:srgbClr val="0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49206"/>
              <a:endParaRPr lang="ru-RU" sz="748" dirty="0">
                <a:solidFill>
                  <a:prstClr val="white"/>
                </a:solidFill>
              </a:endParaRPr>
            </a:p>
          </p:txBody>
        </p:sp>
        <p:sp>
          <p:nvSpPr>
            <p:cNvPr id="13" name="Объект 1"/>
            <p:cNvSpPr txBox="1">
              <a:spLocks/>
            </p:cNvSpPr>
            <p:nvPr/>
          </p:nvSpPr>
          <p:spPr bwMode="auto">
            <a:xfrm>
              <a:off x="1189752" y="2386704"/>
              <a:ext cx="1872208" cy="575764"/>
            </a:xfrm>
            <a:prstGeom prst="rect">
              <a:avLst/>
            </a:prstGeom>
            <a:noFill/>
            <a:ln w="19050">
              <a:noFill/>
            </a:ln>
            <a:extLst/>
          </p:spPr>
          <p:txBody>
            <a:bodyPr vert="horz" wrap="square" lIns="104306" tIns="52153" rIns="104306" bIns="52153" numCol="1" anchor="t" anchorCtr="0" compatLnSpc="1">
              <a:prstTxWarp prst="textNoShape">
                <a:avLst/>
              </a:prstTxWarp>
            </a:bodyPr>
            <a:lstStyle>
              <a:lvl1pPr marL="363538" indent="0" algn="l" defTabSz="1042988" rtl="0" eaLnBrk="0" fontAlgn="base" hangingPunct="0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3600" b="1" kern="1200">
                  <a:solidFill>
                    <a:srgbClr val="005AA9"/>
                  </a:solidFill>
                  <a:latin typeface="+mj-lt"/>
                  <a:ea typeface="+mn-ea"/>
                  <a:cs typeface="+mn-cs"/>
                </a:defRPr>
              </a:lvl1pPr>
              <a:lvl2pPr marL="360363" indent="3175" algn="l" defTabSz="1042988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rgbClr val="504F53"/>
                  </a:solidFill>
                  <a:latin typeface="+mj-lt"/>
                  <a:ea typeface="+mn-ea"/>
                  <a:cs typeface="+mn-cs"/>
                </a:defRPr>
              </a:lvl2pPr>
              <a:lvl3pPr marL="628650" indent="-260350" algn="l" defTabSz="1042988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/>
                <a:defRPr sz="2400" kern="1200">
                  <a:solidFill>
                    <a:srgbClr val="504F53"/>
                  </a:solidFill>
                  <a:latin typeface="+mj-lt"/>
                  <a:ea typeface="+mn-ea"/>
                  <a:cs typeface="+mn-cs"/>
                </a:defRPr>
              </a:lvl3pPr>
              <a:lvl4pPr marL="0" indent="360363" algn="just" defTabSz="1042988" rtl="0" eaLnBrk="0" fontAlgn="base" hangingPunct="0">
                <a:lnSpc>
                  <a:spcPts val="1800"/>
                </a:lnSpc>
                <a:spcBef>
                  <a:spcPts val="400"/>
                </a:spcBef>
                <a:spcAft>
                  <a:spcPct val="0"/>
                </a:spcAft>
                <a:buFont typeface="Arial" panose="020B0604020202020204" pitchFamily="34" charset="0"/>
                <a:defRPr sz="1600" kern="1200">
                  <a:solidFill>
                    <a:srgbClr val="504F53"/>
                  </a:solidFill>
                  <a:latin typeface="+mj-lt"/>
                  <a:ea typeface="+mn-ea"/>
                  <a:cs typeface="+mn-cs"/>
                </a:defRPr>
              </a:lvl4pPr>
              <a:lvl5pPr marL="1435100" indent="393700" algn="l" defTabSz="1042988" rtl="0" eaLnBrk="0" fontAlgn="base" hangingPunct="0">
                <a:lnSpc>
                  <a:spcPts val="1800"/>
                </a:lnSpc>
                <a:spcBef>
                  <a:spcPts val="4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400" kern="1200">
                  <a:solidFill>
                    <a:srgbClr val="8D8C90"/>
                  </a:solidFill>
                  <a:latin typeface="+mj-lt"/>
                  <a:ea typeface="+mn-ea"/>
                  <a:cs typeface="+mn-cs"/>
                </a:defRPr>
              </a:lvl5pPr>
              <a:lvl6pPr marL="2868404" indent="-260764" algn="l" defTabSz="104305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89932" indent="-260764" algn="l" defTabSz="104305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911460" indent="-260764" algn="l" defTabSz="104305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432988" indent="-260764" algn="l" defTabSz="104305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ctr"/>
              <a:r>
                <a:rPr lang="ru-RU" sz="4400" dirty="0" smtClean="0">
                  <a:solidFill>
                    <a:srgbClr val="003464"/>
                  </a:solidFill>
                  <a:latin typeface="Calibri"/>
                  <a:cs typeface="Arial" panose="020B0604020202020204" pitchFamily="34" charset="0"/>
                </a:rPr>
                <a:t>УСН</a:t>
              </a:r>
              <a:endParaRPr lang="ru-RU" sz="4400" dirty="0">
                <a:solidFill>
                  <a:srgbClr val="003464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sp>
        <p:nvSpPr>
          <p:cNvPr id="14" name="Стрелка вправо 13"/>
          <p:cNvSpPr/>
          <p:nvPr/>
        </p:nvSpPr>
        <p:spPr>
          <a:xfrm>
            <a:off x="3546500" y="2531188"/>
            <a:ext cx="3456384" cy="648072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192" tIns="31096" rIns="62192" bIns="31096" rtlCol="0" anchor="ctr"/>
          <a:lstStyle/>
          <a:p>
            <a:pPr algn="ctr"/>
            <a:endParaRPr lang="ru-RU" sz="1088"/>
          </a:p>
        </p:txBody>
      </p:sp>
      <p:sp>
        <p:nvSpPr>
          <p:cNvPr id="2" name="Прямоугольник 1"/>
          <p:cNvSpPr/>
          <p:nvPr/>
        </p:nvSpPr>
        <p:spPr>
          <a:xfrm>
            <a:off x="3532853" y="1860641"/>
            <a:ext cx="34338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>Несоблюдение ограничений </a:t>
            </a:r>
          </a:p>
          <a:p>
            <a:pPr marL="0"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>д</a:t>
            </a:r>
            <a:r>
              <a:rPr lang="ru-RU" sz="2000" b="1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>ля применения УСН</a:t>
            </a:r>
            <a:endParaRPr lang="ru-RU" sz="2000" b="1" dirty="0">
              <a:solidFill>
                <a:srgbClr val="003464"/>
              </a:solidFill>
              <a:latin typeface="Calibri"/>
              <a:cs typeface="Arial" panose="020B0604020202020204" pitchFamily="34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7181292" y="2289486"/>
            <a:ext cx="2553258" cy="1052562"/>
            <a:chOff x="849227" y="2296021"/>
            <a:chExt cx="2553258" cy="1052562"/>
          </a:xfrm>
        </p:grpSpPr>
        <p:sp>
          <p:nvSpPr>
            <p:cNvPr id="18" name="Скругленный прямоугольник 17">
              <a:extLst>
                <a:ext uri="{FF2B5EF4-FFF2-40B4-BE49-F238E27FC236}">
                  <a16:creationId xmlns="" xmlns:a16="http://schemas.microsoft.com/office/drawing/2014/main" id="{27E077A3-3637-FF45-8258-29F49D45CB43}"/>
                </a:ext>
              </a:extLst>
            </p:cNvPr>
            <p:cNvSpPr/>
            <p:nvPr/>
          </p:nvSpPr>
          <p:spPr>
            <a:xfrm>
              <a:off x="849227" y="2296021"/>
              <a:ext cx="2553258" cy="1052562"/>
            </a:xfrm>
            <a:prstGeom prst="roundRect">
              <a:avLst>
                <a:gd name="adj" fmla="val 5889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50800" dir="5400000" sx="102000" sy="102000" algn="ctr" rotWithShape="0">
                <a:srgbClr val="0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49206"/>
              <a:endParaRPr lang="ru-RU" sz="748" dirty="0">
                <a:solidFill>
                  <a:prstClr val="white"/>
                </a:solidFill>
              </a:endParaRPr>
            </a:p>
          </p:txBody>
        </p:sp>
        <p:sp>
          <p:nvSpPr>
            <p:cNvPr id="19" name="Объект 1"/>
            <p:cNvSpPr txBox="1">
              <a:spLocks/>
            </p:cNvSpPr>
            <p:nvPr/>
          </p:nvSpPr>
          <p:spPr bwMode="auto">
            <a:xfrm>
              <a:off x="1189752" y="2386704"/>
              <a:ext cx="1872208" cy="575764"/>
            </a:xfrm>
            <a:prstGeom prst="rect">
              <a:avLst/>
            </a:prstGeom>
            <a:noFill/>
            <a:ln w="19050">
              <a:noFill/>
            </a:ln>
            <a:extLst/>
          </p:spPr>
          <p:txBody>
            <a:bodyPr vert="horz" wrap="square" lIns="104306" tIns="52153" rIns="104306" bIns="52153" numCol="1" anchor="t" anchorCtr="0" compatLnSpc="1">
              <a:prstTxWarp prst="textNoShape">
                <a:avLst/>
              </a:prstTxWarp>
            </a:bodyPr>
            <a:lstStyle>
              <a:lvl1pPr marL="363538" indent="0" algn="l" defTabSz="1042988" rtl="0" eaLnBrk="0" fontAlgn="base" hangingPunct="0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3600" b="1" kern="1200">
                  <a:solidFill>
                    <a:srgbClr val="005AA9"/>
                  </a:solidFill>
                  <a:latin typeface="+mj-lt"/>
                  <a:ea typeface="+mn-ea"/>
                  <a:cs typeface="+mn-cs"/>
                </a:defRPr>
              </a:lvl1pPr>
              <a:lvl2pPr marL="360363" indent="3175" algn="l" defTabSz="1042988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rgbClr val="504F53"/>
                  </a:solidFill>
                  <a:latin typeface="+mj-lt"/>
                  <a:ea typeface="+mn-ea"/>
                  <a:cs typeface="+mn-cs"/>
                </a:defRPr>
              </a:lvl2pPr>
              <a:lvl3pPr marL="628650" indent="-260350" algn="l" defTabSz="1042988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/>
                <a:defRPr sz="2400" kern="1200">
                  <a:solidFill>
                    <a:srgbClr val="504F53"/>
                  </a:solidFill>
                  <a:latin typeface="+mj-lt"/>
                  <a:ea typeface="+mn-ea"/>
                  <a:cs typeface="+mn-cs"/>
                </a:defRPr>
              </a:lvl3pPr>
              <a:lvl4pPr marL="0" indent="360363" algn="just" defTabSz="1042988" rtl="0" eaLnBrk="0" fontAlgn="base" hangingPunct="0">
                <a:lnSpc>
                  <a:spcPts val="1800"/>
                </a:lnSpc>
                <a:spcBef>
                  <a:spcPts val="400"/>
                </a:spcBef>
                <a:spcAft>
                  <a:spcPct val="0"/>
                </a:spcAft>
                <a:buFont typeface="Arial" panose="020B0604020202020204" pitchFamily="34" charset="0"/>
                <a:defRPr sz="1600" kern="1200">
                  <a:solidFill>
                    <a:srgbClr val="504F53"/>
                  </a:solidFill>
                  <a:latin typeface="+mj-lt"/>
                  <a:ea typeface="+mn-ea"/>
                  <a:cs typeface="+mn-cs"/>
                </a:defRPr>
              </a:lvl4pPr>
              <a:lvl5pPr marL="1435100" indent="393700" algn="l" defTabSz="1042988" rtl="0" eaLnBrk="0" fontAlgn="base" hangingPunct="0">
                <a:lnSpc>
                  <a:spcPts val="1800"/>
                </a:lnSpc>
                <a:spcBef>
                  <a:spcPts val="4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400" kern="1200">
                  <a:solidFill>
                    <a:srgbClr val="8D8C90"/>
                  </a:solidFill>
                  <a:latin typeface="+mj-lt"/>
                  <a:ea typeface="+mn-ea"/>
                  <a:cs typeface="+mn-cs"/>
                </a:defRPr>
              </a:lvl5pPr>
              <a:lvl6pPr marL="2868404" indent="-260764" algn="l" defTabSz="104305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89932" indent="-260764" algn="l" defTabSz="104305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911460" indent="-260764" algn="l" defTabSz="104305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432988" indent="-260764" algn="l" defTabSz="104305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ctr"/>
              <a:r>
                <a:rPr lang="ru-RU" sz="4400" dirty="0" smtClean="0">
                  <a:solidFill>
                    <a:srgbClr val="003464"/>
                  </a:solidFill>
                  <a:latin typeface="Calibri"/>
                  <a:cs typeface="Arial" panose="020B0604020202020204" pitchFamily="34" charset="0"/>
                </a:rPr>
                <a:t>ОСНО</a:t>
              </a:r>
              <a:endParaRPr lang="ru-RU" sz="4400" dirty="0">
                <a:solidFill>
                  <a:srgbClr val="003464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7022800" y="3348583"/>
            <a:ext cx="2924711" cy="9362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algn="ctr" defTabSz="968509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с</a:t>
            </a:r>
            <a:r>
              <a:rPr lang="ru-RU" sz="2400" b="1" dirty="0" smtClean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 1-го числа </a:t>
            </a:r>
            <a:r>
              <a:rPr lang="ru-RU" sz="2400" b="1" u="sng" dirty="0" smtClean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месяца</a:t>
            </a:r>
            <a:r>
              <a:rPr lang="ru-RU" sz="2200" b="1" dirty="0" smtClean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, </a:t>
            </a:r>
          </a:p>
          <a:p>
            <a:pPr marL="0" algn="ctr" defTabSz="968509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в котором допущено </a:t>
            </a:r>
          </a:p>
          <a:p>
            <a:pPr marL="0" algn="ctr" defTabSz="968509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н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арушение условий</a:t>
            </a:r>
            <a:endParaRPr lang="ru-RU" sz="2200" b="1" dirty="0">
              <a:solidFill>
                <a:schemeClr val="tx2">
                  <a:lumMod val="50000"/>
                </a:scheme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3341" y="1824647"/>
            <a:ext cx="22409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16296"/>
            <a:r>
              <a:rPr lang="ru-RU" sz="2000" b="1" dirty="0">
                <a:solidFill>
                  <a:srgbClr val="FF0000"/>
                </a:solidFill>
              </a:rPr>
              <a:t>с 1 января </a:t>
            </a:r>
            <a:r>
              <a:rPr lang="ru-RU" sz="2000" b="1" dirty="0" smtClean="0">
                <a:solidFill>
                  <a:srgbClr val="FF0000"/>
                </a:solidFill>
              </a:rPr>
              <a:t>2025: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259899" y="4843683"/>
            <a:ext cx="12314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16296"/>
            <a:r>
              <a:rPr lang="ru-RU" sz="2000" b="1" dirty="0" smtClean="0">
                <a:solidFill>
                  <a:srgbClr val="FF0000"/>
                </a:solidFill>
              </a:rPr>
              <a:t>до 2025:</a:t>
            </a:r>
            <a:endParaRPr lang="ru-RU" sz="2000" b="1" dirty="0">
              <a:solidFill>
                <a:srgbClr val="FF0000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666180" y="5339170"/>
            <a:ext cx="2553258" cy="1052562"/>
            <a:chOff x="849227" y="2296021"/>
            <a:chExt cx="2553258" cy="1052562"/>
          </a:xfrm>
        </p:grpSpPr>
        <p:sp>
          <p:nvSpPr>
            <p:cNvPr id="24" name="Скругленный прямоугольник 23">
              <a:extLst>
                <a:ext uri="{FF2B5EF4-FFF2-40B4-BE49-F238E27FC236}">
                  <a16:creationId xmlns="" xmlns:a16="http://schemas.microsoft.com/office/drawing/2014/main" id="{27E077A3-3637-FF45-8258-29F49D45CB43}"/>
                </a:ext>
              </a:extLst>
            </p:cNvPr>
            <p:cNvSpPr/>
            <p:nvPr/>
          </p:nvSpPr>
          <p:spPr>
            <a:xfrm>
              <a:off x="849227" y="2296021"/>
              <a:ext cx="2553258" cy="1052562"/>
            </a:xfrm>
            <a:prstGeom prst="roundRect">
              <a:avLst>
                <a:gd name="adj" fmla="val 5889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50800" dir="5400000" sx="102000" sy="102000" algn="ctr" rotWithShape="0">
                <a:srgbClr val="0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49206"/>
              <a:endParaRPr lang="ru-RU" sz="748" dirty="0">
                <a:solidFill>
                  <a:prstClr val="white"/>
                </a:solidFill>
              </a:endParaRPr>
            </a:p>
          </p:txBody>
        </p:sp>
        <p:sp>
          <p:nvSpPr>
            <p:cNvPr id="25" name="Объект 1"/>
            <p:cNvSpPr txBox="1">
              <a:spLocks/>
            </p:cNvSpPr>
            <p:nvPr/>
          </p:nvSpPr>
          <p:spPr bwMode="auto">
            <a:xfrm>
              <a:off x="1189752" y="2386704"/>
              <a:ext cx="1872208" cy="575764"/>
            </a:xfrm>
            <a:prstGeom prst="rect">
              <a:avLst/>
            </a:prstGeom>
            <a:noFill/>
            <a:ln w="19050">
              <a:noFill/>
            </a:ln>
            <a:extLst/>
          </p:spPr>
          <p:txBody>
            <a:bodyPr vert="horz" wrap="square" lIns="104306" tIns="52153" rIns="104306" bIns="52153" numCol="1" anchor="t" anchorCtr="0" compatLnSpc="1">
              <a:prstTxWarp prst="textNoShape">
                <a:avLst/>
              </a:prstTxWarp>
            </a:bodyPr>
            <a:lstStyle>
              <a:lvl1pPr marL="363538" indent="0" algn="l" defTabSz="1042988" rtl="0" eaLnBrk="0" fontAlgn="base" hangingPunct="0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3600" b="1" kern="1200">
                  <a:solidFill>
                    <a:srgbClr val="005AA9"/>
                  </a:solidFill>
                  <a:latin typeface="+mj-lt"/>
                  <a:ea typeface="+mn-ea"/>
                  <a:cs typeface="+mn-cs"/>
                </a:defRPr>
              </a:lvl1pPr>
              <a:lvl2pPr marL="360363" indent="3175" algn="l" defTabSz="1042988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rgbClr val="504F53"/>
                  </a:solidFill>
                  <a:latin typeface="+mj-lt"/>
                  <a:ea typeface="+mn-ea"/>
                  <a:cs typeface="+mn-cs"/>
                </a:defRPr>
              </a:lvl2pPr>
              <a:lvl3pPr marL="628650" indent="-260350" algn="l" defTabSz="1042988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/>
                <a:defRPr sz="2400" kern="1200">
                  <a:solidFill>
                    <a:srgbClr val="504F53"/>
                  </a:solidFill>
                  <a:latin typeface="+mj-lt"/>
                  <a:ea typeface="+mn-ea"/>
                  <a:cs typeface="+mn-cs"/>
                </a:defRPr>
              </a:lvl3pPr>
              <a:lvl4pPr marL="0" indent="360363" algn="just" defTabSz="1042988" rtl="0" eaLnBrk="0" fontAlgn="base" hangingPunct="0">
                <a:lnSpc>
                  <a:spcPts val="1800"/>
                </a:lnSpc>
                <a:spcBef>
                  <a:spcPts val="400"/>
                </a:spcBef>
                <a:spcAft>
                  <a:spcPct val="0"/>
                </a:spcAft>
                <a:buFont typeface="Arial" panose="020B0604020202020204" pitchFamily="34" charset="0"/>
                <a:defRPr sz="1600" kern="1200">
                  <a:solidFill>
                    <a:srgbClr val="504F53"/>
                  </a:solidFill>
                  <a:latin typeface="+mj-lt"/>
                  <a:ea typeface="+mn-ea"/>
                  <a:cs typeface="+mn-cs"/>
                </a:defRPr>
              </a:lvl4pPr>
              <a:lvl5pPr marL="1435100" indent="393700" algn="l" defTabSz="1042988" rtl="0" eaLnBrk="0" fontAlgn="base" hangingPunct="0">
                <a:lnSpc>
                  <a:spcPts val="1800"/>
                </a:lnSpc>
                <a:spcBef>
                  <a:spcPts val="4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400" kern="1200">
                  <a:solidFill>
                    <a:srgbClr val="8D8C90"/>
                  </a:solidFill>
                  <a:latin typeface="+mj-lt"/>
                  <a:ea typeface="+mn-ea"/>
                  <a:cs typeface="+mn-cs"/>
                </a:defRPr>
              </a:lvl5pPr>
              <a:lvl6pPr marL="2868404" indent="-260764" algn="l" defTabSz="104305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89932" indent="-260764" algn="l" defTabSz="104305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911460" indent="-260764" algn="l" defTabSz="104305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432988" indent="-260764" algn="l" defTabSz="104305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ctr"/>
              <a:r>
                <a:rPr lang="ru-RU" sz="4400" dirty="0" smtClean="0">
                  <a:solidFill>
                    <a:srgbClr val="003464"/>
                  </a:solidFill>
                  <a:latin typeface="Calibri"/>
                  <a:cs typeface="Arial" panose="020B0604020202020204" pitchFamily="34" charset="0"/>
                </a:rPr>
                <a:t>УСН</a:t>
              </a:r>
              <a:endParaRPr lang="ru-RU" sz="4400" dirty="0">
                <a:solidFill>
                  <a:srgbClr val="003464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sp>
        <p:nvSpPr>
          <p:cNvPr id="26" name="Стрелка вправо 25"/>
          <p:cNvSpPr/>
          <p:nvPr/>
        </p:nvSpPr>
        <p:spPr>
          <a:xfrm>
            <a:off x="3490711" y="5555346"/>
            <a:ext cx="3456384" cy="648072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192" tIns="31096" rIns="62192" bIns="31096" rtlCol="0" anchor="ctr"/>
          <a:lstStyle/>
          <a:p>
            <a:pPr algn="ctr"/>
            <a:endParaRPr lang="ru-RU" sz="1088"/>
          </a:p>
        </p:txBody>
      </p:sp>
      <p:sp>
        <p:nvSpPr>
          <p:cNvPr id="32" name="Прямоугольник 31"/>
          <p:cNvSpPr/>
          <p:nvPr/>
        </p:nvSpPr>
        <p:spPr>
          <a:xfrm>
            <a:off x="3477064" y="4884799"/>
            <a:ext cx="34338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>Несоблюдение ограничений </a:t>
            </a:r>
          </a:p>
          <a:p>
            <a:pPr marL="0"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>д</a:t>
            </a:r>
            <a:r>
              <a:rPr lang="ru-RU" sz="2000" b="1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>ля применения </a:t>
            </a:r>
            <a:r>
              <a:rPr lang="ru-RU" sz="2000" b="1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>УСН</a:t>
            </a:r>
            <a:endParaRPr lang="ru-RU" sz="2000" b="1" dirty="0">
              <a:solidFill>
                <a:srgbClr val="003464"/>
              </a:solidFill>
              <a:latin typeface="Calibri"/>
              <a:cs typeface="Arial" panose="020B0604020202020204" pitchFamily="34" charset="0"/>
            </a:endParaRPr>
          </a:p>
        </p:txBody>
      </p:sp>
      <p:grpSp>
        <p:nvGrpSpPr>
          <p:cNvPr id="33" name="Группа 32"/>
          <p:cNvGrpSpPr/>
          <p:nvPr/>
        </p:nvGrpSpPr>
        <p:grpSpPr>
          <a:xfrm>
            <a:off x="7125503" y="5313644"/>
            <a:ext cx="2553258" cy="1052562"/>
            <a:chOff x="849227" y="2296021"/>
            <a:chExt cx="2553258" cy="1052562"/>
          </a:xfrm>
        </p:grpSpPr>
        <p:sp>
          <p:nvSpPr>
            <p:cNvPr id="34" name="Скругленный прямоугольник 33">
              <a:extLst>
                <a:ext uri="{FF2B5EF4-FFF2-40B4-BE49-F238E27FC236}">
                  <a16:creationId xmlns="" xmlns:a16="http://schemas.microsoft.com/office/drawing/2014/main" id="{27E077A3-3637-FF45-8258-29F49D45CB43}"/>
                </a:ext>
              </a:extLst>
            </p:cNvPr>
            <p:cNvSpPr/>
            <p:nvPr/>
          </p:nvSpPr>
          <p:spPr>
            <a:xfrm>
              <a:off x="849227" y="2296021"/>
              <a:ext cx="2553258" cy="1052562"/>
            </a:xfrm>
            <a:prstGeom prst="roundRect">
              <a:avLst>
                <a:gd name="adj" fmla="val 5889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50800" dir="5400000" sx="102000" sy="102000" algn="ctr" rotWithShape="0">
                <a:srgbClr val="0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49206"/>
              <a:endParaRPr lang="ru-RU" sz="748" dirty="0">
                <a:solidFill>
                  <a:prstClr val="white"/>
                </a:solidFill>
              </a:endParaRPr>
            </a:p>
          </p:txBody>
        </p:sp>
        <p:sp>
          <p:nvSpPr>
            <p:cNvPr id="35" name="Объект 1"/>
            <p:cNvSpPr txBox="1">
              <a:spLocks/>
            </p:cNvSpPr>
            <p:nvPr/>
          </p:nvSpPr>
          <p:spPr bwMode="auto">
            <a:xfrm>
              <a:off x="1139585" y="2412230"/>
              <a:ext cx="1872208" cy="575764"/>
            </a:xfrm>
            <a:prstGeom prst="rect">
              <a:avLst/>
            </a:prstGeom>
            <a:noFill/>
            <a:ln w="19050">
              <a:noFill/>
            </a:ln>
            <a:extLst/>
          </p:spPr>
          <p:txBody>
            <a:bodyPr vert="horz" wrap="square" lIns="104306" tIns="52153" rIns="104306" bIns="52153" numCol="1" anchor="t" anchorCtr="0" compatLnSpc="1">
              <a:prstTxWarp prst="textNoShape">
                <a:avLst/>
              </a:prstTxWarp>
            </a:bodyPr>
            <a:lstStyle>
              <a:lvl1pPr marL="363538" indent="0" algn="l" defTabSz="1042988" rtl="0" eaLnBrk="0" fontAlgn="base" hangingPunct="0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3600" b="1" kern="1200">
                  <a:solidFill>
                    <a:srgbClr val="005AA9"/>
                  </a:solidFill>
                  <a:latin typeface="+mj-lt"/>
                  <a:ea typeface="+mn-ea"/>
                  <a:cs typeface="+mn-cs"/>
                </a:defRPr>
              </a:lvl1pPr>
              <a:lvl2pPr marL="360363" indent="3175" algn="l" defTabSz="1042988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2400" kern="1200">
                  <a:solidFill>
                    <a:srgbClr val="504F53"/>
                  </a:solidFill>
                  <a:latin typeface="+mj-lt"/>
                  <a:ea typeface="+mn-ea"/>
                  <a:cs typeface="+mn-cs"/>
                </a:defRPr>
              </a:lvl2pPr>
              <a:lvl3pPr marL="628650" indent="-260350" algn="l" defTabSz="1042988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/>
                <a:defRPr sz="2400" kern="1200">
                  <a:solidFill>
                    <a:srgbClr val="504F53"/>
                  </a:solidFill>
                  <a:latin typeface="+mj-lt"/>
                  <a:ea typeface="+mn-ea"/>
                  <a:cs typeface="+mn-cs"/>
                </a:defRPr>
              </a:lvl3pPr>
              <a:lvl4pPr marL="0" indent="360363" algn="just" defTabSz="1042988" rtl="0" eaLnBrk="0" fontAlgn="base" hangingPunct="0">
                <a:lnSpc>
                  <a:spcPts val="1800"/>
                </a:lnSpc>
                <a:spcBef>
                  <a:spcPts val="400"/>
                </a:spcBef>
                <a:spcAft>
                  <a:spcPct val="0"/>
                </a:spcAft>
                <a:buFont typeface="Arial" panose="020B0604020202020204" pitchFamily="34" charset="0"/>
                <a:defRPr sz="1600" kern="1200">
                  <a:solidFill>
                    <a:srgbClr val="504F53"/>
                  </a:solidFill>
                  <a:latin typeface="+mj-lt"/>
                  <a:ea typeface="+mn-ea"/>
                  <a:cs typeface="+mn-cs"/>
                </a:defRPr>
              </a:lvl4pPr>
              <a:lvl5pPr marL="1435100" indent="393700" algn="l" defTabSz="1042988" rtl="0" eaLnBrk="0" fontAlgn="base" hangingPunct="0">
                <a:lnSpc>
                  <a:spcPts val="1800"/>
                </a:lnSpc>
                <a:spcBef>
                  <a:spcPts val="4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400" kern="1200">
                  <a:solidFill>
                    <a:srgbClr val="8D8C90"/>
                  </a:solidFill>
                  <a:latin typeface="+mj-lt"/>
                  <a:ea typeface="+mn-ea"/>
                  <a:cs typeface="+mn-cs"/>
                </a:defRPr>
              </a:lvl5pPr>
              <a:lvl6pPr marL="2868404" indent="-260764" algn="l" defTabSz="104305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89932" indent="-260764" algn="l" defTabSz="104305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911460" indent="-260764" algn="l" defTabSz="104305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432988" indent="-260764" algn="l" defTabSz="104305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ctr"/>
              <a:r>
                <a:rPr lang="ru-RU" sz="4400" dirty="0" smtClean="0">
                  <a:solidFill>
                    <a:srgbClr val="003464"/>
                  </a:solidFill>
                  <a:latin typeface="Calibri"/>
                  <a:cs typeface="Arial" panose="020B0604020202020204" pitchFamily="34" charset="0"/>
                </a:rPr>
                <a:t>ОСНО</a:t>
              </a:r>
              <a:endParaRPr lang="ru-RU" sz="4400" dirty="0">
                <a:solidFill>
                  <a:srgbClr val="003464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sp>
        <p:nvSpPr>
          <p:cNvPr id="36" name="Прямоугольник 35"/>
          <p:cNvSpPr/>
          <p:nvPr/>
        </p:nvSpPr>
        <p:spPr>
          <a:xfrm>
            <a:off x="7011093" y="6372741"/>
            <a:ext cx="2836546" cy="929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algn="ctr" defTabSz="968509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с</a:t>
            </a:r>
            <a:r>
              <a:rPr lang="ru-RU" sz="2400" b="1" dirty="0" smtClean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 начала </a:t>
            </a:r>
            <a:r>
              <a:rPr lang="ru-RU" sz="2400" b="1" u="sng" dirty="0" smtClean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квартала</a:t>
            </a:r>
            <a:r>
              <a:rPr lang="ru-RU" sz="2200" b="1" dirty="0" smtClean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, </a:t>
            </a:r>
          </a:p>
          <a:p>
            <a:pPr marL="0" algn="ctr" defTabSz="968509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в котором допущено </a:t>
            </a:r>
          </a:p>
          <a:p>
            <a:pPr marL="0" algn="ctr" defTabSz="968509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нарушение условий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78548" y="2641211"/>
            <a:ext cx="24211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Calibri"/>
                <a:cs typeface="Arial" panose="020B0604020202020204" pitchFamily="34" charset="0"/>
              </a:rPr>
              <a:t>у</a:t>
            </a:r>
            <a:r>
              <a:rPr lang="ru-RU" sz="2000" b="1" dirty="0" smtClean="0">
                <a:solidFill>
                  <a:schemeClr val="bg1"/>
                </a:solidFill>
                <a:latin typeface="Calibri"/>
                <a:cs typeface="Arial" panose="020B0604020202020204" pitchFamily="34" charset="0"/>
              </a:rPr>
              <a:t>трата права на УСН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945192" y="5679327"/>
            <a:ext cx="24211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Calibri"/>
                <a:cs typeface="Arial" panose="020B0604020202020204" pitchFamily="34" charset="0"/>
              </a:rPr>
              <a:t>у</a:t>
            </a:r>
            <a:r>
              <a:rPr lang="ru-RU" sz="2000" b="1" dirty="0" smtClean="0">
                <a:solidFill>
                  <a:schemeClr val="bg1"/>
                </a:solidFill>
                <a:latin typeface="Calibri"/>
                <a:cs typeface="Arial" panose="020B0604020202020204" pitchFamily="34" charset="0"/>
              </a:rPr>
              <a:t>трата права на УСН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8" name="Рисунок 37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3"/>
          <a:stretch/>
        </p:blipFill>
        <p:spPr bwMode="auto">
          <a:xfrm>
            <a:off x="3469755" y="3222063"/>
            <a:ext cx="2466152" cy="162628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783341" y="6799404"/>
            <a:ext cx="27363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п.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4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ст.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346.13 НК РФ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2583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Скругленный прямоугольник 36">
            <a:extLst>
              <a:ext uri="{FF2B5EF4-FFF2-40B4-BE49-F238E27FC236}">
                <a16:creationId xmlns="" xmlns:a16="http://schemas.microsoft.com/office/drawing/2014/main" id="{27E077A3-3637-FF45-8258-29F49D45CB43}"/>
              </a:ext>
            </a:extLst>
          </p:cNvPr>
          <p:cNvSpPr/>
          <p:nvPr/>
        </p:nvSpPr>
        <p:spPr>
          <a:xfrm>
            <a:off x="863418" y="1870020"/>
            <a:ext cx="9167705" cy="1918705"/>
          </a:xfrm>
          <a:prstGeom prst="roundRect">
            <a:avLst>
              <a:gd name="adj" fmla="val 5889"/>
            </a:avLst>
          </a:prstGeom>
          <a:solidFill>
            <a:schemeClr val="bg1"/>
          </a:solidFill>
          <a:ln>
            <a:noFill/>
          </a:ln>
          <a:effectLst>
            <a:outerShdw blurRad="381000" dist="50800" dir="5400000" sx="102000" sy="102000" algn="ctr" rotWithShape="0">
              <a:srgbClr val="00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206"/>
            <a:endParaRPr lang="ru-RU" sz="748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altLang="ru-RU" dirty="0"/>
              <a:t>4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615898" y="458754"/>
            <a:ext cx="10165150" cy="2326852"/>
            <a:chOff x="666319" y="808028"/>
            <a:chExt cx="10165150" cy="2326852"/>
          </a:xfrm>
        </p:grpSpPr>
        <p:pic>
          <p:nvPicPr>
            <p:cNvPr id="31" name="Рисунок 30">
              <a:extLst>
                <a:ext uri="{FF2B5EF4-FFF2-40B4-BE49-F238E27FC236}">
                  <a16:creationId xmlns="" xmlns:a16="http://schemas.microsoft.com/office/drawing/2014/main" id="{6B40D429-6C48-C24A-9B1D-7192708EF2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0617" y="2139696"/>
              <a:ext cx="1153652" cy="995184"/>
            </a:xfrm>
            <a:prstGeom prst="rect">
              <a:avLst/>
            </a:prstGeom>
          </p:spPr>
        </p:pic>
        <p:sp>
          <p:nvSpPr>
            <p:cNvPr id="27" name="Прямоугольник 26"/>
            <p:cNvSpPr/>
            <p:nvPr/>
          </p:nvSpPr>
          <p:spPr>
            <a:xfrm>
              <a:off x="666319" y="808028"/>
              <a:ext cx="10165150" cy="1153736"/>
            </a:xfrm>
            <a:prstGeom prst="rect">
              <a:avLst/>
            </a:prstGeom>
          </p:spPr>
          <p:txBody>
            <a:bodyPr wrap="square" lIns="72730" tIns="36365" rIns="72730" bIns="36365">
              <a:spAutoFit/>
            </a:bodyPr>
            <a:lstStyle/>
            <a:p>
              <a:pPr algn="ctr" defTabSz="968509" fontAlgn="auto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ru-RU" sz="2800" b="1" dirty="0" smtClean="0">
                  <a:solidFill>
                    <a:schemeClr val="tx2">
                      <a:lumMod val="50000"/>
                    </a:schemeClr>
                  </a:solidFill>
                  <a:latin typeface="Calibri"/>
                  <a:cs typeface="Arial" panose="020B0604020202020204" pitchFamily="34" charset="0"/>
                </a:rPr>
                <a:t>ОРГАНИЗАЦИИ, ПРИМЕНЯЮЩИЕ </a:t>
              </a:r>
              <a:r>
                <a:rPr lang="ru-RU" sz="2800" b="1" dirty="0" smtClean="0">
                  <a:solidFill>
                    <a:schemeClr val="tx2">
                      <a:lumMod val="50000"/>
                    </a:schemeClr>
                  </a:solidFill>
                  <a:latin typeface="Calibri"/>
                  <a:cs typeface="Arial" panose="020B0604020202020204" pitchFamily="34" charset="0"/>
                </a:rPr>
                <a:t>УСН,</a:t>
              </a:r>
              <a:endParaRPr lang="ru-RU" sz="28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endParaRPr>
            </a:p>
            <a:p>
              <a:pPr algn="ctr" defTabSz="968509" fontAlgn="auto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ru-RU" sz="2800" b="1" dirty="0" smtClean="0">
                  <a:solidFill>
                    <a:schemeClr val="tx2">
                      <a:lumMod val="50000"/>
                    </a:schemeClr>
                  </a:solidFill>
                  <a:latin typeface="Calibri"/>
                  <a:cs typeface="Arial" panose="020B0604020202020204" pitchFamily="34" charset="0"/>
                </a:rPr>
                <a:t>С 1 ЯНВАРЯ 2025 Г. ПРИЗНАЮТСЯ  ПЛАТЕЛЬЩИКАМИ НДС</a:t>
              </a:r>
              <a:r>
                <a:rPr lang="ru-RU" sz="2800" b="1" dirty="0">
                  <a:solidFill>
                    <a:schemeClr val="tx2">
                      <a:lumMod val="50000"/>
                    </a:schemeClr>
                  </a:solidFill>
                  <a:latin typeface="Calibri"/>
                  <a:cs typeface="Arial" panose="020B0604020202020204" pitchFamily="34" charset="0"/>
                </a:rPr>
                <a:t/>
              </a:r>
              <a:br>
                <a:rPr lang="ru-RU" sz="2800" b="1" dirty="0">
                  <a:solidFill>
                    <a:schemeClr val="tx2">
                      <a:lumMod val="50000"/>
                    </a:schemeClr>
                  </a:solidFill>
                  <a:latin typeface="Calibri"/>
                  <a:cs typeface="Arial" panose="020B0604020202020204" pitchFamily="34" charset="0"/>
                </a:rPr>
              </a:br>
              <a:r>
                <a:rPr lang="ru-RU" sz="2200" dirty="0" smtClean="0">
                  <a:solidFill>
                    <a:srgbClr val="003464"/>
                  </a:solidFill>
                  <a:latin typeface="Calibri"/>
                  <a:cs typeface="Arial" panose="020B0604020202020204" pitchFamily="34" charset="0"/>
                </a:rPr>
                <a:t>(</a:t>
              </a:r>
              <a:r>
                <a:rPr lang="ru-RU" sz="2200" dirty="0">
                  <a:solidFill>
                    <a:srgbClr val="003464"/>
                  </a:solidFill>
                  <a:latin typeface="Calibri"/>
                  <a:cs typeface="Arial" panose="020B0604020202020204" pitchFamily="34" charset="0"/>
                </a:rPr>
                <a:t>Федеральный закон № 176-ФЗ от 12.07.2024)</a:t>
              </a: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468103" y="1912746"/>
            <a:ext cx="846074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Плательщики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,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применяющие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УСН,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освобождаются </a:t>
            </a:r>
          </a:p>
          <a:p>
            <a:pPr indent="450215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от уплаты НДС 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в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случаях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: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2878417"/>
            <a:ext cx="102876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b="1" dirty="0">
                <a:solidFill>
                  <a:srgbClr val="0D2329"/>
                </a:solidFill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0D2329"/>
                </a:solidFill>
                <a:ea typeface="Tahoma" panose="020B0604030504040204" pitchFamily="34" charset="0"/>
                <a:cs typeface="Arial" panose="020B0604020202020204" pitchFamily="34" charset="0"/>
              </a:rPr>
              <a:t>    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a typeface="Tahoma" panose="020B0604030504040204" pitchFamily="34" charset="0"/>
                <a:cs typeface="Arial" panose="020B0604020202020204" pitchFamily="34" charset="0"/>
              </a:rPr>
              <a:t>• если сумма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a typeface="Tahoma" panose="020B0604030504040204" pitchFamily="34" charset="0"/>
                <a:cs typeface="Arial" panose="020B0604020202020204" pitchFamily="34" charset="0"/>
              </a:rPr>
              <a:t>их доходов за предыдущий год </a:t>
            </a:r>
            <a:r>
              <a:rPr lang="ru-RU" sz="2000" b="1" dirty="0" smtClean="0">
                <a:solidFill>
                  <a:srgbClr val="FF0000"/>
                </a:solidFill>
                <a:ea typeface="Tahoma" panose="020B0604030504040204" pitchFamily="34" charset="0"/>
                <a:cs typeface="Arial" panose="020B0604020202020204" pitchFamily="34" charset="0"/>
              </a:rPr>
              <a:t>менее 60 </a:t>
            </a:r>
            <a:r>
              <a:rPr lang="ru-RU" sz="2000" b="1" dirty="0">
                <a:solidFill>
                  <a:srgbClr val="FF0000"/>
                </a:solidFill>
                <a:ea typeface="Tahoma" panose="020B0604030504040204" pitchFamily="34" charset="0"/>
                <a:cs typeface="Arial" panose="020B0604020202020204" pitchFamily="34" charset="0"/>
              </a:rPr>
              <a:t>млн руб.;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-2070124" y="3309782"/>
            <a:ext cx="102876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b="1" dirty="0">
                <a:solidFill>
                  <a:srgbClr val="0D2329"/>
                </a:solidFill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0D2329"/>
                </a:solidFill>
                <a:ea typeface="Tahoma" panose="020B0604030504040204" pitchFamily="34" charset="0"/>
                <a:cs typeface="Arial" panose="020B0604020202020204" pitchFamily="34" charset="0"/>
              </a:rPr>
              <a:t>    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a typeface="Tahoma" panose="020B0604030504040204" pitchFamily="34" charset="0"/>
                <a:cs typeface="Arial" panose="020B0604020202020204" pitchFamily="34" charset="0"/>
              </a:rPr>
              <a:t>• вновь созданная организация.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="" xmlns:a16="http://schemas.microsoft.com/office/drawing/2014/main" id="{27E077A3-3637-FF45-8258-29F49D45CB43}"/>
              </a:ext>
            </a:extLst>
          </p:cNvPr>
          <p:cNvSpPr/>
          <p:nvPr/>
        </p:nvSpPr>
        <p:spPr>
          <a:xfrm>
            <a:off x="1120908" y="4354945"/>
            <a:ext cx="8280921" cy="617807"/>
          </a:xfrm>
          <a:prstGeom prst="roundRect">
            <a:avLst>
              <a:gd name="adj" fmla="val 5889"/>
            </a:avLst>
          </a:prstGeom>
          <a:solidFill>
            <a:schemeClr val="bg1"/>
          </a:solidFill>
          <a:ln>
            <a:noFill/>
          </a:ln>
          <a:effectLst>
            <a:outerShdw blurRad="381000" dist="50800" dir="5400000" sx="102000" sy="102000" algn="ctr" rotWithShape="0">
              <a:srgbClr val="00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206"/>
            <a:endParaRPr lang="ru-RU" sz="748" dirty="0">
              <a:solidFill>
                <a:prstClr val="white"/>
              </a:solidFill>
            </a:endParaRPr>
          </a:p>
        </p:txBody>
      </p:sp>
      <p:sp>
        <p:nvSpPr>
          <p:cNvPr id="50" name="Стрелка вправо 49"/>
          <p:cNvSpPr/>
          <p:nvPr/>
        </p:nvSpPr>
        <p:spPr>
          <a:xfrm rot="5400000">
            <a:off x="4995070" y="3836470"/>
            <a:ext cx="343218" cy="518665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192" tIns="31096" rIns="62192" bIns="31096" rtlCol="0" anchor="ctr"/>
          <a:lstStyle/>
          <a:p>
            <a:pPr algn="ctr"/>
            <a:endParaRPr lang="ru-RU" sz="1088"/>
          </a:p>
        </p:txBody>
      </p:sp>
      <p:sp>
        <p:nvSpPr>
          <p:cNvPr id="51" name="Прямоугольник 50"/>
          <p:cNvSpPr/>
          <p:nvPr/>
        </p:nvSpPr>
        <p:spPr>
          <a:xfrm>
            <a:off x="117550" y="4415076"/>
            <a:ext cx="102876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a typeface="Tahoma" panose="020B0604030504040204" pitchFamily="34" charset="0"/>
                <a:cs typeface="Arial" panose="020B0604020202020204" pitchFamily="34" charset="0"/>
              </a:rPr>
              <a:t>Уведомление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a typeface="Tahoma" panose="020B0604030504040204" pitchFamily="34" charset="0"/>
                <a:cs typeface="Arial" panose="020B0604020202020204" pitchFamily="34" charset="0"/>
              </a:rPr>
              <a:t>об освобождении от уплаты НДС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a typeface="Tahoma" panose="020B0604030504040204" pitchFamily="34" charset="0"/>
                <a:cs typeface="Arial" panose="020B0604020202020204" pitchFamily="34" charset="0"/>
              </a:rPr>
              <a:t>представлять</a:t>
            </a:r>
          </a:p>
          <a:p>
            <a:pPr algn="ctr">
              <a:lnSpc>
                <a:spcPct val="80000"/>
              </a:lnSpc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a typeface="Tahoma" panose="020B0604030504040204" pitchFamily="34" charset="0"/>
                <a:cs typeface="Arial" panose="020B0604020202020204" pitchFamily="34" charset="0"/>
              </a:rPr>
              <a:t>в налоговый орган не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a typeface="Tahoma" panose="020B0604030504040204" pitchFamily="34" charset="0"/>
                <a:cs typeface="Arial" panose="020B0604020202020204" pitchFamily="34" charset="0"/>
              </a:rPr>
              <a:t>нужно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2" name="Скругленный прямоугольник 51">
            <a:extLst>
              <a:ext uri="{FF2B5EF4-FFF2-40B4-BE49-F238E27FC236}">
                <a16:creationId xmlns="" xmlns:a16="http://schemas.microsoft.com/office/drawing/2014/main" id="{27E077A3-3637-FF45-8258-29F49D45CB43}"/>
              </a:ext>
            </a:extLst>
          </p:cNvPr>
          <p:cNvSpPr/>
          <p:nvPr/>
        </p:nvSpPr>
        <p:spPr>
          <a:xfrm>
            <a:off x="1178618" y="5328549"/>
            <a:ext cx="8280922" cy="717926"/>
          </a:xfrm>
          <a:prstGeom prst="roundRect">
            <a:avLst>
              <a:gd name="adj" fmla="val 5889"/>
            </a:avLst>
          </a:prstGeom>
          <a:solidFill>
            <a:schemeClr val="bg1"/>
          </a:solidFill>
          <a:ln>
            <a:noFill/>
          </a:ln>
          <a:effectLst>
            <a:outerShdw blurRad="381000" dist="50800" dir="5400000" sx="102000" sy="102000" algn="ctr" rotWithShape="0">
              <a:srgbClr val="00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206"/>
            <a:endParaRPr lang="ru-RU" sz="748" dirty="0">
              <a:solidFill>
                <a:prstClr val="white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2860" y="5414764"/>
            <a:ext cx="102876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a typeface="Tahoma" panose="020B0604030504040204" pitchFamily="34" charset="0"/>
                <a:cs typeface="Arial" panose="020B0604020202020204" pitchFamily="34" charset="0"/>
              </a:rPr>
              <a:t>Освобождение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a typeface="Tahoma" panose="020B0604030504040204" pitchFamily="34" charset="0"/>
                <a:cs typeface="Arial" panose="020B0604020202020204" pitchFamily="34" charset="0"/>
              </a:rPr>
              <a:t>от исчисления и уплаты НДС в бюджет 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ea typeface="Tahoma" panose="020B060403050404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a typeface="Tahoma" panose="020B0604030504040204" pitchFamily="34" charset="0"/>
                <a:cs typeface="Arial" panose="020B0604020202020204" pitchFamily="34" charset="0"/>
              </a:rPr>
              <a:t>предоставляется автоматически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="" xmlns:a16="http://schemas.microsoft.com/office/drawing/2014/main" id="{27E077A3-3637-FF45-8258-29F49D45CB43}"/>
              </a:ext>
            </a:extLst>
          </p:cNvPr>
          <p:cNvSpPr/>
          <p:nvPr/>
        </p:nvSpPr>
        <p:spPr>
          <a:xfrm>
            <a:off x="1136945" y="6200927"/>
            <a:ext cx="8280922" cy="717926"/>
          </a:xfrm>
          <a:prstGeom prst="roundRect">
            <a:avLst>
              <a:gd name="adj" fmla="val 5889"/>
            </a:avLst>
          </a:prstGeom>
          <a:solidFill>
            <a:schemeClr val="bg1"/>
          </a:solidFill>
          <a:ln>
            <a:noFill/>
          </a:ln>
          <a:effectLst>
            <a:outerShdw blurRad="381000" dist="50800" dir="5400000" sx="102000" sy="102000" algn="ctr" rotWithShape="0">
              <a:srgbClr val="00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206"/>
            <a:endParaRPr lang="ru-RU" sz="748" dirty="0">
              <a:solidFill>
                <a:prstClr val="white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17550" y="6267502"/>
            <a:ext cx="102876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a typeface="Tahoma" panose="020B0604030504040204" pitchFamily="34" charset="0"/>
                <a:cs typeface="Arial" panose="020B0604020202020204" pitchFamily="34" charset="0"/>
              </a:rPr>
              <a:t>Отсутствует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a typeface="Tahoma" panose="020B0604030504040204" pitchFamily="34" charset="0"/>
                <a:cs typeface="Arial" panose="020B0604020202020204" pitchFamily="34" charset="0"/>
              </a:rPr>
              <a:t>обязанность представлять декларацию по НДС, 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ea typeface="Tahoma" panose="020B060403050404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a typeface="Tahoma" panose="020B0604030504040204" pitchFamily="34" charset="0"/>
                <a:cs typeface="Arial" panose="020B0604020202020204" pitchFamily="34" charset="0"/>
              </a:rPr>
              <a:t>вести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a typeface="Tahoma" panose="020B0604030504040204" pitchFamily="34" charset="0"/>
                <a:cs typeface="Arial" panose="020B0604020202020204" pitchFamily="34" charset="0"/>
              </a:rPr>
              <a:t>книги продаж и книги покупок</a:t>
            </a:r>
          </a:p>
        </p:txBody>
      </p:sp>
    </p:spTree>
    <p:extLst>
      <p:ext uri="{BB962C8B-B14F-4D97-AF65-F5344CB8AC3E}">
        <p14:creationId xmlns:p14="http://schemas.microsoft.com/office/powerpoint/2010/main" val="2476942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altLang="ru-RU" dirty="0"/>
              <a:t>5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533160" y="317824"/>
            <a:ext cx="2160240" cy="765938"/>
          </a:xfrm>
          <a:prstGeom prst="rect">
            <a:avLst/>
          </a:prstGeom>
        </p:spPr>
        <p:txBody>
          <a:bodyPr wrap="square" lIns="72730" tIns="36365" rIns="72730" bIns="36365">
            <a:spAutoFit/>
          </a:bodyPr>
          <a:lstStyle/>
          <a:p>
            <a:pPr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>ПРИМЕР</a:t>
            </a:r>
            <a:br>
              <a:rPr lang="ru-RU" sz="2800" b="1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</a:br>
            <a:endParaRPr lang="ru-RU" sz="2200" dirty="0">
              <a:solidFill>
                <a:srgbClr val="003464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8299" y="712343"/>
            <a:ext cx="1525610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u="sng" dirty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2024 </a:t>
            </a:r>
            <a:r>
              <a:rPr lang="ru-RU" sz="2400" b="1" u="sng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год:</a:t>
            </a:r>
            <a:endParaRPr lang="ru-RU" sz="2400" b="1" u="sng" dirty="0">
              <a:solidFill>
                <a:schemeClr val="tx2">
                  <a:lumMod val="50000"/>
                </a:scheme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6" name="Прямоугольный треугольник 5"/>
          <p:cNvSpPr/>
          <p:nvPr/>
        </p:nvSpPr>
        <p:spPr>
          <a:xfrm flipH="1">
            <a:off x="568598" y="1472072"/>
            <a:ext cx="4490070" cy="1057750"/>
          </a:xfrm>
          <a:prstGeom prst="rtTriangl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1169739" y="1315489"/>
            <a:ext cx="18925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Доход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по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УСН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=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937091" y="768462"/>
            <a:ext cx="1917513" cy="6186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6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0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млн руб.</a:t>
            </a:r>
          </a:p>
          <a:p>
            <a:pPr marL="0"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cs typeface="Arial" panose="020B0604020202020204" pitchFamily="34" charset="0"/>
              </a:rPr>
              <a:t>(пороговое значение)</a:t>
            </a:r>
            <a:endParaRPr lang="ru-RU" sz="1400" b="1" dirty="0">
              <a:solidFill>
                <a:schemeClr val="tx2">
                  <a:lumMod val="60000"/>
                  <a:lumOff val="40000"/>
                </a:scheme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1" name="Блок-схема: узел 40"/>
          <p:cNvSpPr/>
          <p:nvPr/>
        </p:nvSpPr>
        <p:spPr>
          <a:xfrm>
            <a:off x="3806533" y="1649856"/>
            <a:ext cx="206622" cy="180113"/>
          </a:xfrm>
          <a:prstGeom prst="flowChartConnector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Левая фигурная скобка 43"/>
          <p:cNvSpPr/>
          <p:nvPr/>
        </p:nvSpPr>
        <p:spPr>
          <a:xfrm rot="16200000">
            <a:off x="3507287" y="3229166"/>
            <a:ext cx="404967" cy="6096604"/>
          </a:xfrm>
          <a:prstGeom prst="leftBrace">
            <a:avLst>
              <a:gd name="adj1" fmla="val 8333"/>
              <a:gd name="adj2" fmla="val 49414"/>
            </a:avLst>
          </a:prstGeom>
          <a:ln w="22225">
            <a:solidFill>
              <a:srgbClr val="4578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49206"/>
            <a:endParaRPr lang="ru-RU" sz="952" dirty="0">
              <a:solidFill>
                <a:srgbClr val="1F497D">
                  <a:lumMod val="50000"/>
                </a:srgbClr>
              </a:solidFill>
            </a:endParaRPr>
          </a:p>
        </p:txBody>
      </p:sp>
      <p:sp>
        <p:nvSpPr>
          <p:cNvPr id="53" name="Прямоугольный треугольник 52"/>
          <p:cNvSpPr/>
          <p:nvPr/>
        </p:nvSpPr>
        <p:spPr>
          <a:xfrm flipH="1">
            <a:off x="533533" y="4339424"/>
            <a:ext cx="6204983" cy="1326559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2871065" y="1302568"/>
            <a:ext cx="1553729" cy="395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ctr" defTabSz="968509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50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млн руб.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5534346" y="3867356"/>
            <a:ext cx="1540038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6</a:t>
            </a:r>
            <a:r>
              <a:rPr lang="ru-RU" sz="32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5</a:t>
            </a:r>
            <a:r>
              <a:rPr lang="en-US" sz="2000" b="1" dirty="0" smtClean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 </a:t>
            </a:r>
            <a:r>
              <a:rPr lang="ru-RU" sz="1800" b="1" dirty="0" smtClean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млн руб.</a:t>
            </a:r>
            <a:endParaRPr lang="ru-RU" sz="1800" b="1" dirty="0">
              <a:solidFill>
                <a:srgbClr val="C00000"/>
              </a:solidFill>
              <a:latin typeface="Calibri"/>
              <a:cs typeface="Arial" panose="020B0604020202020204" pitchFamily="34" charset="0"/>
            </a:endParaRPr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>
            <a:off x="4977258" y="4785789"/>
            <a:ext cx="0" cy="880195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Прямоугольник 64"/>
          <p:cNvSpPr/>
          <p:nvPr/>
        </p:nvSpPr>
        <p:spPr>
          <a:xfrm>
            <a:off x="4388564" y="5682012"/>
            <a:ext cx="1143262" cy="3442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54577" fontAlgn="auto">
              <a:spcBef>
                <a:spcPts val="0"/>
              </a:spcBef>
              <a:spcAft>
                <a:spcPts val="0"/>
              </a:spcAft>
            </a:pPr>
            <a:r>
              <a:rPr lang="ru-RU" sz="1637" b="1" dirty="0" smtClean="0">
                <a:solidFill>
                  <a:srgbClr val="1F497D">
                    <a:lumMod val="50000"/>
                  </a:srgbClr>
                </a:solidFill>
                <a:latin typeface="Calibri"/>
                <a:cs typeface="Calibri" panose="020F0502020204030204" pitchFamily="34" charset="0"/>
              </a:rPr>
              <a:t>01.05.2025</a:t>
            </a:r>
            <a:endParaRPr lang="ru-RU" sz="1637" dirty="0">
              <a:solidFill>
                <a:srgbClr val="1F497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6286894" y="5677745"/>
            <a:ext cx="1143262" cy="3442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54577" fontAlgn="auto">
              <a:spcBef>
                <a:spcPts val="0"/>
              </a:spcBef>
              <a:spcAft>
                <a:spcPts val="0"/>
              </a:spcAft>
            </a:pPr>
            <a:r>
              <a:rPr lang="ru-RU" sz="1637" b="1" dirty="0" smtClean="0">
                <a:solidFill>
                  <a:srgbClr val="1F497D">
                    <a:lumMod val="50000"/>
                  </a:srgbClr>
                </a:solidFill>
                <a:latin typeface="Calibri"/>
                <a:cs typeface="Calibri" panose="020F0502020204030204" pitchFamily="34" charset="0"/>
              </a:rPr>
              <a:t>01.06.2025</a:t>
            </a:r>
            <a:endParaRPr lang="ru-RU" sz="1637" dirty="0">
              <a:solidFill>
                <a:srgbClr val="1F497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1511104" y="6495116"/>
            <a:ext cx="4721075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600" b="1" i="1" dirty="0">
                <a:solidFill>
                  <a:schemeClr val="accent1">
                    <a:lumMod val="75000"/>
                  </a:schemeClr>
                </a:solidFill>
                <a:latin typeface="Calibri"/>
                <a:cs typeface="Arial" panose="020B0604020202020204" pitchFamily="34" charset="0"/>
              </a:rPr>
              <a:t>нет обязанности исчислять  и уплачивать НДС 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378148" y="5708373"/>
            <a:ext cx="1143262" cy="3442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54577" fontAlgn="auto">
              <a:spcBef>
                <a:spcPts val="0"/>
              </a:spcBef>
              <a:spcAft>
                <a:spcPts val="0"/>
              </a:spcAft>
            </a:pPr>
            <a:r>
              <a:rPr lang="ru-RU" sz="1637" b="1" dirty="0" smtClean="0">
                <a:solidFill>
                  <a:srgbClr val="1F497D">
                    <a:lumMod val="50000"/>
                  </a:srgbClr>
                </a:solidFill>
                <a:latin typeface="Calibri"/>
                <a:cs typeface="Calibri" panose="020F0502020204030204" pitchFamily="34" charset="0"/>
              </a:rPr>
              <a:t>01.01.2025</a:t>
            </a:r>
            <a:endParaRPr lang="ru-RU" sz="1637" dirty="0">
              <a:solidFill>
                <a:srgbClr val="1F497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068112" y="3610905"/>
            <a:ext cx="1706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Доход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по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УСН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1" name="Блок-схема: узел 30"/>
          <p:cNvSpPr/>
          <p:nvPr/>
        </p:nvSpPr>
        <p:spPr>
          <a:xfrm>
            <a:off x="4977258" y="1399250"/>
            <a:ext cx="162820" cy="131970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49815" r="31160"/>
          <a:stretch/>
        </p:blipFill>
        <p:spPr>
          <a:xfrm>
            <a:off x="4972234" y="3725512"/>
            <a:ext cx="1749513" cy="1956500"/>
          </a:xfrm>
          <a:prstGeom prst="rect">
            <a:avLst/>
          </a:prstGeom>
        </p:spPr>
      </p:pic>
      <p:sp>
        <p:nvSpPr>
          <p:cNvPr id="60" name="Блок-схема: узел 59"/>
          <p:cNvSpPr/>
          <p:nvPr/>
        </p:nvSpPr>
        <p:spPr>
          <a:xfrm>
            <a:off x="4895848" y="4642493"/>
            <a:ext cx="162820" cy="131970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Блок-схема: узел 72"/>
          <p:cNvSpPr/>
          <p:nvPr/>
        </p:nvSpPr>
        <p:spPr>
          <a:xfrm>
            <a:off x="5682314" y="4432533"/>
            <a:ext cx="206622" cy="180113"/>
          </a:xfrm>
          <a:prstGeom prst="flowChartConnector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6914603" y="4433208"/>
            <a:ext cx="3545435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68509" fontAlgn="auto">
              <a:lnSpc>
                <a:spcPct val="90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с 01.06.2025 </a:t>
            </a:r>
          </a:p>
          <a:p>
            <a:pPr algn="ctr" defTabSz="968509" fontAlgn="auto">
              <a:lnSpc>
                <a:spcPct val="90000"/>
              </a:lnSpc>
              <a:spcAft>
                <a:spcPts val="0"/>
              </a:spcAft>
            </a:pPr>
            <a:r>
              <a:rPr lang="ru-RU" sz="1600" b="1" i="1" dirty="0">
                <a:solidFill>
                  <a:schemeClr val="accent1">
                    <a:lumMod val="75000"/>
                  </a:schemeClr>
                </a:solidFill>
                <a:latin typeface="Calibri"/>
                <a:cs typeface="Arial" panose="020B0604020202020204" pitchFamily="34" charset="0"/>
              </a:rPr>
              <a:t>плательщик </a:t>
            </a:r>
            <a:r>
              <a:rPr lang="ru-RU" sz="1600" b="1" i="1" dirty="0" smtClean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обязан </a:t>
            </a:r>
          </a:p>
          <a:p>
            <a:pPr algn="ctr" defTabSz="968509" fontAlgn="auto">
              <a:lnSpc>
                <a:spcPct val="90000"/>
              </a:lnSpc>
              <a:spcAft>
                <a:spcPts val="0"/>
              </a:spcAft>
            </a:pPr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Arial" panose="020B0604020202020204" pitchFamily="34" charset="0"/>
              </a:rPr>
              <a:t>начать исчислять  </a:t>
            </a:r>
          </a:p>
          <a:p>
            <a:pPr algn="ctr" defTabSz="968509" fontAlgn="auto">
              <a:lnSpc>
                <a:spcPct val="90000"/>
              </a:lnSpc>
              <a:spcAft>
                <a:spcPts val="0"/>
              </a:spcAft>
            </a:pPr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Arial" panose="020B0604020202020204" pitchFamily="34" charset="0"/>
              </a:rPr>
              <a:t>и </a:t>
            </a:r>
            <a:r>
              <a:rPr lang="ru-RU" sz="1600" b="1" i="1" dirty="0">
                <a:solidFill>
                  <a:schemeClr val="accent1">
                    <a:lumMod val="75000"/>
                  </a:schemeClr>
                </a:solidFill>
                <a:latin typeface="Calibri"/>
                <a:cs typeface="Arial" panose="020B0604020202020204" pitchFamily="34" charset="0"/>
              </a:rPr>
              <a:t>уплачивать НДС  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5307357" y="4996049"/>
            <a:ext cx="11128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Calibri"/>
                <a:cs typeface="Arial" panose="020B0604020202020204" pitchFamily="34" charset="0"/>
              </a:rPr>
              <a:t>м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Calibri"/>
                <a:cs typeface="Arial" panose="020B0604020202020204" pitchFamily="34" charset="0"/>
              </a:rPr>
              <a:t>ай 2025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2" name="Стрелка вправо 31"/>
          <p:cNvSpPr/>
          <p:nvPr/>
        </p:nvSpPr>
        <p:spPr>
          <a:xfrm>
            <a:off x="5605465" y="1649082"/>
            <a:ext cx="504056" cy="648072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192" tIns="31096" rIns="62192" bIns="31096" rtlCol="0" anchor="ctr"/>
          <a:lstStyle/>
          <a:p>
            <a:pPr algn="ctr"/>
            <a:endParaRPr lang="ru-RU" sz="1088"/>
          </a:p>
        </p:txBody>
      </p:sp>
      <p:sp>
        <p:nvSpPr>
          <p:cNvPr id="34" name="Прямоугольник 33"/>
          <p:cNvSpPr/>
          <p:nvPr/>
        </p:nvSpPr>
        <p:spPr>
          <a:xfrm>
            <a:off x="5623324" y="1501645"/>
            <a:ext cx="4721075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Arial" panose="020B0604020202020204" pitchFamily="34" charset="0"/>
              </a:rPr>
              <a:t>на 01.01.2025 </a:t>
            </a:r>
          </a:p>
          <a:p>
            <a:pPr marL="0"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Arial" panose="020B0604020202020204" pitchFamily="34" charset="0"/>
              </a:rPr>
              <a:t>у плательщика</a:t>
            </a:r>
          </a:p>
          <a:p>
            <a:pPr marL="0"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Arial" panose="020B0604020202020204" pitchFamily="34" charset="0"/>
              </a:rPr>
              <a:t>нет обязанности</a:t>
            </a:r>
          </a:p>
          <a:p>
            <a:pPr marL="0"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Arial" panose="020B0604020202020204" pitchFamily="34" charset="0"/>
              </a:rPr>
              <a:t> исчислять  и уплачивать НДС в 2025 г. </a:t>
            </a:r>
            <a:endParaRPr lang="ru-RU" sz="1600" b="1" i="1" dirty="0">
              <a:solidFill>
                <a:schemeClr val="accent1">
                  <a:lumMod val="75000"/>
                </a:scheme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35118" y="3061442"/>
            <a:ext cx="1525610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2025 </a:t>
            </a:r>
            <a:r>
              <a:rPr lang="ru-RU" sz="2400" b="1" u="sng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год:</a:t>
            </a:r>
            <a:endParaRPr lang="ru-RU" sz="2400" b="1" u="sng" dirty="0">
              <a:solidFill>
                <a:schemeClr val="tx2">
                  <a:lumMod val="50000"/>
                </a:scheme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8" name="Стрелка вправо 37"/>
          <p:cNvSpPr/>
          <p:nvPr/>
        </p:nvSpPr>
        <p:spPr>
          <a:xfrm>
            <a:off x="7074384" y="4678667"/>
            <a:ext cx="504056" cy="648072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192" tIns="31096" rIns="62192" bIns="31096" rtlCol="0" anchor="ctr"/>
          <a:lstStyle/>
          <a:p>
            <a:pPr algn="ctr"/>
            <a:endParaRPr lang="ru-RU" sz="1088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>
            <a:off x="4972234" y="4774463"/>
            <a:ext cx="0" cy="880195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Прямоугольник 42"/>
          <p:cNvSpPr/>
          <p:nvPr/>
        </p:nvSpPr>
        <p:spPr>
          <a:xfrm>
            <a:off x="3429807" y="4003620"/>
            <a:ext cx="1917513" cy="6186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6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0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млн руб.</a:t>
            </a:r>
          </a:p>
          <a:p>
            <a:pPr marL="0"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cs typeface="Arial" panose="020B0604020202020204" pitchFamily="34" charset="0"/>
              </a:rPr>
              <a:t>(пороговое значение)</a:t>
            </a:r>
            <a:endParaRPr lang="ru-RU" sz="1400" b="1" dirty="0">
              <a:solidFill>
                <a:schemeClr val="tx2">
                  <a:lumMod val="60000"/>
                  <a:lumOff val="40000"/>
                </a:scheme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14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Группа 49"/>
          <p:cNvGrpSpPr/>
          <p:nvPr/>
        </p:nvGrpSpPr>
        <p:grpSpPr>
          <a:xfrm>
            <a:off x="413331" y="603759"/>
            <a:ext cx="9421758" cy="3947008"/>
            <a:chOff x="-4054770" y="1902352"/>
            <a:chExt cx="9421758" cy="3947008"/>
          </a:xfrm>
        </p:grpSpPr>
        <p:sp>
          <p:nvSpPr>
            <p:cNvPr id="64" name="Скругленный прямоугольник 63">
              <a:extLst>
                <a:ext uri="{FF2B5EF4-FFF2-40B4-BE49-F238E27FC236}">
                  <a16:creationId xmlns:a16="http://schemas.microsoft.com/office/drawing/2014/main" xmlns="" id="{27E077A3-3637-FF45-8258-29F49D45CB43}"/>
                </a:ext>
              </a:extLst>
            </p:cNvPr>
            <p:cNvSpPr/>
            <p:nvPr/>
          </p:nvSpPr>
          <p:spPr>
            <a:xfrm>
              <a:off x="-4054770" y="5411262"/>
              <a:ext cx="9380249" cy="438098"/>
            </a:xfrm>
            <a:prstGeom prst="roundRect">
              <a:avLst>
                <a:gd name="adj" fmla="val 5889"/>
              </a:avLst>
            </a:prstGeom>
            <a:solidFill>
              <a:schemeClr val="bg1"/>
            </a:solidFill>
            <a:ln w="19050">
              <a:solidFill>
                <a:schemeClr val="tx2">
                  <a:lumMod val="50000"/>
                </a:schemeClr>
              </a:solidFill>
            </a:ln>
            <a:effectLst>
              <a:outerShdw blurRad="381000" dist="50800" dir="5400000" sx="102000" sy="102000" algn="ctr" rotWithShape="0">
                <a:srgbClr val="0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730" tIns="36365" rIns="72730" bIns="36365" rtlCol="0" anchor="ctr"/>
            <a:lstStyle/>
            <a:p>
              <a:pPr algn="ctr" defTabSz="759163" fontAlgn="auto">
                <a:spcBef>
                  <a:spcPts val="0"/>
                </a:spcBef>
                <a:spcAft>
                  <a:spcPts val="0"/>
                </a:spcAft>
              </a:pPr>
              <a:endParaRPr lang="ru-RU" sz="716" dirty="0">
                <a:solidFill>
                  <a:prstClr val="white"/>
                </a:solidFill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xmlns="" id="{E5FB5612-BD33-D941-93BB-9F645E2FEF8C}"/>
                </a:ext>
              </a:extLst>
            </p:cNvPr>
            <p:cNvSpPr txBox="1"/>
            <p:nvPr/>
          </p:nvSpPr>
          <p:spPr>
            <a:xfrm>
              <a:off x="677919" y="1902352"/>
              <a:ext cx="4689069" cy="269199"/>
            </a:xfrm>
            <a:prstGeom prst="rect">
              <a:avLst/>
            </a:prstGeom>
            <a:noFill/>
          </p:spPr>
          <p:txBody>
            <a:bodyPr wrap="square" lIns="72730" tIns="36365" rIns="72730" bIns="36365" rtlCol="0">
              <a:spAutoFit/>
            </a:bodyPr>
            <a:lstStyle/>
            <a:p>
              <a:pPr algn="ctr" defTabSz="759163" fontAlgn="auto">
                <a:spcBef>
                  <a:spcPts val="0"/>
                </a:spcBef>
                <a:spcAft>
                  <a:spcPts val="0"/>
                </a:spcAft>
              </a:pPr>
              <a:endParaRPr lang="ru-RU" sz="1272" b="1" dirty="0">
                <a:solidFill>
                  <a:srgbClr val="4F81BD">
                    <a:lumMod val="50000"/>
                  </a:srgbClr>
                </a:solidFill>
                <a:latin typeface="Calibri"/>
                <a:cs typeface="Calibri" panose="020F0502020204030204" pitchFamily="34" charset="0"/>
              </a:endParaRPr>
            </a:p>
          </p:txBody>
        </p:sp>
      </p:grpSp>
      <p:sp>
        <p:nvSpPr>
          <p:cNvPr id="114" name="Номер слайда 3"/>
          <p:cNvSpPr txBox="1">
            <a:spLocks/>
          </p:cNvSpPr>
          <p:nvPr/>
        </p:nvSpPr>
        <p:spPr>
          <a:xfrm>
            <a:off x="9967912" y="6444927"/>
            <a:ext cx="725488" cy="696913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defPPr>
              <a:defRPr lang="ru-RU"/>
            </a:defPPr>
            <a:lvl1pPr algn="l" defTabSz="1042988" rtl="0" fontAlgn="base">
              <a:spcBef>
                <a:spcPct val="0"/>
              </a:spcBef>
              <a:spcAft>
                <a:spcPct val="0"/>
              </a:spcAft>
              <a:defRPr sz="1286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520700" indent="-63500" algn="l" defTabSz="1042988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1042988" indent="-128588" algn="l" defTabSz="1042988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563688" indent="-192088" algn="l" defTabSz="1042988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2085975" indent="-257175" algn="l" defTabSz="1042988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altLang="ru-RU" sz="2700" dirty="0" smtClean="0">
                <a:solidFill>
                  <a:prstClr val="white"/>
                </a:solidFill>
                <a:latin typeface="Calibri"/>
              </a:rPr>
              <a:t>6</a:t>
            </a:r>
            <a:endParaRPr lang="ru-RU" altLang="ru-RU" sz="27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3" name="Прямоугольник с двумя скругленными противолежащими углами 42"/>
          <p:cNvSpPr/>
          <p:nvPr/>
        </p:nvSpPr>
        <p:spPr>
          <a:xfrm>
            <a:off x="1104430" y="4550766"/>
            <a:ext cx="8235271" cy="838873"/>
          </a:xfrm>
          <a:prstGeom prst="round2Diag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59163"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endParaRPr lang="ru-RU" sz="2339" b="1" dirty="0">
              <a:solidFill>
                <a:srgbClr val="1F497D">
                  <a:lumMod val="50000"/>
                </a:srgbClr>
              </a:solidFill>
              <a:cs typeface="Calibri" panose="020F0502020204030204" pitchFamily="34" charset="0"/>
            </a:endParaRPr>
          </a:p>
        </p:txBody>
      </p:sp>
      <p:sp>
        <p:nvSpPr>
          <p:cNvPr id="44" name="Прямоугольник с двумя скругленными противолежащими углами 43"/>
          <p:cNvSpPr/>
          <p:nvPr/>
        </p:nvSpPr>
        <p:spPr>
          <a:xfrm>
            <a:off x="1257725" y="5346321"/>
            <a:ext cx="8235271" cy="838873"/>
          </a:xfrm>
          <a:prstGeom prst="round2Diag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59163"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endParaRPr lang="ru-RU" sz="2339" b="1" dirty="0">
              <a:solidFill>
                <a:srgbClr val="1F497D">
                  <a:lumMod val="50000"/>
                </a:srgbClr>
              </a:solidFill>
              <a:cs typeface="Calibri" panose="020F050202020403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521033" y="1963877"/>
            <a:ext cx="9758989" cy="1497236"/>
            <a:chOff x="481657" y="2492364"/>
            <a:chExt cx="9758989" cy="1497236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xmlns="" id="{E5FB5612-BD33-D941-93BB-9F645E2FEF8C}"/>
                </a:ext>
              </a:extLst>
            </p:cNvPr>
            <p:cNvSpPr txBox="1"/>
            <p:nvPr/>
          </p:nvSpPr>
          <p:spPr>
            <a:xfrm>
              <a:off x="715159" y="3708814"/>
              <a:ext cx="4689069" cy="269199"/>
            </a:xfrm>
            <a:prstGeom prst="rect">
              <a:avLst/>
            </a:prstGeom>
            <a:noFill/>
          </p:spPr>
          <p:txBody>
            <a:bodyPr wrap="square" lIns="72730" tIns="36365" rIns="72730" bIns="36365" rtlCol="0">
              <a:spAutoFit/>
            </a:bodyPr>
            <a:lstStyle/>
            <a:p>
              <a:pPr algn="ctr" defTabSz="759163" fontAlgn="auto">
                <a:spcBef>
                  <a:spcPts val="0"/>
                </a:spcBef>
                <a:spcAft>
                  <a:spcPts val="0"/>
                </a:spcAft>
              </a:pPr>
              <a:endParaRPr lang="ru-RU" sz="1272" b="1" dirty="0">
                <a:solidFill>
                  <a:srgbClr val="4F81BD">
                    <a:lumMod val="50000"/>
                  </a:srgbClr>
                </a:solidFill>
                <a:latin typeface="Calibri"/>
                <a:cs typeface="Calibri" panose="020F0502020204030204" pitchFamily="34" charset="0"/>
              </a:endParaRPr>
            </a:p>
          </p:txBody>
        </p:sp>
        <p:grpSp>
          <p:nvGrpSpPr>
            <p:cNvPr id="2" name="Группа 1"/>
            <p:cNvGrpSpPr/>
            <p:nvPr/>
          </p:nvGrpSpPr>
          <p:grpSpPr>
            <a:xfrm>
              <a:off x="481657" y="2492364"/>
              <a:ext cx="9758989" cy="1497236"/>
              <a:chOff x="533239" y="2757847"/>
              <a:chExt cx="9758989" cy="1497236"/>
            </a:xfrm>
          </p:grpSpPr>
          <p:grpSp>
            <p:nvGrpSpPr>
              <p:cNvPr id="53" name="Группа 52"/>
              <p:cNvGrpSpPr/>
              <p:nvPr/>
            </p:nvGrpSpPr>
            <p:grpSpPr>
              <a:xfrm>
                <a:off x="533239" y="2757847"/>
                <a:ext cx="9758989" cy="1497236"/>
                <a:chOff x="544451" y="1902359"/>
                <a:chExt cx="9758989" cy="1497236"/>
              </a:xfrm>
            </p:grpSpPr>
            <p:sp>
              <p:nvSpPr>
                <p:cNvPr id="54" name="Скругленный прямоугольник 53">
                  <a:extLst>
                    <a:ext uri="{FF2B5EF4-FFF2-40B4-BE49-F238E27FC236}">
                      <a16:creationId xmlns:a16="http://schemas.microsoft.com/office/drawing/2014/main" xmlns="" id="{27E077A3-3637-FF45-8258-29F49D45CB43}"/>
                    </a:ext>
                  </a:extLst>
                </p:cNvPr>
                <p:cNvSpPr/>
                <p:nvPr/>
              </p:nvSpPr>
              <p:spPr>
                <a:xfrm>
                  <a:off x="544451" y="2281231"/>
                  <a:ext cx="5202299" cy="1118364"/>
                </a:xfrm>
                <a:prstGeom prst="roundRect">
                  <a:avLst>
                    <a:gd name="adj" fmla="val 5889"/>
                  </a:avLst>
                </a:prstGeom>
                <a:solidFill>
                  <a:schemeClr val="bg1"/>
                </a:solidFill>
                <a:ln w="19050">
                  <a:solidFill>
                    <a:schemeClr val="tx2">
                      <a:lumMod val="50000"/>
                    </a:schemeClr>
                  </a:solidFill>
                </a:ln>
                <a:effectLst>
                  <a:outerShdw blurRad="381000" dist="50800" dir="5400000" sx="102000" sy="102000" algn="ctr" rotWithShape="0">
                    <a:srgbClr val="000000">
                      <a:alpha val="29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730" tIns="36365" rIns="72730" bIns="36365" rtlCol="0" anchor="ctr"/>
                <a:lstStyle/>
                <a:p>
                  <a:pPr algn="ctr" defTabSz="759163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ru-RU" sz="716" dirty="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55" name="Группа 54"/>
                <p:cNvGrpSpPr/>
                <p:nvPr/>
              </p:nvGrpSpPr>
              <p:grpSpPr>
                <a:xfrm>
                  <a:off x="677918" y="1902359"/>
                  <a:ext cx="9625522" cy="1324417"/>
                  <a:chOff x="4457700" y="2934922"/>
                  <a:chExt cx="12104004" cy="900847"/>
                </a:xfrm>
              </p:grpSpPr>
              <p:sp>
                <p:nvSpPr>
                  <p:cNvPr id="56" name="TextBox 55">
                    <a:extLst>
                      <a:ext uri="{FF2B5EF4-FFF2-40B4-BE49-F238E27FC236}">
                        <a16:creationId xmlns:a16="http://schemas.microsoft.com/office/drawing/2014/main" xmlns="" id="{E5FB5612-BD33-D941-93BB-9F645E2FEF8C}"/>
                      </a:ext>
                    </a:extLst>
                  </p:cNvPr>
                  <p:cNvSpPr txBox="1"/>
                  <p:nvPr/>
                </p:nvSpPr>
                <p:spPr>
                  <a:xfrm>
                    <a:off x="4457700" y="2934922"/>
                    <a:ext cx="5896460" cy="183105"/>
                  </a:xfrm>
                  <a:prstGeom prst="rect">
                    <a:avLst/>
                  </a:prstGeom>
                  <a:noFill/>
                </p:spPr>
                <p:txBody>
                  <a:bodyPr wrap="square" lIns="72730" tIns="36365" rIns="72730" bIns="36365" rtlCol="0">
                    <a:spAutoFit/>
                  </a:bodyPr>
                  <a:lstStyle/>
                  <a:p>
                    <a:pPr algn="ctr" defTabSz="759163" fontAlgn="auto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ru-RU" sz="1272" b="1" dirty="0">
                      <a:solidFill>
                        <a:srgbClr val="4F81BD">
                          <a:lumMod val="50000"/>
                        </a:srgbClr>
                      </a:solidFill>
                      <a:latin typeface="Calibri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57" name="Прямоугольник 56"/>
                  <p:cNvSpPr/>
                  <p:nvPr/>
                </p:nvSpPr>
                <p:spPr>
                  <a:xfrm>
                    <a:off x="10043075" y="3332121"/>
                    <a:ext cx="6518629" cy="503648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 defTabSz="759163" fontAlgn="auto">
                      <a:lnSpc>
                        <a:spcPct val="8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ru-RU" sz="2600" b="1" dirty="0">
                        <a:solidFill>
                          <a:srgbClr val="4F81BD">
                            <a:lumMod val="50000"/>
                          </a:srgbClr>
                        </a:solidFill>
                        <a:latin typeface="Calibri"/>
                      </a:rPr>
                      <a:t>б</a:t>
                    </a:r>
                    <a:r>
                      <a:rPr lang="ru-RU" sz="2600" b="1" dirty="0" smtClean="0">
                        <a:solidFill>
                          <a:srgbClr val="4F81BD">
                            <a:lumMod val="50000"/>
                          </a:srgbClr>
                        </a:solidFill>
                        <a:latin typeface="Calibri"/>
                      </a:rPr>
                      <a:t>ез права </a:t>
                    </a:r>
                    <a:r>
                      <a:rPr lang="ru-RU" sz="2600" b="1" dirty="0">
                        <a:solidFill>
                          <a:srgbClr val="4F81BD">
                            <a:lumMod val="50000"/>
                          </a:srgbClr>
                        </a:solidFill>
                        <a:latin typeface="Calibri"/>
                      </a:rPr>
                      <a:t>на вычет </a:t>
                    </a:r>
                    <a:endParaRPr lang="ru-RU" sz="2600" b="1" dirty="0" smtClean="0">
                      <a:solidFill>
                        <a:srgbClr val="4F81BD">
                          <a:lumMod val="50000"/>
                        </a:srgbClr>
                      </a:solidFill>
                      <a:latin typeface="Calibri"/>
                    </a:endParaRPr>
                  </a:p>
                  <a:p>
                    <a:pPr algn="ctr" defTabSz="759163" fontAlgn="auto">
                      <a:lnSpc>
                        <a:spcPct val="8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ru-RU" sz="2600" b="1" dirty="0" smtClean="0">
                        <a:solidFill>
                          <a:srgbClr val="4F81BD">
                            <a:lumMod val="50000"/>
                          </a:srgbClr>
                        </a:solidFill>
                        <a:latin typeface="Calibri"/>
                      </a:rPr>
                      <a:t>«</a:t>
                    </a:r>
                    <a:r>
                      <a:rPr lang="ru-RU" sz="2600" b="1" dirty="0">
                        <a:solidFill>
                          <a:srgbClr val="4F81BD">
                            <a:lumMod val="50000"/>
                          </a:srgbClr>
                        </a:solidFill>
                        <a:latin typeface="Calibri"/>
                      </a:rPr>
                      <a:t>входного» НДС </a:t>
                    </a:r>
                  </a:p>
                </p:txBody>
              </p:sp>
            </p:grpSp>
          </p:grpSp>
          <p:grpSp>
            <p:nvGrpSpPr>
              <p:cNvPr id="58" name="Группа 57"/>
              <p:cNvGrpSpPr/>
              <p:nvPr/>
            </p:nvGrpSpPr>
            <p:grpSpPr>
              <a:xfrm>
                <a:off x="580646" y="2973304"/>
                <a:ext cx="5400479" cy="972547"/>
                <a:chOff x="-1204578" y="1198130"/>
                <a:chExt cx="5400479" cy="972547"/>
              </a:xfrm>
            </p:grpSpPr>
            <p:sp>
              <p:nvSpPr>
                <p:cNvPr id="60" name="TextBox 59"/>
                <p:cNvSpPr txBox="1"/>
                <p:nvPr/>
              </p:nvSpPr>
              <p:spPr>
                <a:xfrm>
                  <a:off x="1403070" y="1198130"/>
                  <a:ext cx="2792831" cy="972547"/>
                </a:xfrm>
                <a:prstGeom prst="rect">
                  <a:avLst/>
                </a:prstGeom>
              </p:spPr>
              <p:txBody>
                <a:bodyPr vert="horz" wrap="square" lIns="91486" tIns="45743" rIns="91486" bIns="45743" rtlCol="0" anchor="ctr">
                  <a:noAutofit/>
                </a:bodyPr>
                <a:lstStyle/>
                <a:p>
                  <a:pPr defTabSz="914812" fontAlgn="auto">
                    <a:spcAft>
                      <a:spcPts val="0"/>
                    </a:spcAft>
                  </a:pPr>
                  <a:r>
                    <a:rPr lang="ru-RU" sz="3200" b="1" dirty="0" smtClean="0">
                      <a:solidFill>
                        <a:srgbClr val="FF0000"/>
                      </a:solidFill>
                      <a:latin typeface="Calibri"/>
                    </a:rPr>
                    <a:t>5% и 7%  </a:t>
                  </a:r>
                  <a:endParaRPr lang="ru-RU" sz="3200" b="1" dirty="0">
                    <a:solidFill>
                      <a:srgbClr val="FF0000"/>
                    </a:solidFill>
                    <a:latin typeface="Calibri"/>
                  </a:endParaRPr>
                </a:p>
              </p:txBody>
            </p:sp>
            <p:sp>
              <p:nvSpPr>
                <p:cNvPr id="62" name="Прямоугольник 61"/>
                <p:cNvSpPr/>
                <p:nvPr/>
              </p:nvSpPr>
              <p:spPr>
                <a:xfrm>
                  <a:off x="-1204578" y="1481537"/>
                  <a:ext cx="2530629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954577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ru-RU" sz="2000" b="1" u="sng" dirty="0" smtClean="0">
                      <a:solidFill>
                        <a:srgbClr val="1F497D">
                          <a:lumMod val="50000"/>
                        </a:srgbClr>
                      </a:solidFill>
                      <a:latin typeface="Calibri"/>
                      <a:cs typeface="Calibri" panose="020F0502020204030204" pitchFamily="34" charset="0"/>
                    </a:rPr>
                    <a:t>Пониженные ставки:</a:t>
                  </a:r>
                  <a:endParaRPr lang="ru-RU" sz="2000" u="sng" dirty="0">
                    <a:solidFill>
                      <a:srgbClr val="1F497D">
                        <a:lumMod val="50000"/>
                      </a:srgbClr>
                    </a:solidFill>
                    <a:latin typeface="Calibri"/>
                  </a:endParaRPr>
                </a:p>
              </p:txBody>
            </p:sp>
          </p:grpSp>
        </p:grpSp>
        <p:sp>
          <p:nvSpPr>
            <p:cNvPr id="65" name="Прямоугольник 64"/>
            <p:cNvSpPr/>
            <p:nvPr/>
          </p:nvSpPr>
          <p:spPr>
            <a:xfrm>
              <a:off x="542114" y="3415330"/>
              <a:ext cx="266669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dirty="0" smtClean="0">
                  <a:solidFill>
                    <a:schemeClr val="accent1">
                      <a:lumMod val="75000"/>
                    </a:schemeClr>
                  </a:solidFill>
                  <a:latin typeface="Calibri"/>
                  <a:cs typeface="Calibri" panose="020F0502020204030204" pitchFamily="34" charset="0"/>
                </a:rPr>
                <a:t>пункты 8 и 9 статьи 164 НК РФ</a:t>
              </a:r>
              <a:endParaRPr lang="ru-RU" sz="1400" b="1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endParaRPr>
            </a:p>
          </p:txBody>
        </p:sp>
        <p:sp>
          <p:nvSpPr>
            <p:cNvPr id="86" name="Стрелка вправо 85"/>
            <p:cNvSpPr/>
            <p:nvPr/>
          </p:nvSpPr>
          <p:spPr>
            <a:xfrm>
              <a:off x="5767383" y="3120761"/>
              <a:ext cx="404497" cy="559813"/>
            </a:xfrm>
            <a:prstGeom prst="rightArrow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2192" tIns="31096" rIns="62192" bIns="31096" rtlCol="0" anchor="ctr"/>
            <a:lstStyle/>
            <a:p>
              <a:pPr algn="ctr"/>
              <a:endParaRPr lang="ru-RU" sz="1088"/>
            </a:p>
          </p:txBody>
        </p:sp>
      </p:grpSp>
      <p:sp>
        <p:nvSpPr>
          <p:cNvPr id="87" name="Прямоугольник 86"/>
          <p:cNvSpPr/>
          <p:nvPr/>
        </p:nvSpPr>
        <p:spPr>
          <a:xfrm>
            <a:off x="936207" y="480086"/>
            <a:ext cx="8556789" cy="461239"/>
          </a:xfrm>
          <a:prstGeom prst="rect">
            <a:avLst/>
          </a:prstGeom>
        </p:spPr>
        <p:txBody>
          <a:bodyPr wrap="square" lIns="72730" tIns="36365" rIns="72730" bIns="36365">
            <a:spAutoFit/>
          </a:bodyPr>
          <a:lstStyle/>
          <a:p>
            <a:pPr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>СТАВКИ НАЛОГООБЛОЖЕНИЯ НДС</a:t>
            </a:r>
            <a:endParaRPr lang="ru-RU" sz="2800" b="1" dirty="0">
              <a:solidFill>
                <a:srgbClr val="003464"/>
              </a:solidFill>
              <a:latin typeface="Calibri"/>
              <a:cs typeface="Arial" panose="020B0604020202020204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422290" y="3664017"/>
            <a:ext cx="6525306" cy="3101666"/>
            <a:chOff x="453354" y="4050719"/>
            <a:chExt cx="6525306" cy="3101666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453354" y="4050719"/>
              <a:ext cx="5353405" cy="2978088"/>
              <a:chOff x="13583" y="1902352"/>
              <a:chExt cx="5353405" cy="2978088"/>
            </a:xfrm>
          </p:grpSpPr>
          <p:sp>
            <p:nvSpPr>
              <p:cNvPr id="91" name="Скругленный прямоугольник 90">
                <a:extLst>
                  <a:ext uri="{FF2B5EF4-FFF2-40B4-BE49-F238E27FC236}">
                    <a16:creationId xmlns:a16="http://schemas.microsoft.com/office/drawing/2014/main" xmlns="" id="{27E077A3-3637-FF45-8258-29F49D45CB43}"/>
                  </a:ext>
                </a:extLst>
              </p:cNvPr>
              <p:cNvSpPr/>
              <p:nvPr/>
            </p:nvSpPr>
            <p:spPr>
              <a:xfrm>
                <a:off x="13583" y="3143601"/>
                <a:ext cx="3044270" cy="1736839"/>
              </a:xfrm>
              <a:prstGeom prst="roundRect">
                <a:avLst>
                  <a:gd name="adj" fmla="val 5889"/>
                </a:avLst>
              </a:prstGeom>
              <a:solidFill>
                <a:schemeClr val="bg1"/>
              </a:solidFill>
              <a:ln w="19050">
                <a:solidFill>
                  <a:schemeClr val="tx2">
                    <a:lumMod val="50000"/>
                  </a:schemeClr>
                </a:solidFill>
              </a:ln>
              <a:effectLst>
                <a:outerShdw blurRad="381000" dist="50800" dir="5400000" sx="102000" sy="102000" algn="ctr" rotWithShape="0">
                  <a:srgbClr val="000000">
                    <a:alpha val="2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730" tIns="36365" rIns="72730" bIns="36365" rtlCol="0" anchor="ctr"/>
              <a:lstStyle/>
              <a:p>
                <a:pPr algn="ctr" defTabSz="759163"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716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xmlns="" id="{E5FB5612-BD33-D941-93BB-9F645E2FEF8C}"/>
                  </a:ext>
                </a:extLst>
              </p:cNvPr>
              <p:cNvSpPr txBox="1"/>
              <p:nvPr/>
            </p:nvSpPr>
            <p:spPr>
              <a:xfrm>
                <a:off x="677919" y="1902352"/>
                <a:ext cx="4689069" cy="269199"/>
              </a:xfrm>
              <a:prstGeom prst="rect">
                <a:avLst/>
              </a:prstGeom>
              <a:noFill/>
            </p:spPr>
            <p:txBody>
              <a:bodyPr wrap="square" lIns="72730" tIns="36365" rIns="72730" bIns="36365" rtlCol="0">
                <a:spAutoFit/>
              </a:bodyPr>
              <a:lstStyle/>
              <a:p>
                <a:pPr algn="ctr" defTabSz="759163"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272" b="1" dirty="0">
                  <a:solidFill>
                    <a:srgbClr val="4F81BD">
                      <a:lumMod val="50000"/>
                    </a:srgbClr>
                  </a:solidFill>
                  <a:latin typeface="Calibri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95" name="Группа 94"/>
            <p:cNvGrpSpPr/>
            <p:nvPr/>
          </p:nvGrpSpPr>
          <p:grpSpPr>
            <a:xfrm>
              <a:off x="538840" y="4211778"/>
              <a:ext cx="6439820" cy="2940607"/>
              <a:chOff x="-2906407" y="4414035"/>
              <a:chExt cx="6439820" cy="2940607"/>
            </a:xfrm>
          </p:grpSpPr>
          <p:sp>
            <p:nvSpPr>
              <p:cNvPr id="98" name="Прямоугольник 97"/>
              <p:cNvSpPr/>
              <p:nvPr/>
            </p:nvSpPr>
            <p:spPr>
              <a:xfrm>
                <a:off x="-2906407" y="5486438"/>
                <a:ext cx="2902886" cy="18682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54577" fontAlgn="auto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800" b="1" dirty="0" smtClean="0">
                    <a:solidFill>
                      <a:schemeClr val="accent1">
                        <a:lumMod val="75000"/>
                      </a:schemeClr>
                    </a:solidFill>
                    <a:latin typeface="Calibri"/>
                    <a:cs typeface="Calibri" panose="020F0502020204030204" pitchFamily="34" charset="0"/>
                  </a:rPr>
                  <a:t>Плательщики,  выбравшие </a:t>
                </a:r>
                <a:r>
                  <a:rPr lang="ru-RU" sz="1800" b="1" dirty="0">
                    <a:solidFill>
                      <a:schemeClr val="accent1">
                        <a:lumMod val="75000"/>
                      </a:schemeClr>
                    </a:solidFill>
                    <a:latin typeface="Calibri"/>
                    <a:cs typeface="Calibri" panose="020F0502020204030204" pitchFamily="34" charset="0"/>
                  </a:rPr>
                  <a:t>ставки</a:t>
                </a:r>
                <a:r>
                  <a:rPr lang="ru-RU" sz="1600" b="1" dirty="0">
                    <a:solidFill>
                      <a:schemeClr val="accent1">
                        <a:lumMod val="75000"/>
                      </a:schemeClr>
                    </a:solidFill>
                    <a:latin typeface="Calibri"/>
                    <a:cs typeface="Calibri" panose="020F0502020204030204" pitchFamily="34" charset="0"/>
                  </a:rPr>
                  <a:t> </a:t>
                </a:r>
                <a:r>
                  <a:rPr lang="ru-RU" sz="2000" b="1" dirty="0">
                    <a:solidFill>
                      <a:schemeClr val="accent1">
                        <a:lumMod val="75000"/>
                      </a:schemeClr>
                    </a:solidFill>
                    <a:latin typeface="Calibri"/>
                    <a:cs typeface="Calibri" panose="020F0502020204030204" pitchFamily="34" charset="0"/>
                  </a:rPr>
                  <a:t>10%</a:t>
                </a:r>
                <a:r>
                  <a:rPr lang="ru-RU" sz="1600" b="1" dirty="0">
                    <a:solidFill>
                      <a:schemeClr val="accent1">
                        <a:lumMod val="75000"/>
                      </a:schemeClr>
                    </a:solidFill>
                    <a:latin typeface="Calibri"/>
                    <a:cs typeface="Calibri" panose="020F0502020204030204" pitchFamily="34" charset="0"/>
                  </a:rPr>
                  <a:t> и </a:t>
                </a:r>
                <a:r>
                  <a:rPr lang="ru-RU" sz="2000" b="1" dirty="0">
                    <a:solidFill>
                      <a:schemeClr val="accent1">
                        <a:lumMod val="75000"/>
                      </a:schemeClr>
                    </a:solidFill>
                    <a:latin typeface="Calibri"/>
                    <a:cs typeface="Calibri" panose="020F0502020204030204" pitchFamily="34" charset="0"/>
                  </a:rPr>
                  <a:t>20</a:t>
                </a:r>
                <a:r>
                  <a:rPr lang="ru-RU" sz="2000" b="1" dirty="0" smtClean="0">
                    <a:solidFill>
                      <a:schemeClr val="accent1">
                        <a:lumMod val="75000"/>
                      </a:schemeClr>
                    </a:solidFill>
                    <a:latin typeface="Calibri"/>
                    <a:cs typeface="Calibri" panose="020F0502020204030204" pitchFamily="34" charset="0"/>
                  </a:rPr>
                  <a:t>%:</a:t>
                </a:r>
              </a:p>
              <a:p>
                <a:pPr algn="just" defTabSz="954577" fontAlgn="auto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600" b="1" dirty="0" smtClean="0">
                    <a:solidFill>
                      <a:srgbClr val="1F497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имеют </a:t>
                </a:r>
                <a:r>
                  <a:rPr lang="ru-RU" sz="1600" b="1" dirty="0">
                    <a:solidFill>
                      <a:srgbClr val="1F497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право на применение ставки </a:t>
                </a:r>
                <a:r>
                  <a:rPr lang="ru-RU" sz="2000" b="1" dirty="0" smtClean="0">
                    <a:solidFill>
                      <a:srgbClr val="1F497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0</a:t>
                </a:r>
                <a:r>
                  <a:rPr lang="ru-RU" sz="2000" b="1" dirty="0">
                    <a:solidFill>
                      <a:srgbClr val="1F497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%</a:t>
                </a:r>
                <a:r>
                  <a:rPr lang="ru-RU" sz="1600" b="1" dirty="0">
                    <a:solidFill>
                      <a:srgbClr val="1F497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 как </a:t>
                </a:r>
                <a:r>
                  <a:rPr lang="ru-RU" sz="1600" b="1" dirty="0" smtClean="0">
                    <a:solidFill>
                      <a:srgbClr val="1F497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и плательщики</a:t>
                </a:r>
                <a:r>
                  <a:rPr lang="ru-RU" sz="1600" b="1" dirty="0">
                    <a:solidFill>
                      <a:srgbClr val="1F497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, находящиеся на ОСНО. </a:t>
                </a:r>
              </a:p>
              <a:p>
                <a:pPr algn="just" defTabSz="954577"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2000" b="1" dirty="0">
                  <a:solidFill>
                    <a:srgbClr val="1F497D">
                      <a:lumMod val="50000"/>
                    </a:srgbClr>
                  </a:solidFill>
                  <a:latin typeface="Calibri"/>
                  <a:cs typeface="Calibri" panose="020F0502020204030204" pitchFamily="34" charset="0"/>
                </a:endParaRPr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740582" y="4414035"/>
                <a:ext cx="2792831" cy="972547"/>
              </a:xfrm>
              <a:prstGeom prst="rect">
                <a:avLst/>
              </a:prstGeom>
            </p:spPr>
            <p:txBody>
              <a:bodyPr vert="horz" wrap="square" lIns="91486" tIns="45743" rIns="91486" bIns="45743" rtlCol="0" anchor="ctr">
                <a:noAutofit/>
              </a:bodyPr>
              <a:lstStyle/>
              <a:p>
                <a:pPr defTabSz="914812" fontAlgn="auto">
                  <a:spcAft>
                    <a:spcPts val="0"/>
                  </a:spcAft>
                </a:pPr>
                <a:r>
                  <a:rPr lang="ru-RU" sz="3200" b="1" dirty="0" smtClean="0">
                    <a:solidFill>
                      <a:srgbClr val="FF0000"/>
                    </a:solidFill>
                    <a:latin typeface="Calibri"/>
                  </a:rPr>
                  <a:t>0%  </a:t>
                </a:r>
                <a:endParaRPr lang="ru-RU" sz="3200" b="1" dirty="0">
                  <a:solidFill>
                    <a:srgbClr val="FF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3" name="Группа 2"/>
          <p:cNvGrpSpPr/>
          <p:nvPr/>
        </p:nvGrpSpPr>
        <p:grpSpPr>
          <a:xfrm>
            <a:off x="430222" y="677713"/>
            <a:ext cx="9818457" cy="1488078"/>
            <a:chOff x="428218" y="1096470"/>
            <a:chExt cx="9818457" cy="1488078"/>
          </a:xfrm>
        </p:grpSpPr>
        <p:grpSp>
          <p:nvGrpSpPr>
            <p:cNvPr id="45" name="Группа 44"/>
            <p:cNvGrpSpPr/>
            <p:nvPr/>
          </p:nvGrpSpPr>
          <p:grpSpPr>
            <a:xfrm>
              <a:off x="428218" y="1096470"/>
              <a:ext cx="9818457" cy="1488078"/>
              <a:chOff x="677917" y="1902359"/>
              <a:chExt cx="9818457" cy="1488078"/>
            </a:xfrm>
          </p:grpSpPr>
          <p:sp>
            <p:nvSpPr>
              <p:cNvPr id="46" name="Скругленный прямоугольник 45">
                <a:extLst>
                  <a:ext uri="{FF2B5EF4-FFF2-40B4-BE49-F238E27FC236}">
                    <a16:creationId xmlns:a16="http://schemas.microsoft.com/office/drawing/2014/main" xmlns="" id="{27E077A3-3637-FF45-8258-29F49D45CB43}"/>
                  </a:ext>
                </a:extLst>
              </p:cNvPr>
              <p:cNvSpPr/>
              <p:nvPr/>
            </p:nvSpPr>
            <p:spPr>
              <a:xfrm>
                <a:off x="755471" y="2337579"/>
                <a:ext cx="5178184" cy="1052858"/>
              </a:xfrm>
              <a:prstGeom prst="roundRect">
                <a:avLst>
                  <a:gd name="adj" fmla="val 5889"/>
                </a:avLst>
              </a:prstGeom>
              <a:solidFill>
                <a:schemeClr val="bg1"/>
              </a:solidFill>
              <a:ln w="19050">
                <a:solidFill>
                  <a:schemeClr val="tx2">
                    <a:lumMod val="50000"/>
                  </a:schemeClr>
                </a:solidFill>
              </a:ln>
              <a:effectLst>
                <a:outerShdw blurRad="381000" dist="50800" dir="5400000" sx="102000" sy="102000" algn="ctr" rotWithShape="0">
                  <a:srgbClr val="000000">
                    <a:alpha val="2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730" tIns="36365" rIns="72730" bIns="36365" rtlCol="0" anchor="ctr"/>
              <a:lstStyle/>
              <a:p>
                <a:pPr algn="ctr" defTabSz="759163"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716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47" name="Группа 46"/>
              <p:cNvGrpSpPr/>
              <p:nvPr/>
            </p:nvGrpSpPr>
            <p:grpSpPr>
              <a:xfrm>
                <a:off x="677917" y="1902359"/>
                <a:ext cx="9818457" cy="1271412"/>
                <a:chOff x="4457700" y="2934922"/>
                <a:chExt cx="12346621" cy="864794"/>
              </a:xfrm>
            </p:grpSpPr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xmlns="" id="{E5FB5612-BD33-D941-93BB-9F645E2FEF8C}"/>
                    </a:ext>
                  </a:extLst>
                </p:cNvPr>
                <p:cNvSpPr txBox="1"/>
                <p:nvPr/>
              </p:nvSpPr>
              <p:spPr>
                <a:xfrm>
                  <a:off x="4457700" y="2934922"/>
                  <a:ext cx="5896460" cy="183105"/>
                </a:xfrm>
                <a:prstGeom prst="rect">
                  <a:avLst/>
                </a:prstGeom>
                <a:noFill/>
              </p:spPr>
              <p:txBody>
                <a:bodyPr wrap="square" lIns="72730" tIns="36365" rIns="72730" bIns="36365" rtlCol="0">
                  <a:spAutoFit/>
                </a:bodyPr>
                <a:lstStyle/>
                <a:p>
                  <a:pPr algn="ctr" defTabSz="759163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ru-RU" sz="1272" b="1" dirty="0">
                    <a:solidFill>
                      <a:srgbClr val="4F81B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49" name="Прямоугольник 48"/>
                <p:cNvSpPr/>
                <p:nvPr/>
              </p:nvSpPr>
              <p:spPr>
                <a:xfrm>
                  <a:off x="10285693" y="3296068"/>
                  <a:ext cx="6518628" cy="50364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759163" fontAlgn="auto">
                    <a:lnSpc>
                      <a:spcPct val="8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ru-RU" sz="2600" b="1" dirty="0" smtClean="0">
                      <a:solidFill>
                        <a:srgbClr val="4F81BD">
                          <a:lumMod val="50000"/>
                        </a:srgbClr>
                      </a:solidFill>
                      <a:latin typeface="Calibri"/>
                    </a:rPr>
                    <a:t>с </a:t>
                  </a:r>
                  <a:r>
                    <a:rPr lang="ru-RU" sz="2600" b="1" dirty="0">
                      <a:solidFill>
                        <a:srgbClr val="4F81BD">
                          <a:lumMod val="50000"/>
                        </a:srgbClr>
                      </a:solidFill>
                      <a:latin typeface="Calibri"/>
                    </a:rPr>
                    <a:t>правом на вычет </a:t>
                  </a:r>
                  <a:endParaRPr lang="ru-RU" sz="2600" b="1" dirty="0" smtClean="0">
                    <a:solidFill>
                      <a:srgbClr val="4F81BD">
                        <a:lumMod val="50000"/>
                      </a:srgbClr>
                    </a:solidFill>
                    <a:latin typeface="Calibri"/>
                  </a:endParaRPr>
                </a:p>
                <a:p>
                  <a:pPr algn="ctr" defTabSz="759163" fontAlgn="auto">
                    <a:lnSpc>
                      <a:spcPct val="8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ru-RU" sz="2600" b="1" dirty="0" smtClean="0">
                      <a:solidFill>
                        <a:srgbClr val="4F81BD">
                          <a:lumMod val="50000"/>
                        </a:srgbClr>
                      </a:solidFill>
                      <a:latin typeface="Calibri"/>
                    </a:rPr>
                    <a:t> «входного» НДС </a:t>
                  </a:r>
                  <a:endParaRPr lang="ru-RU" sz="2600" b="1" dirty="0">
                    <a:solidFill>
                      <a:srgbClr val="4F81BD">
                        <a:lumMod val="50000"/>
                      </a:srgbClr>
                    </a:solidFill>
                    <a:latin typeface="Calibri"/>
                  </a:endParaRPr>
                </a:p>
              </p:txBody>
            </p:sp>
          </p:grpSp>
        </p:grpSp>
        <p:sp>
          <p:nvSpPr>
            <p:cNvPr id="51" name="TextBox 50"/>
            <p:cNvSpPr txBox="1"/>
            <p:nvPr/>
          </p:nvSpPr>
          <p:spPr>
            <a:xfrm>
              <a:off x="2827652" y="1437587"/>
              <a:ext cx="3007282" cy="972547"/>
            </a:xfrm>
            <a:prstGeom prst="rect">
              <a:avLst/>
            </a:prstGeom>
          </p:spPr>
          <p:txBody>
            <a:bodyPr vert="horz" wrap="square" lIns="91486" tIns="45743" rIns="91486" bIns="45743" rtlCol="0" anchor="ctr">
              <a:noAutofit/>
            </a:bodyPr>
            <a:lstStyle/>
            <a:p>
              <a:pPr defTabSz="914812" fontAlgn="auto">
                <a:spcAft>
                  <a:spcPts val="0"/>
                </a:spcAft>
              </a:pPr>
              <a:r>
                <a:rPr lang="ru-RU" sz="2807" b="1" dirty="0" smtClean="0">
                  <a:solidFill>
                    <a:srgbClr val="FF0000"/>
                  </a:solidFill>
                  <a:latin typeface="Calibri"/>
                </a:rPr>
                <a:t> </a:t>
              </a:r>
              <a:r>
                <a:rPr lang="ru-RU" sz="3200" b="1" dirty="0" smtClean="0">
                  <a:solidFill>
                    <a:srgbClr val="FF0000"/>
                  </a:solidFill>
                  <a:latin typeface="Calibri"/>
                </a:rPr>
                <a:t>20% и 10%  </a:t>
              </a:r>
              <a:endParaRPr lang="ru-RU" sz="3200" b="1" dirty="0">
                <a:solidFill>
                  <a:srgbClr val="FF0000"/>
                </a:solidFill>
                <a:latin typeface="Calibri"/>
              </a:endParaRP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583723" y="1720587"/>
              <a:ext cx="216597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54577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b="1" u="sng" dirty="0" smtClean="0">
                  <a:solidFill>
                    <a:srgbClr val="1F497D">
                      <a:lumMod val="50000"/>
                    </a:srgbClr>
                  </a:solidFill>
                  <a:latin typeface="Calibri"/>
                  <a:cs typeface="Calibri" panose="020F0502020204030204" pitchFamily="34" charset="0"/>
                </a:rPr>
                <a:t>Основные ставки</a:t>
              </a:r>
              <a:r>
                <a:rPr lang="ru-RU" sz="1637" b="1" u="sng" dirty="0" smtClean="0">
                  <a:solidFill>
                    <a:srgbClr val="1F497D">
                      <a:lumMod val="50000"/>
                    </a:srgbClr>
                  </a:solidFill>
                  <a:latin typeface="Calibri"/>
                  <a:cs typeface="Calibri" panose="020F0502020204030204" pitchFamily="34" charset="0"/>
                </a:rPr>
                <a:t>:</a:t>
              </a:r>
              <a:endParaRPr lang="ru-RU" sz="1637" u="sng" dirty="0">
                <a:solidFill>
                  <a:srgbClr val="1F497D">
                    <a:lumMod val="50000"/>
                  </a:srgbClr>
                </a:solidFill>
                <a:latin typeface="Calibri"/>
              </a:endParaRPr>
            </a:p>
          </p:txBody>
        </p:sp>
        <p:sp>
          <p:nvSpPr>
            <p:cNvPr id="103" name="Стрелка вправо 102"/>
            <p:cNvSpPr/>
            <p:nvPr/>
          </p:nvSpPr>
          <p:spPr>
            <a:xfrm>
              <a:off x="5767383" y="1809447"/>
              <a:ext cx="404497" cy="559813"/>
            </a:xfrm>
            <a:prstGeom prst="rightArrow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2192" tIns="31096" rIns="62192" bIns="31096" rtlCol="0" anchor="ctr"/>
            <a:lstStyle/>
            <a:p>
              <a:pPr algn="ctr"/>
              <a:endParaRPr lang="ru-RU" sz="1088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551617" y="2089981"/>
              <a:ext cx="264519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dirty="0">
                  <a:solidFill>
                    <a:schemeClr val="accent1">
                      <a:lumMod val="75000"/>
                    </a:schemeClr>
                  </a:solidFill>
                  <a:latin typeface="Calibri"/>
                  <a:cs typeface="Calibri" panose="020F0502020204030204" pitchFamily="34" charset="0"/>
                </a:rPr>
                <a:t>п</a:t>
              </a:r>
              <a:r>
                <a:rPr lang="ru-RU" sz="1400" b="1" dirty="0" smtClean="0">
                  <a:solidFill>
                    <a:schemeClr val="accent1">
                      <a:lumMod val="75000"/>
                    </a:schemeClr>
                  </a:solidFill>
                  <a:latin typeface="Calibri"/>
                  <a:cs typeface="Calibri" panose="020F0502020204030204" pitchFamily="34" charset="0"/>
                </a:rPr>
                <a:t>ункты 2,3 статьи 164 НК РФ</a:t>
              </a:r>
              <a:endParaRPr lang="ru-RU" sz="1400" b="1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endParaRPr>
            </a:p>
          </p:txBody>
        </p:sp>
      </p:grpSp>
      <p:pic>
        <p:nvPicPr>
          <p:cNvPr id="42" name="Рисунок 41">
            <a:extLst>
              <a:ext uri="{FF2B5EF4-FFF2-40B4-BE49-F238E27FC236}">
                <a16:creationId xmlns="" xmlns:a16="http://schemas.microsoft.com/office/drawing/2014/main" id="{6B40D429-6C48-C24A-9B1D-7192708EF29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9411" y="3344702"/>
            <a:ext cx="890737" cy="805124"/>
          </a:xfrm>
          <a:prstGeom prst="rect">
            <a:avLst/>
          </a:prstGeom>
        </p:spPr>
      </p:pic>
      <p:sp>
        <p:nvSpPr>
          <p:cNvPr id="59" name="Прямоугольник 58"/>
          <p:cNvSpPr/>
          <p:nvPr/>
        </p:nvSpPr>
        <p:spPr>
          <a:xfrm>
            <a:off x="799001" y="3539487"/>
            <a:ext cx="9908857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59163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</a:t>
            </a:r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     - не </a:t>
            </a:r>
            <a:r>
              <a:rPr lang="ru-RU" sz="16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допускается одновременное применение </a:t>
            </a:r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плательщиком</a:t>
            </a:r>
            <a:r>
              <a:rPr lang="ru-RU" sz="16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, применяющим УСН </a:t>
            </a:r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 </a:t>
            </a:r>
          </a:p>
          <a:p>
            <a:pPr defTabSz="759163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</a:t>
            </a:r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     пониженных </a:t>
            </a:r>
            <a:r>
              <a:rPr lang="ru-RU" sz="16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налоговых ставок НДС </a:t>
            </a:r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5%, </a:t>
            </a:r>
            <a:r>
              <a:rPr lang="ru-RU" sz="16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7 </a:t>
            </a:r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% </a:t>
            </a:r>
            <a:r>
              <a:rPr lang="ru-RU" sz="16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и </a:t>
            </a:r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основных ставок 10%, </a:t>
            </a:r>
            <a:r>
              <a:rPr lang="ru-RU" sz="16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20 </a:t>
            </a:r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%.</a:t>
            </a:r>
            <a:endParaRPr lang="ru-RU" sz="1600" b="1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61" name="Стрелка вправо 60"/>
          <p:cNvSpPr/>
          <p:nvPr/>
        </p:nvSpPr>
        <p:spPr>
          <a:xfrm rot="5400000">
            <a:off x="1838284" y="4483264"/>
            <a:ext cx="292572" cy="449497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192" tIns="31096" rIns="62192" bIns="31096" rtlCol="0" anchor="ctr"/>
          <a:lstStyle/>
          <a:p>
            <a:pPr algn="ctr"/>
            <a:endParaRPr lang="ru-RU" sz="1088"/>
          </a:p>
        </p:txBody>
      </p:sp>
      <p:sp>
        <p:nvSpPr>
          <p:cNvPr id="5" name="Прямоугольник 4"/>
          <p:cNvSpPr/>
          <p:nvPr/>
        </p:nvSpPr>
        <p:spPr>
          <a:xfrm>
            <a:off x="3155156" y="4080518"/>
            <a:ext cx="10736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1F497D">
                    <a:lumMod val="50000"/>
                  </a:srgbClr>
                </a:solidFill>
                <a:latin typeface="Calibri"/>
                <a:cs typeface="Calibri" panose="020F0502020204030204" pitchFamily="34" charset="0"/>
              </a:rPr>
              <a:t>Ставка</a:t>
            </a:r>
            <a:endParaRPr lang="ru-RU" dirty="0"/>
          </a:p>
        </p:txBody>
      </p:sp>
      <p:sp>
        <p:nvSpPr>
          <p:cNvPr id="71" name="Стрелка вправо 70"/>
          <p:cNvSpPr/>
          <p:nvPr/>
        </p:nvSpPr>
        <p:spPr>
          <a:xfrm rot="5400000">
            <a:off x="6624863" y="4501936"/>
            <a:ext cx="292572" cy="449497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192" tIns="31096" rIns="62192" bIns="31096" rtlCol="0" anchor="ctr"/>
          <a:lstStyle/>
          <a:p>
            <a:pPr algn="ctr"/>
            <a:endParaRPr lang="ru-RU" sz="1088"/>
          </a:p>
        </p:txBody>
      </p:sp>
      <p:sp>
        <p:nvSpPr>
          <p:cNvPr id="72" name="Скругленный прямоугольник 71">
            <a:extLst>
              <a:ext uri="{FF2B5EF4-FFF2-40B4-BE49-F238E27FC236}">
                <a16:creationId xmlns:a16="http://schemas.microsoft.com/office/drawing/2014/main" xmlns="" id="{27E077A3-3637-FF45-8258-29F49D45CB43}"/>
              </a:ext>
            </a:extLst>
          </p:cNvPr>
          <p:cNvSpPr/>
          <p:nvPr/>
        </p:nvSpPr>
        <p:spPr>
          <a:xfrm>
            <a:off x="3800233" y="4905266"/>
            <a:ext cx="5941835" cy="2286265"/>
          </a:xfrm>
          <a:prstGeom prst="roundRect">
            <a:avLst>
              <a:gd name="adj" fmla="val 5889"/>
            </a:avLst>
          </a:prstGeom>
          <a:solidFill>
            <a:schemeClr val="bg1"/>
          </a:solidFill>
          <a:ln w="19050">
            <a:solidFill>
              <a:schemeClr val="tx2">
                <a:lumMod val="50000"/>
              </a:schemeClr>
            </a:solidFill>
          </a:ln>
          <a:effectLst>
            <a:outerShdw blurRad="381000" dist="50800" dir="5400000" sx="102000" sy="102000" algn="ctr" rotWithShape="0">
              <a:srgbClr val="00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30" tIns="36365" rIns="72730" bIns="36365" rtlCol="0" anchor="ctr"/>
          <a:lstStyle/>
          <a:p>
            <a:pPr algn="ctr" defTabSz="759163" fontAlgn="auto">
              <a:spcBef>
                <a:spcPts val="0"/>
              </a:spcBef>
              <a:spcAft>
                <a:spcPts val="0"/>
              </a:spcAft>
            </a:pPr>
            <a:endParaRPr lang="ru-RU" sz="716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62787" y="4858116"/>
            <a:ext cx="53467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54577" fontAlgn="auto"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Плательщики,  выбравшие ставки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5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%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 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и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7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%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Calibri"/>
              <a:cs typeface="Calibri" panose="020F05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73049" y="5200392"/>
            <a:ext cx="58690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1F497D">
                    <a:lumMod val="50000"/>
                  </a:srgbClr>
                </a:solidFill>
                <a:latin typeface="Calibri"/>
                <a:cs typeface="Calibri" panose="020F0502020204030204" pitchFamily="34" charset="0"/>
              </a:rPr>
              <a:t>имеют право на применение ставки НДС в размере 0% только </a:t>
            </a:r>
            <a:r>
              <a:rPr lang="ru-RU" sz="1600" b="1" dirty="0">
                <a:solidFill>
                  <a:srgbClr val="C00000"/>
                </a:solidFill>
                <a:latin typeface="Calibri"/>
                <a:cs typeface="Calibri" panose="020F0502020204030204" pitchFamily="34" charset="0"/>
              </a:rPr>
              <a:t>по отдельным </a:t>
            </a:r>
            <a:r>
              <a:rPr lang="ru-RU" sz="1600" b="1" dirty="0" smtClean="0">
                <a:solidFill>
                  <a:srgbClr val="C00000"/>
                </a:solidFill>
                <a:latin typeface="Calibri"/>
                <a:cs typeface="Calibri" panose="020F0502020204030204" pitchFamily="34" charset="0"/>
              </a:rPr>
              <a:t>операциям </a:t>
            </a:r>
            <a:r>
              <a:rPr lang="ru-RU" sz="1600" b="1" dirty="0">
                <a:solidFill>
                  <a:srgbClr val="1F497D">
                    <a:lumMod val="50000"/>
                  </a:srgbClr>
                </a:solidFill>
                <a:latin typeface="Calibri"/>
                <a:cs typeface="Calibri" panose="020F0502020204030204" pitchFamily="34" charset="0"/>
              </a:rPr>
              <a:t>(</a:t>
            </a:r>
            <a:r>
              <a:rPr lang="ru-RU" sz="1600" b="1" dirty="0" smtClean="0">
                <a:solidFill>
                  <a:srgbClr val="1F497D">
                    <a:lumMod val="50000"/>
                  </a:srgbClr>
                </a:solidFill>
                <a:latin typeface="Calibri"/>
                <a:cs typeface="Calibri" panose="020F0502020204030204" pitchFamily="34" charset="0"/>
              </a:rPr>
              <a:t>без права на вычет «входного» НДС)</a:t>
            </a:r>
            <a:endParaRPr lang="ru-RU" sz="1600" b="1" dirty="0">
              <a:solidFill>
                <a:srgbClr val="1F497D">
                  <a:lumMod val="50000"/>
                </a:srgbClr>
              </a:solidFill>
              <a:latin typeface="Calibri"/>
              <a:cs typeface="Calibri" panose="020F0502020204030204" pitchFamily="34" charset="0"/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4729041" y="5737925"/>
            <a:ext cx="53467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- экспорт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товаров (в 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т. ч. в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ЕАЭС);</a:t>
            </a:r>
          </a:p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- международные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перевозки 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товаров;</a:t>
            </a:r>
          </a:p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- транспортно-экспедиционные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услуги при организации 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 </a:t>
            </a:r>
          </a:p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 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 международной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перевозки;</a:t>
            </a:r>
          </a:p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- реализация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товаров дипломатическим 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представительствам                     </a:t>
            </a:r>
          </a:p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  и международным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организациям.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4775567" y="4163976"/>
            <a:ext cx="26666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п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ункт 1 статьи 164 НК РФ</a:t>
            </a:r>
            <a:endParaRPr lang="ru-RU" sz="1400" b="1" dirty="0">
              <a:solidFill>
                <a:schemeClr val="accent1">
                  <a:lumMod val="75000"/>
                </a:schemeClr>
              </a:solidFill>
              <a:latin typeface="Calibri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05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Прямоугольник с двумя скругленными противолежащими углами 68"/>
          <p:cNvSpPr/>
          <p:nvPr/>
        </p:nvSpPr>
        <p:spPr>
          <a:xfrm>
            <a:off x="1104430" y="4550766"/>
            <a:ext cx="8235271" cy="838873"/>
          </a:xfrm>
          <a:prstGeom prst="round2Diag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59163"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endParaRPr lang="ru-RU" sz="2339" b="1" dirty="0">
              <a:solidFill>
                <a:srgbClr val="1F497D">
                  <a:lumMod val="50000"/>
                </a:srgbClr>
              </a:solidFill>
              <a:cs typeface="Calibri" panose="020F0502020204030204" pitchFamily="34" charset="0"/>
            </a:endParaRPr>
          </a:p>
        </p:txBody>
      </p:sp>
      <p:sp>
        <p:nvSpPr>
          <p:cNvPr id="71" name="Прямоугольник с двумя скругленными противолежащими углами 70"/>
          <p:cNvSpPr/>
          <p:nvPr/>
        </p:nvSpPr>
        <p:spPr>
          <a:xfrm>
            <a:off x="1257725" y="5346321"/>
            <a:ext cx="8235271" cy="838873"/>
          </a:xfrm>
          <a:prstGeom prst="round2Diag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59163"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endParaRPr lang="ru-RU" sz="2339" b="1" dirty="0">
              <a:solidFill>
                <a:srgbClr val="1F497D">
                  <a:lumMod val="50000"/>
                </a:srgbClr>
              </a:solidFill>
              <a:cs typeface="Calibri" panose="020F0502020204030204" pitchFamily="34" charset="0"/>
            </a:endParaRPr>
          </a:p>
        </p:txBody>
      </p:sp>
      <p:grpSp>
        <p:nvGrpSpPr>
          <p:cNvPr id="70" name="Группа 69"/>
          <p:cNvGrpSpPr/>
          <p:nvPr/>
        </p:nvGrpSpPr>
        <p:grpSpPr>
          <a:xfrm>
            <a:off x="433193" y="1272667"/>
            <a:ext cx="8046999" cy="2601689"/>
            <a:chOff x="-1579585" y="1600319"/>
            <a:chExt cx="6946573" cy="2601689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72" name="Скругленный прямоугольник 71">
              <a:extLst>
                <a:ext uri="{FF2B5EF4-FFF2-40B4-BE49-F238E27FC236}">
                  <a16:creationId xmlns:a16="http://schemas.microsoft.com/office/drawing/2014/main" xmlns="" id="{27E077A3-3637-FF45-8258-29F49D45CB43}"/>
                </a:ext>
              </a:extLst>
            </p:cNvPr>
            <p:cNvSpPr/>
            <p:nvPr/>
          </p:nvSpPr>
          <p:spPr>
            <a:xfrm>
              <a:off x="-1579585" y="1600319"/>
              <a:ext cx="2146750" cy="2601689"/>
            </a:xfrm>
            <a:prstGeom prst="roundRect">
              <a:avLst>
                <a:gd name="adj" fmla="val 5889"/>
              </a:avLst>
            </a:prstGeom>
            <a:grpFill/>
            <a:ln w="19050">
              <a:solidFill>
                <a:schemeClr val="tx2">
                  <a:lumMod val="50000"/>
                </a:schemeClr>
              </a:solidFill>
            </a:ln>
            <a:effectLst>
              <a:outerShdw blurRad="381000" dist="50800" dir="5400000" sx="102000" sy="102000" algn="ctr" rotWithShape="0">
                <a:srgbClr val="0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730" tIns="36365" rIns="72730" bIns="36365" rtlCol="0" anchor="ctr"/>
            <a:lstStyle/>
            <a:p>
              <a:pPr algn="ctr" defTabSz="759163" fontAlgn="auto">
                <a:spcBef>
                  <a:spcPts val="0"/>
                </a:spcBef>
                <a:spcAft>
                  <a:spcPts val="0"/>
                </a:spcAft>
              </a:pPr>
              <a:endParaRPr lang="ru-RU" sz="716" dirty="0">
                <a:solidFill>
                  <a:prstClr val="white"/>
                </a:solidFill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xmlns="" id="{E5FB5612-BD33-D941-93BB-9F645E2FEF8C}"/>
                </a:ext>
              </a:extLst>
            </p:cNvPr>
            <p:cNvSpPr txBox="1"/>
            <p:nvPr/>
          </p:nvSpPr>
          <p:spPr>
            <a:xfrm>
              <a:off x="677919" y="1902354"/>
              <a:ext cx="4689069" cy="269199"/>
            </a:xfrm>
            <a:prstGeom prst="rect">
              <a:avLst/>
            </a:prstGeom>
            <a:grpFill/>
          </p:spPr>
          <p:txBody>
            <a:bodyPr wrap="square" lIns="72730" tIns="36365" rIns="72730" bIns="36365" rtlCol="0">
              <a:spAutoFit/>
            </a:bodyPr>
            <a:lstStyle/>
            <a:p>
              <a:pPr algn="ctr" defTabSz="759163" fontAlgn="auto">
                <a:spcBef>
                  <a:spcPts val="0"/>
                </a:spcBef>
                <a:spcAft>
                  <a:spcPts val="0"/>
                </a:spcAft>
              </a:pPr>
              <a:endParaRPr lang="ru-RU" sz="1272" b="1" dirty="0">
                <a:solidFill>
                  <a:srgbClr val="4F81BD">
                    <a:lumMod val="50000"/>
                  </a:srgbClr>
                </a:solidFill>
                <a:latin typeface="Calibri"/>
                <a:cs typeface="Calibri" panose="020F0502020204030204" pitchFamily="34" charset="0"/>
              </a:endParaRPr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xmlns="" id="{E5FB5612-BD33-D941-93BB-9F645E2FEF8C}"/>
              </a:ext>
            </a:extLst>
          </p:cNvPr>
          <p:cNvSpPr txBox="1"/>
          <p:nvPr/>
        </p:nvSpPr>
        <p:spPr>
          <a:xfrm>
            <a:off x="4778705" y="4564844"/>
            <a:ext cx="4831840" cy="269198"/>
          </a:xfrm>
          <a:prstGeom prst="rect">
            <a:avLst/>
          </a:prstGeom>
          <a:noFill/>
        </p:spPr>
        <p:txBody>
          <a:bodyPr wrap="square" lIns="72730" tIns="36365" rIns="72730" bIns="36365" rtlCol="0">
            <a:spAutoFit/>
          </a:bodyPr>
          <a:lstStyle/>
          <a:p>
            <a:pPr algn="ctr" defTabSz="759163" fontAlgn="auto">
              <a:spcBef>
                <a:spcPts val="0"/>
              </a:spcBef>
              <a:spcAft>
                <a:spcPts val="0"/>
              </a:spcAft>
            </a:pPr>
            <a:endParaRPr lang="ru-RU" sz="1272" b="1" dirty="0">
              <a:solidFill>
                <a:srgbClr val="4F81BD">
                  <a:lumMod val="50000"/>
                </a:srgbClr>
              </a:solidFill>
              <a:latin typeface="Calibri"/>
              <a:cs typeface="Calibri" panose="020F0502020204030204" pitchFamily="34" charset="0"/>
            </a:endParaRPr>
          </a:p>
        </p:txBody>
      </p:sp>
      <p:sp>
        <p:nvSpPr>
          <p:cNvPr id="114" name="Номер слайда 3"/>
          <p:cNvSpPr txBox="1">
            <a:spLocks/>
          </p:cNvSpPr>
          <p:nvPr/>
        </p:nvSpPr>
        <p:spPr>
          <a:xfrm>
            <a:off x="9967912" y="6444927"/>
            <a:ext cx="725488" cy="696913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defPPr>
              <a:defRPr lang="ru-RU"/>
            </a:defPPr>
            <a:lvl1pPr algn="l" defTabSz="1042988" rtl="0" fontAlgn="base">
              <a:spcBef>
                <a:spcPct val="0"/>
              </a:spcBef>
              <a:spcAft>
                <a:spcPct val="0"/>
              </a:spcAft>
              <a:defRPr sz="1286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520700" indent="-63500" algn="l" defTabSz="1042988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1042988" indent="-128588" algn="l" defTabSz="1042988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563688" indent="-192088" algn="l" defTabSz="1042988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2085975" indent="-257175" algn="l" defTabSz="1042988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altLang="ru-RU" sz="2700" dirty="0">
                <a:solidFill>
                  <a:schemeClr val="bg1"/>
                </a:solidFill>
                <a:latin typeface="+mn-lt"/>
              </a:rPr>
              <a:t>7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-403798" y="600948"/>
            <a:ext cx="11558316" cy="433539"/>
          </a:xfrm>
          <a:prstGeom prst="rect">
            <a:avLst/>
          </a:prstGeom>
        </p:spPr>
        <p:txBody>
          <a:bodyPr wrap="square" lIns="72730" tIns="36365" rIns="72730" bIns="36365">
            <a:spAutoFit/>
          </a:bodyPr>
          <a:lstStyle/>
          <a:p>
            <a:pPr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600" b="1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>ПРИМЕНЕНИЕ ПОНИЖЕННЫХ СТАВОК НДС 5% И 7% НА УСН С 2025 Г.</a:t>
            </a:r>
            <a:endParaRPr lang="ru-RU" sz="2600" b="1" dirty="0">
              <a:solidFill>
                <a:srgbClr val="003464"/>
              </a:solidFill>
              <a:latin typeface="Calibri"/>
              <a:cs typeface="Arial" panose="020B0604020202020204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828257" y="1285945"/>
            <a:ext cx="12958033" cy="2538559"/>
            <a:chOff x="-828257" y="1285945"/>
            <a:chExt cx="12958033" cy="2538559"/>
          </a:xfrm>
        </p:grpSpPr>
        <p:sp>
          <p:nvSpPr>
            <p:cNvPr id="82" name="Прямоугольник 81"/>
            <p:cNvSpPr/>
            <p:nvPr/>
          </p:nvSpPr>
          <p:spPr>
            <a:xfrm>
              <a:off x="-828257" y="2216391"/>
              <a:ext cx="50097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54577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400" b="1" dirty="0">
                  <a:solidFill>
                    <a:srgbClr val="1F497D">
                      <a:lumMod val="50000"/>
                    </a:srgbClr>
                  </a:solidFill>
                  <a:latin typeface="Calibri"/>
                  <a:cs typeface="Calibri" panose="020F0502020204030204" pitchFamily="34" charset="0"/>
                </a:rPr>
                <a:t>с</a:t>
              </a:r>
              <a:r>
                <a:rPr lang="ru-RU" sz="2400" b="1" dirty="0" smtClean="0">
                  <a:solidFill>
                    <a:srgbClr val="1F497D">
                      <a:lumMod val="50000"/>
                    </a:srgbClr>
                  </a:solidFill>
                  <a:latin typeface="Calibri"/>
                  <a:cs typeface="Calibri" panose="020F0502020204030204" pitchFamily="34" charset="0"/>
                </a:rPr>
                <a:t>тавка  </a:t>
              </a:r>
              <a:r>
                <a:rPr lang="ru-RU" sz="3200" b="1" dirty="0" smtClean="0">
                  <a:solidFill>
                    <a:srgbClr val="FF0000"/>
                  </a:solidFill>
                  <a:latin typeface="Calibri"/>
                </a:rPr>
                <a:t>5%</a:t>
              </a:r>
              <a:r>
                <a:rPr lang="ru-RU" sz="3200" b="1" dirty="0" smtClean="0">
                  <a:solidFill>
                    <a:srgbClr val="1F497D">
                      <a:lumMod val="50000"/>
                    </a:srgbClr>
                  </a:solidFill>
                  <a:latin typeface="Calibri"/>
                  <a:cs typeface="Calibri" panose="020F0502020204030204" pitchFamily="34" charset="0"/>
                </a:rPr>
                <a:t> </a:t>
              </a:r>
            </a:p>
          </p:txBody>
        </p:sp>
        <p:sp>
          <p:nvSpPr>
            <p:cNvPr id="110" name="Стрелка вправо 109"/>
            <p:cNvSpPr/>
            <p:nvPr/>
          </p:nvSpPr>
          <p:spPr>
            <a:xfrm rot="21387958">
              <a:off x="3003921" y="1999166"/>
              <a:ext cx="372614" cy="975312"/>
            </a:xfrm>
            <a:prstGeom prst="rightArrow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2192" tIns="31096" rIns="62192" bIns="31096" rtlCol="0" anchor="ctr"/>
            <a:lstStyle/>
            <a:p>
              <a:pPr algn="ctr"/>
              <a:endParaRPr lang="ru-RU" sz="1088"/>
            </a:p>
          </p:txBody>
        </p:sp>
        <p:sp>
          <p:nvSpPr>
            <p:cNvPr id="45" name="Скругленный прямоугольник 44">
              <a:extLst>
                <a:ext uri="{FF2B5EF4-FFF2-40B4-BE49-F238E27FC236}">
                  <a16:creationId xmlns:a16="http://schemas.microsoft.com/office/drawing/2014/main" xmlns="" id="{27E077A3-3637-FF45-8258-29F49D45CB43}"/>
                </a:ext>
              </a:extLst>
            </p:cNvPr>
            <p:cNvSpPr/>
            <p:nvPr/>
          </p:nvSpPr>
          <p:spPr>
            <a:xfrm>
              <a:off x="3495331" y="1285945"/>
              <a:ext cx="6325181" cy="1037588"/>
            </a:xfrm>
            <a:prstGeom prst="roundRect">
              <a:avLst>
                <a:gd name="adj" fmla="val 5889"/>
              </a:avLst>
            </a:prstGeom>
            <a:solidFill>
              <a:schemeClr val="bg1"/>
            </a:solidFill>
            <a:ln w="19050">
              <a:solidFill>
                <a:schemeClr val="tx2">
                  <a:lumMod val="50000"/>
                </a:schemeClr>
              </a:solidFill>
            </a:ln>
            <a:effectLst>
              <a:outerShdw blurRad="381000" dist="50800" dir="5400000" sx="102000" sy="102000" algn="ctr" rotWithShape="0">
                <a:srgbClr val="0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730" tIns="36365" rIns="72730" bIns="36365" rtlCol="0" anchor="ctr"/>
            <a:lstStyle/>
            <a:p>
              <a:pPr algn="ctr" defTabSz="759163" fontAlgn="auto">
                <a:spcBef>
                  <a:spcPts val="0"/>
                </a:spcBef>
                <a:spcAft>
                  <a:spcPts val="0"/>
                </a:spcAft>
              </a:pPr>
              <a:endParaRPr lang="ru-RU" sz="716" dirty="0">
                <a:solidFill>
                  <a:prstClr val="white"/>
                </a:solidFill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3608355" y="1366752"/>
              <a:ext cx="8521421" cy="9209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sz="1871" b="1" dirty="0">
                  <a:solidFill>
                    <a:srgbClr val="4F81BD">
                      <a:lumMod val="50000"/>
                    </a:srgbClr>
                  </a:solidFill>
                  <a:latin typeface="Calibri"/>
                  <a:cs typeface="Calibri" panose="020F0502020204030204" pitchFamily="34" charset="0"/>
                </a:rPr>
                <a:t>Доходы налогоплательщика, </a:t>
              </a:r>
              <a:r>
                <a:rPr lang="ru-RU" sz="1871" b="1" dirty="0" smtClean="0">
                  <a:solidFill>
                    <a:srgbClr val="4F81BD">
                      <a:lumMod val="50000"/>
                    </a:srgbClr>
                  </a:solidFill>
                  <a:latin typeface="Calibri"/>
                  <a:cs typeface="Calibri" panose="020F0502020204030204" pitchFamily="34" charset="0"/>
                </a:rPr>
                <a:t>применяющего УСН, </a:t>
              </a:r>
            </a:p>
            <a:p>
              <a:pPr>
                <a:lnSpc>
                  <a:spcPct val="80000"/>
                </a:lnSpc>
              </a:pPr>
              <a:r>
                <a:rPr lang="ru-RU" sz="1871" b="1" dirty="0" smtClean="0">
                  <a:solidFill>
                    <a:srgbClr val="4F81BD">
                      <a:lumMod val="50000"/>
                    </a:srgbClr>
                  </a:solidFill>
                  <a:latin typeface="Calibri"/>
                  <a:cs typeface="Calibri" panose="020F0502020204030204" pitchFamily="34" charset="0"/>
                </a:rPr>
                <a:t>за </a:t>
              </a:r>
              <a:r>
                <a:rPr lang="ru-RU" sz="1871" b="1" dirty="0">
                  <a:solidFill>
                    <a:srgbClr val="4F81BD">
                      <a:lumMod val="50000"/>
                    </a:srgbClr>
                  </a:solidFill>
                  <a:latin typeface="Calibri"/>
                  <a:cs typeface="Calibri" panose="020F0502020204030204" pitchFamily="34" charset="0"/>
                </a:rPr>
                <a:t>предыдущий </a:t>
              </a:r>
              <a:r>
                <a:rPr lang="ru-RU" sz="1871" b="1" dirty="0" smtClean="0">
                  <a:solidFill>
                    <a:srgbClr val="4F81BD">
                      <a:lumMod val="50000"/>
                    </a:srgbClr>
                  </a:solidFill>
                  <a:latin typeface="Calibri"/>
                  <a:cs typeface="Calibri" panose="020F0502020204030204" pitchFamily="34" charset="0"/>
                </a:rPr>
                <a:t>год составляют </a:t>
              </a:r>
              <a:r>
                <a:rPr lang="ru-RU" sz="1871" b="1" dirty="0" smtClean="0">
                  <a:solidFill>
                    <a:schemeClr val="tx2">
                      <a:lumMod val="50000"/>
                    </a:schemeClr>
                  </a:solidFill>
                  <a:latin typeface="Calibri"/>
                  <a:cs typeface="Calibri" panose="020F0502020204030204" pitchFamily="34" charset="0"/>
                </a:rPr>
                <a:t>более </a:t>
              </a:r>
              <a:r>
                <a:rPr lang="ru-RU" sz="2400" b="1" dirty="0">
                  <a:solidFill>
                    <a:schemeClr val="tx2">
                      <a:lumMod val="50000"/>
                    </a:schemeClr>
                  </a:solidFill>
                  <a:latin typeface="Calibri"/>
                  <a:cs typeface="Calibri" panose="020F0502020204030204" pitchFamily="34" charset="0"/>
                </a:rPr>
                <a:t>60</a:t>
              </a:r>
              <a:r>
                <a:rPr lang="ru-RU" sz="1871" b="1" dirty="0">
                  <a:solidFill>
                    <a:schemeClr val="tx2">
                      <a:lumMod val="50000"/>
                    </a:schemeClr>
                  </a:solidFill>
                  <a:latin typeface="Calibri"/>
                  <a:cs typeface="Calibri" panose="020F0502020204030204" pitchFamily="34" charset="0"/>
                </a:rPr>
                <a:t> млн руб</a:t>
              </a:r>
              <a:r>
                <a:rPr lang="ru-RU" sz="1871" b="1" dirty="0" smtClean="0">
                  <a:solidFill>
                    <a:schemeClr val="tx2">
                      <a:lumMod val="50000"/>
                    </a:schemeClr>
                  </a:solidFill>
                  <a:latin typeface="Calibri"/>
                  <a:cs typeface="Calibri" panose="020F0502020204030204" pitchFamily="34" charset="0"/>
                </a:rPr>
                <a:t>., </a:t>
              </a:r>
            </a:p>
            <a:p>
              <a:pPr>
                <a:lnSpc>
                  <a:spcPct val="80000"/>
                </a:lnSpc>
              </a:pPr>
              <a:r>
                <a:rPr lang="ru-RU" sz="1871" b="1" dirty="0" smtClean="0">
                  <a:solidFill>
                    <a:schemeClr val="tx2">
                      <a:lumMod val="50000"/>
                    </a:schemeClr>
                  </a:solidFill>
                  <a:latin typeface="Calibri"/>
                  <a:cs typeface="Calibri" panose="020F0502020204030204" pitchFamily="34" charset="0"/>
                </a:rPr>
                <a:t>но не </a:t>
              </a:r>
              <a:r>
                <a:rPr lang="ru-RU" sz="1871" b="1" dirty="0">
                  <a:solidFill>
                    <a:schemeClr val="tx2">
                      <a:lumMod val="50000"/>
                    </a:schemeClr>
                  </a:solidFill>
                  <a:latin typeface="Calibri"/>
                  <a:cs typeface="Calibri" panose="020F0502020204030204" pitchFamily="34" charset="0"/>
                </a:rPr>
                <a:t>превышают </a:t>
              </a:r>
              <a:r>
                <a:rPr lang="ru-RU" sz="2400" b="1" dirty="0">
                  <a:solidFill>
                    <a:schemeClr val="tx2">
                      <a:lumMod val="50000"/>
                    </a:schemeClr>
                  </a:solidFill>
                  <a:latin typeface="Calibri"/>
                  <a:cs typeface="Calibri" panose="020F0502020204030204" pitchFamily="34" charset="0"/>
                </a:rPr>
                <a:t>250</a:t>
              </a:r>
              <a:r>
                <a:rPr lang="ru-RU" sz="1871" b="1" dirty="0">
                  <a:solidFill>
                    <a:schemeClr val="tx2">
                      <a:lumMod val="50000"/>
                    </a:schemeClr>
                  </a:solidFill>
                  <a:latin typeface="Calibri"/>
                  <a:cs typeface="Calibri" panose="020F0502020204030204" pitchFamily="34" charset="0"/>
                </a:rPr>
                <a:t> млн руб</a:t>
              </a:r>
              <a:r>
                <a:rPr lang="ru-RU" sz="1871" b="1" dirty="0" smtClean="0">
                  <a:solidFill>
                    <a:schemeClr val="tx2">
                      <a:lumMod val="50000"/>
                    </a:schemeClr>
                  </a:solidFill>
                  <a:latin typeface="Calibri"/>
                  <a:cs typeface="Calibri" panose="020F0502020204030204" pitchFamily="34" charset="0"/>
                </a:rPr>
                <a:t>. (</a:t>
              </a:r>
              <a:r>
                <a:rPr lang="ru-RU" sz="1871" b="1" dirty="0">
                  <a:solidFill>
                    <a:srgbClr val="4F81BD">
                      <a:lumMod val="50000"/>
                    </a:srgbClr>
                  </a:solidFill>
                  <a:latin typeface="Calibri"/>
                  <a:cs typeface="Calibri" panose="020F0502020204030204" pitchFamily="34" charset="0"/>
                </a:rPr>
                <a:t>с учетом индексации</a:t>
              </a:r>
              <a:r>
                <a:rPr lang="ru-RU" sz="1871" b="1" dirty="0" smtClean="0">
                  <a:solidFill>
                    <a:srgbClr val="4F81BD">
                      <a:lumMod val="50000"/>
                    </a:srgbClr>
                  </a:solidFill>
                  <a:latin typeface="Calibri"/>
                  <a:cs typeface="Calibri" panose="020F0502020204030204" pitchFamily="34" charset="0"/>
                </a:rPr>
                <a:t>). </a:t>
              </a:r>
              <a:endParaRPr lang="ru-RU" sz="1871" b="1" dirty="0">
                <a:solidFill>
                  <a:srgbClr val="FF0000"/>
                </a:solidFill>
                <a:latin typeface="Calibri"/>
                <a:cs typeface="Calibri" panose="020F0502020204030204" pitchFamily="34" charset="0"/>
              </a:endParaRPr>
            </a:p>
          </p:txBody>
        </p:sp>
        <p:sp>
          <p:nvSpPr>
            <p:cNvPr id="48" name="Скругленный прямоугольник 47">
              <a:extLst>
                <a:ext uri="{FF2B5EF4-FFF2-40B4-BE49-F238E27FC236}">
                  <a16:creationId xmlns:a16="http://schemas.microsoft.com/office/drawing/2014/main" xmlns="" id="{27E077A3-3637-FF45-8258-29F49D45CB43}"/>
                </a:ext>
              </a:extLst>
            </p:cNvPr>
            <p:cNvSpPr/>
            <p:nvPr/>
          </p:nvSpPr>
          <p:spPr>
            <a:xfrm>
              <a:off x="3495331" y="2492390"/>
              <a:ext cx="6309837" cy="1332114"/>
            </a:xfrm>
            <a:prstGeom prst="roundRect">
              <a:avLst>
                <a:gd name="adj" fmla="val 5889"/>
              </a:avLst>
            </a:prstGeom>
            <a:solidFill>
              <a:schemeClr val="bg1"/>
            </a:solidFill>
            <a:ln w="19050">
              <a:solidFill>
                <a:schemeClr val="tx2">
                  <a:lumMod val="50000"/>
                </a:schemeClr>
              </a:solidFill>
            </a:ln>
            <a:effectLst>
              <a:outerShdw blurRad="381000" dist="50800" dir="5400000" sx="102000" sy="102000" algn="ctr" rotWithShape="0">
                <a:srgbClr val="0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730" tIns="36365" rIns="72730" bIns="36365" rtlCol="0" anchor="ctr"/>
            <a:lstStyle/>
            <a:p>
              <a:pPr algn="ctr" defTabSz="759163" fontAlgn="auto">
                <a:spcBef>
                  <a:spcPts val="0"/>
                </a:spcBef>
                <a:spcAft>
                  <a:spcPts val="0"/>
                </a:spcAft>
              </a:pPr>
              <a:endParaRPr lang="ru-RU" sz="716" dirty="0">
                <a:solidFill>
                  <a:prstClr val="white"/>
                </a:solidFill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3548999" y="2602312"/>
              <a:ext cx="6217844" cy="12164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80000"/>
                </a:lnSpc>
                <a:spcAft>
                  <a:spcPts val="0"/>
                </a:spcAft>
                <a:tabLst>
                  <a:tab pos="342900" algn="l"/>
                </a:tabLst>
              </a:pPr>
              <a:r>
                <a:rPr lang="ru-RU" sz="1871" b="1" dirty="0">
                  <a:solidFill>
                    <a:srgbClr val="4F81BD">
                      <a:lumMod val="50000"/>
                    </a:srgbClr>
                  </a:solidFill>
                  <a:latin typeface="Calibri"/>
                  <a:cs typeface="Calibri" panose="020F0502020204030204" pitchFamily="34" charset="0"/>
                </a:rPr>
                <a:t>  За предыдущий год доходы плательщика составляли </a:t>
              </a:r>
              <a:r>
                <a:rPr lang="ru-RU" sz="1871" b="1" dirty="0">
                  <a:solidFill>
                    <a:schemeClr val="tx2">
                      <a:lumMod val="50000"/>
                    </a:schemeClr>
                  </a:solidFill>
                  <a:latin typeface="Calibri"/>
                  <a:cs typeface="Calibri" panose="020F0502020204030204" pitchFamily="34" charset="0"/>
                </a:rPr>
                <a:t>менее </a:t>
              </a:r>
              <a:r>
                <a:rPr lang="ru-RU" sz="2400" b="1" dirty="0">
                  <a:solidFill>
                    <a:schemeClr val="tx2">
                      <a:lumMod val="50000"/>
                    </a:schemeClr>
                  </a:solidFill>
                  <a:latin typeface="Calibri"/>
                  <a:cs typeface="Calibri" panose="020F0502020204030204" pitchFamily="34" charset="0"/>
                </a:rPr>
                <a:t>60</a:t>
              </a:r>
              <a:r>
                <a:rPr lang="ru-RU" sz="1871" b="1" dirty="0">
                  <a:solidFill>
                    <a:schemeClr val="tx2">
                      <a:lumMod val="50000"/>
                    </a:schemeClr>
                  </a:solidFill>
                  <a:latin typeface="Calibri"/>
                  <a:cs typeface="Calibri" panose="020F0502020204030204" pitchFamily="34" charset="0"/>
                </a:rPr>
                <a:t> млн. руб.</a:t>
              </a:r>
              <a:r>
                <a:rPr lang="ru-RU" sz="1871" b="1" dirty="0">
                  <a:solidFill>
                    <a:srgbClr val="4F81BD">
                      <a:lumMod val="50000"/>
                    </a:srgbClr>
                  </a:solidFill>
                  <a:latin typeface="Calibri"/>
                  <a:cs typeface="Calibri" panose="020F0502020204030204" pitchFamily="34" charset="0"/>
                </a:rPr>
                <a:t>, однако в течение текущего года доходы НП выходят за пределы </a:t>
              </a:r>
              <a:r>
                <a:rPr lang="ru-RU" sz="2400" b="1" dirty="0">
                  <a:solidFill>
                    <a:schemeClr val="tx2">
                      <a:lumMod val="50000"/>
                    </a:schemeClr>
                  </a:solidFill>
                  <a:latin typeface="Calibri"/>
                  <a:cs typeface="Calibri" panose="020F0502020204030204" pitchFamily="34" charset="0"/>
                </a:rPr>
                <a:t>60 </a:t>
              </a:r>
              <a:r>
                <a:rPr lang="ru-RU" sz="1871" b="1" dirty="0">
                  <a:solidFill>
                    <a:srgbClr val="4F81BD">
                      <a:lumMod val="50000"/>
                    </a:srgbClr>
                  </a:solidFill>
                  <a:latin typeface="Calibri"/>
                  <a:cs typeface="Calibri" panose="020F0502020204030204" pitchFamily="34" charset="0"/>
                </a:rPr>
                <a:t>млн руб., но не превышают </a:t>
              </a:r>
              <a:r>
                <a:rPr lang="ru-RU" sz="2400" b="1" dirty="0">
                  <a:solidFill>
                    <a:schemeClr val="tx2">
                      <a:lumMod val="50000"/>
                    </a:schemeClr>
                  </a:solidFill>
                  <a:latin typeface="Calibri"/>
                  <a:cs typeface="Calibri" panose="020F0502020204030204" pitchFamily="34" charset="0"/>
                </a:rPr>
                <a:t>250</a:t>
              </a:r>
              <a:r>
                <a:rPr lang="ru-RU" sz="1871" b="1" dirty="0">
                  <a:solidFill>
                    <a:srgbClr val="4F81BD">
                      <a:lumMod val="50000"/>
                    </a:srgbClr>
                  </a:solidFill>
                  <a:latin typeface="Calibri"/>
                  <a:cs typeface="Calibri" panose="020F0502020204030204" pitchFamily="34" charset="0"/>
                </a:rPr>
                <a:t> млн руб. 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-751254" y="4347155"/>
            <a:ext cx="10588622" cy="2754759"/>
            <a:chOff x="-788096" y="1576684"/>
            <a:chExt cx="10588622" cy="2754759"/>
          </a:xfrm>
        </p:grpSpPr>
        <p:sp>
          <p:nvSpPr>
            <p:cNvPr id="18" name="Скругленный прямоугольник 17">
              <a:extLst>
                <a:ext uri="{FF2B5EF4-FFF2-40B4-BE49-F238E27FC236}">
                  <a16:creationId xmlns:a16="http://schemas.microsoft.com/office/drawing/2014/main" xmlns="" id="{27E077A3-3637-FF45-8258-29F49D45CB43}"/>
                </a:ext>
              </a:extLst>
            </p:cNvPr>
            <p:cNvSpPr/>
            <p:nvPr/>
          </p:nvSpPr>
          <p:spPr>
            <a:xfrm>
              <a:off x="473354" y="1576684"/>
              <a:ext cx="2486823" cy="2601827"/>
            </a:xfrm>
            <a:prstGeom prst="roundRect">
              <a:avLst>
                <a:gd name="adj" fmla="val 5889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9050">
              <a:solidFill>
                <a:schemeClr val="tx2">
                  <a:lumMod val="50000"/>
                </a:schemeClr>
              </a:solidFill>
            </a:ln>
            <a:effectLst>
              <a:outerShdw blurRad="381000" dist="50800" dir="5400000" sx="102000" sy="102000" algn="ctr" rotWithShape="0">
                <a:srgbClr val="0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730" tIns="36365" rIns="72730" bIns="36365" rtlCol="0" anchor="ctr"/>
            <a:lstStyle/>
            <a:p>
              <a:pPr algn="ctr" defTabSz="759163" fontAlgn="auto">
                <a:spcBef>
                  <a:spcPts val="0"/>
                </a:spcBef>
                <a:spcAft>
                  <a:spcPts val="0"/>
                </a:spcAft>
              </a:pPr>
              <a:endParaRPr lang="ru-RU" sz="716" dirty="0">
                <a:solidFill>
                  <a:prstClr val="white"/>
                </a:solidFill>
              </a:endParaRPr>
            </a:p>
          </p:txBody>
        </p:sp>
        <p:grpSp>
          <p:nvGrpSpPr>
            <p:cNvPr id="19" name="Группа 18"/>
            <p:cNvGrpSpPr/>
            <p:nvPr/>
          </p:nvGrpSpPr>
          <p:grpSpPr>
            <a:xfrm>
              <a:off x="-788096" y="1582485"/>
              <a:ext cx="10588622" cy="2748958"/>
              <a:chOff x="-758839" y="-1417485"/>
              <a:chExt cx="10588622" cy="2748958"/>
            </a:xfrm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-758839" y="-582594"/>
                <a:ext cx="5009721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54577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2400" b="1" dirty="0">
                    <a:solidFill>
                      <a:srgbClr val="1F497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с</a:t>
                </a:r>
                <a:r>
                  <a:rPr lang="ru-RU" sz="2400" b="1" dirty="0" smtClean="0">
                    <a:solidFill>
                      <a:srgbClr val="1F497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тавка  </a:t>
                </a:r>
                <a:r>
                  <a:rPr lang="ru-RU" sz="3200" b="1" dirty="0">
                    <a:solidFill>
                      <a:srgbClr val="FF0000"/>
                    </a:solidFill>
                    <a:latin typeface="Calibri"/>
                  </a:rPr>
                  <a:t>7</a:t>
                </a:r>
                <a:r>
                  <a:rPr lang="ru-RU" sz="3200" b="1" dirty="0" smtClean="0">
                    <a:solidFill>
                      <a:srgbClr val="FF0000"/>
                    </a:solidFill>
                    <a:latin typeface="Calibri"/>
                  </a:rPr>
                  <a:t>%</a:t>
                </a:r>
                <a:r>
                  <a:rPr lang="ru-RU" sz="3200" b="1" dirty="0" smtClean="0">
                    <a:solidFill>
                      <a:srgbClr val="1F497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 </a:t>
                </a:r>
              </a:p>
            </p:txBody>
          </p:sp>
          <p:sp>
            <p:nvSpPr>
              <p:cNvPr id="21" name="Скругленный прямоугольник 20">
                <a:extLst>
                  <a:ext uri="{FF2B5EF4-FFF2-40B4-BE49-F238E27FC236}">
                    <a16:creationId xmlns:a16="http://schemas.microsoft.com/office/drawing/2014/main" xmlns="" id="{27E077A3-3637-FF45-8258-29F49D45CB43}"/>
                  </a:ext>
                </a:extLst>
              </p:cNvPr>
              <p:cNvSpPr/>
              <p:nvPr/>
            </p:nvSpPr>
            <p:spPr>
              <a:xfrm>
                <a:off x="3493883" y="-1417485"/>
                <a:ext cx="6325181" cy="1083968"/>
              </a:xfrm>
              <a:prstGeom prst="roundRect">
                <a:avLst>
                  <a:gd name="adj" fmla="val 5889"/>
                </a:avLst>
              </a:prstGeom>
              <a:solidFill>
                <a:schemeClr val="bg1"/>
              </a:solidFill>
              <a:ln w="19050">
                <a:solidFill>
                  <a:schemeClr val="tx2">
                    <a:lumMod val="50000"/>
                  </a:schemeClr>
                </a:solidFill>
              </a:ln>
              <a:effectLst>
                <a:outerShdw blurRad="381000" dist="50800" dir="5400000" sx="102000" sy="102000" algn="ctr" rotWithShape="0">
                  <a:srgbClr val="000000">
                    <a:alpha val="2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730" tIns="36365" rIns="72730" bIns="36365" rtlCol="0" anchor="ctr"/>
              <a:lstStyle/>
              <a:p>
                <a:pPr algn="ctr" defTabSz="759163"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716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3593462" y="-1335980"/>
                <a:ext cx="5931430" cy="9209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ru-RU" sz="1871" b="1" dirty="0">
                    <a:solidFill>
                      <a:srgbClr val="4F81B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Доходы налогоплательщика за предыдущий год составляют </a:t>
                </a:r>
                <a:r>
                  <a:rPr lang="ru-RU" sz="1871" b="1" dirty="0" smtClean="0">
                    <a:solidFill>
                      <a:srgbClr val="4F81B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более </a:t>
                </a:r>
                <a:r>
                  <a:rPr lang="ru-RU" sz="2400" b="1" dirty="0">
                    <a:solidFill>
                      <a:schemeClr val="tx2">
                        <a:lumMod val="50000"/>
                      </a:schemeClr>
                    </a:solidFill>
                    <a:latin typeface="Calibri"/>
                    <a:cs typeface="Calibri" panose="020F0502020204030204" pitchFamily="34" charset="0"/>
                  </a:rPr>
                  <a:t>250 </a:t>
                </a:r>
                <a:r>
                  <a:rPr lang="ru-RU" sz="1871" b="1" dirty="0">
                    <a:solidFill>
                      <a:srgbClr val="4F81B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млн. руб., но не превышают </a:t>
                </a:r>
                <a:r>
                  <a:rPr lang="ru-RU" sz="2400" b="1" dirty="0">
                    <a:solidFill>
                      <a:schemeClr val="tx2">
                        <a:lumMod val="50000"/>
                      </a:schemeClr>
                    </a:solidFill>
                    <a:latin typeface="Calibri"/>
                    <a:cs typeface="Calibri" panose="020F0502020204030204" pitchFamily="34" charset="0"/>
                  </a:rPr>
                  <a:t>450 </a:t>
                </a:r>
                <a:r>
                  <a:rPr lang="ru-RU" sz="1871" b="1" dirty="0">
                    <a:solidFill>
                      <a:srgbClr val="4F81B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млн руб. </a:t>
                </a:r>
                <a:r>
                  <a:rPr lang="ru-RU" sz="1871" b="1" dirty="0" smtClean="0">
                    <a:solidFill>
                      <a:srgbClr val="4F81B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(</a:t>
                </a:r>
                <a:r>
                  <a:rPr lang="ru-RU" sz="1871" b="1" dirty="0">
                    <a:solidFill>
                      <a:srgbClr val="4F81B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с учетом индексации). </a:t>
                </a:r>
                <a:endParaRPr lang="ru-RU" sz="1871" b="1" dirty="0">
                  <a:solidFill>
                    <a:srgbClr val="FF0000"/>
                  </a:solidFill>
                  <a:latin typeface="Calibri"/>
                  <a:cs typeface="Calibri" panose="020F0502020204030204" pitchFamily="34" charset="0"/>
                </a:endParaRPr>
              </a:p>
            </p:txBody>
          </p:sp>
          <p:sp>
            <p:nvSpPr>
              <p:cNvPr id="23" name="Скругленный прямоугольник 22">
                <a:extLst>
                  <a:ext uri="{FF2B5EF4-FFF2-40B4-BE49-F238E27FC236}">
                    <a16:creationId xmlns:a16="http://schemas.microsoft.com/office/drawing/2014/main" xmlns="" id="{27E077A3-3637-FF45-8258-29F49D45CB43}"/>
                  </a:ext>
                </a:extLst>
              </p:cNvPr>
              <p:cNvSpPr/>
              <p:nvPr/>
            </p:nvSpPr>
            <p:spPr>
              <a:xfrm>
                <a:off x="3519946" y="-135707"/>
                <a:ext cx="6309837" cy="1467180"/>
              </a:xfrm>
              <a:prstGeom prst="roundRect">
                <a:avLst>
                  <a:gd name="adj" fmla="val 5889"/>
                </a:avLst>
              </a:prstGeom>
              <a:solidFill>
                <a:schemeClr val="bg1"/>
              </a:solidFill>
              <a:ln w="19050">
                <a:solidFill>
                  <a:schemeClr val="tx2">
                    <a:lumMod val="50000"/>
                  </a:schemeClr>
                </a:solidFill>
              </a:ln>
              <a:effectLst>
                <a:outerShdw blurRad="381000" dist="50800" dir="5400000" sx="102000" sy="102000" algn="ctr" rotWithShape="0">
                  <a:srgbClr val="000000">
                    <a:alpha val="2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730" tIns="36365" rIns="72730" bIns="36365" rtlCol="0" anchor="ctr"/>
              <a:lstStyle/>
              <a:p>
                <a:pPr algn="ctr" defTabSz="759163"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716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600770" y="-63751"/>
                <a:ext cx="6217844" cy="13742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80000"/>
                  </a:lnSpc>
                  <a:spcAft>
                    <a:spcPts val="0"/>
                  </a:spcAft>
                  <a:tabLst>
                    <a:tab pos="342900" algn="l"/>
                  </a:tabLst>
                </a:pPr>
                <a:r>
                  <a:rPr lang="ru-RU" sz="1871" b="1" dirty="0">
                    <a:solidFill>
                      <a:srgbClr val="4F81B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 </a:t>
                </a:r>
                <a:r>
                  <a:rPr lang="ru-RU" sz="1871" b="1" dirty="0" smtClean="0">
                    <a:solidFill>
                      <a:srgbClr val="4F81B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За </a:t>
                </a:r>
                <a:r>
                  <a:rPr lang="ru-RU" sz="1871" b="1" dirty="0">
                    <a:solidFill>
                      <a:srgbClr val="4F81B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предыдущий год доходы плательщика составляли менее </a:t>
                </a:r>
                <a:r>
                  <a:rPr lang="ru-RU" sz="2400" b="1" dirty="0" smtClean="0">
                    <a:solidFill>
                      <a:schemeClr val="tx2">
                        <a:lumMod val="50000"/>
                      </a:schemeClr>
                    </a:solidFill>
                    <a:latin typeface="Calibri"/>
                    <a:cs typeface="Calibri" panose="020F0502020204030204" pitchFamily="34" charset="0"/>
                  </a:rPr>
                  <a:t>60</a:t>
                </a:r>
                <a:r>
                  <a:rPr lang="ru-RU" sz="1871" b="1" dirty="0" smtClean="0">
                    <a:solidFill>
                      <a:srgbClr val="4F81B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 млн </a:t>
                </a:r>
                <a:r>
                  <a:rPr lang="ru-RU" sz="1871" b="1" dirty="0">
                    <a:solidFill>
                      <a:srgbClr val="4F81B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руб. или НП применял пониженную ставку 5% в текущем году, но утратил право на них, </a:t>
                </a:r>
                <a:r>
                  <a:rPr lang="ru-RU" sz="1871" b="1" dirty="0" smtClean="0">
                    <a:solidFill>
                      <a:srgbClr val="4F81B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т. к. </a:t>
                </a:r>
                <a:r>
                  <a:rPr lang="ru-RU" sz="1871" b="1" dirty="0">
                    <a:solidFill>
                      <a:srgbClr val="4F81B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сумма доходов с начала года превысила соответствующий лимит </a:t>
                </a:r>
                <a:r>
                  <a:rPr lang="ru-RU" sz="2400" b="1" dirty="0" smtClean="0">
                    <a:solidFill>
                      <a:schemeClr val="tx2">
                        <a:lumMod val="50000"/>
                      </a:schemeClr>
                    </a:solidFill>
                    <a:latin typeface="Calibri"/>
                    <a:cs typeface="Calibri" panose="020F0502020204030204" pitchFamily="34" charset="0"/>
                  </a:rPr>
                  <a:t>250</a:t>
                </a:r>
                <a:r>
                  <a:rPr lang="ru-RU" sz="1871" b="1" dirty="0" smtClean="0">
                    <a:solidFill>
                      <a:srgbClr val="4F81B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 </a:t>
                </a:r>
                <a:r>
                  <a:rPr lang="ru-RU" sz="1871" b="1" dirty="0">
                    <a:solidFill>
                      <a:srgbClr val="4F81BD">
                        <a:lumMod val="50000"/>
                      </a:srgbClr>
                    </a:solidFill>
                    <a:latin typeface="Calibri"/>
                    <a:cs typeface="Calibri" panose="020F0502020204030204" pitchFamily="34" charset="0"/>
                  </a:rPr>
                  <a:t>млн руб.</a:t>
                </a:r>
              </a:p>
            </p:txBody>
          </p:sp>
        </p:grpSp>
      </p:grpSp>
      <p:sp>
        <p:nvSpPr>
          <p:cNvPr id="25" name="Стрелка вправо 24"/>
          <p:cNvSpPr/>
          <p:nvPr/>
        </p:nvSpPr>
        <p:spPr>
          <a:xfrm rot="21387958">
            <a:off x="3080283" y="5130032"/>
            <a:ext cx="372614" cy="975312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192" tIns="31096" rIns="62192" bIns="31096" rtlCol="0" anchor="ctr"/>
          <a:lstStyle/>
          <a:p>
            <a:pPr algn="ctr"/>
            <a:endParaRPr lang="ru-RU" sz="1088"/>
          </a:p>
        </p:txBody>
      </p:sp>
    </p:spTree>
    <p:extLst>
      <p:ext uri="{BB962C8B-B14F-4D97-AF65-F5344CB8AC3E}">
        <p14:creationId xmlns:p14="http://schemas.microsoft.com/office/powerpoint/2010/main" val="410507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Прямоугольник с двумя скругленными противолежащими углами 68"/>
          <p:cNvSpPr/>
          <p:nvPr/>
        </p:nvSpPr>
        <p:spPr>
          <a:xfrm>
            <a:off x="1104430" y="4550766"/>
            <a:ext cx="8235271" cy="838873"/>
          </a:xfrm>
          <a:prstGeom prst="round2Diag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59163"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endParaRPr lang="ru-RU" sz="2339" b="1" dirty="0">
              <a:solidFill>
                <a:srgbClr val="1F497D">
                  <a:lumMod val="50000"/>
                </a:srgbClr>
              </a:solidFill>
              <a:cs typeface="Calibri" panose="020F0502020204030204" pitchFamily="34" charset="0"/>
            </a:endParaRPr>
          </a:p>
        </p:txBody>
      </p:sp>
      <p:sp>
        <p:nvSpPr>
          <p:cNvPr id="71" name="Прямоугольник с двумя скругленными противолежащими углами 70"/>
          <p:cNvSpPr/>
          <p:nvPr/>
        </p:nvSpPr>
        <p:spPr>
          <a:xfrm>
            <a:off x="1257725" y="5346321"/>
            <a:ext cx="8235271" cy="838873"/>
          </a:xfrm>
          <a:prstGeom prst="round2Diag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59163"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endParaRPr lang="ru-RU" sz="2339" b="1" dirty="0">
              <a:solidFill>
                <a:srgbClr val="1F497D">
                  <a:lumMod val="50000"/>
                </a:srgbClr>
              </a:solidFill>
              <a:cs typeface="Calibri" panose="020F0502020204030204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xmlns="" id="{E5FB5612-BD33-D941-93BB-9F645E2FEF8C}"/>
              </a:ext>
            </a:extLst>
          </p:cNvPr>
          <p:cNvSpPr txBox="1"/>
          <p:nvPr/>
        </p:nvSpPr>
        <p:spPr>
          <a:xfrm>
            <a:off x="4778705" y="4564844"/>
            <a:ext cx="4831840" cy="269198"/>
          </a:xfrm>
          <a:prstGeom prst="rect">
            <a:avLst/>
          </a:prstGeom>
          <a:noFill/>
        </p:spPr>
        <p:txBody>
          <a:bodyPr wrap="square" lIns="72730" tIns="36365" rIns="72730" bIns="36365" rtlCol="0">
            <a:spAutoFit/>
          </a:bodyPr>
          <a:lstStyle/>
          <a:p>
            <a:pPr algn="ctr" defTabSz="759163" fontAlgn="auto">
              <a:spcBef>
                <a:spcPts val="0"/>
              </a:spcBef>
              <a:spcAft>
                <a:spcPts val="0"/>
              </a:spcAft>
            </a:pPr>
            <a:endParaRPr lang="ru-RU" sz="1272" b="1" dirty="0">
              <a:solidFill>
                <a:srgbClr val="4F81BD">
                  <a:lumMod val="50000"/>
                </a:srgbClr>
              </a:solidFill>
              <a:latin typeface="Calibri"/>
              <a:cs typeface="Calibri" panose="020F0502020204030204" pitchFamily="34" charset="0"/>
            </a:endParaRPr>
          </a:p>
        </p:txBody>
      </p:sp>
      <p:sp>
        <p:nvSpPr>
          <p:cNvPr id="114" name="Номер слайда 3"/>
          <p:cNvSpPr txBox="1">
            <a:spLocks/>
          </p:cNvSpPr>
          <p:nvPr/>
        </p:nvSpPr>
        <p:spPr>
          <a:xfrm>
            <a:off x="9967912" y="6444927"/>
            <a:ext cx="725488" cy="696913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defPPr>
              <a:defRPr lang="ru-RU"/>
            </a:defPPr>
            <a:lvl1pPr algn="l" defTabSz="1042988" rtl="0" fontAlgn="base">
              <a:spcBef>
                <a:spcPct val="0"/>
              </a:spcBef>
              <a:spcAft>
                <a:spcPct val="0"/>
              </a:spcAft>
              <a:defRPr sz="1286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520700" indent="-63500" algn="l" defTabSz="1042988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1042988" indent="-128588" algn="l" defTabSz="1042988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563688" indent="-192088" algn="l" defTabSz="1042988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2085975" indent="-257175" algn="l" defTabSz="1042988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altLang="ru-RU" sz="2700" dirty="0" smtClean="0">
                <a:solidFill>
                  <a:schemeClr val="bg1"/>
                </a:solidFill>
                <a:latin typeface="+mn-lt"/>
              </a:rPr>
              <a:t>8</a:t>
            </a:r>
            <a:endParaRPr lang="ru-RU" altLang="ru-RU" sz="27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-366102" y="540271"/>
            <a:ext cx="11558316" cy="793637"/>
          </a:xfrm>
          <a:prstGeom prst="rect">
            <a:avLst/>
          </a:prstGeom>
        </p:spPr>
        <p:txBody>
          <a:bodyPr wrap="square" lIns="72730" tIns="36365" rIns="72730" bIns="36365">
            <a:spAutoFit/>
          </a:bodyPr>
          <a:lstStyle/>
          <a:p>
            <a:pPr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600" b="1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>ПОРЯДОК И ПЕРИОДЫ ПРИМЕНЕНИЯ СТАВОК НДС </a:t>
            </a:r>
          </a:p>
          <a:p>
            <a:pPr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600" b="1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>ДЛЯ ПЛАТЕЛЬЩИКОВ УСН</a:t>
            </a:r>
            <a:endParaRPr lang="ru-RU" sz="2600" b="1" dirty="0">
              <a:solidFill>
                <a:srgbClr val="003464"/>
              </a:solidFill>
              <a:latin typeface="Calibri"/>
              <a:cs typeface="Arial" panose="020B0604020202020204" pitchFamily="34" charset="0"/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6B40D429-6C48-C24A-9B1D-7192708EF29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3961" y="1637477"/>
            <a:ext cx="1200938" cy="1085510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1179227" y="1951516"/>
            <a:ext cx="8392265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759163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      Налогоплательщики </a:t>
            </a: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на УСН, самостоятельно выбравшие общеустановленные ставки НДС 20% или 10</a:t>
            </a:r>
            <a:r>
              <a:rPr lang="ru-RU" sz="24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%, </a:t>
            </a: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вправе перейти на применение пониженных ставок НДС 5% или 7% </a:t>
            </a:r>
            <a:r>
              <a:rPr lang="ru-RU" sz="2400" b="1" dirty="0">
                <a:solidFill>
                  <a:srgbClr val="FF0000"/>
                </a:solidFill>
                <a:latin typeface="Calibri"/>
              </a:rPr>
              <a:t>с начала очередного квартала. </a:t>
            </a:r>
            <a:endParaRPr lang="ru-RU" sz="2400" b="1" dirty="0" smtClean="0">
              <a:solidFill>
                <a:srgbClr val="FF0000"/>
              </a:solidFill>
              <a:latin typeface="Calibri"/>
            </a:endParaRPr>
          </a:p>
          <a:p>
            <a:pPr algn="just" defTabSz="759163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Calibri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Calibri"/>
              </a:rPr>
              <a:t>     </a:t>
            </a:r>
            <a:r>
              <a:rPr lang="ru-RU" sz="24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При </a:t>
            </a: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этом следует учитывать, что, начиная с квартала, </a:t>
            </a:r>
            <a:r>
              <a:rPr lang="ru-RU" sz="24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                за </a:t>
            </a: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который представлена декларация по НДС </a:t>
            </a:r>
            <a:r>
              <a:rPr lang="ru-RU" sz="24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                                        с </a:t>
            </a: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применением пониженных ставок, налогоплательщик УСН обязан применять указанные ставки НДС последовательно</a:t>
            </a:r>
            <a:r>
              <a:rPr lang="ru-RU" sz="2400" b="1" dirty="0">
                <a:solidFill>
                  <a:srgbClr val="FF0000"/>
                </a:solidFill>
                <a:latin typeface="Calibri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Calibri"/>
              </a:rPr>
              <a:t>                        в </a:t>
            </a:r>
            <a:r>
              <a:rPr lang="ru-RU" sz="2400" b="1" dirty="0">
                <a:solidFill>
                  <a:srgbClr val="FF0000"/>
                </a:solidFill>
                <a:latin typeface="Calibri"/>
              </a:rPr>
              <a:t>течение 12 кварталов.</a:t>
            </a: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 </a:t>
            </a:r>
            <a:endParaRPr lang="ru-RU" sz="2400" b="1" dirty="0" smtClean="0">
              <a:solidFill>
                <a:srgbClr val="4F81BD">
                  <a:lumMod val="50000"/>
                </a:srgbClr>
              </a:solidFill>
              <a:latin typeface="Calibri"/>
            </a:endParaRPr>
          </a:p>
          <a:p>
            <a:pPr algn="just"/>
            <a:r>
              <a:rPr lang="ru-RU" sz="24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</a:t>
            </a:r>
            <a:r>
              <a:rPr lang="ru-RU" sz="24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     Досрочное </a:t>
            </a: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прекращение применения указанных ставок НДС возможно только, если </a:t>
            </a:r>
            <a:r>
              <a:rPr lang="ru-RU" sz="2400" b="1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упрощенец </a:t>
            </a: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утратит право на их применение. </a:t>
            </a:r>
            <a:endParaRPr lang="ru-RU" sz="2400" b="1" dirty="0" smtClean="0">
              <a:solidFill>
                <a:srgbClr val="4F81BD">
                  <a:lumMod val="50000"/>
                </a:srgbClr>
              </a:solidFill>
              <a:latin typeface="Calibri"/>
            </a:endParaRPr>
          </a:p>
          <a:p>
            <a:pPr algn="just"/>
            <a:endParaRPr lang="ru-RU" sz="2400" b="1" dirty="0" smtClean="0">
              <a:solidFill>
                <a:srgbClr val="4F81BD">
                  <a:lumMod val="50000"/>
                </a:srgbClr>
              </a:solidFill>
              <a:latin typeface="Calibri"/>
            </a:endParaRPr>
          </a:p>
          <a:p>
            <a:pPr algn="just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ст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. 145 НК РФ, п. 9 ст. 164 НК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 panose="020F0502020204030204" pitchFamily="34" charset="0"/>
              </a:rPr>
              <a:t>РФ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Calibri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92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>
            <a:off x="234132" y="1044327"/>
            <a:ext cx="10165150" cy="1929333"/>
          </a:xfrm>
          <a:prstGeom prst="rect">
            <a:avLst/>
          </a:prstGeom>
        </p:spPr>
        <p:txBody>
          <a:bodyPr wrap="square" lIns="72730" tIns="36365" rIns="72730" bIns="36365">
            <a:spAutoFit/>
          </a:bodyPr>
          <a:lstStyle/>
          <a:p>
            <a:pPr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>ФНС РОССИИ ПОДГОТОВИЛА МЕТОДИЧЕСКИЕ РЕКОМЕНДАЦИИ ПО НДС ДЛЯ НАЛОГОПЛАТЕЛЬЩИКОВ УСН.</a:t>
            </a:r>
          </a:p>
          <a:p>
            <a:pPr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endParaRPr lang="ru-RU" sz="2800" b="1" dirty="0">
              <a:solidFill>
                <a:srgbClr val="003464"/>
              </a:solidFill>
              <a:latin typeface="Calibri"/>
              <a:cs typeface="Arial" panose="020B0604020202020204" pitchFamily="34" charset="0"/>
            </a:endParaRPr>
          </a:p>
          <a:p>
            <a:pPr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3464"/>
                </a:solidFill>
                <a:latin typeface="Calibri"/>
                <a:cs typeface="Arial" panose="020B0604020202020204" pitchFamily="34" charset="0"/>
              </a:rPr>
              <a:t> РАЗМЕЩЕНЫ В СПС «КОНСУЛЬТАНТ ПЛЮС»</a:t>
            </a:r>
          </a:p>
          <a:p>
            <a:pPr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endParaRPr lang="ru-RU" sz="2200" dirty="0">
              <a:solidFill>
                <a:srgbClr val="003464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54212" y="3492599"/>
            <a:ext cx="813690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Письмо ФНС России </a:t>
            </a:r>
            <a:endParaRPr lang="ru-RU" sz="3600" b="1" dirty="0" smtClean="0">
              <a:solidFill>
                <a:srgbClr val="C00000"/>
              </a:solidFill>
              <a:latin typeface="Calibri"/>
              <a:cs typeface="Arial" panose="020B0604020202020204" pitchFamily="34" charset="0"/>
            </a:endParaRPr>
          </a:p>
          <a:p>
            <a:pPr algn="ctr" defTabSz="968509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от </a:t>
            </a:r>
            <a:r>
              <a:rPr lang="ru-RU" sz="36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17.10.2024 </a:t>
            </a:r>
            <a:r>
              <a:rPr lang="ru-RU" sz="3600" b="1" dirty="0" smtClean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  № </a:t>
            </a:r>
            <a:r>
              <a:rPr lang="ru-RU" sz="36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СД-4-3/11815 @</a:t>
            </a:r>
          </a:p>
        </p:txBody>
      </p:sp>
      <p:sp>
        <p:nvSpPr>
          <p:cNvPr id="28" name="Номер слайда 3"/>
          <p:cNvSpPr txBox="1">
            <a:spLocks/>
          </p:cNvSpPr>
          <p:nvPr/>
        </p:nvSpPr>
        <p:spPr>
          <a:xfrm>
            <a:off x="9967912" y="6444927"/>
            <a:ext cx="725488" cy="696913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defPPr>
              <a:defRPr lang="ru-RU"/>
            </a:defPPr>
            <a:lvl1pPr algn="l" defTabSz="1042988" rtl="0" fontAlgn="base">
              <a:spcBef>
                <a:spcPct val="0"/>
              </a:spcBef>
              <a:spcAft>
                <a:spcPct val="0"/>
              </a:spcAft>
              <a:defRPr sz="1286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520700" indent="-63500" algn="l" defTabSz="1042988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1042988" indent="-128588" algn="l" defTabSz="1042988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563688" indent="-192088" algn="l" defTabSz="1042988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2085975" indent="-257175" algn="l" defTabSz="1042988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altLang="ru-RU" sz="2700" dirty="0">
                <a:solidFill>
                  <a:schemeClr val="bg1"/>
                </a:solidFill>
                <a:latin typeface="+mn-lt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13074598"/>
      </p:ext>
    </p:extLst>
  </p:cSld>
  <p:clrMapOvr>
    <a:masterClrMapping/>
  </p:clrMapOvr>
</p:sld>
</file>

<file path=ppt/theme/theme1.xml><?xml version="1.0" encoding="utf-8"?>
<a:theme xmlns:a="http://schemas.openxmlformats.org/drawingml/2006/main" name="3_21 февраля 2013-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30738</TotalTime>
  <Words>886</Words>
  <Application>Microsoft Office PowerPoint</Application>
  <PresentationFormat>Произвольный</PresentationFormat>
  <Paragraphs>153</Paragraphs>
  <Slides>10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Tahoma</vt:lpstr>
      <vt:lpstr>Times New Roman</vt:lpstr>
      <vt:lpstr>3_21 февраля 2013-1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Любушкина Мария Викторовна</cp:lastModifiedBy>
  <cp:revision>2243</cp:revision>
  <cp:lastPrinted>2025-06-24T07:06:54Z</cp:lastPrinted>
  <dcterms:created xsi:type="dcterms:W3CDTF">2013-02-15T09:08:23Z</dcterms:created>
  <dcterms:modified xsi:type="dcterms:W3CDTF">2025-06-24T12:13:21Z</dcterms:modified>
</cp:coreProperties>
</file>