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92" r:id="rId2"/>
    <p:sldId id="525" r:id="rId3"/>
    <p:sldId id="526" r:id="rId4"/>
    <p:sldId id="528" r:id="rId5"/>
    <p:sldId id="531" r:id="rId6"/>
    <p:sldId id="532" r:id="rId7"/>
    <p:sldId id="533" r:id="rId8"/>
    <p:sldId id="527" r:id="rId9"/>
    <p:sldId id="529" r:id="rId10"/>
    <p:sldId id="530" r:id="rId11"/>
    <p:sldId id="534" r:id="rId12"/>
  </p:sldIdLst>
  <p:sldSz cx="9144000" cy="5143500" type="screen16x9"/>
  <p:notesSz cx="9928225" cy="6797675"/>
  <p:defaultTextStyle>
    <a:defPPr>
      <a:defRPr lang="ru-RU"/>
    </a:defPPr>
    <a:lvl1pPr algn="l" defTabSz="815975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07988" indent="49213" algn="l" defTabSz="815975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815975" indent="98425" algn="l" defTabSz="815975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223963" indent="147638" algn="l" defTabSz="815975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631950" indent="196850" algn="l" defTabSz="815975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2981">
          <p15:clr>
            <a:srgbClr val="A4A3A4"/>
          </p15:clr>
        </p15:guide>
        <p15:guide id="3" orient="horz" pos="259">
          <p15:clr>
            <a:srgbClr val="A4A3A4"/>
          </p15:clr>
        </p15:guide>
        <p15:guide id="4" orient="horz" pos="985">
          <p15:clr>
            <a:srgbClr val="A4A3A4"/>
          </p15:clr>
        </p15:guide>
        <p15:guide id="5" pos="2880">
          <p15:clr>
            <a:srgbClr val="A4A3A4"/>
          </p15:clr>
        </p15:guide>
        <p15:guide id="6" pos="385">
          <p15:clr>
            <a:srgbClr val="A4A3A4"/>
          </p15:clr>
        </p15:guide>
        <p15:guide id="7" pos="1565">
          <p15:clr>
            <a:srgbClr val="A4A3A4"/>
          </p15:clr>
        </p15:guide>
        <p15:guide id="8" pos="5193">
          <p15:clr>
            <a:srgbClr val="A4A3A4"/>
          </p15:clr>
        </p15:guide>
        <p15:guide id="9" pos="40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A7"/>
    <a:srgbClr val="E60000"/>
    <a:srgbClr val="F01414"/>
    <a:srgbClr val="EF5C43"/>
    <a:srgbClr val="F5CB7F"/>
    <a:srgbClr val="FFA7A7"/>
    <a:srgbClr val="FF8181"/>
    <a:srgbClr val="FF6699"/>
    <a:srgbClr val="C4E59F"/>
    <a:srgbClr val="71D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9856" autoAdjust="0"/>
  </p:normalViewPr>
  <p:slideViewPr>
    <p:cSldViewPr>
      <p:cViewPr varScale="1">
        <p:scale>
          <a:sx n="149" d="100"/>
          <a:sy n="149" d="100"/>
        </p:scale>
        <p:origin x="348" y="114"/>
      </p:cViewPr>
      <p:guideLst>
        <p:guide orient="horz" pos="1620"/>
        <p:guide orient="horz" pos="2981"/>
        <p:guide orient="horz" pos="259"/>
        <p:guide orient="horz" pos="985"/>
        <p:guide pos="2880"/>
        <p:guide pos="385"/>
        <p:guide pos="1565"/>
        <p:guide pos="5193"/>
        <p:guide pos="40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74B2E6239A9C931D2E706DCD9AB0DEBEA16931583ABF2C6379A41AD569F3EE18DB2AA507D07BA8A7C5008361A3EA57F09B3E62DFC8s1nBO" TargetMode="External"/><Relationship Id="rId2" Type="http://schemas.openxmlformats.org/officeDocument/2006/relationships/hyperlink" Target="consultantplus://offline/ref=74B2E6239A9C931D2E706DCD9AB0DEBEA16931583ABF2C6379A41AD569F3EE18DB2AA504D07FA3FA914F823DE5BB44F2993E60D9D41853C1sFnFO" TargetMode="External"/><Relationship Id="rId1" Type="http://schemas.openxmlformats.org/officeDocument/2006/relationships/hyperlink" Target="consultantplus://offline/ref=74B2E6239A9C931D2E706DCD9AB0DEBEA16931583ABF2C6379A41AD569F3EE18DB2AA504D07EA2F2924F823DE5BB44F2993E60D9D41853C1sFnFO" TargetMode="External"/><Relationship Id="rId4" Type="http://schemas.openxmlformats.org/officeDocument/2006/relationships/hyperlink" Target="consultantplus://offline/ref=74B2E6239A9C931D2E706DCD9AB0DEBEA16A315439B32C6379A41AD569F3EE18C92AFD08D27ABDF3925AD46CA3sEnFO" TargetMode="External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74B2E6239A9C931D2E706DCD9AB0DEBEA16931583ABF2C6379A41AD569F3EE18DB2AA507D07BA8A7C5008361A3EA57F09B3E62DFC8s1nBO" TargetMode="External"/><Relationship Id="rId2" Type="http://schemas.openxmlformats.org/officeDocument/2006/relationships/hyperlink" Target="consultantplus://offline/ref=74B2E6239A9C931D2E706DCD9AB0DEBEA16931583ABF2C6379A41AD569F3EE18DB2AA504D07FA3FA914F823DE5BB44F2993E60D9D41853C1sFnFO" TargetMode="External"/><Relationship Id="rId1" Type="http://schemas.openxmlformats.org/officeDocument/2006/relationships/hyperlink" Target="consultantplus://offline/ref=74B2E6239A9C931D2E706DCD9AB0DEBEA16931583ABF2C6379A41AD569F3EE18DB2AA504D07EA2F2924F823DE5BB44F2993E60D9D41853C1sFnFO" TargetMode="External"/><Relationship Id="rId4" Type="http://schemas.openxmlformats.org/officeDocument/2006/relationships/hyperlink" Target="consultantplus://offline/ref=74B2E6239A9C931D2E706DCD9AB0DEBEA16A315439B32C6379A41AD569F3EE18C92AFD08D27ABDF3925AD46CA3sEnFO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AB0CA3-6F2D-45B4-B8B7-13748B0222D3}" type="doc">
      <dgm:prSet loTypeId="urn:microsoft.com/office/officeart/2005/8/layout/hList1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320B5AF0-03DC-4832-9BE5-1D4A5B198D55}">
      <dgm:prSet phldrT="[Текст]" custT="1"/>
      <dgm:spPr/>
      <dgm:t>
        <a:bodyPr/>
        <a:lstStyle/>
        <a:p>
          <a:r>
            <a:rPr lang="ru-RU" sz="1000" b="1" dirty="0" smtClean="0">
              <a:solidFill>
                <a:schemeClr val="tx1"/>
              </a:solidFill>
            </a:rPr>
            <a:t>Для плательщиков, производящих выплаты и иные вознаграждения в пользу физических лиц</a:t>
          </a:r>
          <a:endParaRPr lang="ru-RU" sz="1000" b="1" dirty="0">
            <a:solidFill>
              <a:schemeClr val="tx1"/>
            </a:solidFill>
          </a:endParaRPr>
        </a:p>
      </dgm:t>
    </dgm:pt>
    <dgm:pt modelId="{0411190A-E315-4845-84A9-7AF6EB77D04B}" type="parTrans" cxnId="{1D91B919-7C72-4128-B7D3-AD17DD6E7AB9}">
      <dgm:prSet/>
      <dgm:spPr/>
      <dgm:t>
        <a:bodyPr/>
        <a:lstStyle/>
        <a:p>
          <a:endParaRPr lang="ru-RU" sz="1000"/>
        </a:p>
      </dgm:t>
    </dgm:pt>
    <dgm:pt modelId="{6988F904-4A61-4BAA-8B73-A730EB75E9C0}" type="sibTrans" cxnId="{1D91B919-7C72-4128-B7D3-AD17DD6E7AB9}">
      <dgm:prSet/>
      <dgm:spPr/>
      <dgm:t>
        <a:bodyPr/>
        <a:lstStyle/>
        <a:p>
          <a:endParaRPr lang="ru-RU" sz="1000"/>
        </a:p>
      </dgm:t>
    </dgm:pt>
    <dgm:pt modelId="{6236731F-43C3-4EFF-8226-0690BFD73863}">
      <dgm:prSet phldrT="[Текст]" custT="1"/>
      <dgm:spPr/>
      <dgm:t>
        <a:bodyPr/>
        <a:lstStyle/>
        <a:p>
          <a:r>
            <a:rPr lang="ru-RU" sz="800" dirty="0" smtClean="0"/>
            <a:t>Титульный лист;</a:t>
          </a:r>
          <a:endParaRPr lang="ru-RU" sz="800" dirty="0"/>
        </a:p>
      </dgm:t>
    </dgm:pt>
    <dgm:pt modelId="{A0DF9E74-00E0-47B9-ACF6-BADCA1FC1067}" type="parTrans" cxnId="{A8679D31-4B17-48C9-B5DA-1EAC2F9C8E36}">
      <dgm:prSet/>
      <dgm:spPr/>
      <dgm:t>
        <a:bodyPr/>
        <a:lstStyle/>
        <a:p>
          <a:endParaRPr lang="ru-RU" sz="1000"/>
        </a:p>
      </dgm:t>
    </dgm:pt>
    <dgm:pt modelId="{06B910F3-8EF8-4F08-A154-CA5D8B20DB21}" type="sibTrans" cxnId="{A8679D31-4B17-48C9-B5DA-1EAC2F9C8E36}">
      <dgm:prSet/>
      <dgm:spPr/>
      <dgm:t>
        <a:bodyPr/>
        <a:lstStyle/>
        <a:p>
          <a:endParaRPr lang="ru-RU" sz="1000"/>
        </a:p>
      </dgm:t>
    </dgm:pt>
    <dgm:pt modelId="{899E8F5C-BF88-4F2C-B693-F42F54CF6DA0}">
      <dgm:prSet phldrT="[Текст]" custT="1"/>
      <dgm:spPr/>
      <dgm:t>
        <a:bodyPr/>
        <a:lstStyle/>
        <a:p>
          <a:r>
            <a:rPr lang="ru-RU" sz="800" dirty="0" smtClean="0"/>
            <a:t>Раздел 1;</a:t>
          </a:r>
          <a:endParaRPr lang="ru-RU" sz="800" dirty="0"/>
        </a:p>
      </dgm:t>
    </dgm:pt>
    <dgm:pt modelId="{A82C8440-4DBD-4594-B4ED-92F17DB49148}" type="parTrans" cxnId="{54D63C30-BAEF-4AC0-A493-9D86A39A7C41}">
      <dgm:prSet/>
      <dgm:spPr/>
      <dgm:t>
        <a:bodyPr/>
        <a:lstStyle/>
        <a:p>
          <a:endParaRPr lang="ru-RU" sz="1000"/>
        </a:p>
      </dgm:t>
    </dgm:pt>
    <dgm:pt modelId="{57B346AA-C702-4A48-8775-1C6C0FD04D09}" type="sibTrans" cxnId="{54D63C30-BAEF-4AC0-A493-9D86A39A7C41}">
      <dgm:prSet/>
      <dgm:spPr/>
      <dgm:t>
        <a:bodyPr/>
        <a:lstStyle/>
        <a:p>
          <a:endParaRPr lang="ru-RU" sz="1000"/>
        </a:p>
      </dgm:t>
    </dgm:pt>
    <dgm:pt modelId="{892B9135-A676-48AE-A64E-2BC8BB3B1513}">
      <dgm:prSet phldrT="[Текст]" custT="1"/>
      <dgm:spPr/>
      <dgm:t>
        <a:bodyPr/>
        <a:lstStyle/>
        <a:p>
          <a:r>
            <a:rPr lang="ru-RU" sz="800" dirty="0" smtClean="0"/>
            <a:t>Приложение 2 к разделу 1;</a:t>
          </a:r>
          <a:endParaRPr lang="ru-RU" sz="800" dirty="0"/>
        </a:p>
      </dgm:t>
    </dgm:pt>
    <dgm:pt modelId="{EBEDF96F-C04E-4075-8B40-07F8B5114B49}" type="parTrans" cxnId="{B3D5BF58-D28C-47C6-840A-D6117AA8F560}">
      <dgm:prSet/>
      <dgm:spPr/>
      <dgm:t>
        <a:bodyPr/>
        <a:lstStyle/>
        <a:p>
          <a:endParaRPr lang="ru-RU" sz="1000"/>
        </a:p>
      </dgm:t>
    </dgm:pt>
    <dgm:pt modelId="{5EA432AE-8C4B-4973-A092-2A106DE943A0}" type="sibTrans" cxnId="{B3D5BF58-D28C-47C6-840A-D6117AA8F560}">
      <dgm:prSet/>
      <dgm:spPr/>
      <dgm:t>
        <a:bodyPr/>
        <a:lstStyle/>
        <a:p>
          <a:endParaRPr lang="ru-RU" sz="1000"/>
        </a:p>
      </dgm:t>
    </dgm:pt>
    <dgm:pt modelId="{FC09D4E2-01E3-456D-B328-010EA6DA1474}">
      <dgm:prSet phldrT="[Текст]" custT="1"/>
      <dgm:spPr/>
      <dgm:t>
        <a:bodyPr/>
        <a:lstStyle/>
        <a:p>
          <a:r>
            <a:rPr lang="ru-RU" sz="1000" b="1" dirty="0" smtClean="0">
              <a:solidFill>
                <a:schemeClr val="tx1"/>
              </a:solidFill>
            </a:rPr>
            <a:t>Для плательщиков,  НЕ производящих выплаты и иные вознаграждения в пользу физических лиц</a:t>
          </a:r>
          <a:endParaRPr lang="ru-RU" sz="1000" b="1" dirty="0">
            <a:solidFill>
              <a:schemeClr val="tx1"/>
            </a:solidFill>
          </a:endParaRPr>
        </a:p>
      </dgm:t>
    </dgm:pt>
    <dgm:pt modelId="{4F8B4D30-0959-4EAE-AAE0-167EBE17C5B1}" type="parTrans" cxnId="{91DA3D1D-BF20-425F-8B02-548A78EDA739}">
      <dgm:prSet/>
      <dgm:spPr/>
      <dgm:t>
        <a:bodyPr/>
        <a:lstStyle/>
        <a:p>
          <a:endParaRPr lang="ru-RU" sz="1000"/>
        </a:p>
      </dgm:t>
    </dgm:pt>
    <dgm:pt modelId="{E7B24301-BEFF-47FB-80E6-FE3872D427BC}" type="sibTrans" cxnId="{91DA3D1D-BF20-425F-8B02-548A78EDA739}">
      <dgm:prSet/>
      <dgm:spPr/>
      <dgm:t>
        <a:bodyPr/>
        <a:lstStyle/>
        <a:p>
          <a:endParaRPr lang="ru-RU" sz="1000"/>
        </a:p>
      </dgm:t>
    </dgm:pt>
    <dgm:pt modelId="{856317DD-B58F-4326-83C4-C52A0FCC39D1}">
      <dgm:prSet phldrT="[Текст]" custT="1"/>
      <dgm:spPr/>
      <dgm:t>
        <a:bodyPr anchor="t"/>
        <a:lstStyle/>
        <a:p>
          <a:r>
            <a:rPr lang="ru-RU" sz="1000" dirty="0" smtClean="0"/>
            <a:t>Титульный лист;</a:t>
          </a:r>
          <a:endParaRPr lang="ru-RU" sz="1000" dirty="0"/>
        </a:p>
      </dgm:t>
    </dgm:pt>
    <dgm:pt modelId="{666A22F7-F59F-4BC3-A87B-26DB6802A128}" type="parTrans" cxnId="{F7B8C592-1B4A-4397-B131-6F000B253231}">
      <dgm:prSet/>
      <dgm:spPr/>
      <dgm:t>
        <a:bodyPr/>
        <a:lstStyle/>
        <a:p>
          <a:endParaRPr lang="ru-RU" sz="1000"/>
        </a:p>
      </dgm:t>
    </dgm:pt>
    <dgm:pt modelId="{9034818F-A2E7-467D-8438-EF86DB57D583}" type="sibTrans" cxnId="{F7B8C592-1B4A-4397-B131-6F000B253231}">
      <dgm:prSet/>
      <dgm:spPr/>
      <dgm:t>
        <a:bodyPr/>
        <a:lstStyle/>
        <a:p>
          <a:endParaRPr lang="ru-RU" sz="1000"/>
        </a:p>
      </dgm:t>
    </dgm:pt>
    <dgm:pt modelId="{1B0D2E72-421C-45C2-A883-54B6E4CB93AB}">
      <dgm:prSet phldrT="[Текст]" custT="1"/>
      <dgm:spPr/>
      <dgm:t>
        <a:bodyPr anchor="t"/>
        <a:lstStyle/>
        <a:p>
          <a:r>
            <a:rPr lang="ru-RU" sz="1000" dirty="0" smtClean="0"/>
            <a:t>Раздел 1 (без приложений);</a:t>
          </a:r>
          <a:endParaRPr lang="ru-RU" sz="1000" dirty="0"/>
        </a:p>
      </dgm:t>
    </dgm:pt>
    <dgm:pt modelId="{E251AC3A-3B08-4A09-AD84-548DFA8ABD8E}" type="parTrans" cxnId="{15BBAE2D-1706-464F-95AE-D14A1D2F37B0}">
      <dgm:prSet/>
      <dgm:spPr/>
      <dgm:t>
        <a:bodyPr/>
        <a:lstStyle/>
        <a:p>
          <a:endParaRPr lang="ru-RU" sz="1000"/>
        </a:p>
      </dgm:t>
    </dgm:pt>
    <dgm:pt modelId="{323DF8CF-F38C-4B9C-A98C-952D8E9D3EEA}" type="sibTrans" cxnId="{15BBAE2D-1706-464F-95AE-D14A1D2F37B0}">
      <dgm:prSet/>
      <dgm:spPr/>
      <dgm:t>
        <a:bodyPr/>
        <a:lstStyle/>
        <a:p>
          <a:endParaRPr lang="ru-RU" sz="1000"/>
        </a:p>
      </dgm:t>
    </dgm:pt>
    <dgm:pt modelId="{4FDE048D-DD37-46F9-8B38-AA3BFE3D9CDB}">
      <dgm:prSet phldrT="[Текст]" custT="1"/>
      <dgm:spPr/>
      <dgm:t>
        <a:bodyPr anchor="t"/>
        <a:lstStyle/>
        <a:p>
          <a:r>
            <a:rPr lang="ru-RU" sz="1000" dirty="0" smtClean="0"/>
            <a:t>Подраздел 3.1 раздела 3.</a:t>
          </a:r>
          <a:endParaRPr lang="ru-RU" sz="1000" dirty="0"/>
        </a:p>
      </dgm:t>
    </dgm:pt>
    <dgm:pt modelId="{DF77DDF3-5354-43F4-903C-7D79963354B6}" type="parTrans" cxnId="{ADF7AC35-8963-45A8-9FA2-C541563F6E0F}">
      <dgm:prSet/>
      <dgm:spPr/>
      <dgm:t>
        <a:bodyPr/>
        <a:lstStyle/>
        <a:p>
          <a:endParaRPr lang="ru-RU" sz="1000"/>
        </a:p>
      </dgm:t>
    </dgm:pt>
    <dgm:pt modelId="{DB74518A-00D0-412A-93E0-DE62573316AC}" type="sibTrans" cxnId="{ADF7AC35-8963-45A8-9FA2-C541563F6E0F}">
      <dgm:prSet/>
      <dgm:spPr/>
      <dgm:t>
        <a:bodyPr/>
        <a:lstStyle/>
        <a:p>
          <a:endParaRPr lang="ru-RU" sz="1000"/>
        </a:p>
      </dgm:t>
    </dgm:pt>
    <dgm:pt modelId="{E237F160-43A9-47F1-81B0-EC60D4D03C67}">
      <dgm:prSet phldrT="[Текст]" custT="1"/>
      <dgm:spPr/>
      <dgm:t>
        <a:bodyPr/>
        <a:lstStyle/>
        <a:p>
          <a:r>
            <a:rPr lang="ru-RU" sz="800" dirty="0" smtClean="0"/>
            <a:t>Подразделы 1.1 и 1.2 Приложения 1 к разделу 1;</a:t>
          </a:r>
          <a:endParaRPr lang="ru-RU" sz="800" dirty="0"/>
        </a:p>
      </dgm:t>
    </dgm:pt>
    <dgm:pt modelId="{9E1A27C8-DFB8-4843-B79F-16097E9BA2A3}" type="parTrans" cxnId="{91413F0E-4FBF-48EA-A40C-1195C26FE146}">
      <dgm:prSet/>
      <dgm:spPr/>
      <dgm:t>
        <a:bodyPr/>
        <a:lstStyle/>
        <a:p>
          <a:endParaRPr lang="ru-RU" sz="1400"/>
        </a:p>
      </dgm:t>
    </dgm:pt>
    <dgm:pt modelId="{28EE2BF3-9C65-4CD3-833B-DD043E6B1177}" type="sibTrans" cxnId="{91413F0E-4FBF-48EA-A40C-1195C26FE146}">
      <dgm:prSet/>
      <dgm:spPr/>
      <dgm:t>
        <a:bodyPr/>
        <a:lstStyle/>
        <a:p>
          <a:endParaRPr lang="ru-RU" sz="1400"/>
        </a:p>
      </dgm:t>
    </dgm:pt>
    <dgm:pt modelId="{77CB5E44-4F1B-488A-ADC7-6732B6AC46EA}">
      <dgm:prSet phldrT="[Текст]" custT="1"/>
      <dgm:spPr/>
      <dgm:t>
        <a:bodyPr/>
        <a:lstStyle/>
        <a:p>
          <a:r>
            <a:rPr lang="ru-RU" sz="800" dirty="0" smtClean="0"/>
            <a:t>Раздел 3.</a:t>
          </a:r>
          <a:endParaRPr lang="ru-RU" sz="800" dirty="0"/>
        </a:p>
      </dgm:t>
    </dgm:pt>
    <dgm:pt modelId="{611774A1-6B2F-4667-88C3-02C41FB2A54D}" type="parTrans" cxnId="{7EA2F214-C404-404C-8B0C-89EDD46EF896}">
      <dgm:prSet/>
      <dgm:spPr/>
      <dgm:t>
        <a:bodyPr/>
        <a:lstStyle/>
        <a:p>
          <a:endParaRPr lang="ru-RU" sz="1400"/>
        </a:p>
      </dgm:t>
    </dgm:pt>
    <dgm:pt modelId="{707A69DE-5499-4B1D-A308-C0979148777A}" type="sibTrans" cxnId="{7EA2F214-C404-404C-8B0C-89EDD46EF896}">
      <dgm:prSet/>
      <dgm:spPr/>
      <dgm:t>
        <a:bodyPr/>
        <a:lstStyle/>
        <a:p>
          <a:endParaRPr lang="ru-RU" sz="1400"/>
        </a:p>
      </dgm:t>
    </dgm:pt>
    <dgm:pt modelId="{2C1D2CD0-7F9B-4B94-B3C4-7F4C00C0DFD0}">
      <dgm:prSet phldrT="[Текст]" custT="1"/>
      <dgm:spPr/>
      <dgm:t>
        <a:bodyPr/>
        <a:lstStyle/>
        <a:p>
          <a:r>
            <a:rPr lang="ru-RU" sz="800" dirty="0" smtClean="0"/>
            <a:t>Подразделы 1.3.1, 1.3.2 Приложения 1 к разделу 1  «Расчет сумм страховых взносов на ОПС по дополнительному тарифу для отдельных категорий плательщиков страховых взносов, указанных в статье 428 НК РФ» (</a:t>
          </a:r>
          <a:r>
            <a:rPr lang="ru-RU" sz="800" i="1" dirty="0" smtClean="0"/>
            <a:t>в случае начисления страховых взносов по дополнительным тарифам</a:t>
          </a:r>
          <a:r>
            <a:rPr lang="ru-RU" sz="800" dirty="0" smtClean="0"/>
            <a:t>);</a:t>
          </a:r>
          <a:endParaRPr lang="ru-RU" sz="800" dirty="0"/>
        </a:p>
      </dgm:t>
    </dgm:pt>
    <dgm:pt modelId="{7A3C4026-A56B-404F-A7D6-A0A36DF0D75B}" type="parTrans" cxnId="{8103D4C1-27A6-4C64-A278-9CAF745FC472}">
      <dgm:prSet/>
      <dgm:spPr/>
      <dgm:t>
        <a:bodyPr/>
        <a:lstStyle/>
        <a:p>
          <a:endParaRPr lang="ru-RU" sz="1400"/>
        </a:p>
      </dgm:t>
    </dgm:pt>
    <dgm:pt modelId="{B2872635-B930-4F76-84BA-CCBE9692F3B9}" type="sibTrans" cxnId="{8103D4C1-27A6-4C64-A278-9CAF745FC472}">
      <dgm:prSet/>
      <dgm:spPr/>
      <dgm:t>
        <a:bodyPr/>
        <a:lstStyle/>
        <a:p>
          <a:endParaRPr lang="ru-RU" sz="1400"/>
        </a:p>
      </dgm:t>
    </dgm:pt>
    <dgm:pt modelId="{CD608787-E4C3-4F4A-A1C7-4C2CF7B6F234}">
      <dgm:prSet phldrT="[Текст]" custT="1"/>
      <dgm:spPr/>
      <dgm:t>
        <a:bodyPr/>
        <a:lstStyle/>
        <a:p>
          <a:r>
            <a:rPr lang="ru-RU" sz="800" dirty="0" smtClean="0"/>
            <a:t>Приложение 8 к разделу 1 «Сведения, необходимые для применения тарифа страховых взносов, установленного абзацем вторым подпункта 2 пункта 2 статьи 425 НК РФ» </a:t>
          </a:r>
          <a:r>
            <a:rPr lang="ru-RU" sz="800" i="1" dirty="0" smtClean="0"/>
            <a:t>(в случае начисления выплат в пользу иностранных граждан)</a:t>
          </a:r>
          <a:r>
            <a:rPr lang="ru-RU" sz="800" dirty="0" smtClean="0"/>
            <a:t>;</a:t>
          </a:r>
          <a:endParaRPr lang="ru-RU" sz="800" dirty="0"/>
        </a:p>
      </dgm:t>
    </dgm:pt>
    <dgm:pt modelId="{82CC055B-5D66-4ACC-9CC2-1E1C232A8D66}" type="parTrans" cxnId="{8C739F54-80A9-404A-B1BD-8A72BEDDA74C}">
      <dgm:prSet/>
      <dgm:spPr/>
      <dgm:t>
        <a:bodyPr/>
        <a:lstStyle/>
        <a:p>
          <a:endParaRPr lang="ru-RU" sz="1400"/>
        </a:p>
      </dgm:t>
    </dgm:pt>
    <dgm:pt modelId="{8340EB3D-A24B-451A-B80F-AE32C0F0556B}" type="sibTrans" cxnId="{8C739F54-80A9-404A-B1BD-8A72BEDDA74C}">
      <dgm:prSet/>
      <dgm:spPr/>
      <dgm:t>
        <a:bodyPr/>
        <a:lstStyle/>
        <a:p>
          <a:endParaRPr lang="ru-RU" sz="1400"/>
        </a:p>
      </dgm:t>
    </dgm:pt>
    <dgm:pt modelId="{C4440F94-664B-4042-B623-851CDC13CCD3}">
      <dgm:prSet phldrT="[Текст]" custT="1"/>
      <dgm:spPr/>
      <dgm:t>
        <a:bodyPr/>
        <a:lstStyle/>
        <a:p>
          <a:r>
            <a:rPr lang="ru-RU" sz="800" dirty="0" smtClean="0"/>
            <a:t>Приложения 5, 6, 7 к разделу 1 </a:t>
          </a:r>
          <a:r>
            <a:rPr lang="ru-RU" sz="800" i="1" dirty="0" smtClean="0"/>
            <a:t>(в случае применения отдельных видов пониженных тарифов)</a:t>
          </a:r>
          <a:endParaRPr lang="ru-RU" sz="800" i="1" dirty="0"/>
        </a:p>
      </dgm:t>
    </dgm:pt>
    <dgm:pt modelId="{B029E785-1C1A-4DD2-BA40-6B1C29592901}" type="parTrans" cxnId="{644E4ADE-8D5E-4381-9385-01C81FFDCF74}">
      <dgm:prSet/>
      <dgm:spPr/>
      <dgm:t>
        <a:bodyPr/>
        <a:lstStyle/>
        <a:p>
          <a:endParaRPr lang="ru-RU"/>
        </a:p>
      </dgm:t>
    </dgm:pt>
    <dgm:pt modelId="{5D2FF5F7-4198-467F-AE42-C789C2705671}" type="sibTrans" cxnId="{644E4ADE-8D5E-4381-9385-01C81FFDCF74}">
      <dgm:prSet/>
      <dgm:spPr/>
      <dgm:t>
        <a:bodyPr/>
        <a:lstStyle/>
        <a:p>
          <a:endParaRPr lang="ru-RU"/>
        </a:p>
      </dgm:t>
    </dgm:pt>
    <dgm:pt modelId="{CF0DBC31-1AB3-4833-B0BF-C5E9856AB65F}" type="pres">
      <dgm:prSet presAssocID="{8DAB0CA3-6F2D-45B4-B8B7-13748B0222D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86E0D9A-E8C8-4C43-86B3-83BC15BEC9DC}" type="pres">
      <dgm:prSet presAssocID="{320B5AF0-03DC-4832-9BE5-1D4A5B198D55}" presName="composite" presStyleCnt="0"/>
      <dgm:spPr/>
    </dgm:pt>
    <dgm:pt modelId="{8D8FC226-C534-4B5F-8006-A85D7D0BD63B}" type="pres">
      <dgm:prSet presAssocID="{320B5AF0-03DC-4832-9BE5-1D4A5B198D55}" presName="parTx" presStyleLbl="alignNode1" presStyleIdx="0" presStyleCnt="2" custScaleY="70652" custLinFactNeighborX="-1" custLinFactNeighborY="-1328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0E2AF7-8C2E-49CA-9360-D56F73FBE5CB}" type="pres">
      <dgm:prSet presAssocID="{320B5AF0-03DC-4832-9BE5-1D4A5B198D55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EB8AAD-239D-42DB-95C0-B83D08C6E0D4}" type="pres">
      <dgm:prSet presAssocID="{6988F904-4A61-4BAA-8B73-A730EB75E9C0}" presName="space" presStyleCnt="0"/>
      <dgm:spPr/>
    </dgm:pt>
    <dgm:pt modelId="{3539E0B3-E081-4E58-B38E-0DC245B16BE4}" type="pres">
      <dgm:prSet presAssocID="{FC09D4E2-01E3-456D-B328-010EA6DA1474}" presName="composite" presStyleCnt="0"/>
      <dgm:spPr/>
    </dgm:pt>
    <dgm:pt modelId="{EA0AB610-E3DA-4365-BEFF-0EEBE06598CE}" type="pres">
      <dgm:prSet presAssocID="{FC09D4E2-01E3-456D-B328-010EA6DA1474}" presName="parTx" presStyleLbl="alignNode1" presStyleIdx="1" presStyleCnt="2" custScaleY="70536" custLinFactNeighborX="1221" custLinFactNeighborY="-1240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EAF59C-B248-4336-8FFE-9C66EF1C4A47}" type="pres">
      <dgm:prSet presAssocID="{FC09D4E2-01E3-456D-B328-010EA6DA1474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B8C592-1B4A-4397-B131-6F000B253231}" srcId="{FC09D4E2-01E3-456D-B328-010EA6DA1474}" destId="{856317DD-B58F-4326-83C4-C52A0FCC39D1}" srcOrd="0" destOrd="0" parTransId="{666A22F7-F59F-4BC3-A87B-26DB6802A128}" sibTransId="{9034818F-A2E7-467D-8438-EF86DB57D583}"/>
    <dgm:cxn modelId="{15BBAE2D-1706-464F-95AE-D14A1D2F37B0}" srcId="{FC09D4E2-01E3-456D-B328-010EA6DA1474}" destId="{1B0D2E72-421C-45C2-A883-54B6E4CB93AB}" srcOrd="1" destOrd="0" parTransId="{E251AC3A-3B08-4A09-AD84-548DFA8ABD8E}" sibTransId="{323DF8CF-F38C-4B9C-A98C-952D8E9D3EEA}"/>
    <dgm:cxn modelId="{99AB258F-E314-4589-BE73-8C9E6393F202}" type="presOf" srcId="{E237F160-43A9-47F1-81B0-EC60D4D03C67}" destId="{FD0E2AF7-8C2E-49CA-9360-D56F73FBE5CB}" srcOrd="0" destOrd="2" presId="urn:microsoft.com/office/officeart/2005/8/layout/hList1"/>
    <dgm:cxn modelId="{F03530F3-5122-4CA1-9C23-E3A086863183}" type="presOf" srcId="{892B9135-A676-48AE-A64E-2BC8BB3B1513}" destId="{FD0E2AF7-8C2E-49CA-9360-D56F73FBE5CB}" srcOrd="0" destOrd="4" presId="urn:microsoft.com/office/officeart/2005/8/layout/hList1"/>
    <dgm:cxn modelId="{65881366-7019-43FE-B82F-CF527A19AAEA}" type="presOf" srcId="{C4440F94-664B-4042-B623-851CDC13CCD3}" destId="{FD0E2AF7-8C2E-49CA-9360-D56F73FBE5CB}" srcOrd="0" destOrd="5" presId="urn:microsoft.com/office/officeart/2005/8/layout/hList1"/>
    <dgm:cxn modelId="{644E4ADE-8D5E-4381-9385-01C81FFDCF74}" srcId="{320B5AF0-03DC-4832-9BE5-1D4A5B198D55}" destId="{C4440F94-664B-4042-B623-851CDC13CCD3}" srcOrd="5" destOrd="0" parTransId="{B029E785-1C1A-4DD2-BA40-6B1C29592901}" sibTransId="{5D2FF5F7-4198-467F-AE42-C789C2705671}"/>
    <dgm:cxn modelId="{CE696CC4-FE2E-4587-BF42-958719D30983}" type="presOf" srcId="{320B5AF0-03DC-4832-9BE5-1D4A5B198D55}" destId="{8D8FC226-C534-4B5F-8006-A85D7D0BD63B}" srcOrd="0" destOrd="0" presId="urn:microsoft.com/office/officeart/2005/8/layout/hList1"/>
    <dgm:cxn modelId="{033B6F10-DFB8-4341-9B8A-5C1BA90AB025}" type="presOf" srcId="{8DAB0CA3-6F2D-45B4-B8B7-13748B0222D3}" destId="{CF0DBC31-1AB3-4833-B0BF-C5E9856AB65F}" srcOrd="0" destOrd="0" presId="urn:microsoft.com/office/officeart/2005/8/layout/hList1"/>
    <dgm:cxn modelId="{54D63C30-BAEF-4AC0-A493-9D86A39A7C41}" srcId="{320B5AF0-03DC-4832-9BE5-1D4A5B198D55}" destId="{899E8F5C-BF88-4F2C-B693-F42F54CF6DA0}" srcOrd="1" destOrd="0" parTransId="{A82C8440-4DBD-4594-B4ED-92F17DB49148}" sibTransId="{57B346AA-C702-4A48-8775-1C6C0FD04D09}"/>
    <dgm:cxn modelId="{99FAFBB8-0FD1-404C-BBCB-0DBA6AEE8ED2}" type="presOf" srcId="{4FDE048D-DD37-46F9-8B38-AA3BFE3D9CDB}" destId="{EFEAF59C-B248-4336-8FFE-9C66EF1C4A47}" srcOrd="0" destOrd="2" presId="urn:microsoft.com/office/officeart/2005/8/layout/hList1"/>
    <dgm:cxn modelId="{A1591412-A336-48E6-9718-1029F25FA811}" type="presOf" srcId="{6236731F-43C3-4EFF-8226-0690BFD73863}" destId="{FD0E2AF7-8C2E-49CA-9360-D56F73FBE5CB}" srcOrd="0" destOrd="0" presId="urn:microsoft.com/office/officeart/2005/8/layout/hList1"/>
    <dgm:cxn modelId="{91413F0E-4FBF-48EA-A40C-1195C26FE146}" srcId="{320B5AF0-03DC-4832-9BE5-1D4A5B198D55}" destId="{E237F160-43A9-47F1-81B0-EC60D4D03C67}" srcOrd="2" destOrd="0" parTransId="{9E1A27C8-DFB8-4843-B79F-16097E9BA2A3}" sibTransId="{28EE2BF3-9C65-4CD3-833B-DD043E6B1177}"/>
    <dgm:cxn modelId="{B239B3A7-B762-440F-AEE3-153D426F3FEC}" type="presOf" srcId="{FC09D4E2-01E3-456D-B328-010EA6DA1474}" destId="{EA0AB610-E3DA-4365-BEFF-0EEBE06598CE}" srcOrd="0" destOrd="0" presId="urn:microsoft.com/office/officeart/2005/8/layout/hList1"/>
    <dgm:cxn modelId="{D68445A0-2AAB-487D-99EF-A9E0E3A1782B}" type="presOf" srcId="{77CB5E44-4F1B-488A-ADC7-6732B6AC46EA}" destId="{FD0E2AF7-8C2E-49CA-9360-D56F73FBE5CB}" srcOrd="0" destOrd="7" presId="urn:microsoft.com/office/officeart/2005/8/layout/hList1"/>
    <dgm:cxn modelId="{B3D5BF58-D28C-47C6-840A-D6117AA8F560}" srcId="{320B5AF0-03DC-4832-9BE5-1D4A5B198D55}" destId="{892B9135-A676-48AE-A64E-2BC8BB3B1513}" srcOrd="4" destOrd="0" parTransId="{EBEDF96F-C04E-4075-8B40-07F8B5114B49}" sibTransId="{5EA432AE-8C4B-4973-A092-2A106DE943A0}"/>
    <dgm:cxn modelId="{8C739F54-80A9-404A-B1BD-8A72BEDDA74C}" srcId="{320B5AF0-03DC-4832-9BE5-1D4A5B198D55}" destId="{CD608787-E4C3-4F4A-A1C7-4C2CF7B6F234}" srcOrd="6" destOrd="0" parTransId="{82CC055B-5D66-4ACC-9CC2-1E1C232A8D66}" sibTransId="{8340EB3D-A24B-451A-B80F-AE32C0F0556B}"/>
    <dgm:cxn modelId="{8C3B1878-0D17-45EC-BF91-F9CB3A530BB1}" type="presOf" srcId="{899E8F5C-BF88-4F2C-B693-F42F54CF6DA0}" destId="{FD0E2AF7-8C2E-49CA-9360-D56F73FBE5CB}" srcOrd="0" destOrd="1" presId="urn:microsoft.com/office/officeart/2005/8/layout/hList1"/>
    <dgm:cxn modelId="{ADF7AC35-8963-45A8-9FA2-C541563F6E0F}" srcId="{FC09D4E2-01E3-456D-B328-010EA6DA1474}" destId="{4FDE048D-DD37-46F9-8B38-AA3BFE3D9CDB}" srcOrd="2" destOrd="0" parTransId="{DF77DDF3-5354-43F4-903C-7D79963354B6}" sibTransId="{DB74518A-00D0-412A-93E0-DE62573316AC}"/>
    <dgm:cxn modelId="{1D91B919-7C72-4128-B7D3-AD17DD6E7AB9}" srcId="{8DAB0CA3-6F2D-45B4-B8B7-13748B0222D3}" destId="{320B5AF0-03DC-4832-9BE5-1D4A5B198D55}" srcOrd="0" destOrd="0" parTransId="{0411190A-E315-4845-84A9-7AF6EB77D04B}" sibTransId="{6988F904-4A61-4BAA-8B73-A730EB75E9C0}"/>
    <dgm:cxn modelId="{7EA2F214-C404-404C-8B0C-89EDD46EF896}" srcId="{320B5AF0-03DC-4832-9BE5-1D4A5B198D55}" destId="{77CB5E44-4F1B-488A-ADC7-6732B6AC46EA}" srcOrd="7" destOrd="0" parTransId="{611774A1-6B2F-4667-88C3-02C41FB2A54D}" sibTransId="{707A69DE-5499-4B1D-A308-C0979148777A}"/>
    <dgm:cxn modelId="{1E116EDE-93FD-4B83-9989-17937246BB4D}" type="presOf" srcId="{1B0D2E72-421C-45C2-A883-54B6E4CB93AB}" destId="{EFEAF59C-B248-4336-8FFE-9C66EF1C4A47}" srcOrd="0" destOrd="1" presId="urn:microsoft.com/office/officeart/2005/8/layout/hList1"/>
    <dgm:cxn modelId="{9D0E5051-A427-448B-9806-84C99DED915D}" type="presOf" srcId="{856317DD-B58F-4326-83C4-C52A0FCC39D1}" destId="{EFEAF59C-B248-4336-8FFE-9C66EF1C4A47}" srcOrd="0" destOrd="0" presId="urn:microsoft.com/office/officeart/2005/8/layout/hList1"/>
    <dgm:cxn modelId="{8103D4C1-27A6-4C64-A278-9CAF745FC472}" srcId="{320B5AF0-03DC-4832-9BE5-1D4A5B198D55}" destId="{2C1D2CD0-7F9B-4B94-B3C4-7F4C00C0DFD0}" srcOrd="3" destOrd="0" parTransId="{7A3C4026-A56B-404F-A7D6-A0A36DF0D75B}" sibTransId="{B2872635-B930-4F76-84BA-CCBE9692F3B9}"/>
    <dgm:cxn modelId="{A8679D31-4B17-48C9-B5DA-1EAC2F9C8E36}" srcId="{320B5AF0-03DC-4832-9BE5-1D4A5B198D55}" destId="{6236731F-43C3-4EFF-8226-0690BFD73863}" srcOrd="0" destOrd="0" parTransId="{A0DF9E74-00E0-47B9-ACF6-BADCA1FC1067}" sibTransId="{06B910F3-8EF8-4F08-A154-CA5D8B20DB21}"/>
    <dgm:cxn modelId="{ADCC40F2-3D32-4416-96AF-D119C536B9BA}" type="presOf" srcId="{CD608787-E4C3-4F4A-A1C7-4C2CF7B6F234}" destId="{FD0E2AF7-8C2E-49CA-9360-D56F73FBE5CB}" srcOrd="0" destOrd="6" presId="urn:microsoft.com/office/officeart/2005/8/layout/hList1"/>
    <dgm:cxn modelId="{91DA3D1D-BF20-425F-8B02-548A78EDA739}" srcId="{8DAB0CA3-6F2D-45B4-B8B7-13748B0222D3}" destId="{FC09D4E2-01E3-456D-B328-010EA6DA1474}" srcOrd="1" destOrd="0" parTransId="{4F8B4D30-0959-4EAE-AAE0-167EBE17C5B1}" sibTransId="{E7B24301-BEFF-47FB-80E6-FE3872D427BC}"/>
    <dgm:cxn modelId="{EA1D05A4-1816-488F-8415-DC372DF94DFB}" type="presOf" srcId="{2C1D2CD0-7F9B-4B94-B3C4-7F4C00C0DFD0}" destId="{FD0E2AF7-8C2E-49CA-9360-D56F73FBE5CB}" srcOrd="0" destOrd="3" presId="urn:microsoft.com/office/officeart/2005/8/layout/hList1"/>
    <dgm:cxn modelId="{C62D25F4-BB80-40A5-AD3A-F7F98460EEBC}" type="presParOf" srcId="{CF0DBC31-1AB3-4833-B0BF-C5E9856AB65F}" destId="{C86E0D9A-E8C8-4C43-86B3-83BC15BEC9DC}" srcOrd="0" destOrd="0" presId="urn:microsoft.com/office/officeart/2005/8/layout/hList1"/>
    <dgm:cxn modelId="{640BAC5C-748C-4439-8772-1074F462077E}" type="presParOf" srcId="{C86E0D9A-E8C8-4C43-86B3-83BC15BEC9DC}" destId="{8D8FC226-C534-4B5F-8006-A85D7D0BD63B}" srcOrd="0" destOrd="0" presId="urn:microsoft.com/office/officeart/2005/8/layout/hList1"/>
    <dgm:cxn modelId="{A35C3433-ED20-4FD3-A326-B3E927E096F1}" type="presParOf" srcId="{C86E0D9A-E8C8-4C43-86B3-83BC15BEC9DC}" destId="{FD0E2AF7-8C2E-49CA-9360-D56F73FBE5CB}" srcOrd="1" destOrd="0" presId="urn:microsoft.com/office/officeart/2005/8/layout/hList1"/>
    <dgm:cxn modelId="{5D1493A7-D2E8-4886-AF22-0CB1519345CD}" type="presParOf" srcId="{CF0DBC31-1AB3-4833-B0BF-C5E9856AB65F}" destId="{95EB8AAD-239D-42DB-95C0-B83D08C6E0D4}" srcOrd="1" destOrd="0" presId="urn:microsoft.com/office/officeart/2005/8/layout/hList1"/>
    <dgm:cxn modelId="{9E5BC3BB-7B29-4E82-8793-CC767703D99D}" type="presParOf" srcId="{CF0DBC31-1AB3-4833-B0BF-C5E9856AB65F}" destId="{3539E0B3-E081-4E58-B38E-0DC245B16BE4}" srcOrd="2" destOrd="0" presId="urn:microsoft.com/office/officeart/2005/8/layout/hList1"/>
    <dgm:cxn modelId="{9D2A0B08-F16B-45CA-9A92-640443DD63F1}" type="presParOf" srcId="{3539E0B3-E081-4E58-B38E-0DC245B16BE4}" destId="{EA0AB610-E3DA-4365-BEFF-0EEBE06598CE}" srcOrd="0" destOrd="0" presId="urn:microsoft.com/office/officeart/2005/8/layout/hList1"/>
    <dgm:cxn modelId="{46CA7DBF-4080-49CC-A45B-F8F1ECD6E974}" type="presParOf" srcId="{3539E0B3-E081-4E58-B38E-0DC245B16BE4}" destId="{EFEAF59C-B248-4336-8FFE-9C66EF1C4A4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7331C9D-8EBF-4058-8824-2D7DEC2A7645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0957D96A-ABA5-414C-BA62-C2B21CFD399E}">
      <dgm:prSet phldrT="[Текст]" custT="1"/>
      <dgm:spPr/>
      <dgm:t>
        <a:bodyPr/>
        <a:lstStyle/>
        <a:p>
          <a:r>
            <a:rPr lang="ru-RU" sz="1000" dirty="0" smtClean="0">
              <a:solidFill>
                <a:schemeClr val="tx1"/>
              </a:solidFill>
            </a:rPr>
            <a:t>Сотрудник уволился в середине января 2021 г. За какой период ему необходимо выдать на руки разд. 3 формы РСВ?</a:t>
          </a:r>
          <a:endParaRPr lang="ru-RU" sz="1000" dirty="0">
            <a:solidFill>
              <a:schemeClr val="tx1"/>
            </a:solidFill>
          </a:endParaRPr>
        </a:p>
      </dgm:t>
    </dgm:pt>
    <dgm:pt modelId="{0D0E7C7A-11C5-4356-8C56-D60013D92EEC}" type="parTrans" cxnId="{EAD18607-B197-4911-8FFF-BBF6B588D770}">
      <dgm:prSet/>
      <dgm:spPr/>
      <dgm:t>
        <a:bodyPr/>
        <a:lstStyle/>
        <a:p>
          <a:endParaRPr lang="ru-RU" sz="1000">
            <a:solidFill>
              <a:schemeClr val="tx1"/>
            </a:solidFill>
          </a:endParaRPr>
        </a:p>
      </dgm:t>
    </dgm:pt>
    <dgm:pt modelId="{F3E12462-51B5-4C36-B168-0087E4E6CF9D}" type="sibTrans" cxnId="{EAD18607-B197-4911-8FFF-BBF6B588D770}">
      <dgm:prSet/>
      <dgm:spPr/>
      <dgm:t>
        <a:bodyPr/>
        <a:lstStyle/>
        <a:p>
          <a:endParaRPr lang="ru-RU" sz="1000">
            <a:solidFill>
              <a:schemeClr val="tx1"/>
            </a:solidFill>
          </a:endParaRPr>
        </a:p>
      </dgm:t>
    </dgm:pt>
    <dgm:pt modelId="{640DA4AD-D75D-4605-9DF5-1DC146C90121}">
      <dgm:prSet phldrT="[Текст]" custT="1"/>
      <dgm:spPr/>
      <dgm:t>
        <a:bodyPr/>
        <a:lstStyle/>
        <a:p>
          <a:r>
            <a:rPr lang="ru-RU" sz="1000" b="1" u="sng" dirty="0" smtClean="0">
              <a:solidFill>
                <a:schemeClr val="tx1"/>
              </a:solidFill>
            </a:rPr>
            <a:t>Ответ: </a:t>
          </a:r>
          <a:r>
            <a:rPr lang="ru-RU" sz="1000" b="0" u="none" dirty="0" smtClean="0">
              <a:solidFill>
                <a:schemeClr val="tx1"/>
              </a:solidFill>
            </a:rPr>
            <a:t>В выписке укажите сведения о работнике за отчетный период, в котором тот уволился, - I квартал 2021 г., с начала текущего квартала по дату увольнения.</a:t>
          </a:r>
          <a:endParaRPr lang="ru-RU" sz="1000" b="0" u="none" dirty="0">
            <a:solidFill>
              <a:schemeClr val="tx1"/>
            </a:solidFill>
          </a:endParaRPr>
        </a:p>
      </dgm:t>
    </dgm:pt>
    <dgm:pt modelId="{594F9A2A-5C09-46B8-A071-C7D2261C5FEC}" type="parTrans" cxnId="{312E1054-38BC-491F-A090-4DA6988A9567}">
      <dgm:prSet/>
      <dgm:spPr/>
      <dgm:t>
        <a:bodyPr/>
        <a:lstStyle/>
        <a:p>
          <a:endParaRPr lang="ru-RU" sz="1000">
            <a:solidFill>
              <a:schemeClr val="tx1"/>
            </a:solidFill>
          </a:endParaRPr>
        </a:p>
      </dgm:t>
    </dgm:pt>
    <dgm:pt modelId="{D44ADD07-9A61-4E56-B094-FCF4C063F7B3}" type="sibTrans" cxnId="{312E1054-38BC-491F-A090-4DA6988A9567}">
      <dgm:prSet/>
      <dgm:spPr/>
      <dgm:t>
        <a:bodyPr/>
        <a:lstStyle/>
        <a:p>
          <a:endParaRPr lang="ru-RU" sz="1000">
            <a:solidFill>
              <a:schemeClr val="tx1"/>
            </a:solidFill>
          </a:endParaRPr>
        </a:p>
      </dgm:t>
    </dgm:pt>
    <dgm:pt modelId="{969698D2-4378-439D-8A97-EB35D3EE1D33}">
      <dgm:prSet phldrT="[Текст]" custT="1"/>
      <dgm:spPr/>
      <dgm:t>
        <a:bodyPr/>
        <a:lstStyle/>
        <a:p>
          <a:r>
            <a:rPr lang="ru-RU" sz="1000" dirty="0" smtClean="0">
              <a:solidFill>
                <a:schemeClr val="tx1"/>
              </a:solidFill>
            </a:rPr>
            <a:t>Включаются ли страховые взносы на ОПС с сумм выплат, превышающих предельную величину базы для их исчисления, в разд. 3 РСВ?</a:t>
          </a:r>
          <a:endParaRPr lang="ru-RU" sz="1000" dirty="0">
            <a:solidFill>
              <a:schemeClr val="tx1"/>
            </a:solidFill>
          </a:endParaRPr>
        </a:p>
      </dgm:t>
    </dgm:pt>
    <dgm:pt modelId="{13E9633F-6160-4206-9EF8-E0C71309DFFD}" type="parTrans" cxnId="{AE185F7C-0447-4000-A2CB-2BB9DFFCE31E}">
      <dgm:prSet/>
      <dgm:spPr/>
      <dgm:t>
        <a:bodyPr/>
        <a:lstStyle/>
        <a:p>
          <a:endParaRPr lang="ru-RU" sz="1000">
            <a:solidFill>
              <a:schemeClr val="tx1"/>
            </a:solidFill>
          </a:endParaRPr>
        </a:p>
      </dgm:t>
    </dgm:pt>
    <dgm:pt modelId="{923AA691-4AE2-4910-8728-C3145DFAB0EB}" type="sibTrans" cxnId="{AE185F7C-0447-4000-A2CB-2BB9DFFCE31E}">
      <dgm:prSet/>
      <dgm:spPr/>
      <dgm:t>
        <a:bodyPr/>
        <a:lstStyle/>
        <a:p>
          <a:endParaRPr lang="ru-RU" sz="1000">
            <a:solidFill>
              <a:schemeClr val="tx1"/>
            </a:solidFill>
          </a:endParaRPr>
        </a:p>
      </dgm:t>
    </dgm:pt>
    <dgm:pt modelId="{B8A1C10D-A523-46DB-8E80-D044065BE264}">
      <dgm:prSet phldrT="[Текст]" custT="1"/>
      <dgm:spPr/>
      <dgm:t>
        <a:bodyPr/>
        <a:lstStyle/>
        <a:p>
          <a:r>
            <a:rPr lang="ru-RU" sz="1000" b="1" u="sng" dirty="0" smtClean="0">
              <a:solidFill>
                <a:schemeClr val="tx1"/>
              </a:solidFill>
            </a:rPr>
            <a:t>Ответ: </a:t>
          </a:r>
          <a:r>
            <a:rPr lang="ru-RU" sz="1000" b="0" u="none" dirty="0" smtClean="0">
              <a:solidFill>
                <a:schemeClr val="tx1"/>
              </a:solidFill>
            </a:rPr>
            <a:t>Нет, не включаются. В подразделе 3.2 разд. 3 указываются сведения о суммах начисленных выплат и исчисленных с них взносах на ОПС. Так, в строках графы 150 подраздела 3.2.1 указывается база для исчисления страховых взносов на ОПС (не выше ее предельной величины) за соответствующий месяц (по соответствующему коду), а в строках графы 170 подраздела 3.2.1 указывается сумма страховых взносов, которая рассчитана с базы в пределах лимита, за соответствующий месяц (по соответствующему коду)..</a:t>
          </a:r>
          <a:endParaRPr lang="ru-RU" sz="1000" b="0" u="none" dirty="0">
            <a:solidFill>
              <a:schemeClr val="tx1"/>
            </a:solidFill>
          </a:endParaRPr>
        </a:p>
      </dgm:t>
    </dgm:pt>
    <dgm:pt modelId="{2B03D190-7757-474D-A134-CAA67074D822}" type="parTrans" cxnId="{A6945BE3-05F4-4470-AD89-CDA75DF3D832}">
      <dgm:prSet/>
      <dgm:spPr/>
      <dgm:t>
        <a:bodyPr/>
        <a:lstStyle/>
        <a:p>
          <a:endParaRPr lang="ru-RU" sz="1000">
            <a:solidFill>
              <a:schemeClr val="tx1"/>
            </a:solidFill>
          </a:endParaRPr>
        </a:p>
      </dgm:t>
    </dgm:pt>
    <dgm:pt modelId="{91288A64-D9A9-4432-8541-478B92F30DAA}" type="sibTrans" cxnId="{A6945BE3-05F4-4470-AD89-CDA75DF3D832}">
      <dgm:prSet/>
      <dgm:spPr/>
      <dgm:t>
        <a:bodyPr/>
        <a:lstStyle/>
        <a:p>
          <a:endParaRPr lang="ru-RU" sz="1000">
            <a:solidFill>
              <a:schemeClr val="tx1"/>
            </a:solidFill>
          </a:endParaRPr>
        </a:p>
      </dgm:t>
    </dgm:pt>
    <dgm:pt modelId="{6C1A61C3-F891-43F0-9E84-DC8C9FCE4906}">
      <dgm:prSet phldrT="[Текст]" custT="1"/>
      <dgm:spPr/>
      <dgm:t>
        <a:bodyPr/>
        <a:lstStyle/>
        <a:p>
          <a:r>
            <a:rPr lang="ru-RU" sz="1000" b="1" u="sng" dirty="0" smtClean="0">
              <a:solidFill>
                <a:schemeClr val="tx1"/>
              </a:solidFill>
            </a:rPr>
            <a:t>Ответ: </a:t>
          </a:r>
          <a:r>
            <a:rPr lang="ru-RU" sz="1000" b="0" u="none" dirty="0" smtClean="0">
              <a:solidFill>
                <a:schemeClr val="tx1"/>
              </a:solidFill>
            </a:rPr>
            <a:t>В персонифицированных сведениях о застрахованных лицах, в которых отсутствуют данные о сумме выплат и иных вознаграждений, начисленных в пользу физического лица за последние три месяца расчетного (отчетного) периода, в строках 120 - 210 указываются прочерки.</a:t>
          </a:r>
          <a:endParaRPr lang="ru-RU" sz="1000" b="0" u="none" dirty="0">
            <a:solidFill>
              <a:schemeClr val="tx1"/>
            </a:solidFill>
          </a:endParaRPr>
        </a:p>
      </dgm:t>
    </dgm:pt>
    <dgm:pt modelId="{5E81BBE0-012C-4D5E-9643-66B8FB48F9D4}" type="parTrans" cxnId="{4E65B676-9537-43E1-B944-428043FB2370}">
      <dgm:prSet/>
      <dgm:spPr/>
      <dgm:t>
        <a:bodyPr/>
        <a:lstStyle/>
        <a:p>
          <a:endParaRPr lang="ru-RU" sz="1000">
            <a:solidFill>
              <a:schemeClr val="tx1"/>
            </a:solidFill>
          </a:endParaRPr>
        </a:p>
      </dgm:t>
    </dgm:pt>
    <dgm:pt modelId="{BEA984F1-66EE-4578-9559-D05FCE43078D}" type="sibTrans" cxnId="{4E65B676-9537-43E1-B944-428043FB2370}">
      <dgm:prSet/>
      <dgm:spPr/>
      <dgm:t>
        <a:bodyPr/>
        <a:lstStyle/>
        <a:p>
          <a:endParaRPr lang="ru-RU" sz="1000">
            <a:solidFill>
              <a:schemeClr val="tx1"/>
            </a:solidFill>
          </a:endParaRPr>
        </a:p>
      </dgm:t>
    </dgm:pt>
    <dgm:pt modelId="{9AF4AC97-EE30-4AF7-8134-55F5EFEABD4E}">
      <dgm:prSet phldrT="[Текст]" custT="1"/>
      <dgm:spPr/>
      <dgm:t>
        <a:bodyPr/>
        <a:lstStyle/>
        <a:p>
          <a:r>
            <a:rPr lang="ru-RU" sz="1000" dirty="0" smtClean="0">
              <a:solidFill>
                <a:schemeClr val="tx1"/>
              </a:solidFill>
            </a:rPr>
            <a:t>У сотрудника во II квартале не было начисления страховых взносов (был в отпуске). Как правильно отразить его в разд. 3 РСВ за полугодие, нужно ли заполнять код строки 120 (месяц) и 130 (код застрахованного лица) за период, когда не было начислений?</a:t>
          </a:r>
          <a:endParaRPr lang="ru-RU" sz="1000" dirty="0">
            <a:solidFill>
              <a:schemeClr val="tx1"/>
            </a:solidFill>
          </a:endParaRPr>
        </a:p>
      </dgm:t>
    </dgm:pt>
    <dgm:pt modelId="{EA49E6B9-9712-4858-8B2D-1ADBF4C6BE15}" type="parTrans" cxnId="{37B31734-C30E-4571-8BC4-32E0E2998C83}">
      <dgm:prSet/>
      <dgm:spPr/>
      <dgm:t>
        <a:bodyPr/>
        <a:lstStyle/>
        <a:p>
          <a:endParaRPr lang="ru-RU" sz="1000">
            <a:solidFill>
              <a:schemeClr val="tx1"/>
            </a:solidFill>
          </a:endParaRPr>
        </a:p>
      </dgm:t>
    </dgm:pt>
    <dgm:pt modelId="{38410644-F159-4AB3-AEDF-CECFC0E189F2}" type="sibTrans" cxnId="{37B31734-C30E-4571-8BC4-32E0E2998C83}">
      <dgm:prSet/>
      <dgm:spPr/>
      <dgm:t>
        <a:bodyPr/>
        <a:lstStyle/>
        <a:p>
          <a:endParaRPr lang="ru-RU" sz="1000">
            <a:solidFill>
              <a:schemeClr val="tx1"/>
            </a:solidFill>
          </a:endParaRPr>
        </a:p>
      </dgm:t>
    </dgm:pt>
    <dgm:pt modelId="{4F505390-015F-4446-BD42-D5D605EE48B1}">
      <dgm:prSet phldrT="[Текст]" custT="1"/>
      <dgm:spPr/>
      <dgm:t>
        <a:bodyPr/>
        <a:lstStyle/>
        <a:p>
          <a:r>
            <a:rPr lang="ru-RU" sz="1000" b="1" u="sng" dirty="0" smtClean="0">
              <a:solidFill>
                <a:schemeClr val="tx1"/>
              </a:solidFill>
            </a:rPr>
            <a:t>Ответ:</a:t>
          </a:r>
          <a:r>
            <a:rPr lang="ru-RU" sz="1000" b="0" u="none" dirty="0" smtClean="0">
              <a:solidFill>
                <a:schemeClr val="tx1"/>
              </a:solidFill>
            </a:rPr>
            <a:t>  В случае отсутствия у садоводческих некоммерческих товариществ выплат в пользу физических лиц в течение того или иного расчетного (отчетного) периода они обязаны представить в установленный срок в налоговые органы Расчет с нулевыми показателями (Разъяснения представлены в письма Минфина России от 31.12.2020 № 03-15-03/116923, от 15.10.2020 N 03-15-05/89958 и от 29.10.2020 N 03-15-05/94267)</a:t>
          </a:r>
          <a:endParaRPr lang="ru-RU" sz="1000" b="0" u="none" dirty="0">
            <a:solidFill>
              <a:schemeClr val="tx1"/>
            </a:solidFill>
          </a:endParaRPr>
        </a:p>
      </dgm:t>
    </dgm:pt>
    <dgm:pt modelId="{32E89981-195F-4488-ABFF-7CE5399ACC2A}" type="parTrans" cxnId="{1E8CEDC2-FA2D-4C39-9C1A-007666D4441F}">
      <dgm:prSet/>
      <dgm:spPr/>
      <dgm:t>
        <a:bodyPr/>
        <a:lstStyle/>
        <a:p>
          <a:endParaRPr lang="ru-RU"/>
        </a:p>
      </dgm:t>
    </dgm:pt>
    <dgm:pt modelId="{441ADB2D-DD93-4373-8730-67D1E48DA3E2}" type="sibTrans" cxnId="{1E8CEDC2-FA2D-4C39-9C1A-007666D4441F}">
      <dgm:prSet/>
      <dgm:spPr/>
      <dgm:t>
        <a:bodyPr/>
        <a:lstStyle/>
        <a:p>
          <a:endParaRPr lang="ru-RU"/>
        </a:p>
      </dgm:t>
    </dgm:pt>
    <dgm:pt modelId="{907C9734-24C5-4087-9301-34521D345BAA}">
      <dgm:prSet phldrT="[Текст]" custT="1"/>
      <dgm:spPr/>
      <dgm:t>
        <a:bodyPr/>
        <a:lstStyle/>
        <a:p>
          <a:r>
            <a:rPr lang="ru-RU" sz="1000" b="0" u="none" dirty="0" smtClean="0">
              <a:solidFill>
                <a:schemeClr val="tx1"/>
              </a:solidFill>
            </a:rPr>
            <a:t>О представлении в налоговые органы расчетов по страховым взносам СНТ в случае отсутствия выплат физическим лицам по трудовым договорам и по гражданско-правовым договорам, предметом которых являются выполнение работ, оказание услуг</a:t>
          </a:r>
        </a:p>
      </dgm:t>
    </dgm:pt>
    <dgm:pt modelId="{FAE2BFE6-3144-48C7-8E27-9D8ACCFA1656}" type="parTrans" cxnId="{BE345C72-AE7E-4BA4-824B-37856DB3CE09}">
      <dgm:prSet/>
      <dgm:spPr/>
      <dgm:t>
        <a:bodyPr/>
        <a:lstStyle/>
        <a:p>
          <a:endParaRPr lang="ru-RU"/>
        </a:p>
      </dgm:t>
    </dgm:pt>
    <dgm:pt modelId="{466B3C80-414E-41BA-BFC7-51DA40B00621}" type="sibTrans" cxnId="{BE345C72-AE7E-4BA4-824B-37856DB3CE09}">
      <dgm:prSet/>
      <dgm:spPr/>
      <dgm:t>
        <a:bodyPr/>
        <a:lstStyle/>
        <a:p>
          <a:endParaRPr lang="ru-RU"/>
        </a:p>
      </dgm:t>
    </dgm:pt>
    <dgm:pt modelId="{24933AC1-EC29-4009-9DF1-A6730624ADB6}" type="pres">
      <dgm:prSet presAssocID="{17331C9D-8EBF-4058-8824-2D7DEC2A764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3E99034-3B37-44D2-A9F0-BC9D377D3615}" type="pres">
      <dgm:prSet presAssocID="{0957D96A-ABA5-414C-BA62-C2B21CFD399E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90F4C7-81FC-47CB-AEEE-24351EB923C4}" type="pres">
      <dgm:prSet presAssocID="{0957D96A-ABA5-414C-BA62-C2B21CFD399E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BFF8CD-40C8-438C-BCC3-5425A853707E}" type="pres">
      <dgm:prSet presAssocID="{969698D2-4378-439D-8A97-EB35D3EE1D3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0E6991-5DEC-44B6-823D-315884DE3B23}" type="pres">
      <dgm:prSet presAssocID="{969698D2-4378-439D-8A97-EB35D3EE1D33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AC95E4-BF6C-42FD-A61C-3C28B7693362}" type="pres">
      <dgm:prSet presAssocID="{9AF4AC97-EE30-4AF7-8134-55F5EFEABD4E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BE0B59-BB0A-4042-BA3C-EBFC23D5AC9A}" type="pres">
      <dgm:prSet presAssocID="{9AF4AC97-EE30-4AF7-8134-55F5EFEABD4E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505E64-015A-4BFD-A532-A1F53478060D}" type="pres">
      <dgm:prSet presAssocID="{907C9734-24C5-4087-9301-34521D345BAA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64688A-40F9-4EC1-B71D-219B7709DDB6}" type="pres">
      <dgm:prSet presAssocID="{907C9734-24C5-4087-9301-34521D345BAA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1979F66-29E1-4A5E-81F1-22DDABFA18BE}" type="presOf" srcId="{907C9734-24C5-4087-9301-34521D345BAA}" destId="{E6505E64-015A-4BFD-A532-A1F53478060D}" srcOrd="0" destOrd="0" presId="urn:microsoft.com/office/officeart/2005/8/layout/vList2"/>
    <dgm:cxn modelId="{4E65B676-9537-43E1-B944-428043FB2370}" srcId="{9AF4AC97-EE30-4AF7-8134-55F5EFEABD4E}" destId="{6C1A61C3-F891-43F0-9E84-DC8C9FCE4906}" srcOrd="0" destOrd="0" parTransId="{5E81BBE0-012C-4D5E-9643-66B8FB48F9D4}" sibTransId="{BEA984F1-66EE-4578-9559-D05FCE43078D}"/>
    <dgm:cxn modelId="{E2693C61-A321-4AD3-8213-3D88FF9EA30E}" type="presOf" srcId="{4F505390-015F-4446-BD42-D5D605EE48B1}" destId="{3D64688A-40F9-4EC1-B71D-219B7709DDB6}" srcOrd="0" destOrd="0" presId="urn:microsoft.com/office/officeart/2005/8/layout/vList2"/>
    <dgm:cxn modelId="{AE185F7C-0447-4000-A2CB-2BB9DFFCE31E}" srcId="{17331C9D-8EBF-4058-8824-2D7DEC2A7645}" destId="{969698D2-4378-439D-8A97-EB35D3EE1D33}" srcOrd="1" destOrd="0" parTransId="{13E9633F-6160-4206-9EF8-E0C71309DFFD}" sibTransId="{923AA691-4AE2-4910-8728-C3145DFAB0EB}"/>
    <dgm:cxn modelId="{312E1054-38BC-491F-A090-4DA6988A9567}" srcId="{0957D96A-ABA5-414C-BA62-C2B21CFD399E}" destId="{640DA4AD-D75D-4605-9DF5-1DC146C90121}" srcOrd="0" destOrd="0" parTransId="{594F9A2A-5C09-46B8-A071-C7D2261C5FEC}" sibTransId="{D44ADD07-9A61-4E56-B094-FCF4C063F7B3}"/>
    <dgm:cxn modelId="{1E41D21F-3751-4284-8AB6-1EEB04B17353}" type="presOf" srcId="{640DA4AD-D75D-4605-9DF5-1DC146C90121}" destId="{D290F4C7-81FC-47CB-AEEE-24351EB923C4}" srcOrd="0" destOrd="0" presId="urn:microsoft.com/office/officeart/2005/8/layout/vList2"/>
    <dgm:cxn modelId="{7A2DF38D-928B-415A-8248-EFEB45C7B758}" type="presOf" srcId="{969698D2-4378-439D-8A97-EB35D3EE1D33}" destId="{A8BFF8CD-40C8-438C-BCC3-5425A853707E}" srcOrd="0" destOrd="0" presId="urn:microsoft.com/office/officeart/2005/8/layout/vList2"/>
    <dgm:cxn modelId="{239CEFC6-4A58-41E1-9E9A-22B00A15C4FB}" type="presOf" srcId="{0957D96A-ABA5-414C-BA62-C2B21CFD399E}" destId="{C3E99034-3B37-44D2-A9F0-BC9D377D3615}" srcOrd="0" destOrd="0" presId="urn:microsoft.com/office/officeart/2005/8/layout/vList2"/>
    <dgm:cxn modelId="{37B31734-C30E-4571-8BC4-32E0E2998C83}" srcId="{17331C9D-8EBF-4058-8824-2D7DEC2A7645}" destId="{9AF4AC97-EE30-4AF7-8134-55F5EFEABD4E}" srcOrd="2" destOrd="0" parTransId="{EA49E6B9-9712-4858-8B2D-1ADBF4C6BE15}" sibTransId="{38410644-F159-4AB3-AEDF-CECFC0E189F2}"/>
    <dgm:cxn modelId="{B202A509-748D-4D48-9674-140A05BB9A63}" type="presOf" srcId="{17331C9D-8EBF-4058-8824-2D7DEC2A7645}" destId="{24933AC1-EC29-4009-9DF1-A6730624ADB6}" srcOrd="0" destOrd="0" presId="urn:microsoft.com/office/officeart/2005/8/layout/vList2"/>
    <dgm:cxn modelId="{DFA9D031-CE10-4504-82E9-2B3B3018EB71}" type="presOf" srcId="{B8A1C10D-A523-46DB-8E80-D044065BE264}" destId="{C30E6991-5DEC-44B6-823D-315884DE3B23}" srcOrd="0" destOrd="0" presId="urn:microsoft.com/office/officeart/2005/8/layout/vList2"/>
    <dgm:cxn modelId="{8A0E5C3D-F78A-415B-9F71-98C978E11A44}" type="presOf" srcId="{6C1A61C3-F891-43F0-9E84-DC8C9FCE4906}" destId="{07BE0B59-BB0A-4042-BA3C-EBFC23D5AC9A}" srcOrd="0" destOrd="0" presId="urn:microsoft.com/office/officeart/2005/8/layout/vList2"/>
    <dgm:cxn modelId="{EAD18607-B197-4911-8FFF-BBF6B588D770}" srcId="{17331C9D-8EBF-4058-8824-2D7DEC2A7645}" destId="{0957D96A-ABA5-414C-BA62-C2B21CFD399E}" srcOrd="0" destOrd="0" parTransId="{0D0E7C7A-11C5-4356-8C56-D60013D92EEC}" sibTransId="{F3E12462-51B5-4C36-B168-0087E4E6CF9D}"/>
    <dgm:cxn modelId="{BE345C72-AE7E-4BA4-824B-37856DB3CE09}" srcId="{17331C9D-8EBF-4058-8824-2D7DEC2A7645}" destId="{907C9734-24C5-4087-9301-34521D345BAA}" srcOrd="3" destOrd="0" parTransId="{FAE2BFE6-3144-48C7-8E27-9D8ACCFA1656}" sibTransId="{466B3C80-414E-41BA-BFC7-51DA40B00621}"/>
    <dgm:cxn modelId="{A6945BE3-05F4-4470-AD89-CDA75DF3D832}" srcId="{969698D2-4378-439D-8A97-EB35D3EE1D33}" destId="{B8A1C10D-A523-46DB-8E80-D044065BE264}" srcOrd="0" destOrd="0" parTransId="{2B03D190-7757-474D-A134-CAA67074D822}" sibTransId="{91288A64-D9A9-4432-8541-478B92F30DAA}"/>
    <dgm:cxn modelId="{425932E2-23E7-4832-9999-9478B685D147}" type="presOf" srcId="{9AF4AC97-EE30-4AF7-8134-55F5EFEABD4E}" destId="{ECAC95E4-BF6C-42FD-A61C-3C28B7693362}" srcOrd="0" destOrd="0" presId="urn:microsoft.com/office/officeart/2005/8/layout/vList2"/>
    <dgm:cxn modelId="{1E8CEDC2-FA2D-4C39-9C1A-007666D4441F}" srcId="{907C9734-24C5-4087-9301-34521D345BAA}" destId="{4F505390-015F-4446-BD42-D5D605EE48B1}" srcOrd="0" destOrd="0" parTransId="{32E89981-195F-4488-ABFF-7CE5399ACC2A}" sibTransId="{441ADB2D-DD93-4373-8730-67D1E48DA3E2}"/>
    <dgm:cxn modelId="{DE6F11D6-CE41-4A87-8E5D-5839DD6E73AB}" type="presParOf" srcId="{24933AC1-EC29-4009-9DF1-A6730624ADB6}" destId="{C3E99034-3B37-44D2-A9F0-BC9D377D3615}" srcOrd="0" destOrd="0" presId="urn:microsoft.com/office/officeart/2005/8/layout/vList2"/>
    <dgm:cxn modelId="{83A32102-AA8A-4363-9CDF-ADD9488D1F1B}" type="presParOf" srcId="{24933AC1-EC29-4009-9DF1-A6730624ADB6}" destId="{D290F4C7-81FC-47CB-AEEE-24351EB923C4}" srcOrd="1" destOrd="0" presId="urn:microsoft.com/office/officeart/2005/8/layout/vList2"/>
    <dgm:cxn modelId="{CBC20369-8B19-43D4-997E-6B17FCC058F4}" type="presParOf" srcId="{24933AC1-EC29-4009-9DF1-A6730624ADB6}" destId="{A8BFF8CD-40C8-438C-BCC3-5425A853707E}" srcOrd="2" destOrd="0" presId="urn:microsoft.com/office/officeart/2005/8/layout/vList2"/>
    <dgm:cxn modelId="{A8D448D1-92D3-4AA0-8258-1757D04687DE}" type="presParOf" srcId="{24933AC1-EC29-4009-9DF1-A6730624ADB6}" destId="{C30E6991-5DEC-44B6-823D-315884DE3B23}" srcOrd="3" destOrd="0" presId="urn:microsoft.com/office/officeart/2005/8/layout/vList2"/>
    <dgm:cxn modelId="{D2E9C9ED-5421-4A54-B919-0C599E9DB60A}" type="presParOf" srcId="{24933AC1-EC29-4009-9DF1-A6730624ADB6}" destId="{ECAC95E4-BF6C-42FD-A61C-3C28B7693362}" srcOrd="4" destOrd="0" presId="urn:microsoft.com/office/officeart/2005/8/layout/vList2"/>
    <dgm:cxn modelId="{5A4F2B44-16DB-472D-AC4E-36BF54F65DFD}" type="presParOf" srcId="{24933AC1-EC29-4009-9DF1-A6730624ADB6}" destId="{07BE0B59-BB0A-4042-BA3C-EBFC23D5AC9A}" srcOrd="5" destOrd="0" presId="urn:microsoft.com/office/officeart/2005/8/layout/vList2"/>
    <dgm:cxn modelId="{381CFEA3-8605-4D4E-B8FB-C22E51E9947A}" type="presParOf" srcId="{24933AC1-EC29-4009-9DF1-A6730624ADB6}" destId="{E6505E64-015A-4BFD-A532-A1F53478060D}" srcOrd="6" destOrd="0" presId="urn:microsoft.com/office/officeart/2005/8/layout/vList2"/>
    <dgm:cxn modelId="{F633DE54-2AA2-4F53-B76D-151EEAF4576E}" type="presParOf" srcId="{24933AC1-EC29-4009-9DF1-A6730624ADB6}" destId="{3D64688A-40F9-4EC1-B71D-219B7709DDB6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4AA2C6-A825-4527-AB8D-FDFDF4449C1D}" type="doc">
      <dgm:prSet loTypeId="urn:microsoft.com/office/officeart/2005/8/layout/hList1" loCatId="list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0B265F2-3654-4354-8D7A-FDB467B52BE6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Работницы, находящиеся в  отпуске по беременности и родам, учитываются в расчете по страховым взносам при указании численности застрахованных лиц по строкам «Количество застрахованных лиц, всего»:</a:t>
          </a:r>
          <a:endParaRPr lang="ru-RU" dirty="0">
            <a:solidFill>
              <a:schemeClr val="tx1"/>
            </a:solidFill>
          </a:endParaRPr>
        </a:p>
      </dgm:t>
    </dgm:pt>
    <dgm:pt modelId="{B2FA597E-EA9A-42B4-A825-8D891C030FE7}" type="parTrans" cxnId="{ADA71782-89EC-41C7-B952-0A7A688050A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FB81A9C7-B9C1-4B5B-A76B-63721598B178}" type="sibTrans" cxnId="{ADA71782-89EC-41C7-B952-0A7A688050A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B337896-9A4D-45C9-B873-0704E87BCB42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010 подраздела 1.1 (ОПС);</a:t>
          </a:r>
          <a:endParaRPr lang="ru-RU" dirty="0">
            <a:solidFill>
              <a:schemeClr val="tx1"/>
            </a:solidFill>
          </a:endParaRPr>
        </a:p>
      </dgm:t>
    </dgm:pt>
    <dgm:pt modelId="{87C27186-E558-41B6-91F8-4688DAD83BEC}" type="parTrans" cxnId="{10ADCC80-3F64-4AD4-8535-D8D9E237B13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E041AAB1-F2AD-41E5-AEAA-BA256A03658F}" type="sibTrans" cxnId="{10ADCC80-3F64-4AD4-8535-D8D9E237B13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D94BAF5-8196-4AFC-9477-B4DC859E1025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010 подраздела 1.2 приложения 1 к разделу 1 (ОМС);</a:t>
          </a:r>
          <a:endParaRPr lang="ru-RU" dirty="0">
            <a:solidFill>
              <a:schemeClr val="tx1"/>
            </a:solidFill>
          </a:endParaRPr>
        </a:p>
      </dgm:t>
    </dgm:pt>
    <dgm:pt modelId="{387ADA27-A761-478A-A351-A05E58E60C6E}" type="parTrans" cxnId="{2F8CF8AD-EDF9-4903-AE83-E13D46FF7F3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F9C3CB6-FE58-4F3C-8282-2BDB90EF5CD6}" type="sibTrans" cxnId="{2F8CF8AD-EDF9-4903-AE83-E13D46FF7F3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AA7E861-C5BE-4110-B132-8E74CA8A2229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010 приложения 2 к разделу 1 (ФСС)</a:t>
          </a:r>
          <a:endParaRPr lang="ru-RU" dirty="0">
            <a:solidFill>
              <a:schemeClr val="tx1"/>
            </a:solidFill>
          </a:endParaRPr>
        </a:p>
      </dgm:t>
    </dgm:pt>
    <dgm:pt modelId="{164B084E-B2C4-4450-8DFD-745C09755674}" type="parTrans" cxnId="{048A1BD3-5D3D-499B-B8C8-BD5F7161B8A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356ABCA-081F-41F5-AAB9-69C742D04E19}" type="sibTrans" cxnId="{048A1BD3-5D3D-499B-B8C8-BD5F7161B8A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56E5AE53-084D-457B-9729-538B2CE1AC65}" type="pres">
      <dgm:prSet presAssocID="{624AA2C6-A825-4527-AB8D-FDFDF4449C1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814B036-6CF7-409F-B021-A686D550CA04}" type="pres">
      <dgm:prSet presAssocID="{90B265F2-3654-4354-8D7A-FDB467B52BE6}" presName="composite" presStyleCnt="0"/>
      <dgm:spPr/>
    </dgm:pt>
    <dgm:pt modelId="{DB76C13A-2A0C-4618-8FB4-7A7B8F786A74}" type="pres">
      <dgm:prSet presAssocID="{90B265F2-3654-4354-8D7A-FDB467B52BE6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C98776-B916-4696-884C-A83ACCD66822}" type="pres">
      <dgm:prSet presAssocID="{90B265F2-3654-4354-8D7A-FDB467B52BE6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E9AEE86-1515-4854-A8DD-A67228AC4963}" type="presOf" srcId="{3AA7E861-C5BE-4110-B132-8E74CA8A2229}" destId="{69C98776-B916-4696-884C-A83ACCD66822}" srcOrd="0" destOrd="2" presId="urn:microsoft.com/office/officeart/2005/8/layout/hList1"/>
    <dgm:cxn modelId="{323627C8-222A-44DD-B650-E4037F252DA4}" type="presOf" srcId="{90B265F2-3654-4354-8D7A-FDB467B52BE6}" destId="{DB76C13A-2A0C-4618-8FB4-7A7B8F786A74}" srcOrd="0" destOrd="0" presId="urn:microsoft.com/office/officeart/2005/8/layout/hList1"/>
    <dgm:cxn modelId="{2F8CF8AD-EDF9-4903-AE83-E13D46FF7F3D}" srcId="{90B265F2-3654-4354-8D7A-FDB467B52BE6}" destId="{AD94BAF5-8196-4AFC-9477-B4DC859E1025}" srcOrd="1" destOrd="0" parTransId="{387ADA27-A761-478A-A351-A05E58E60C6E}" sibTransId="{1F9C3CB6-FE58-4F3C-8282-2BDB90EF5CD6}"/>
    <dgm:cxn modelId="{96C92AAA-2D74-4614-85B7-CD6D950D1F71}" type="presOf" srcId="{AD94BAF5-8196-4AFC-9477-B4DC859E1025}" destId="{69C98776-B916-4696-884C-A83ACCD66822}" srcOrd="0" destOrd="1" presId="urn:microsoft.com/office/officeart/2005/8/layout/hList1"/>
    <dgm:cxn modelId="{048A1BD3-5D3D-499B-B8C8-BD5F7161B8A0}" srcId="{90B265F2-3654-4354-8D7A-FDB467B52BE6}" destId="{3AA7E861-C5BE-4110-B132-8E74CA8A2229}" srcOrd="2" destOrd="0" parTransId="{164B084E-B2C4-4450-8DFD-745C09755674}" sibTransId="{8356ABCA-081F-41F5-AAB9-69C742D04E19}"/>
    <dgm:cxn modelId="{10ADCC80-3F64-4AD4-8535-D8D9E237B13A}" srcId="{90B265F2-3654-4354-8D7A-FDB467B52BE6}" destId="{2B337896-9A4D-45C9-B873-0704E87BCB42}" srcOrd="0" destOrd="0" parTransId="{87C27186-E558-41B6-91F8-4688DAD83BEC}" sibTransId="{E041AAB1-F2AD-41E5-AEAA-BA256A03658F}"/>
    <dgm:cxn modelId="{684E8426-1B62-4738-8876-10763DF613CD}" type="presOf" srcId="{2B337896-9A4D-45C9-B873-0704E87BCB42}" destId="{69C98776-B916-4696-884C-A83ACCD66822}" srcOrd="0" destOrd="0" presId="urn:microsoft.com/office/officeart/2005/8/layout/hList1"/>
    <dgm:cxn modelId="{73B90999-3D87-484D-9C58-CC32389AE0C3}" type="presOf" srcId="{624AA2C6-A825-4527-AB8D-FDFDF4449C1D}" destId="{56E5AE53-084D-457B-9729-538B2CE1AC65}" srcOrd="0" destOrd="0" presId="urn:microsoft.com/office/officeart/2005/8/layout/hList1"/>
    <dgm:cxn modelId="{ADA71782-89EC-41C7-B952-0A7A688050AB}" srcId="{624AA2C6-A825-4527-AB8D-FDFDF4449C1D}" destId="{90B265F2-3654-4354-8D7A-FDB467B52BE6}" srcOrd="0" destOrd="0" parTransId="{B2FA597E-EA9A-42B4-A825-8D891C030FE7}" sibTransId="{FB81A9C7-B9C1-4B5B-A76B-63721598B178}"/>
    <dgm:cxn modelId="{32EB7746-002D-4AD0-8B94-62FCA1604EA0}" type="presParOf" srcId="{56E5AE53-084D-457B-9729-538B2CE1AC65}" destId="{4814B036-6CF7-409F-B021-A686D550CA04}" srcOrd="0" destOrd="0" presId="urn:microsoft.com/office/officeart/2005/8/layout/hList1"/>
    <dgm:cxn modelId="{ECD45720-DD88-4CBC-AE7E-60D1CDA619AB}" type="presParOf" srcId="{4814B036-6CF7-409F-B021-A686D550CA04}" destId="{DB76C13A-2A0C-4618-8FB4-7A7B8F786A74}" srcOrd="0" destOrd="0" presId="urn:microsoft.com/office/officeart/2005/8/layout/hList1"/>
    <dgm:cxn modelId="{867F6FD8-A8F4-44CC-B626-5ECDD12DF8E1}" type="presParOf" srcId="{4814B036-6CF7-409F-B021-A686D550CA04}" destId="{69C98776-B916-4696-884C-A83ACCD6682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EA171DA-6EE7-4C0E-910F-16B110B7332D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672F1AA7-FA96-4141-A075-ABB21A821304}">
      <dgm:prSet phldrT="[Текст]"/>
      <dgm:spPr/>
      <dgm:t>
        <a:bodyPr/>
        <a:lstStyle/>
        <a:p>
          <a:r>
            <a:rPr lang="ru-RU" smtClean="0">
              <a:solidFill>
                <a:schemeClr val="tx1"/>
              </a:solidFill>
            </a:rPr>
            <a:t>При обнаружении факта неотражения или неполноты отражения сведений, а также ошибок, которые повлекли за собой занижение суммы страховых взносов, подлежащей уплате</a:t>
          </a:r>
          <a:endParaRPr lang="ru-RU" dirty="0">
            <a:solidFill>
              <a:schemeClr val="tx1"/>
            </a:solidFill>
          </a:endParaRPr>
        </a:p>
      </dgm:t>
    </dgm:pt>
    <dgm:pt modelId="{916D1D08-5779-4BB3-9B73-FD777864AAC1}" type="parTrans" cxnId="{D28D1F44-57ED-4C4E-9D5F-3178334239E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7152004-99D6-4097-A10F-9D9B86A31B48}" type="sibTrans" cxnId="{D28D1F44-57ED-4C4E-9D5F-3178334239E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E8FF04F-92BC-4553-84F7-DE8217E3EFB2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При выявлении фактов указания недостоверных сведений, а также ошибок не приводящих к занижению суммы страховых взносов, подлежащей уплате</a:t>
          </a:r>
          <a:endParaRPr lang="ru-RU" dirty="0">
            <a:solidFill>
              <a:schemeClr val="tx1"/>
            </a:solidFill>
          </a:endParaRPr>
        </a:p>
      </dgm:t>
    </dgm:pt>
    <dgm:pt modelId="{107C6233-9213-4627-8E08-F2EF88DB26D1}" type="parTrans" cxnId="{6F5B8041-D926-4216-A0A4-8A3689ABFC5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01162C4-DD72-4C6F-B4BB-0D60F80D957D}" type="sibTrans" cxnId="{6F5B8041-D926-4216-A0A4-8A3689ABFC5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AE30B13-1178-45DF-AD37-29CCA6435FD5}">
      <dgm:prSet phldrT="[Текст]"/>
      <dgm:spPr/>
      <dgm:t>
        <a:bodyPr/>
        <a:lstStyle/>
        <a:p>
          <a:r>
            <a:rPr lang="ru-RU" smtClean="0">
              <a:solidFill>
                <a:schemeClr val="tx1"/>
              </a:solidFill>
            </a:rPr>
            <a:t>При необходимости корректировки персонифицированных сведений о застрахованных лицах</a:t>
          </a:r>
          <a:endParaRPr lang="ru-RU" dirty="0">
            <a:solidFill>
              <a:schemeClr val="tx1"/>
            </a:solidFill>
          </a:endParaRPr>
        </a:p>
      </dgm:t>
    </dgm:pt>
    <dgm:pt modelId="{E64B0BB3-B992-41EC-8A39-0FD7462693D3}" type="parTrans" cxnId="{1B17119E-27E9-47AB-8A69-54E1EECA993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AE15AE8-700C-41A1-994C-4368E9DD58AF}" type="sibTrans" cxnId="{1B17119E-27E9-47AB-8A69-54E1EECA993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DFA64E1-4C88-42F3-9694-303C6FA11881}">
      <dgm:prSet phldrT="[Текст]"/>
      <dgm:spPr/>
      <dgm:t>
        <a:bodyPr/>
        <a:lstStyle/>
        <a:p>
          <a:r>
            <a:rPr lang="ru-RU" smtClean="0">
              <a:solidFill>
                <a:schemeClr val="tx1"/>
              </a:solidFill>
            </a:rPr>
            <a:t>При получении от налогового органа требования о внесении соответствующих исправлений</a:t>
          </a:r>
          <a:endParaRPr lang="ru-RU" dirty="0">
            <a:solidFill>
              <a:schemeClr val="tx1"/>
            </a:solidFill>
          </a:endParaRPr>
        </a:p>
      </dgm:t>
    </dgm:pt>
    <dgm:pt modelId="{C5E33DF5-B993-4082-A03E-74A9E5FA6643}" type="parTrans" cxnId="{79ED1A3C-25D0-4FC8-9C9E-B6B1C7197F9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79FAADB8-F4A7-4F6F-B591-7187A73837BF}" type="sibTrans" cxnId="{79ED1A3C-25D0-4FC8-9C9E-B6B1C7197F9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B6614B6-D299-47D2-8A9D-475A1755EB8A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Непринятия ФСС РФ к зачету расходов на выплату страхового обеспечения (за периоды до 01.01.2021)</a:t>
          </a:r>
          <a:endParaRPr lang="ru-RU" dirty="0">
            <a:solidFill>
              <a:schemeClr val="tx1"/>
            </a:solidFill>
          </a:endParaRPr>
        </a:p>
      </dgm:t>
    </dgm:pt>
    <dgm:pt modelId="{3CA7F801-A127-4BEB-9D08-2EDFD45F02AB}" type="parTrans" cxnId="{B5639B36-3A32-4520-9C96-4200FEEBFED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506F243-BC99-46EB-91F5-0F701A6D444E}" type="sibTrans" cxnId="{B5639B36-3A32-4520-9C96-4200FEEBFED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F051652-632D-48AB-8E61-E3537113F426}" type="pres">
      <dgm:prSet presAssocID="{CEA171DA-6EE7-4C0E-910F-16B110B7332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9AFC3F1-05C2-4D2F-AD9F-861639D8A24E}" type="pres">
      <dgm:prSet presAssocID="{672F1AA7-FA96-4141-A075-ABB21A82130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32F69B-4CA7-4E38-A3E2-6849C6DC0056}" type="pres">
      <dgm:prSet presAssocID="{87152004-99D6-4097-A10F-9D9B86A31B48}" presName="sibTrans" presStyleCnt="0"/>
      <dgm:spPr/>
    </dgm:pt>
    <dgm:pt modelId="{21547EFE-3FC0-406C-BFAC-8EDD7B54D9A4}" type="pres">
      <dgm:prSet presAssocID="{1E8FF04F-92BC-4553-84F7-DE8217E3EFB2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FC46D7-D0E8-4D13-ABA3-A291FCB1DC20}" type="pres">
      <dgm:prSet presAssocID="{401162C4-DD72-4C6F-B4BB-0D60F80D957D}" presName="sibTrans" presStyleCnt="0"/>
      <dgm:spPr/>
    </dgm:pt>
    <dgm:pt modelId="{E9CE93A8-A6F2-4135-83EC-434117F4152B}" type="pres">
      <dgm:prSet presAssocID="{4AE30B13-1178-45DF-AD37-29CCA6435FD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75ADCE-83D8-46BD-97FB-6B3895A0614D}" type="pres">
      <dgm:prSet presAssocID="{AAE15AE8-700C-41A1-994C-4368E9DD58AF}" presName="sibTrans" presStyleCnt="0"/>
      <dgm:spPr/>
    </dgm:pt>
    <dgm:pt modelId="{BD79B8E5-895B-48E6-8886-2D3C6785DD63}" type="pres">
      <dgm:prSet presAssocID="{CDFA64E1-4C88-42F3-9694-303C6FA1188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DDA052-6A0E-4863-B290-9806F786BEC8}" type="pres">
      <dgm:prSet presAssocID="{79FAADB8-F4A7-4F6F-B591-7187A73837BF}" presName="sibTrans" presStyleCnt="0"/>
      <dgm:spPr/>
    </dgm:pt>
    <dgm:pt modelId="{1BE9CCEF-1A21-4AA3-9210-4A200D65B7F8}" type="pres">
      <dgm:prSet presAssocID="{AB6614B6-D299-47D2-8A9D-475A1755EB8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B17119E-27E9-47AB-8A69-54E1EECA993A}" srcId="{CEA171DA-6EE7-4C0E-910F-16B110B7332D}" destId="{4AE30B13-1178-45DF-AD37-29CCA6435FD5}" srcOrd="2" destOrd="0" parTransId="{E64B0BB3-B992-41EC-8A39-0FD7462693D3}" sibTransId="{AAE15AE8-700C-41A1-994C-4368E9DD58AF}"/>
    <dgm:cxn modelId="{4999C9A4-C634-4462-8AD5-7B4770D26B82}" type="presOf" srcId="{4AE30B13-1178-45DF-AD37-29CCA6435FD5}" destId="{E9CE93A8-A6F2-4135-83EC-434117F4152B}" srcOrd="0" destOrd="0" presId="urn:microsoft.com/office/officeart/2005/8/layout/default"/>
    <dgm:cxn modelId="{D28D1F44-57ED-4C4E-9D5F-3178334239E4}" srcId="{CEA171DA-6EE7-4C0E-910F-16B110B7332D}" destId="{672F1AA7-FA96-4141-A075-ABB21A821304}" srcOrd="0" destOrd="0" parTransId="{916D1D08-5779-4BB3-9B73-FD777864AAC1}" sibTransId="{87152004-99D6-4097-A10F-9D9B86A31B48}"/>
    <dgm:cxn modelId="{5B7E6C96-FFED-4D4B-8978-75B69ABBA293}" type="presOf" srcId="{CDFA64E1-4C88-42F3-9694-303C6FA11881}" destId="{BD79B8E5-895B-48E6-8886-2D3C6785DD63}" srcOrd="0" destOrd="0" presId="urn:microsoft.com/office/officeart/2005/8/layout/default"/>
    <dgm:cxn modelId="{661D910F-E1ED-49F7-BC61-A8E7F32C2938}" type="presOf" srcId="{1E8FF04F-92BC-4553-84F7-DE8217E3EFB2}" destId="{21547EFE-3FC0-406C-BFAC-8EDD7B54D9A4}" srcOrd="0" destOrd="0" presId="urn:microsoft.com/office/officeart/2005/8/layout/default"/>
    <dgm:cxn modelId="{6F5B8041-D926-4216-A0A4-8A3689ABFC50}" srcId="{CEA171DA-6EE7-4C0E-910F-16B110B7332D}" destId="{1E8FF04F-92BC-4553-84F7-DE8217E3EFB2}" srcOrd="1" destOrd="0" parTransId="{107C6233-9213-4627-8E08-F2EF88DB26D1}" sibTransId="{401162C4-DD72-4C6F-B4BB-0D60F80D957D}"/>
    <dgm:cxn modelId="{1699C08C-F80C-4670-ABF0-59AE8D857FCC}" type="presOf" srcId="{CEA171DA-6EE7-4C0E-910F-16B110B7332D}" destId="{3F051652-632D-48AB-8E61-E3537113F426}" srcOrd="0" destOrd="0" presId="urn:microsoft.com/office/officeart/2005/8/layout/default"/>
    <dgm:cxn modelId="{42C75BC5-D717-4F86-A4CF-A07E08ADB5D6}" type="presOf" srcId="{672F1AA7-FA96-4141-A075-ABB21A821304}" destId="{99AFC3F1-05C2-4D2F-AD9F-861639D8A24E}" srcOrd="0" destOrd="0" presId="urn:microsoft.com/office/officeart/2005/8/layout/default"/>
    <dgm:cxn modelId="{B5639B36-3A32-4520-9C96-4200FEEBFED2}" srcId="{CEA171DA-6EE7-4C0E-910F-16B110B7332D}" destId="{AB6614B6-D299-47D2-8A9D-475A1755EB8A}" srcOrd="4" destOrd="0" parTransId="{3CA7F801-A127-4BEB-9D08-2EDFD45F02AB}" sibTransId="{4506F243-BC99-46EB-91F5-0F701A6D444E}"/>
    <dgm:cxn modelId="{79ED1A3C-25D0-4FC8-9C9E-B6B1C7197F9D}" srcId="{CEA171DA-6EE7-4C0E-910F-16B110B7332D}" destId="{CDFA64E1-4C88-42F3-9694-303C6FA11881}" srcOrd="3" destOrd="0" parTransId="{C5E33DF5-B993-4082-A03E-74A9E5FA6643}" sibTransId="{79FAADB8-F4A7-4F6F-B591-7187A73837BF}"/>
    <dgm:cxn modelId="{B467154F-C6FB-4465-B82E-458E864A39E1}" type="presOf" srcId="{AB6614B6-D299-47D2-8A9D-475A1755EB8A}" destId="{1BE9CCEF-1A21-4AA3-9210-4A200D65B7F8}" srcOrd="0" destOrd="0" presId="urn:microsoft.com/office/officeart/2005/8/layout/default"/>
    <dgm:cxn modelId="{037D9D84-D804-45CB-AB4A-1E6326EF14BC}" type="presParOf" srcId="{3F051652-632D-48AB-8E61-E3537113F426}" destId="{99AFC3F1-05C2-4D2F-AD9F-861639D8A24E}" srcOrd="0" destOrd="0" presId="urn:microsoft.com/office/officeart/2005/8/layout/default"/>
    <dgm:cxn modelId="{3676EBA4-E095-43A3-B4D7-D639CB2B242E}" type="presParOf" srcId="{3F051652-632D-48AB-8E61-E3537113F426}" destId="{C932F69B-4CA7-4E38-A3E2-6849C6DC0056}" srcOrd="1" destOrd="0" presId="urn:microsoft.com/office/officeart/2005/8/layout/default"/>
    <dgm:cxn modelId="{566FA52E-204F-44A8-B905-B5300833E06D}" type="presParOf" srcId="{3F051652-632D-48AB-8E61-E3537113F426}" destId="{21547EFE-3FC0-406C-BFAC-8EDD7B54D9A4}" srcOrd="2" destOrd="0" presId="urn:microsoft.com/office/officeart/2005/8/layout/default"/>
    <dgm:cxn modelId="{9AC7648C-A9EF-49F3-A93E-3CA35B268558}" type="presParOf" srcId="{3F051652-632D-48AB-8E61-E3537113F426}" destId="{D2FC46D7-D0E8-4D13-ABA3-A291FCB1DC20}" srcOrd="3" destOrd="0" presId="urn:microsoft.com/office/officeart/2005/8/layout/default"/>
    <dgm:cxn modelId="{0F158ED6-209D-463C-91AF-14119CCE97ED}" type="presParOf" srcId="{3F051652-632D-48AB-8E61-E3537113F426}" destId="{E9CE93A8-A6F2-4135-83EC-434117F4152B}" srcOrd="4" destOrd="0" presId="urn:microsoft.com/office/officeart/2005/8/layout/default"/>
    <dgm:cxn modelId="{F9A411D5-9AF9-4784-820B-FC03275B53A3}" type="presParOf" srcId="{3F051652-632D-48AB-8E61-E3537113F426}" destId="{D375ADCE-83D8-46BD-97FB-6B3895A0614D}" srcOrd="5" destOrd="0" presId="urn:microsoft.com/office/officeart/2005/8/layout/default"/>
    <dgm:cxn modelId="{CF6A751F-FFF8-475F-9F5D-86CF036A1DBC}" type="presParOf" srcId="{3F051652-632D-48AB-8E61-E3537113F426}" destId="{BD79B8E5-895B-48E6-8886-2D3C6785DD63}" srcOrd="6" destOrd="0" presId="urn:microsoft.com/office/officeart/2005/8/layout/default"/>
    <dgm:cxn modelId="{B3937A3F-BBD7-47A8-B98F-AD2AEDB65CA6}" type="presParOf" srcId="{3F051652-632D-48AB-8E61-E3537113F426}" destId="{BCDDA052-6A0E-4863-B290-9806F786BEC8}" srcOrd="7" destOrd="0" presId="urn:microsoft.com/office/officeart/2005/8/layout/default"/>
    <dgm:cxn modelId="{804EE313-1FFB-4B5D-929B-3232DAAE3688}" type="presParOf" srcId="{3F051652-632D-48AB-8E61-E3537113F426}" destId="{1BE9CCEF-1A21-4AA3-9210-4A200D65B7F8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E1F7706-0CDF-4478-A925-8E2D76FB3C1E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9128D1C5-4173-4A07-BC8E-38F766D276D3}">
      <dgm:prSet phldrT="[Текст]" custT="1"/>
      <dgm:spPr/>
      <dgm:t>
        <a:bodyPr/>
        <a:lstStyle/>
        <a:p>
          <a:r>
            <a:rPr lang="ru-RU" sz="1000" dirty="0" smtClean="0">
              <a:solidFill>
                <a:schemeClr val="tx1"/>
              </a:solidFill>
            </a:rPr>
            <a:t> На титульном листе укажите порядковый номер корректировки - "1--", "2--" и т.д.</a:t>
          </a:r>
          <a:endParaRPr lang="ru-RU" sz="1000" dirty="0">
            <a:solidFill>
              <a:schemeClr val="tx1"/>
            </a:solidFill>
          </a:endParaRPr>
        </a:p>
      </dgm:t>
    </dgm:pt>
    <dgm:pt modelId="{E923FA63-15DE-4348-B5F8-5DC9BCA46389}" type="parTrans" cxnId="{BA9A65D9-B652-4016-A1D3-3D632F88931F}">
      <dgm:prSet/>
      <dgm:spPr/>
      <dgm:t>
        <a:bodyPr/>
        <a:lstStyle/>
        <a:p>
          <a:endParaRPr lang="ru-RU" sz="3600">
            <a:solidFill>
              <a:schemeClr val="tx1"/>
            </a:solidFill>
          </a:endParaRPr>
        </a:p>
      </dgm:t>
    </dgm:pt>
    <dgm:pt modelId="{627F086F-1654-47A5-93A1-7E1F68DE56B2}" type="sibTrans" cxnId="{BA9A65D9-B652-4016-A1D3-3D632F88931F}">
      <dgm:prSet/>
      <dgm:spPr/>
      <dgm:t>
        <a:bodyPr/>
        <a:lstStyle/>
        <a:p>
          <a:endParaRPr lang="ru-RU" sz="3600">
            <a:solidFill>
              <a:schemeClr val="tx1"/>
            </a:solidFill>
          </a:endParaRPr>
        </a:p>
      </dgm:t>
    </dgm:pt>
    <dgm:pt modelId="{A3D4434B-8DE1-49D8-9C5A-8848A1D7CB6A}">
      <dgm:prSet phldrT="[Текст]" custT="1"/>
      <dgm:spPr/>
      <dgm:t>
        <a:bodyPr/>
        <a:lstStyle/>
        <a:p>
          <a:r>
            <a:rPr lang="ru-RU" sz="1000" dirty="0" smtClean="0">
              <a:solidFill>
                <a:schemeClr val="tx1"/>
              </a:solidFill>
            </a:rPr>
            <a:t>в первом - в поле 010 поставьте "1". Данные из ошибочного подраздела 3.1 перенесите без изменений, в подразделе 3.2 везде поставьте прочерки;</a:t>
          </a:r>
          <a:endParaRPr lang="ru-RU" sz="1000" dirty="0">
            <a:solidFill>
              <a:schemeClr val="tx1"/>
            </a:solidFill>
          </a:endParaRPr>
        </a:p>
      </dgm:t>
    </dgm:pt>
    <dgm:pt modelId="{9FF1FDE9-57B5-4340-83A1-1B2A83111437}" type="parTrans" cxnId="{5AD3C275-A7F3-4733-AD8F-05B28CF7623B}">
      <dgm:prSet/>
      <dgm:spPr/>
      <dgm:t>
        <a:bodyPr/>
        <a:lstStyle/>
        <a:p>
          <a:endParaRPr lang="ru-RU" sz="3600">
            <a:solidFill>
              <a:schemeClr val="tx1"/>
            </a:solidFill>
          </a:endParaRPr>
        </a:p>
      </dgm:t>
    </dgm:pt>
    <dgm:pt modelId="{6F7C2D38-358F-4481-A91D-0E7058534CB8}" type="sibTrans" cxnId="{5AD3C275-A7F3-4733-AD8F-05B28CF7623B}">
      <dgm:prSet/>
      <dgm:spPr/>
      <dgm:t>
        <a:bodyPr/>
        <a:lstStyle/>
        <a:p>
          <a:endParaRPr lang="ru-RU" sz="3600">
            <a:solidFill>
              <a:schemeClr val="tx1"/>
            </a:solidFill>
          </a:endParaRPr>
        </a:p>
      </dgm:t>
    </dgm:pt>
    <dgm:pt modelId="{60A8D9BC-01B4-4765-8C55-C03D0EA976E8}">
      <dgm:prSet custT="1"/>
      <dgm:spPr/>
      <dgm:t>
        <a:bodyPr/>
        <a:lstStyle/>
        <a:p>
          <a:r>
            <a:rPr lang="ru-RU" sz="1000" dirty="0" smtClean="0">
              <a:solidFill>
                <a:schemeClr val="tx1"/>
              </a:solidFill>
            </a:rPr>
            <a:t>Перенесите из старого расчета все верные данные, а вместо ошибочных - укажите правильные.</a:t>
          </a:r>
          <a:endParaRPr lang="ru-RU" sz="1000" dirty="0">
            <a:solidFill>
              <a:schemeClr val="tx1"/>
            </a:solidFill>
          </a:endParaRPr>
        </a:p>
      </dgm:t>
    </dgm:pt>
    <dgm:pt modelId="{5BFF9935-41A4-401B-AEDC-04A4CA9AE38D}" type="parTrans" cxnId="{697E281F-2787-48E1-8783-D358CE4755B2}">
      <dgm:prSet/>
      <dgm:spPr/>
      <dgm:t>
        <a:bodyPr/>
        <a:lstStyle/>
        <a:p>
          <a:endParaRPr lang="ru-RU" sz="3600">
            <a:solidFill>
              <a:schemeClr val="tx1"/>
            </a:solidFill>
          </a:endParaRPr>
        </a:p>
      </dgm:t>
    </dgm:pt>
    <dgm:pt modelId="{04700BD6-7DE0-41BA-8C3D-78CCC94CA32B}" type="sibTrans" cxnId="{697E281F-2787-48E1-8783-D358CE4755B2}">
      <dgm:prSet/>
      <dgm:spPr/>
      <dgm:t>
        <a:bodyPr/>
        <a:lstStyle/>
        <a:p>
          <a:endParaRPr lang="ru-RU" sz="3600">
            <a:solidFill>
              <a:schemeClr val="tx1"/>
            </a:solidFill>
          </a:endParaRPr>
        </a:p>
      </dgm:t>
    </dgm:pt>
    <dgm:pt modelId="{6D1DE724-2CA9-4332-91F8-22C9438B22CF}">
      <dgm:prSet custT="1"/>
      <dgm:spPr/>
      <dgm:t>
        <a:bodyPr/>
        <a:lstStyle/>
        <a:p>
          <a:r>
            <a:rPr lang="ru-RU" sz="1000" dirty="0" smtClean="0">
              <a:solidFill>
                <a:schemeClr val="tx1"/>
              </a:solidFill>
            </a:rPr>
            <a:t>Раздел 3 заполняйте только на работников, чьи данные исправляете (п. 1.2 Порядка заполнения расчета).</a:t>
          </a:r>
          <a:endParaRPr lang="ru-RU" sz="1000" dirty="0">
            <a:solidFill>
              <a:schemeClr val="tx1"/>
            </a:solidFill>
          </a:endParaRPr>
        </a:p>
      </dgm:t>
    </dgm:pt>
    <dgm:pt modelId="{DFFE6268-7BB8-4A67-AA46-75E3E4FB95D9}" type="parTrans" cxnId="{627439C7-9214-4B35-8059-A6613A11CCF8}">
      <dgm:prSet/>
      <dgm:spPr/>
      <dgm:t>
        <a:bodyPr/>
        <a:lstStyle/>
        <a:p>
          <a:endParaRPr lang="ru-RU" sz="3600">
            <a:solidFill>
              <a:schemeClr val="tx1"/>
            </a:solidFill>
          </a:endParaRPr>
        </a:p>
      </dgm:t>
    </dgm:pt>
    <dgm:pt modelId="{82D4C04C-B39F-4860-BC98-C5EF48AD16B4}" type="sibTrans" cxnId="{627439C7-9214-4B35-8059-A6613A11CCF8}">
      <dgm:prSet/>
      <dgm:spPr/>
      <dgm:t>
        <a:bodyPr/>
        <a:lstStyle/>
        <a:p>
          <a:endParaRPr lang="ru-RU" sz="3600">
            <a:solidFill>
              <a:schemeClr val="tx1"/>
            </a:solidFill>
          </a:endParaRPr>
        </a:p>
      </dgm:t>
    </dgm:pt>
    <dgm:pt modelId="{E8000E85-D533-4775-924B-D0C075D7A2F6}">
      <dgm:prSet custT="1"/>
      <dgm:spPr/>
      <dgm:t>
        <a:bodyPr/>
        <a:lstStyle/>
        <a:p>
          <a:r>
            <a:rPr lang="ru-RU" sz="1000" dirty="0" smtClean="0">
              <a:solidFill>
                <a:schemeClr val="tx1"/>
              </a:solidFill>
            </a:rPr>
            <a:t>Способ корректировки разд. 3 зависит от ошибки. Если вы ошиблись в СНИЛС или Ф.И.О., в </a:t>
          </a:r>
          <a:r>
            <a:rPr lang="ru-RU" sz="1000" dirty="0" err="1" smtClean="0">
              <a:solidFill>
                <a:schemeClr val="tx1"/>
              </a:solidFill>
            </a:rPr>
            <a:t>уточненке</a:t>
          </a:r>
          <a:r>
            <a:rPr lang="ru-RU" sz="1000" dirty="0" smtClean="0">
              <a:solidFill>
                <a:schemeClr val="tx1"/>
              </a:solidFill>
            </a:rPr>
            <a:t> заполните на работника два разд. 3 (п. 21.4 Порядка)</a:t>
          </a:r>
          <a:endParaRPr lang="ru-RU" sz="1000" dirty="0">
            <a:solidFill>
              <a:schemeClr val="tx1"/>
            </a:solidFill>
          </a:endParaRPr>
        </a:p>
      </dgm:t>
    </dgm:pt>
    <dgm:pt modelId="{D2FC2438-E6A6-449E-B500-5DE82348CE15}" type="parTrans" cxnId="{4C172D79-3191-425F-99A5-AB06EEFE3293}">
      <dgm:prSet/>
      <dgm:spPr/>
      <dgm:t>
        <a:bodyPr/>
        <a:lstStyle/>
        <a:p>
          <a:endParaRPr lang="ru-RU" sz="3600">
            <a:solidFill>
              <a:schemeClr val="tx1"/>
            </a:solidFill>
          </a:endParaRPr>
        </a:p>
      </dgm:t>
    </dgm:pt>
    <dgm:pt modelId="{1496F91F-6EBE-4D59-BA8D-FFDD22690498}" type="sibTrans" cxnId="{4C172D79-3191-425F-99A5-AB06EEFE3293}">
      <dgm:prSet/>
      <dgm:spPr/>
      <dgm:t>
        <a:bodyPr/>
        <a:lstStyle/>
        <a:p>
          <a:endParaRPr lang="ru-RU" sz="3600">
            <a:solidFill>
              <a:schemeClr val="tx1"/>
            </a:solidFill>
          </a:endParaRPr>
        </a:p>
      </dgm:t>
    </dgm:pt>
    <dgm:pt modelId="{4A6DB165-4EC4-4D33-8AA7-66F5D42D6514}">
      <dgm:prSet custT="1"/>
      <dgm:spPr/>
      <dgm:t>
        <a:bodyPr/>
        <a:lstStyle/>
        <a:p>
          <a:r>
            <a:rPr lang="ru-RU" sz="1000" dirty="0" smtClean="0">
              <a:solidFill>
                <a:schemeClr val="tx1"/>
              </a:solidFill>
            </a:rPr>
            <a:t>во втором - в поле 010 поставьте прочерк, в подразделах 3.1 и 3.2 укажите верные данные о работнике, его выплатах и взносах.</a:t>
          </a:r>
          <a:endParaRPr lang="ru-RU" sz="1000" dirty="0">
            <a:solidFill>
              <a:schemeClr val="tx1"/>
            </a:solidFill>
          </a:endParaRPr>
        </a:p>
      </dgm:t>
    </dgm:pt>
    <dgm:pt modelId="{E3190D32-79BA-4A46-8659-210CEE03B6DC}" type="parTrans" cxnId="{69FD369B-7D4D-4976-84F1-1BF61BDE380D}">
      <dgm:prSet/>
      <dgm:spPr/>
      <dgm:t>
        <a:bodyPr/>
        <a:lstStyle/>
        <a:p>
          <a:endParaRPr lang="ru-RU" sz="3600">
            <a:solidFill>
              <a:schemeClr val="tx1"/>
            </a:solidFill>
          </a:endParaRPr>
        </a:p>
      </dgm:t>
    </dgm:pt>
    <dgm:pt modelId="{C46A4D67-571C-4BB5-B5FA-5CEA81CC1C31}" type="sibTrans" cxnId="{69FD369B-7D4D-4976-84F1-1BF61BDE380D}">
      <dgm:prSet/>
      <dgm:spPr/>
      <dgm:t>
        <a:bodyPr/>
        <a:lstStyle/>
        <a:p>
          <a:endParaRPr lang="ru-RU" sz="3600">
            <a:solidFill>
              <a:schemeClr val="tx1"/>
            </a:solidFill>
          </a:endParaRPr>
        </a:p>
      </dgm:t>
    </dgm:pt>
    <dgm:pt modelId="{DB4D6211-842B-4067-B60F-54096A75007F}" type="pres">
      <dgm:prSet presAssocID="{0E1F7706-0CDF-4478-A925-8E2D76FB3C1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6BF4215-EF01-4A1F-91FD-F79452E5CA85}" type="pres">
      <dgm:prSet presAssocID="{9128D1C5-4173-4A07-BC8E-38F766D276D3}" presName="parentLin" presStyleCnt="0"/>
      <dgm:spPr/>
    </dgm:pt>
    <dgm:pt modelId="{550F4D4F-3FBE-481E-A334-2882A63458BA}" type="pres">
      <dgm:prSet presAssocID="{9128D1C5-4173-4A07-BC8E-38F766D276D3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DC60F064-45E3-4567-B5E5-49EB12215A5E}" type="pres">
      <dgm:prSet presAssocID="{9128D1C5-4173-4A07-BC8E-38F766D276D3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9EFD3F-A759-49FB-BF89-3CEF7B697DB3}" type="pres">
      <dgm:prSet presAssocID="{9128D1C5-4173-4A07-BC8E-38F766D276D3}" presName="negativeSpace" presStyleCnt="0"/>
      <dgm:spPr/>
    </dgm:pt>
    <dgm:pt modelId="{F6CD8D55-D8DA-49E5-928E-4540CAA25838}" type="pres">
      <dgm:prSet presAssocID="{9128D1C5-4173-4A07-BC8E-38F766D276D3}" presName="childText" presStyleLbl="conFgAcc1" presStyleIdx="0" presStyleCnt="4">
        <dgm:presLayoutVars>
          <dgm:bulletEnabled val="1"/>
        </dgm:presLayoutVars>
      </dgm:prSet>
      <dgm:spPr/>
    </dgm:pt>
    <dgm:pt modelId="{51D57BE0-C1FA-4FC8-A930-0FFF54CFD357}" type="pres">
      <dgm:prSet presAssocID="{627F086F-1654-47A5-93A1-7E1F68DE56B2}" presName="spaceBetweenRectangles" presStyleCnt="0"/>
      <dgm:spPr/>
    </dgm:pt>
    <dgm:pt modelId="{53B286FF-23B2-4A91-9ED4-3AF3ADFBBEA6}" type="pres">
      <dgm:prSet presAssocID="{60A8D9BC-01B4-4765-8C55-C03D0EA976E8}" presName="parentLin" presStyleCnt="0"/>
      <dgm:spPr/>
    </dgm:pt>
    <dgm:pt modelId="{0340CF2F-6397-40BE-9330-99A3D900FD7A}" type="pres">
      <dgm:prSet presAssocID="{60A8D9BC-01B4-4765-8C55-C03D0EA976E8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EB1B7D13-26C7-4CA6-9D56-A554CCA1A150}" type="pres">
      <dgm:prSet presAssocID="{60A8D9BC-01B4-4765-8C55-C03D0EA976E8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ACE9D2-A126-47E3-8CF2-0CA2E3126A30}" type="pres">
      <dgm:prSet presAssocID="{60A8D9BC-01B4-4765-8C55-C03D0EA976E8}" presName="negativeSpace" presStyleCnt="0"/>
      <dgm:spPr/>
    </dgm:pt>
    <dgm:pt modelId="{0121A320-A861-4B0E-9B94-4A0896C71908}" type="pres">
      <dgm:prSet presAssocID="{60A8D9BC-01B4-4765-8C55-C03D0EA976E8}" presName="childText" presStyleLbl="conFgAcc1" presStyleIdx="1" presStyleCnt="4">
        <dgm:presLayoutVars>
          <dgm:bulletEnabled val="1"/>
        </dgm:presLayoutVars>
      </dgm:prSet>
      <dgm:spPr/>
    </dgm:pt>
    <dgm:pt modelId="{3573A4CA-3B45-4D44-8A38-277D5CA12283}" type="pres">
      <dgm:prSet presAssocID="{04700BD6-7DE0-41BA-8C3D-78CCC94CA32B}" presName="spaceBetweenRectangles" presStyleCnt="0"/>
      <dgm:spPr/>
    </dgm:pt>
    <dgm:pt modelId="{931498C4-923A-4B5E-9C9D-EC3716326A82}" type="pres">
      <dgm:prSet presAssocID="{6D1DE724-2CA9-4332-91F8-22C9438B22CF}" presName="parentLin" presStyleCnt="0"/>
      <dgm:spPr/>
    </dgm:pt>
    <dgm:pt modelId="{0499DD95-F0F8-409A-8E01-E39038558D75}" type="pres">
      <dgm:prSet presAssocID="{6D1DE724-2CA9-4332-91F8-22C9438B22CF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5A9A2E60-A25B-414A-80D7-D518BFC22E5B}" type="pres">
      <dgm:prSet presAssocID="{6D1DE724-2CA9-4332-91F8-22C9438B22C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54FC41-C928-4E41-9AC8-256A2D3FD728}" type="pres">
      <dgm:prSet presAssocID="{6D1DE724-2CA9-4332-91F8-22C9438B22CF}" presName="negativeSpace" presStyleCnt="0"/>
      <dgm:spPr/>
    </dgm:pt>
    <dgm:pt modelId="{F798A172-7784-4048-B539-7B21EC6FB0D7}" type="pres">
      <dgm:prSet presAssocID="{6D1DE724-2CA9-4332-91F8-22C9438B22CF}" presName="childText" presStyleLbl="conFgAcc1" presStyleIdx="2" presStyleCnt="4">
        <dgm:presLayoutVars>
          <dgm:bulletEnabled val="1"/>
        </dgm:presLayoutVars>
      </dgm:prSet>
      <dgm:spPr/>
    </dgm:pt>
    <dgm:pt modelId="{54736CD5-5458-490E-9EE3-A1997DF47FA7}" type="pres">
      <dgm:prSet presAssocID="{82D4C04C-B39F-4860-BC98-C5EF48AD16B4}" presName="spaceBetweenRectangles" presStyleCnt="0"/>
      <dgm:spPr/>
    </dgm:pt>
    <dgm:pt modelId="{53CA264E-4C1C-44BB-B23E-6A25ABAC9821}" type="pres">
      <dgm:prSet presAssocID="{E8000E85-D533-4775-924B-D0C075D7A2F6}" presName="parentLin" presStyleCnt="0"/>
      <dgm:spPr/>
    </dgm:pt>
    <dgm:pt modelId="{40F74009-901A-4F85-A48C-8B4AF571AFDD}" type="pres">
      <dgm:prSet presAssocID="{E8000E85-D533-4775-924B-D0C075D7A2F6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6BD4617C-DC7A-40E1-80DA-6DD02A91E1E0}" type="pres">
      <dgm:prSet presAssocID="{E8000E85-D533-4775-924B-D0C075D7A2F6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803F9A-E8A4-43C6-A69A-DEF7690BBCF3}" type="pres">
      <dgm:prSet presAssocID="{E8000E85-D533-4775-924B-D0C075D7A2F6}" presName="negativeSpace" presStyleCnt="0"/>
      <dgm:spPr/>
    </dgm:pt>
    <dgm:pt modelId="{9AA63A47-CDC9-4CAD-A3BC-4FFAFF12D8C5}" type="pres">
      <dgm:prSet presAssocID="{E8000E85-D533-4775-924B-D0C075D7A2F6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C172D79-3191-425F-99A5-AB06EEFE3293}" srcId="{0E1F7706-0CDF-4478-A925-8E2D76FB3C1E}" destId="{E8000E85-D533-4775-924B-D0C075D7A2F6}" srcOrd="3" destOrd="0" parTransId="{D2FC2438-E6A6-449E-B500-5DE82348CE15}" sibTransId="{1496F91F-6EBE-4D59-BA8D-FFDD22690498}"/>
    <dgm:cxn modelId="{F1902C20-CD39-43AD-8213-89002359EE0B}" type="presOf" srcId="{6D1DE724-2CA9-4332-91F8-22C9438B22CF}" destId="{5A9A2E60-A25B-414A-80D7-D518BFC22E5B}" srcOrd="1" destOrd="0" presId="urn:microsoft.com/office/officeart/2005/8/layout/list1"/>
    <dgm:cxn modelId="{795FF80B-3015-4456-93A2-636545ABE243}" type="presOf" srcId="{60A8D9BC-01B4-4765-8C55-C03D0EA976E8}" destId="{EB1B7D13-26C7-4CA6-9D56-A554CCA1A150}" srcOrd="1" destOrd="0" presId="urn:microsoft.com/office/officeart/2005/8/layout/list1"/>
    <dgm:cxn modelId="{BDAA578E-5B92-48EF-972E-D3243C2624F9}" type="presOf" srcId="{9128D1C5-4173-4A07-BC8E-38F766D276D3}" destId="{550F4D4F-3FBE-481E-A334-2882A63458BA}" srcOrd="0" destOrd="0" presId="urn:microsoft.com/office/officeart/2005/8/layout/list1"/>
    <dgm:cxn modelId="{627439C7-9214-4B35-8059-A6613A11CCF8}" srcId="{0E1F7706-0CDF-4478-A925-8E2D76FB3C1E}" destId="{6D1DE724-2CA9-4332-91F8-22C9438B22CF}" srcOrd="2" destOrd="0" parTransId="{DFFE6268-7BB8-4A67-AA46-75E3E4FB95D9}" sibTransId="{82D4C04C-B39F-4860-BC98-C5EF48AD16B4}"/>
    <dgm:cxn modelId="{5B9F4E91-3551-48A7-A0A2-920B0C4C8D7A}" type="presOf" srcId="{60A8D9BC-01B4-4765-8C55-C03D0EA976E8}" destId="{0340CF2F-6397-40BE-9330-99A3D900FD7A}" srcOrd="0" destOrd="0" presId="urn:microsoft.com/office/officeart/2005/8/layout/list1"/>
    <dgm:cxn modelId="{3D156B3A-8DDC-4579-85C2-970D5C05DAA6}" type="presOf" srcId="{E8000E85-D533-4775-924B-D0C075D7A2F6}" destId="{40F74009-901A-4F85-A48C-8B4AF571AFDD}" srcOrd="0" destOrd="0" presId="urn:microsoft.com/office/officeart/2005/8/layout/list1"/>
    <dgm:cxn modelId="{69FD369B-7D4D-4976-84F1-1BF61BDE380D}" srcId="{E8000E85-D533-4775-924B-D0C075D7A2F6}" destId="{4A6DB165-4EC4-4D33-8AA7-66F5D42D6514}" srcOrd="1" destOrd="0" parTransId="{E3190D32-79BA-4A46-8659-210CEE03B6DC}" sibTransId="{C46A4D67-571C-4BB5-B5FA-5CEA81CC1C31}"/>
    <dgm:cxn modelId="{DC03A4E8-834F-4ADE-9FB2-147E39E58245}" type="presOf" srcId="{E8000E85-D533-4775-924B-D0C075D7A2F6}" destId="{6BD4617C-DC7A-40E1-80DA-6DD02A91E1E0}" srcOrd="1" destOrd="0" presId="urn:microsoft.com/office/officeart/2005/8/layout/list1"/>
    <dgm:cxn modelId="{A15CEE8A-31B4-4AA5-A0D2-2ED63259E3B8}" type="presOf" srcId="{0E1F7706-0CDF-4478-A925-8E2D76FB3C1E}" destId="{DB4D6211-842B-4067-B60F-54096A75007F}" srcOrd="0" destOrd="0" presId="urn:microsoft.com/office/officeart/2005/8/layout/list1"/>
    <dgm:cxn modelId="{DFB84A7C-FBB0-48DE-9CD9-5C73FE36B9BE}" type="presOf" srcId="{A3D4434B-8DE1-49D8-9C5A-8848A1D7CB6A}" destId="{9AA63A47-CDC9-4CAD-A3BC-4FFAFF12D8C5}" srcOrd="0" destOrd="0" presId="urn:microsoft.com/office/officeart/2005/8/layout/list1"/>
    <dgm:cxn modelId="{5AD3C275-A7F3-4733-AD8F-05B28CF7623B}" srcId="{E8000E85-D533-4775-924B-D0C075D7A2F6}" destId="{A3D4434B-8DE1-49D8-9C5A-8848A1D7CB6A}" srcOrd="0" destOrd="0" parTransId="{9FF1FDE9-57B5-4340-83A1-1B2A83111437}" sibTransId="{6F7C2D38-358F-4481-A91D-0E7058534CB8}"/>
    <dgm:cxn modelId="{BA9A65D9-B652-4016-A1D3-3D632F88931F}" srcId="{0E1F7706-0CDF-4478-A925-8E2D76FB3C1E}" destId="{9128D1C5-4173-4A07-BC8E-38F766D276D3}" srcOrd="0" destOrd="0" parTransId="{E923FA63-15DE-4348-B5F8-5DC9BCA46389}" sibTransId="{627F086F-1654-47A5-93A1-7E1F68DE56B2}"/>
    <dgm:cxn modelId="{697E281F-2787-48E1-8783-D358CE4755B2}" srcId="{0E1F7706-0CDF-4478-A925-8E2D76FB3C1E}" destId="{60A8D9BC-01B4-4765-8C55-C03D0EA976E8}" srcOrd="1" destOrd="0" parTransId="{5BFF9935-41A4-401B-AEDC-04A4CA9AE38D}" sibTransId="{04700BD6-7DE0-41BA-8C3D-78CCC94CA32B}"/>
    <dgm:cxn modelId="{B0A7F647-CA99-4580-92FF-68B271259CCD}" type="presOf" srcId="{6D1DE724-2CA9-4332-91F8-22C9438B22CF}" destId="{0499DD95-F0F8-409A-8E01-E39038558D75}" srcOrd="0" destOrd="0" presId="urn:microsoft.com/office/officeart/2005/8/layout/list1"/>
    <dgm:cxn modelId="{E056B2F1-1185-4F3A-A922-D974B4475549}" type="presOf" srcId="{4A6DB165-4EC4-4D33-8AA7-66F5D42D6514}" destId="{9AA63A47-CDC9-4CAD-A3BC-4FFAFF12D8C5}" srcOrd="0" destOrd="1" presId="urn:microsoft.com/office/officeart/2005/8/layout/list1"/>
    <dgm:cxn modelId="{342A53A3-10A4-405D-9674-C3664B220AF2}" type="presOf" srcId="{9128D1C5-4173-4A07-BC8E-38F766D276D3}" destId="{DC60F064-45E3-4567-B5E5-49EB12215A5E}" srcOrd="1" destOrd="0" presId="urn:microsoft.com/office/officeart/2005/8/layout/list1"/>
    <dgm:cxn modelId="{B356CD0A-ADF9-450C-B98E-58B043419633}" type="presParOf" srcId="{DB4D6211-842B-4067-B60F-54096A75007F}" destId="{66BF4215-EF01-4A1F-91FD-F79452E5CA85}" srcOrd="0" destOrd="0" presId="urn:microsoft.com/office/officeart/2005/8/layout/list1"/>
    <dgm:cxn modelId="{A0463ED4-BC46-46CF-AF7F-1676580B0E03}" type="presParOf" srcId="{66BF4215-EF01-4A1F-91FD-F79452E5CA85}" destId="{550F4D4F-3FBE-481E-A334-2882A63458BA}" srcOrd="0" destOrd="0" presId="urn:microsoft.com/office/officeart/2005/8/layout/list1"/>
    <dgm:cxn modelId="{700D9F3B-3498-4176-B56B-29981E9604DD}" type="presParOf" srcId="{66BF4215-EF01-4A1F-91FD-F79452E5CA85}" destId="{DC60F064-45E3-4567-B5E5-49EB12215A5E}" srcOrd="1" destOrd="0" presId="urn:microsoft.com/office/officeart/2005/8/layout/list1"/>
    <dgm:cxn modelId="{A561E461-C688-4192-8301-BC2B5D382F85}" type="presParOf" srcId="{DB4D6211-842B-4067-B60F-54096A75007F}" destId="{519EFD3F-A759-49FB-BF89-3CEF7B697DB3}" srcOrd="1" destOrd="0" presId="urn:microsoft.com/office/officeart/2005/8/layout/list1"/>
    <dgm:cxn modelId="{5C57724A-1522-4854-9317-1D0FEB8F468A}" type="presParOf" srcId="{DB4D6211-842B-4067-B60F-54096A75007F}" destId="{F6CD8D55-D8DA-49E5-928E-4540CAA25838}" srcOrd="2" destOrd="0" presId="urn:microsoft.com/office/officeart/2005/8/layout/list1"/>
    <dgm:cxn modelId="{D802AA79-8524-4797-922F-BDE34D4BE96A}" type="presParOf" srcId="{DB4D6211-842B-4067-B60F-54096A75007F}" destId="{51D57BE0-C1FA-4FC8-A930-0FFF54CFD357}" srcOrd="3" destOrd="0" presId="urn:microsoft.com/office/officeart/2005/8/layout/list1"/>
    <dgm:cxn modelId="{60FF0775-DBEC-4E0D-B6B2-FB8B3BA6F489}" type="presParOf" srcId="{DB4D6211-842B-4067-B60F-54096A75007F}" destId="{53B286FF-23B2-4A91-9ED4-3AF3ADFBBEA6}" srcOrd="4" destOrd="0" presId="urn:microsoft.com/office/officeart/2005/8/layout/list1"/>
    <dgm:cxn modelId="{55654AF3-8670-4688-A8B2-1CFE054FAFBD}" type="presParOf" srcId="{53B286FF-23B2-4A91-9ED4-3AF3ADFBBEA6}" destId="{0340CF2F-6397-40BE-9330-99A3D900FD7A}" srcOrd="0" destOrd="0" presId="urn:microsoft.com/office/officeart/2005/8/layout/list1"/>
    <dgm:cxn modelId="{EAB9FA1C-C260-49DE-A3EC-4D0D246BB3DF}" type="presParOf" srcId="{53B286FF-23B2-4A91-9ED4-3AF3ADFBBEA6}" destId="{EB1B7D13-26C7-4CA6-9D56-A554CCA1A150}" srcOrd="1" destOrd="0" presId="urn:microsoft.com/office/officeart/2005/8/layout/list1"/>
    <dgm:cxn modelId="{8F89E696-A183-4CC0-99E5-308C419EC814}" type="presParOf" srcId="{DB4D6211-842B-4067-B60F-54096A75007F}" destId="{5BACE9D2-A126-47E3-8CF2-0CA2E3126A30}" srcOrd="5" destOrd="0" presId="urn:microsoft.com/office/officeart/2005/8/layout/list1"/>
    <dgm:cxn modelId="{C61E7205-453F-447D-94A2-99E3FAF552EA}" type="presParOf" srcId="{DB4D6211-842B-4067-B60F-54096A75007F}" destId="{0121A320-A861-4B0E-9B94-4A0896C71908}" srcOrd="6" destOrd="0" presId="urn:microsoft.com/office/officeart/2005/8/layout/list1"/>
    <dgm:cxn modelId="{E3537575-4C10-4C29-B800-341070DE62DE}" type="presParOf" srcId="{DB4D6211-842B-4067-B60F-54096A75007F}" destId="{3573A4CA-3B45-4D44-8A38-277D5CA12283}" srcOrd="7" destOrd="0" presId="urn:microsoft.com/office/officeart/2005/8/layout/list1"/>
    <dgm:cxn modelId="{394C97E4-FBDF-401A-8451-F254D652D1D7}" type="presParOf" srcId="{DB4D6211-842B-4067-B60F-54096A75007F}" destId="{931498C4-923A-4B5E-9C9D-EC3716326A82}" srcOrd="8" destOrd="0" presId="urn:microsoft.com/office/officeart/2005/8/layout/list1"/>
    <dgm:cxn modelId="{B628A7E4-474A-4CC7-9731-DCCC1AF9D533}" type="presParOf" srcId="{931498C4-923A-4B5E-9C9D-EC3716326A82}" destId="{0499DD95-F0F8-409A-8E01-E39038558D75}" srcOrd="0" destOrd="0" presId="urn:microsoft.com/office/officeart/2005/8/layout/list1"/>
    <dgm:cxn modelId="{15F90FF5-168A-4C5B-A517-84836CD95D94}" type="presParOf" srcId="{931498C4-923A-4B5E-9C9D-EC3716326A82}" destId="{5A9A2E60-A25B-414A-80D7-D518BFC22E5B}" srcOrd="1" destOrd="0" presId="urn:microsoft.com/office/officeart/2005/8/layout/list1"/>
    <dgm:cxn modelId="{F90A4E1D-6E58-44FA-9370-F69453E7F463}" type="presParOf" srcId="{DB4D6211-842B-4067-B60F-54096A75007F}" destId="{1154FC41-C928-4E41-9AC8-256A2D3FD728}" srcOrd="9" destOrd="0" presId="urn:microsoft.com/office/officeart/2005/8/layout/list1"/>
    <dgm:cxn modelId="{938CA514-2760-4097-8A14-E39F9AF9E4BD}" type="presParOf" srcId="{DB4D6211-842B-4067-B60F-54096A75007F}" destId="{F798A172-7784-4048-B539-7B21EC6FB0D7}" srcOrd="10" destOrd="0" presId="urn:microsoft.com/office/officeart/2005/8/layout/list1"/>
    <dgm:cxn modelId="{4D3B7404-6B0F-4243-AAE1-ABB691E2B838}" type="presParOf" srcId="{DB4D6211-842B-4067-B60F-54096A75007F}" destId="{54736CD5-5458-490E-9EE3-A1997DF47FA7}" srcOrd="11" destOrd="0" presId="urn:microsoft.com/office/officeart/2005/8/layout/list1"/>
    <dgm:cxn modelId="{E902DA12-2D5B-4FE8-ADBE-7A3304077ED2}" type="presParOf" srcId="{DB4D6211-842B-4067-B60F-54096A75007F}" destId="{53CA264E-4C1C-44BB-B23E-6A25ABAC9821}" srcOrd="12" destOrd="0" presId="urn:microsoft.com/office/officeart/2005/8/layout/list1"/>
    <dgm:cxn modelId="{98930B27-68B1-41AB-B3E9-1816FAE8FBD2}" type="presParOf" srcId="{53CA264E-4C1C-44BB-B23E-6A25ABAC9821}" destId="{40F74009-901A-4F85-A48C-8B4AF571AFDD}" srcOrd="0" destOrd="0" presId="urn:microsoft.com/office/officeart/2005/8/layout/list1"/>
    <dgm:cxn modelId="{1F11FF4F-B373-4D5F-840E-D1AB19C72920}" type="presParOf" srcId="{53CA264E-4C1C-44BB-B23E-6A25ABAC9821}" destId="{6BD4617C-DC7A-40E1-80DA-6DD02A91E1E0}" srcOrd="1" destOrd="0" presId="urn:microsoft.com/office/officeart/2005/8/layout/list1"/>
    <dgm:cxn modelId="{73BDEECB-1CC1-4C38-85C9-8F02558B0584}" type="presParOf" srcId="{DB4D6211-842B-4067-B60F-54096A75007F}" destId="{D6803F9A-E8A4-43C6-A69A-DEF7690BBCF3}" srcOrd="13" destOrd="0" presId="urn:microsoft.com/office/officeart/2005/8/layout/list1"/>
    <dgm:cxn modelId="{5BFC65FB-054B-455E-A361-3C100AE49DB0}" type="presParOf" srcId="{DB4D6211-842B-4067-B60F-54096A75007F}" destId="{9AA63A47-CDC9-4CAD-A3BC-4FFAFF12D8C5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CFD3F86-971B-4E52-91DD-49A3F97B995C}" type="doc">
      <dgm:prSet loTypeId="urn:microsoft.com/office/officeart/2005/8/layout/radial4" loCatId="relationship" qsTypeId="urn:microsoft.com/office/officeart/2005/8/quickstyle/simple1" qsCatId="simple" csTypeId="urn:microsoft.com/office/officeart/2005/8/colors/colorful3" csCatId="colorful" phldr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</dgm:spPr>
      <dgm:t>
        <a:bodyPr/>
        <a:lstStyle/>
        <a:p>
          <a:endParaRPr lang="ru-RU"/>
        </a:p>
      </dgm:t>
    </dgm:pt>
    <dgm:pt modelId="{02606906-1799-4CC9-9098-65FE3935CC60}">
      <dgm:prSet phldrT="[Текст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15%</a:t>
          </a:r>
          <a:endParaRPr lang="ru-RU" dirty="0">
            <a:solidFill>
              <a:srgbClr val="002060"/>
            </a:solidFill>
          </a:endParaRPr>
        </a:p>
      </dgm:t>
    </dgm:pt>
    <dgm:pt modelId="{7DC98E55-E6EF-4F7D-AA06-734619F552E1}" type="parTrans" cxnId="{BB3D814E-4965-4D61-8CE7-599988943810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AC2FF073-A169-4F33-A28C-AAEF1CB6CDE6}" type="sibTrans" cxnId="{BB3D814E-4965-4D61-8CE7-599988943810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0BB7C4E6-284F-401F-9E69-1497EAEBE293}">
      <dgm:prSet phldrT="[Текст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на ОМС - в размере 5%</a:t>
          </a:r>
          <a:endParaRPr lang="ru-RU" dirty="0">
            <a:solidFill>
              <a:srgbClr val="002060"/>
            </a:solidFill>
          </a:endParaRPr>
        </a:p>
      </dgm:t>
    </dgm:pt>
    <dgm:pt modelId="{EBEEEB4B-2171-49A8-B4F3-9875B9F8E14D}" type="parTrans" cxnId="{C23C8F95-133E-4F80-BA54-39B8A71D4706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3B32603D-F019-4FBA-8642-48F284063175}" type="sibTrans" cxnId="{C23C8F95-133E-4F80-BA54-39B8A71D4706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69500FF4-27CB-49B8-B6B4-8C7946AD40EE}">
      <dgm:prSet phldrT="[Текст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100" dirty="0" smtClean="0">
              <a:solidFill>
                <a:srgbClr val="002060"/>
              </a:solidFill>
            </a:rPr>
            <a:t>на ОПС - 10%</a:t>
          </a:r>
          <a:endParaRPr lang="ru-RU" sz="1100" dirty="0">
            <a:solidFill>
              <a:srgbClr val="002060"/>
            </a:solidFill>
          </a:endParaRPr>
        </a:p>
      </dgm:t>
    </dgm:pt>
    <dgm:pt modelId="{6DC6A12C-216D-45B9-93E6-677CAF775F9E}" type="parTrans" cxnId="{6FD475E2-854A-4A4A-BDB9-C6B5992921B8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8D566F97-2390-4A1C-AAA2-9CC0C75691F4}" type="sibTrans" cxnId="{6FD475E2-854A-4A4A-BDB9-C6B5992921B8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8C388378-DB6A-4594-853C-FC2FC5F5B0F4}">
      <dgm:prSet phldrT="[Текст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на ОСС на случай </a:t>
          </a:r>
          <a:r>
            <a:rPr lang="ru-RU" dirty="0" err="1" smtClean="0">
              <a:solidFill>
                <a:srgbClr val="002060"/>
              </a:solidFill>
            </a:rPr>
            <a:t>ВНиМ</a:t>
          </a:r>
          <a:r>
            <a:rPr lang="ru-RU" dirty="0" smtClean="0">
              <a:solidFill>
                <a:srgbClr val="002060"/>
              </a:solidFill>
            </a:rPr>
            <a:t> - в размере 0%</a:t>
          </a:r>
          <a:endParaRPr lang="ru-RU" dirty="0">
            <a:solidFill>
              <a:srgbClr val="002060"/>
            </a:solidFill>
          </a:endParaRPr>
        </a:p>
      </dgm:t>
    </dgm:pt>
    <dgm:pt modelId="{47E4A571-0C03-4426-AB23-3731F357DA10}" type="parTrans" cxnId="{AF0C4AE4-1DBF-4458-8D0C-9A005BD1FF0D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7A06B1A2-B48B-441C-8836-ED0D46CDEE1B}" type="sibTrans" cxnId="{AF0C4AE4-1DBF-4458-8D0C-9A005BD1FF0D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9DF8CFEB-ED0A-43C4-BDBF-A2D81D733297}" type="pres">
      <dgm:prSet presAssocID="{2CFD3F86-971B-4E52-91DD-49A3F97B995C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4C71077-5D3D-468B-B1EC-129FDD49F2E0}" type="pres">
      <dgm:prSet presAssocID="{02606906-1799-4CC9-9098-65FE3935CC60}" presName="centerShape" presStyleLbl="node0" presStyleIdx="0" presStyleCnt="1"/>
      <dgm:spPr/>
      <dgm:t>
        <a:bodyPr/>
        <a:lstStyle/>
        <a:p>
          <a:endParaRPr lang="ru-RU"/>
        </a:p>
      </dgm:t>
    </dgm:pt>
    <dgm:pt modelId="{4EAEAAE4-83E5-44AA-87E2-E29CF229AE11}" type="pres">
      <dgm:prSet presAssocID="{EBEEEB4B-2171-49A8-B4F3-9875B9F8E14D}" presName="parTrans" presStyleLbl="bgSibTrans2D1" presStyleIdx="0" presStyleCnt="3"/>
      <dgm:spPr/>
    </dgm:pt>
    <dgm:pt modelId="{620DED52-D251-47BF-8E65-217AD2AB1971}" type="pres">
      <dgm:prSet presAssocID="{0BB7C4E6-284F-401F-9E69-1497EAEBE29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8C2735-7004-4597-912C-23ED93484392}" type="pres">
      <dgm:prSet presAssocID="{6DC6A12C-216D-45B9-93E6-677CAF775F9E}" presName="parTrans" presStyleLbl="bgSibTrans2D1" presStyleIdx="1" presStyleCnt="3"/>
      <dgm:spPr/>
    </dgm:pt>
    <dgm:pt modelId="{4A261AEB-2B73-4862-91F3-ADFA96742933}" type="pres">
      <dgm:prSet presAssocID="{69500FF4-27CB-49B8-B6B4-8C7946AD40E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C479E7-9CA5-4794-8D88-F82E6D65C742}" type="pres">
      <dgm:prSet presAssocID="{47E4A571-0C03-4426-AB23-3731F357DA10}" presName="parTrans" presStyleLbl="bgSibTrans2D1" presStyleIdx="2" presStyleCnt="3"/>
      <dgm:spPr/>
    </dgm:pt>
    <dgm:pt modelId="{96861591-665E-4A60-8524-B7C3F46A8366}" type="pres">
      <dgm:prSet presAssocID="{8C388378-DB6A-4594-853C-FC2FC5F5B0F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322A2FE-6F0B-47DB-BC37-9F930960555B}" type="presOf" srcId="{47E4A571-0C03-4426-AB23-3731F357DA10}" destId="{B9C479E7-9CA5-4794-8D88-F82E6D65C742}" srcOrd="0" destOrd="0" presId="urn:microsoft.com/office/officeart/2005/8/layout/radial4"/>
    <dgm:cxn modelId="{481A1B13-9C14-4F61-B65C-D8E99BCCE313}" type="presOf" srcId="{0BB7C4E6-284F-401F-9E69-1497EAEBE293}" destId="{620DED52-D251-47BF-8E65-217AD2AB1971}" srcOrd="0" destOrd="0" presId="urn:microsoft.com/office/officeart/2005/8/layout/radial4"/>
    <dgm:cxn modelId="{8F19508C-055F-40E4-8958-716885E74235}" type="presOf" srcId="{02606906-1799-4CC9-9098-65FE3935CC60}" destId="{44C71077-5D3D-468B-B1EC-129FDD49F2E0}" srcOrd="0" destOrd="0" presId="urn:microsoft.com/office/officeart/2005/8/layout/radial4"/>
    <dgm:cxn modelId="{C23C8F95-133E-4F80-BA54-39B8A71D4706}" srcId="{02606906-1799-4CC9-9098-65FE3935CC60}" destId="{0BB7C4E6-284F-401F-9E69-1497EAEBE293}" srcOrd="0" destOrd="0" parTransId="{EBEEEB4B-2171-49A8-B4F3-9875B9F8E14D}" sibTransId="{3B32603D-F019-4FBA-8642-48F284063175}"/>
    <dgm:cxn modelId="{B33EFCC7-194B-4F36-8B7E-30EC7A060856}" type="presOf" srcId="{69500FF4-27CB-49B8-B6B4-8C7946AD40EE}" destId="{4A261AEB-2B73-4862-91F3-ADFA96742933}" srcOrd="0" destOrd="0" presId="urn:microsoft.com/office/officeart/2005/8/layout/radial4"/>
    <dgm:cxn modelId="{FE337EF8-58EB-4113-95A1-6F2C5D943428}" type="presOf" srcId="{2CFD3F86-971B-4E52-91DD-49A3F97B995C}" destId="{9DF8CFEB-ED0A-43C4-BDBF-A2D81D733297}" srcOrd="0" destOrd="0" presId="urn:microsoft.com/office/officeart/2005/8/layout/radial4"/>
    <dgm:cxn modelId="{AF0C4AE4-1DBF-4458-8D0C-9A005BD1FF0D}" srcId="{02606906-1799-4CC9-9098-65FE3935CC60}" destId="{8C388378-DB6A-4594-853C-FC2FC5F5B0F4}" srcOrd="2" destOrd="0" parTransId="{47E4A571-0C03-4426-AB23-3731F357DA10}" sibTransId="{7A06B1A2-B48B-441C-8836-ED0D46CDEE1B}"/>
    <dgm:cxn modelId="{B4E173EA-20C3-4D7C-AAF6-57646A516975}" type="presOf" srcId="{EBEEEB4B-2171-49A8-B4F3-9875B9F8E14D}" destId="{4EAEAAE4-83E5-44AA-87E2-E29CF229AE11}" srcOrd="0" destOrd="0" presId="urn:microsoft.com/office/officeart/2005/8/layout/radial4"/>
    <dgm:cxn modelId="{BB3D814E-4965-4D61-8CE7-599988943810}" srcId="{2CFD3F86-971B-4E52-91DD-49A3F97B995C}" destId="{02606906-1799-4CC9-9098-65FE3935CC60}" srcOrd="0" destOrd="0" parTransId="{7DC98E55-E6EF-4F7D-AA06-734619F552E1}" sibTransId="{AC2FF073-A169-4F33-A28C-AAEF1CB6CDE6}"/>
    <dgm:cxn modelId="{D1CE9618-AA59-48F7-B4D0-C1B02AC5F266}" type="presOf" srcId="{6DC6A12C-216D-45B9-93E6-677CAF775F9E}" destId="{6B8C2735-7004-4597-912C-23ED93484392}" srcOrd="0" destOrd="0" presId="urn:microsoft.com/office/officeart/2005/8/layout/radial4"/>
    <dgm:cxn modelId="{6FD475E2-854A-4A4A-BDB9-C6B5992921B8}" srcId="{02606906-1799-4CC9-9098-65FE3935CC60}" destId="{69500FF4-27CB-49B8-B6B4-8C7946AD40EE}" srcOrd="1" destOrd="0" parTransId="{6DC6A12C-216D-45B9-93E6-677CAF775F9E}" sibTransId="{8D566F97-2390-4A1C-AAA2-9CC0C75691F4}"/>
    <dgm:cxn modelId="{B8A93D8D-CC45-4E78-90C0-0502EE8B7D1D}" type="presOf" srcId="{8C388378-DB6A-4594-853C-FC2FC5F5B0F4}" destId="{96861591-665E-4A60-8524-B7C3F46A8366}" srcOrd="0" destOrd="0" presId="urn:microsoft.com/office/officeart/2005/8/layout/radial4"/>
    <dgm:cxn modelId="{FA139A25-E9D8-4C5C-948A-BD56DDCC51ED}" type="presParOf" srcId="{9DF8CFEB-ED0A-43C4-BDBF-A2D81D733297}" destId="{44C71077-5D3D-468B-B1EC-129FDD49F2E0}" srcOrd="0" destOrd="0" presId="urn:microsoft.com/office/officeart/2005/8/layout/radial4"/>
    <dgm:cxn modelId="{3D1F96BA-E167-4024-BA1E-2FE97AC89721}" type="presParOf" srcId="{9DF8CFEB-ED0A-43C4-BDBF-A2D81D733297}" destId="{4EAEAAE4-83E5-44AA-87E2-E29CF229AE11}" srcOrd="1" destOrd="0" presId="urn:microsoft.com/office/officeart/2005/8/layout/radial4"/>
    <dgm:cxn modelId="{634DB05A-94DD-4514-9BD4-DA0042B147DC}" type="presParOf" srcId="{9DF8CFEB-ED0A-43C4-BDBF-A2D81D733297}" destId="{620DED52-D251-47BF-8E65-217AD2AB1971}" srcOrd="2" destOrd="0" presId="urn:microsoft.com/office/officeart/2005/8/layout/radial4"/>
    <dgm:cxn modelId="{D2C1A846-B9E9-4D0D-8B89-5161D4726F5B}" type="presParOf" srcId="{9DF8CFEB-ED0A-43C4-BDBF-A2D81D733297}" destId="{6B8C2735-7004-4597-912C-23ED93484392}" srcOrd="3" destOrd="0" presId="urn:microsoft.com/office/officeart/2005/8/layout/radial4"/>
    <dgm:cxn modelId="{1967039C-6789-40DD-A7C9-E6F0C0A5B633}" type="presParOf" srcId="{9DF8CFEB-ED0A-43C4-BDBF-A2D81D733297}" destId="{4A261AEB-2B73-4862-91F3-ADFA96742933}" srcOrd="4" destOrd="0" presId="urn:microsoft.com/office/officeart/2005/8/layout/radial4"/>
    <dgm:cxn modelId="{637F3214-0BEE-42BA-8A58-5A32F7532E2D}" type="presParOf" srcId="{9DF8CFEB-ED0A-43C4-BDBF-A2D81D733297}" destId="{B9C479E7-9CA5-4794-8D88-F82E6D65C742}" srcOrd="5" destOrd="0" presId="urn:microsoft.com/office/officeart/2005/8/layout/radial4"/>
    <dgm:cxn modelId="{7C4CB747-F1D3-4D14-88C5-BC122D8A1503}" type="presParOf" srcId="{9DF8CFEB-ED0A-43C4-BDBF-A2D81D733297}" destId="{96861591-665E-4A60-8524-B7C3F46A8366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46A13AF-A500-48E2-A99A-F909425D62BF}" type="doc">
      <dgm:prSet loTypeId="urn:microsoft.com/office/officeart/2008/layout/LinedList" loCatId="list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171E7349-EA77-405E-B153-91893296A6C0}">
      <dgm:prSet phldrT="[Текст]" custT="1"/>
      <dgm:spPr/>
      <dgm:t>
        <a:bodyPr anchor="ctr"/>
        <a:lstStyle/>
        <a:p>
          <a:pPr algn="ctr"/>
          <a:r>
            <a:rPr lang="ru-RU" sz="1050" b="1" dirty="0" smtClean="0">
              <a:solidFill>
                <a:srgbClr val="FF0000"/>
              </a:solidFill>
            </a:rPr>
            <a:t>При заполнении отчетности по страховым взносам следует учитывать следующее:</a:t>
          </a:r>
          <a:endParaRPr lang="ru-RU" sz="1050" b="1" dirty="0">
            <a:solidFill>
              <a:srgbClr val="FF0000"/>
            </a:solidFill>
          </a:endParaRPr>
        </a:p>
      </dgm:t>
    </dgm:pt>
    <dgm:pt modelId="{614F655E-5E14-4D38-A817-25F0EDAD456E}" type="parTrans" cxnId="{81BAE213-9C98-48E2-998E-C3CF0AB17A17}">
      <dgm:prSet/>
      <dgm:spPr/>
      <dgm:t>
        <a:bodyPr/>
        <a:lstStyle/>
        <a:p>
          <a:endParaRPr lang="ru-RU" sz="800"/>
        </a:p>
      </dgm:t>
    </dgm:pt>
    <dgm:pt modelId="{BF9F0BF7-7093-44B2-9D15-95820314A4CE}" type="sibTrans" cxnId="{81BAE213-9C98-48E2-998E-C3CF0AB17A17}">
      <dgm:prSet/>
      <dgm:spPr/>
      <dgm:t>
        <a:bodyPr/>
        <a:lstStyle/>
        <a:p>
          <a:endParaRPr lang="ru-RU" sz="800"/>
        </a:p>
      </dgm:t>
    </dgm:pt>
    <dgm:pt modelId="{6227F900-38D4-4796-A04C-00403D4E8D1B}">
      <dgm:prSet phldrT="[Текст]" custT="1"/>
      <dgm:spPr/>
      <dgm:t>
        <a:bodyPr/>
        <a:lstStyle/>
        <a:p>
          <a:r>
            <a:rPr lang="ru-RU" sz="1000" dirty="0" smtClean="0"/>
            <a:t>По </a:t>
          </a:r>
          <a:r>
            <a:rPr lang="ru-RU" sz="1000" dirty="0" smtClean="0">
              <a:hlinkClick xmlns:r="http://schemas.openxmlformats.org/officeDocument/2006/relationships" r:id="rId1"/>
            </a:rPr>
            <a:t>строке 001</a:t>
          </a:r>
          <a:r>
            <a:rPr lang="ru-RU" sz="1000" dirty="0" smtClean="0"/>
            <a:t> "Код тарифа плательщика" Приложения 1 к разд. 1 расчета по страховым взносам необходимо указать код тарифа согласно Приложению N 5 к Порядку заполнения расчета </a:t>
          </a:r>
          <a:r>
            <a:rPr lang="ru-RU" sz="1000" b="1" u="sng" dirty="0" smtClean="0"/>
            <a:t>код </a:t>
          </a:r>
          <a:r>
            <a:rPr lang="ru-RU" sz="1000" b="1" dirty="0" smtClean="0">
              <a:hlinkClick xmlns:r="http://schemas.openxmlformats.org/officeDocument/2006/relationships" r:id="rId2"/>
            </a:rPr>
            <a:t>01</a:t>
          </a:r>
          <a:r>
            <a:rPr lang="ru-RU" sz="1000" dirty="0" smtClean="0"/>
            <a:t> - в части плательщиков страховых взносов, применяющих основной тариф страховых взносов</a:t>
          </a:r>
          <a:endParaRPr lang="ru-RU" sz="1000" dirty="0"/>
        </a:p>
      </dgm:t>
    </dgm:pt>
    <dgm:pt modelId="{7B5BA6AE-1B01-45C2-86CA-9C4F408CA6C0}" type="parTrans" cxnId="{7C95F88E-5326-45B2-A667-E4EBAC297D74}">
      <dgm:prSet/>
      <dgm:spPr/>
      <dgm:t>
        <a:bodyPr/>
        <a:lstStyle/>
        <a:p>
          <a:endParaRPr lang="ru-RU" sz="800"/>
        </a:p>
      </dgm:t>
    </dgm:pt>
    <dgm:pt modelId="{E169A067-BBAC-4C57-9D15-31355D12C9BE}" type="sibTrans" cxnId="{7C95F88E-5326-45B2-A667-E4EBAC297D74}">
      <dgm:prSet/>
      <dgm:spPr/>
      <dgm:t>
        <a:bodyPr/>
        <a:lstStyle/>
        <a:p>
          <a:endParaRPr lang="ru-RU" sz="800"/>
        </a:p>
      </dgm:t>
    </dgm:pt>
    <dgm:pt modelId="{75778818-D249-4608-B2B2-887929AE4361}">
      <dgm:prSet phldrT="[Текст]" custT="1"/>
      <dgm:spPr/>
      <dgm:t>
        <a:bodyPr/>
        <a:lstStyle/>
        <a:p>
          <a:r>
            <a:rPr lang="ru-RU" sz="1000" dirty="0" smtClean="0"/>
            <a:t>код </a:t>
          </a:r>
          <a:r>
            <a:rPr lang="ru-RU" sz="1000" dirty="0" smtClean="0">
              <a:hlinkClick xmlns:r="http://schemas.openxmlformats.org/officeDocument/2006/relationships" r:id="rId3"/>
            </a:rPr>
            <a:t>20</a:t>
          </a:r>
          <a:r>
            <a:rPr lang="ru-RU" sz="1000" dirty="0" smtClean="0"/>
            <a:t> - по плательщикам страховых взносов, признаваемым субъектами малого или среднего предпринимательства в соответствии с Федеральным </a:t>
          </a:r>
          <a:r>
            <a:rPr lang="ru-RU" sz="1000" dirty="0" smtClean="0">
              <a:hlinkClick xmlns:r="http://schemas.openxmlformats.org/officeDocument/2006/relationships" r:id="rId4"/>
            </a:rPr>
            <a:t>законом</a:t>
          </a:r>
          <a:r>
            <a:rPr lang="ru-RU" sz="1000" dirty="0" smtClean="0"/>
            <a:t> от 24.07.2007 N 209-ФЗ "О развитии малого и среднего предпринимательства в Российской Федерации"</a:t>
          </a:r>
          <a:endParaRPr lang="ru-RU" sz="1000" dirty="0"/>
        </a:p>
      </dgm:t>
    </dgm:pt>
    <dgm:pt modelId="{37280630-71AD-48E2-9F2C-FEAFCFB7039A}" type="parTrans" cxnId="{1BB58FAD-0E43-4EC2-B834-5524611855FC}">
      <dgm:prSet/>
      <dgm:spPr/>
      <dgm:t>
        <a:bodyPr/>
        <a:lstStyle/>
        <a:p>
          <a:endParaRPr lang="ru-RU" sz="800"/>
        </a:p>
      </dgm:t>
    </dgm:pt>
    <dgm:pt modelId="{545351BD-955E-44C6-B13D-18D85A8601E1}" type="sibTrans" cxnId="{1BB58FAD-0E43-4EC2-B834-5524611855FC}">
      <dgm:prSet/>
      <dgm:spPr/>
      <dgm:t>
        <a:bodyPr/>
        <a:lstStyle/>
        <a:p>
          <a:endParaRPr lang="ru-RU" sz="800"/>
        </a:p>
      </dgm:t>
    </dgm:pt>
    <dgm:pt modelId="{CCCD6AB4-6D0C-4221-8AB1-AAEC85611833}">
      <dgm:prSet phldrT="[Текст]" custT="1"/>
      <dgm:spPr/>
      <dgm:t>
        <a:bodyPr/>
        <a:lstStyle/>
        <a:p>
          <a:r>
            <a:rPr lang="ru-RU" sz="1000" dirty="0" smtClean="0"/>
            <a:t>в подразделе 3.2.1 раздела 3 код категории застрахованного лица по общему тарифу – НР, в отношении выплат по пониженному тарифу–МС</a:t>
          </a:r>
          <a:endParaRPr lang="ru-RU" sz="1000" dirty="0"/>
        </a:p>
      </dgm:t>
    </dgm:pt>
    <dgm:pt modelId="{EA8E2731-3CC3-473D-AF0C-45D31BEADD9A}" type="parTrans" cxnId="{31BCC99D-B829-4DCF-8E66-0B2FFD1A6D8D}">
      <dgm:prSet/>
      <dgm:spPr/>
      <dgm:t>
        <a:bodyPr/>
        <a:lstStyle/>
        <a:p>
          <a:endParaRPr lang="ru-RU" sz="800"/>
        </a:p>
      </dgm:t>
    </dgm:pt>
    <dgm:pt modelId="{7D56CA9A-D964-4D4E-957D-8CD1B6E74BA6}" type="sibTrans" cxnId="{31BCC99D-B829-4DCF-8E66-0B2FFD1A6D8D}">
      <dgm:prSet/>
      <dgm:spPr/>
      <dgm:t>
        <a:bodyPr/>
        <a:lstStyle/>
        <a:p>
          <a:endParaRPr lang="ru-RU" sz="800"/>
        </a:p>
      </dgm:t>
    </dgm:pt>
    <dgm:pt modelId="{CD46AA48-C2A0-4067-A6E8-949ED27289CB}" type="pres">
      <dgm:prSet presAssocID="{946A13AF-A500-48E2-A99A-F909425D62BF}" presName="vert0" presStyleCnt="0">
        <dgm:presLayoutVars>
          <dgm:dir/>
          <dgm:animOne val="branch"/>
          <dgm:animLvl val="lvl"/>
        </dgm:presLayoutVars>
      </dgm:prSet>
      <dgm:spPr/>
    </dgm:pt>
    <dgm:pt modelId="{E2179D82-383D-4111-A514-63818BB8AF20}" type="pres">
      <dgm:prSet presAssocID="{171E7349-EA77-405E-B153-91893296A6C0}" presName="thickLine" presStyleLbl="alignNode1" presStyleIdx="0" presStyleCnt="1" custLinFactNeighborX="-1586" custLinFactNeighborY="-49"/>
      <dgm:spPr/>
    </dgm:pt>
    <dgm:pt modelId="{67F194D7-96A9-4BC6-B7FE-FFD44442A20F}" type="pres">
      <dgm:prSet presAssocID="{171E7349-EA77-405E-B153-91893296A6C0}" presName="horz1" presStyleCnt="0"/>
      <dgm:spPr/>
    </dgm:pt>
    <dgm:pt modelId="{D2DB24B7-46B7-4E7E-9D0A-63D4AEEA73BD}" type="pres">
      <dgm:prSet presAssocID="{171E7349-EA77-405E-B153-91893296A6C0}" presName="tx1" presStyleLbl="revTx" presStyleIdx="0" presStyleCnt="4"/>
      <dgm:spPr/>
      <dgm:t>
        <a:bodyPr/>
        <a:lstStyle/>
        <a:p>
          <a:endParaRPr lang="ru-RU"/>
        </a:p>
      </dgm:t>
    </dgm:pt>
    <dgm:pt modelId="{9E28F8D6-21AD-417D-AF93-B0CD405E2F0E}" type="pres">
      <dgm:prSet presAssocID="{171E7349-EA77-405E-B153-91893296A6C0}" presName="vert1" presStyleCnt="0"/>
      <dgm:spPr/>
    </dgm:pt>
    <dgm:pt modelId="{79D8A291-94E9-4239-AB85-22E432C8C9D1}" type="pres">
      <dgm:prSet presAssocID="{6227F900-38D4-4796-A04C-00403D4E8D1B}" presName="vertSpace2a" presStyleCnt="0"/>
      <dgm:spPr/>
    </dgm:pt>
    <dgm:pt modelId="{E992570B-0AF9-47A1-BF52-51F63C208D6D}" type="pres">
      <dgm:prSet presAssocID="{6227F900-38D4-4796-A04C-00403D4E8D1B}" presName="horz2" presStyleCnt="0"/>
      <dgm:spPr/>
    </dgm:pt>
    <dgm:pt modelId="{097009BE-73E9-45AC-99F1-99F0F33262A1}" type="pres">
      <dgm:prSet presAssocID="{6227F900-38D4-4796-A04C-00403D4E8D1B}" presName="horzSpace2" presStyleCnt="0"/>
      <dgm:spPr/>
    </dgm:pt>
    <dgm:pt modelId="{33247A19-9E1D-4D41-8849-AE87D8F9D344}" type="pres">
      <dgm:prSet presAssocID="{6227F900-38D4-4796-A04C-00403D4E8D1B}" presName="tx2" presStyleLbl="revTx" presStyleIdx="1" presStyleCnt="4"/>
      <dgm:spPr/>
      <dgm:t>
        <a:bodyPr/>
        <a:lstStyle/>
        <a:p>
          <a:endParaRPr lang="ru-RU"/>
        </a:p>
      </dgm:t>
    </dgm:pt>
    <dgm:pt modelId="{5EC738E1-E234-46D4-AAD8-659C5C87499F}" type="pres">
      <dgm:prSet presAssocID="{6227F900-38D4-4796-A04C-00403D4E8D1B}" presName="vert2" presStyleCnt="0"/>
      <dgm:spPr/>
    </dgm:pt>
    <dgm:pt modelId="{EFAA84CE-BFF8-4321-AC9A-AA66AB4EF9AB}" type="pres">
      <dgm:prSet presAssocID="{6227F900-38D4-4796-A04C-00403D4E8D1B}" presName="thinLine2b" presStyleLbl="callout" presStyleIdx="0" presStyleCnt="3"/>
      <dgm:spPr/>
    </dgm:pt>
    <dgm:pt modelId="{56BD02AA-69B9-469E-A599-33E7EFAD9867}" type="pres">
      <dgm:prSet presAssocID="{6227F900-38D4-4796-A04C-00403D4E8D1B}" presName="vertSpace2b" presStyleCnt="0"/>
      <dgm:spPr/>
    </dgm:pt>
    <dgm:pt modelId="{FAA5ACF4-E46F-456D-9CA4-CAD83B0D02C8}" type="pres">
      <dgm:prSet presAssocID="{75778818-D249-4608-B2B2-887929AE4361}" presName="horz2" presStyleCnt="0"/>
      <dgm:spPr/>
    </dgm:pt>
    <dgm:pt modelId="{47D0582E-1BAD-482B-83D2-18644CD7830C}" type="pres">
      <dgm:prSet presAssocID="{75778818-D249-4608-B2B2-887929AE4361}" presName="horzSpace2" presStyleCnt="0"/>
      <dgm:spPr/>
    </dgm:pt>
    <dgm:pt modelId="{A7D1062B-9B58-4AE2-AE55-55E63D93C5DE}" type="pres">
      <dgm:prSet presAssocID="{75778818-D249-4608-B2B2-887929AE4361}" presName="tx2" presStyleLbl="revTx" presStyleIdx="2" presStyleCnt="4"/>
      <dgm:spPr/>
      <dgm:t>
        <a:bodyPr/>
        <a:lstStyle/>
        <a:p>
          <a:endParaRPr lang="ru-RU"/>
        </a:p>
      </dgm:t>
    </dgm:pt>
    <dgm:pt modelId="{A9940AA8-19DE-4BFB-95A1-B680DD56F2E8}" type="pres">
      <dgm:prSet presAssocID="{75778818-D249-4608-B2B2-887929AE4361}" presName="vert2" presStyleCnt="0"/>
      <dgm:spPr/>
    </dgm:pt>
    <dgm:pt modelId="{68C05BE7-1C10-4537-A042-9779F7952031}" type="pres">
      <dgm:prSet presAssocID="{75778818-D249-4608-B2B2-887929AE4361}" presName="thinLine2b" presStyleLbl="callout" presStyleIdx="1" presStyleCnt="3"/>
      <dgm:spPr/>
    </dgm:pt>
    <dgm:pt modelId="{B608071F-9562-4174-A94D-56C95E1B0168}" type="pres">
      <dgm:prSet presAssocID="{75778818-D249-4608-B2B2-887929AE4361}" presName="vertSpace2b" presStyleCnt="0"/>
      <dgm:spPr/>
    </dgm:pt>
    <dgm:pt modelId="{80463EA5-016E-45D8-9F96-DA37AAD44EFF}" type="pres">
      <dgm:prSet presAssocID="{CCCD6AB4-6D0C-4221-8AB1-AAEC85611833}" presName="horz2" presStyleCnt="0"/>
      <dgm:spPr/>
    </dgm:pt>
    <dgm:pt modelId="{0A0D7EF1-C133-4910-A87A-482A281C8AF7}" type="pres">
      <dgm:prSet presAssocID="{CCCD6AB4-6D0C-4221-8AB1-AAEC85611833}" presName="horzSpace2" presStyleCnt="0"/>
      <dgm:spPr/>
    </dgm:pt>
    <dgm:pt modelId="{942FFD06-6864-49DF-A962-6C8A486798C8}" type="pres">
      <dgm:prSet presAssocID="{CCCD6AB4-6D0C-4221-8AB1-AAEC85611833}" presName="tx2" presStyleLbl="revTx" presStyleIdx="3" presStyleCnt="4"/>
      <dgm:spPr/>
      <dgm:t>
        <a:bodyPr/>
        <a:lstStyle/>
        <a:p>
          <a:endParaRPr lang="ru-RU"/>
        </a:p>
      </dgm:t>
    </dgm:pt>
    <dgm:pt modelId="{447A93BD-95CF-45FF-9BEF-106DE6821D47}" type="pres">
      <dgm:prSet presAssocID="{CCCD6AB4-6D0C-4221-8AB1-AAEC85611833}" presName="vert2" presStyleCnt="0"/>
      <dgm:spPr/>
    </dgm:pt>
    <dgm:pt modelId="{C2757289-E131-49A7-868C-64F0053748A5}" type="pres">
      <dgm:prSet presAssocID="{CCCD6AB4-6D0C-4221-8AB1-AAEC85611833}" presName="thinLine2b" presStyleLbl="callout" presStyleIdx="2" presStyleCnt="3"/>
      <dgm:spPr/>
    </dgm:pt>
    <dgm:pt modelId="{5FC4A83F-0844-4E2D-ACBE-A51EE7FC6791}" type="pres">
      <dgm:prSet presAssocID="{CCCD6AB4-6D0C-4221-8AB1-AAEC85611833}" presName="vertSpace2b" presStyleCnt="0"/>
      <dgm:spPr/>
    </dgm:pt>
  </dgm:ptLst>
  <dgm:cxnLst>
    <dgm:cxn modelId="{6FB8970E-1277-477A-BCA7-69B2E9183A11}" type="presOf" srcId="{171E7349-EA77-405E-B153-91893296A6C0}" destId="{D2DB24B7-46B7-4E7E-9D0A-63D4AEEA73BD}" srcOrd="0" destOrd="0" presId="urn:microsoft.com/office/officeart/2008/layout/LinedList"/>
    <dgm:cxn modelId="{31BCC99D-B829-4DCF-8E66-0B2FFD1A6D8D}" srcId="{171E7349-EA77-405E-B153-91893296A6C0}" destId="{CCCD6AB4-6D0C-4221-8AB1-AAEC85611833}" srcOrd="2" destOrd="0" parTransId="{EA8E2731-3CC3-473D-AF0C-45D31BEADD9A}" sibTransId="{7D56CA9A-D964-4D4E-957D-8CD1B6E74BA6}"/>
    <dgm:cxn modelId="{1BB58FAD-0E43-4EC2-B834-5524611855FC}" srcId="{171E7349-EA77-405E-B153-91893296A6C0}" destId="{75778818-D249-4608-B2B2-887929AE4361}" srcOrd="1" destOrd="0" parTransId="{37280630-71AD-48E2-9F2C-FEAFCFB7039A}" sibTransId="{545351BD-955E-44C6-B13D-18D85A8601E1}"/>
    <dgm:cxn modelId="{48ED2C61-C129-45F4-B9C1-7586C6EC06E1}" type="presOf" srcId="{946A13AF-A500-48E2-A99A-F909425D62BF}" destId="{CD46AA48-C2A0-4067-A6E8-949ED27289CB}" srcOrd="0" destOrd="0" presId="urn:microsoft.com/office/officeart/2008/layout/LinedList"/>
    <dgm:cxn modelId="{3A107DA3-5369-403E-A15E-B7FC2D5B26B6}" type="presOf" srcId="{75778818-D249-4608-B2B2-887929AE4361}" destId="{A7D1062B-9B58-4AE2-AE55-55E63D93C5DE}" srcOrd="0" destOrd="0" presId="urn:microsoft.com/office/officeart/2008/layout/LinedList"/>
    <dgm:cxn modelId="{8ABC25FA-1977-4B76-86D7-ED650A4E193A}" type="presOf" srcId="{CCCD6AB4-6D0C-4221-8AB1-AAEC85611833}" destId="{942FFD06-6864-49DF-A962-6C8A486798C8}" srcOrd="0" destOrd="0" presId="urn:microsoft.com/office/officeart/2008/layout/LinedList"/>
    <dgm:cxn modelId="{B9B5804A-4A70-4C84-AEE3-A69449FE6576}" type="presOf" srcId="{6227F900-38D4-4796-A04C-00403D4E8D1B}" destId="{33247A19-9E1D-4D41-8849-AE87D8F9D344}" srcOrd="0" destOrd="0" presId="urn:microsoft.com/office/officeart/2008/layout/LinedList"/>
    <dgm:cxn modelId="{7C95F88E-5326-45B2-A667-E4EBAC297D74}" srcId="{171E7349-EA77-405E-B153-91893296A6C0}" destId="{6227F900-38D4-4796-A04C-00403D4E8D1B}" srcOrd="0" destOrd="0" parTransId="{7B5BA6AE-1B01-45C2-86CA-9C4F408CA6C0}" sibTransId="{E169A067-BBAC-4C57-9D15-31355D12C9BE}"/>
    <dgm:cxn modelId="{81BAE213-9C98-48E2-998E-C3CF0AB17A17}" srcId="{946A13AF-A500-48E2-A99A-F909425D62BF}" destId="{171E7349-EA77-405E-B153-91893296A6C0}" srcOrd="0" destOrd="0" parTransId="{614F655E-5E14-4D38-A817-25F0EDAD456E}" sibTransId="{BF9F0BF7-7093-44B2-9D15-95820314A4CE}"/>
    <dgm:cxn modelId="{E0DD9E50-C2D3-419F-AD70-5BA32C08C780}" type="presParOf" srcId="{CD46AA48-C2A0-4067-A6E8-949ED27289CB}" destId="{E2179D82-383D-4111-A514-63818BB8AF20}" srcOrd="0" destOrd="0" presId="urn:microsoft.com/office/officeart/2008/layout/LinedList"/>
    <dgm:cxn modelId="{974ADDAC-DA59-42DC-8550-0866EB63C560}" type="presParOf" srcId="{CD46AA48-C2A0-4067-A6E8-949ED27289CB}" destId="{67F194D7-96A9-4BC6-B7FE-FFD44442A20F}" srcOrd="1" destOrd="0" presId="urn:microsoft.com/office/officeart/2008/layout/LinedList"/>
    <dgm:cxn modelId="{1BADA16F-1BD4-4DB1-AC5D-C3737E188724}" type="presParOf" srcId="{67F194D7-96A9-4BC6-B7FE-FFD44442A20F}" destId="{D2DB24B7-46B7-4E7E-9D0A-63D4AEEA73BD}" srcOrd="0" destOrd="0" presId="urn:microsoft.com/office/officeart/2008/layout/LinedList"/>
    <dgm:cxn modelId="{2C6A7ED3-377D-45B3-8FDA-D1DA0B0BCD88}" type="presParOf" srcId="{67F194D7-96A9-4BC6-B7FE-FFD44442A20F}" destId="{9E28F8D6-21AD-417D-AF93-B0CD405E2F0E}" srcOrd="1" destOrd="0" presId="urn:microsoft.com/office/officeart/2008/layout/LinedList"/>
    <dgm:cxn modelId="{C61D160F-1F14-4919-87E0-4C9A945D4D4C}" type="presParOf" srcId="{9E28F8D6-21AD-417D-AF93-B0CD405E2F0E}" destId="{79D8A291-94E9-4239-AB85-22E432C8C9D1}" srcOrd="0" destOrd="0" presId="urn:microsoft.com/office/officeart/2008/layout/LinedList"/>
    <dgm:cxn modelId="{7494BDFE-7700-4131-8D84-0311213C5772}" type="presParOf" srcId="{9E28F8D6-21AD-417D-AF93-B0CD405E2F0E}" destId="{E992570B-0AF9-47A1-BF52-51F63C208D6D}" srcOrd="1" destOrd="0" presId="urn:microsoft.com/office/officeart/2008/layout/LinedList"/>
    <dgm:cxn modelId="{E5BCF8BE-7997-47C4-940F-08AF0A531366}" type="presParOf" srcId="{E992570B-0AF9-47A1-BF52-51F63C208D6D}" destId="{097009BE-73E9-45AC-99F1-99F0F33262A1}" srcOrd="0" destOrd="0" presId="urn:microsoft.com/office/officeart/2008/layout/LinedList"/>
    <dgm:cxn modelId="{044C9CF7-1BA8-4564-8351-F3E919F64BF7}" type="presParOf" srcId="{E992570B-0AF9-47A1-BF52-51F63C208D6D}" destId="{33247A19-9E1D-4D41-8849-AE87D8F9D344}" srcOrd="1" destOrd="0" presId="urn:microsoft.com/office/officeart/2008/layout/LinedList"/>
    <dgm:cxn modelId="{AE44B646-6E5C-4BB2-8165-269612A1DBFA}" type="presParOf" srcId="{E992570B-0AF9-47A1-BF52-51F63C208D6D}" destId="{5EC738E1-E234-46D4-AAD8-659C5C87499F}" srcOrd="2" destOrd="0" presId="urn:microsoft.com/office/officeart/2008/layout/LinedList"/>
    <dgm:cxn modelId="{E4A3C29B-F4EA-4EA9-9962-1FF7EF80CF4C}" type="presParOf" srcId="{9E28F8D6-21AD-417D-AF93-B0CD405E2F0E}" destId="{EFAA84CE-BFF8-4321-AC9A-AA66AB4EF9AB}" srcOrd="2" destOrd="0" presId="urn:microsoft.com/office/officeart/2008/layout/LinedList"/>
    <dgm:cxn modelId="{E6FBB09E-F2DC-48B6-8A52-C62BD346A4D1}" type="presParOf" srcId="{9E28F8D6-21AD-417D-AF93-B0CD405E2F0E}" destId="{56BD02AA-69B9-469E-A599-33E7EFAD9867}" srcOrd="3" destOrd="0" presId="urn:microsoft.com/office/officeart/2008/layout/LinedList"/>
    <dgm:cxn modelId="{6F8E3ED5-2DCA-4811-8326-C04F67C47B3D}" type="presParOf" srcId="{9E28F8D6-21AD-417D-AF93-B0CD405E2F0E}" destId="{FAA5ACF4-E46F-456D-9CA4-CAD83B0D02C8}" srcOrd="4" destOrd="0" presId="urn:microsoft.com/office/officeart/2008/layout/LinedList"/>
    <dgm:cxn modelId="{839451FB-24A4-4346-91D5-583F909EC8D1}" type="presParOf" srcId="{FAA5ACF4-E46F-456D-9CA4-CAD83B0D02C8}" destId="{47D0582E-1BAD-482B-83D2-18644CD7830C}" srcOrd="0" destOrd="0" presId="urn:microsoft.com/office/officeart/2008/layout/LinedList"/>
    <dgm:cxn modelId="{09E62301-2EBA-4401-BCBE-E709187272CB}" type="presParOf" srcId="{FAA5ACF4-E46F-456D-9CA4-CAD83B0D02C8}" destId="{A7D1062B-9B58-4AE2-AE55-55E63D93C5DE}" srcOrd="1" destOrd="0" presId="urn:microsoft.com/office/officeart/2008/layout/LinedList"/>
    <dgm:cxn modelId="{DF9E36F7-58EC-44C2-B5D6-8E866CCF6268}" type="presParOf" srcId="{FAA5ACF4-E46F-456D-9CA4-CAD83B0D02C8}" destId="{A9940AA8-19DE-4BFB-95A1-B680DD56F2E8}" srcOrd="2" destOrd="0" presId="urn:microsoft.com/office/officeart/2008/layout/LinedList"/>
    <dgm:cxn modelId="{E6227620-9035-4C5C-976E-8DDD4E54F93E}" type="presParOf" srcId="{9E28F8D6-21AD-417D-AF93-B0CD405E2F0E}" destId="{68C05BE7-1C10-4537-A042-9779F7952031}" srcOrd="5" destOrd="0" presId="urn:microsoft.com/office/officeart/2008/layout/LinedList"/>
    <dgm:cxn modelId="{7BBCAFAA-A43C-4468-A970-88ABC1B28EAC}" type="presParOf" srcId="{9E28F8D6-21AD-417D-AF93-B0CD405E2F0E}" destId="{B608071F-9562-4174-A94D-56C95E1B0168}" srcOrd="6" destOrd="0" presId="urn:microsoft.com/office/officeart/2008/layout/LinedList"/>
    <dgm:cxn modelId="{762C6672-9C51-44B2-AF98-DCCBCC57C0A7}" type="presParOf" srcId="{9E28F8D6-21AD-417D-AF93-B0CD405E2F0E}" destId="{80463EA5-016E-45D8-9F96-DA37AAD44EFF}" srcOrd="7" destOrd="0" presId="urn:microsoft.com/office/officeart/2008/layout/LinedList"/>
    <dgm:cxn modelId="{F997544B-9426-45C4-A19D-FCEB220A0493}" type="presParOf" srcId="{80463EA5-016E-45D8-9F96-DA37AAD44EFF}" destId="{0A0D7EF1-C133-4910-A87A-482A281C8AF7}" srcOrd="0" destOrd="0" presId="urn:microsoft.com/office/officeart/2008/layout/LinedList"/>
    <dgm:cxn modelId="{5E03E848-1809-4666-8BBA-DFFC237D2C4B}" type="presParOf" srcId="{80463EA5-016E-45D8-9F96-DA37AAD44EFF}" destId="{942FFD06-6864-49DF-A962-6C8A486798C8}" srcOrd="1" destOrd="0" presId="urn:microsoft.com/office/officeart/2008/layout/LinedList"/>
    <dgm:cxn modelId="{E9B627A9-E296-4B41-B7FD-2434997EC375}" type="presParOf" srcId="{80463EA5-016E-45D8-9F96-DA37AAD44EFF}" destId="{447A93BD-95CF-45FF-9BEF-106DE6821D47}" srcOrd="2" destOrd="0" presId="urn:microsoft.com/office/officeart/2008/layout/LinedList"/>
    <dgm:cxn modelId="{62E8B1F5-37A8-41EC-98D1-B181BD198E1D}" type="presParOf" srcId="{9E28F8D6-21AD-417D-AF93-B0CD405E2F0E}" destId="{C2757289-E131-49A7-868C-64F0053748A5}" srcOrd="8" destOrd="0" presId="urn:microsoft.com/office/officeart/2008/layout/LinedList"/>
    <dgm:cxn modelId="{A39A8D63-5BC6-46E0-AA9E-758497E46C4D}" type="presParOf" srcId="{9E28F8D6-21AD-417D-AF93-B0CD405E2F0E}" destId="{5FC4A83F-0844-4E2D-ACBE-A51EE7FC6791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A6337D0-A1D4-44B9-A247-4BEF8415E2AF}" type="doc">
      <dgm:prSet loTypeId="urn:microsoft.com/office/officeart/2005/8/layout/vList6" loCatId="process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DA7A5722-DE55-4990-BC6F-160B7C8DF56F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Контрольные соотношения включают в себя соотношения:</a:t>
          </a:r>
          <a:endParaRPr lang="ru-RU" dirty="0">
            <a:solidFill>
              <a:srgbClr val="002060"/>
            </a:solidFill>
          </a:endParaRPr>
        </a:p>
      </dgm:t>
    </dgm:pt>
    <dgm:pt modelId="{702F6C48-4741-4561-9965-61B602F934F4}" type="parTrans" cxnId="{94F09CC2-395F-4E1C-B177-A53FFBC34548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A0AA6830-4827-4CB2-AC86-2674A2A0D3A7}" type="sibTrans" cxnId="{94F09CC2-395F-4E1C-B177-A53FFBC34548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909A76B8-CF83-41F0-AD05-D69C3F4FA4A2}">
      <dgm:prSet phldrT="[Текст]"/>
      <dgm:spPr/>
      <dgm:t>
        <a:bodyPr anchor="ctr"/>
        <a:lstStyle/>
        <a:p>
          <a:pPr>
            <a:spcBef>
              <a:spcPts val="100"/>
            </a:spcBef>
          </a:pPr>
          <a:r>
            <a:rPr lang="ru-RU" dirty="0" smtClean="0">
              <a:solidFill>
                <a:srgbClr val="002060"/>
              </a:solidFill>
            </a:rPr>
            <a:t>между показателями расчетами по страховым взносам;</a:t>
          </a:r>
          <a:endParaRPr lang="ru-RU" dirty="0">
            <a:solidFill>
              <a:srgbClr val="002060"/>
            </a:solidFill>
          </a:endParaRPr>
        </a:p>
      </dgm:t>
    </dgm:pt>
    <dgm:pt modelId="{1422ED89-6606-41CD-AB93-7B62C784894E}" type="parTrans" cxnId="{0AB11A9F-8EEB-4ECE-8F31-F2CBD0432277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43E6B9E4-19C2-4E27-9896-756768D22EC2}" type="sibTrans" cxnId="{0AB11A9F-8EEB-4ECE-8F31-F2CBD0432277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1A54CFE2-F2DD-423F-95F5-E5F5664F2499}">
      <dgm:prSet phldrT="[Текст]"/>
      <dgm:spPr/>
      <dgm:t>
        <a:bodyPr anchor="ctr"/>
        <a:lstStyle/>
        <a:p>
          <a:pPr>
            <a:spcBef>
              <a:spcPts val="100"/>
            </a:spcBef>
          </a:pPr>
          <a:r>
            <a:rPr lang="ru-RU" dirty="0" smtClean="0">
              <a:solidFill>
                <a:srgbClr val="002060"/>
              </a:solidFill>
            </a:rPr>
            <a:t>между отдельными показателями расчета и данными из иных документов, например из расчета по форме 6-НДФЛ.</a:t>
          </a:r>
          <a:endParaRPr lang="ru-RU" dirty="0">
            <a:solidFill>
              <a:srgbClr val="002060"/>
            </a:solidFill>
          </a:endParaRPr>
        </a:p>
      </dgm:t>
    </dgm:pt>
    <dgm:pt modelId="{017778C9-D350-4895-8631-2661FB2C95C6}" type="parTrans" cxnId="{A2B30F94-9848-4901-8995-5A72E23BEF11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EAFA3493-2BF8-4910-A618-5CF9C5707C83}" type="sibTrans" cxnId="{A2B30F94-9848-4901-8995-5A72E23BEF11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924B2C54-CDDF-424C-97D4-10CD24748641}" type="pres">
      <dgm:prSet presAssocID="{DA6337D0-A1D4-44B9-A247-4BEF8415E2AF}" presName="Name0" presStyleCnt="0">
        <dgm:presLayoutVars>
          <dgm:dir/>
          <dgm:animLvl val="lvl"/>
          <dgm:resizeHandles/>
        </dgm:presLayoutVars>
      </dgm:prSet>
      <dgm:spPr/>
    </dgm:pt>
    <dgm:pt modelId="{1790369C-4FC2-4D6B-BE1D-B730A69448E9}" type="pres">
      <dgm:prSet presAssocID="{DA7A5722-DE55-4990-BC6F-160B7C8DF56F}" presName="linNode" presStyleCnt="0"/>
      <dgm:spPr/>
    </dgm:pt>
    <dgm:pt modelId="{525B0C6B-B5E0-4E45-8A41-3359C2375F25}" type="pres">
      <dgm:prSet presAssocID="{DA7A5722-DE55-4990-BC6F-160B7C8DF56F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DE348D-BCEE-473D-8F16-BA9F363ACF7C}" type="pres">
      <dgm:prSet presAssocID="{DA7A5722-DE55-4990-BC6F-160B7C8DF56F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4D4F03F-4526-4CBB-A183-46446D3B6E1C}" type="presOf" srcId="{909A76B8-CF83-41F0-AD05-D69C3F4FA4A2}" destId="{12DE348D-BCEE-473D-8F16-BA9F363ACF7C}" srcOrd="0" destOrd="0" presId="urn:microsoft.com/office/officeart/2005/8/layout/vList6"/>
    <dgm:cxn modelId="{EACAE741-CCC6-4A7F-99AC-9751C965A749}" type="presOf" srcId="{DA7A5722-DE55-4990-BC6F-160B7C8DF56F}" destId="{525B0C6B-B5E0-4E45-8A41-3359C2375F25}" srcOrd="0" destOrd="0" presId="urn:microsoft.com/office/officeart/2005/8/layout/vList6"/>
    <dgm:cxn modelId="{2CC1C8A6-9E60-4639-8E4E-56717861B00E}" type="presOf" srcId="{DA6337D0-A1D4-44B9-A247-4BEF8415E2AF}" destId="{924B2C54-CDDF-424C-97D4-10CD24748641}" srcOrd="0" destOrd="0" presId="urn:microsoft.com/office/officeart/2005/8/layout/vList6"/>
    <dgm:cxn modelId="{56F33735-2EA3-40F2-9A4F-0581380D79ED}" type="presOf" srcId="{1A54CFE2-F2DD-423F-95F5-E5F5664F2499}" destId="{12DE348D-BCEE-473D-8F16-BA9F363ACF7C}" srcOrd="0" destOrd="1" presId="urn:microsoft.com/office/officeart/2005/8/layout/vList6"/>
    <dgm:cxn modelId="{A2B30F94-9848-4901-8995-5A72E23BEF11}" srcId="{DA7A5722-DE55-4990-BC6F-160B7C8DF56F}" destId="{1A54CFE2-F2DD-423F-95F5-E5F5664F2499}" srcOrd="1" destOrd="0" parTransId="{017778C9-D350-4895-8631-2661FB2C95C6}" sibTransId="{EAFA3493-2BF8-4910-A618-5CF9C5707C83}"/>
    <dgm:cxn modelId="{94F09CC2-395F-4E1C-B177-A53FFBC34548}" srcId="{DA6337D0-A1D4-44B9-A247-4BEF8415E2AF}" destId="{DA7A5722-DE55-4990-BC6F-160B7C8DF56F}" srcOrd="0" destOrd="0" parTransId="{702F6C48-4741-4561-9965-61B602F934F4}" sibTransId="{A0AA6830-4827-4CB2-AC86-2674A2A0D3A7}"/>
    <dgm:cxn modelId="{0AB11A9F-8EEB-4ECE-8F31-F2CBD0432277}" srcId="{DA7A5722-DE55-4990-BC6F-160B7C8DF56F}" destId="{909A76B8-CF83-41F0-AD05-D69C3F4FA4A2}" srcOrd="0" destOrd="0" parTransId="{1422ED89-6606-41CD-AB93-7B62C784894E}" sibTransId="{43E6B9E4-19C2-4E27-9896-756768D22EC2}"/>
    <dgm:cxn modelId="{F5161EAE-D685-4B7A-9B65-D6D85EECFB41}" type="presParOf" srcId="{924B2C54-CDDF-424C-97D4-10CD24748641}" destId="{1790369C-4FC2-4D6B-BE1D-B730A69448E9}" srcOrd="0" destOrd="0" presId="urn:microsoft.com/office/officeart/2005/8/layout/vList6"/>
    <dgm:cxn modelId="{74C0A8A2-99B8-4338-B366-F92D44884096}" type="presParOf" srcId="{1790369C-4FC2-4D6B-BE1D-B730A69448E9}" destId="{525B0C6B-B5E0-4E45-8A41-3359C2375F25}" srcOrd="0" destOrd="0" presId="urn:microsoft.com/office/officeart/2005/8/layout/vList6"/>
    <dgm:cxn modelId="{2518EB39-562C-48CD-92B7-1DD382D8F86A}" type="presParOf" srcId="{1790369C-4FC2-4D6B-BE1D-B730A69448E9}" destId="{12DE348D-BCEE-473D-8F16-BA9F363ACF7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7331C9D-8EBF-4058-8824-2D7DEC2A7645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0957D96A-ABA5-414C-BA62-C2B21CFD399E}">
      <dgm:prSet phldrT="[Текст]"/>
      <dgm:spPr/>
      <dgm:t>
        <a:bodyPr/>
        <a:lstStyle/>
        <a:p>
          <a:r>
            <a:rPr lang="ru-RU" smtClean="0">
              <a:solidFill>
                <a:schemeClr val="tx1"/>
              </a:solidFill>
            </a:rPr>
            <a:t>Нужно ли при заполнении раздела 3 расчета по страховым взносам за 2021 год вносить работников, у которых не было заработка?</a:t>
          </a:r>
          <a:endParaRPr lang="ru-RU" dirty="0">
            <a:solidFill>
              <a:schemeClr val="tx1"/>
            </a:solidFill>
          </a:endParaRPr>
        </a:p>
      </dgm:t>
    </dgm:pt>
    <dgm:pt modelId="{0D0E7C7A-11C5-4356-8C56-D60013D92EEC}" type="parTrans" cxnId="{EAD18607-B197-4911-8FFF-BBF6B588D77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F3E12462-51B5-4C36-B168-0087E4E6CF9D}" type="sibTrans" cxnId="{EAD18607-B197-4911-8FFF-BBF6B588D77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40DA4AD-D75D-4605-9DF5-1DC146C90121}">
      <dgm:prSet phldrT="[Текст]" custT="1"/>
      <dgm:spPr/>
      <dgm:t>
        <a:bodyPr/>
        <a:lstStyle/>
        <a:p>
          <a:r>
            <a:rPr lang="ru-RU" sz="1100" b="1" u="sng" dirty="0" smtClean="0">
              <a:solidFill>
                <a:schemeClr val="tx1"/>
              </a:solidFill>
            </a:rPr>
            <a:t>Ответ: </a:t>
          </a:r>
          <a:r>
            <a:rPr lang="ru-RU" sz="1000" dirty="0" smtClean="0">
              <a:solidFill>
                <a:schemeClr val="tx1"/>
              </a:solidFill>
            </a:rPr>
            <a:t>Да, нужно. В подразделе 3.1. указываются данные о каждом физлице. Если выплат работникам не было, в строках подраздела 3.2 проставляются прочерки.</a:t>
          </a:r>
          <a:endParaRPr lang="ru-RU" sz="1000" dirty="0">
            <a:solidFill>
              <a:schemeClr val="tx1"/>
            </a:solidFill>
          </a:endParaRPr>
        </a:p>
      </dgm:t>
    </dgm:pt>
    <dgm:pt modelId="{594F9A2A-5C09-46B8-A071-C7D2261C5FEC}" type="parTrans" cxnId="{312E1054-38BC-491F-A090-4DA6988A956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44ADD07-9A61-4E56-B094-FCF4C063F7B3}" type="sibTrans" cxnId="{312E1054-38BC-491F-A090-4DA6988A956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69698D2-4378-439D-8A97-EB35D3EE1D33}">
      <dgm:prSet phldrT="[Текст]"/>
      <dgm:spPr/>
      <dgm:t>
        <a:bodyPr/>
        <a:lstStyle/>
        <a:p>
          <a:r>
            <a:rPr lang="ru-RU" smtClean="0">
              <a:solidFill>
                <a:schemeClr val="tx1"/>
              </a:solidFill>
            </a:rPr>
            <a:t>Должна ли организация представлять расчет по страховым взносам , если не ведет деятельность и не осуществляет никаких выплат сотрудникам?</a:t>
          </a:r>
          <a:endParaRPr lang="ru-RU" dirty="0">
            <a:solidFill>
              <a:schemeClr val="tx1"/>
            </a:solidFill>
          </a:endParaRPr>
        </a:p>
      </dgm:t>
    </dgm:pt>
    <dgm:pt modelId="{13E9633F-6160-4206-9EF8-E0C71309DFFD}" type="parTrans" cxnId="{AE185F7C-0447-4000-A2CB-2BB9DFFCE31E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23AA691-4AE2-4910-8728-C3145DFAB0EB}" type="sibTrans" cxnId="{AE185F7C-0447-4000-A2CB-2BB9DFFCE31E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8A1C10D-A523-46DB-8E80-D044065BE264}">
      <dgm:prSet phldrT="[Текст]" custT="1"/>
      <dgm:spPr/>
      <dgm:t>
        <a:bodyPr/>
        <a:lstStyle/>
        <a:p>
          <a:r>
            <a:rPr lang="ru-RU" sz="1100" b="1" u="sng" dirty="0" smtClean="0">
              <a:solidFill>
                <a:schemeClr val="tx1"/>
              </a:solidFill>
            </a:rPr>
            <a:t>Ответ: </a:t>
          </a:r>
          <a:r>
            <a:rPr lang="ru-RU" sz="1000" dirty="0" smtClean="0">
              <a:solidFill>
                <a:schemeClr val="tx1"/>
              </a:solidFill>
            </a:rPr>
            <a:t>В НК РФ не предусмотрено освобождение от исполнения обязанности плательщика страховых взносов по представлению расчетов по страховым взносам в случае неосуществления организацией финансово-хозяйственной деятельности в том или ином отчетном периоде.</a:t>
          </a:r>
          <a:endParaRPr lang="ru-RU" sz="1000" dirty="0">
            <a:solidFill>
              <a:schemeClr val="tx1"/>
            </a:solidFill>
          </a:endParaRPr>
        </a:p>
      </dgm:t>
    </dgm:pt>
    <dgm:pt modelId="{2B03D190-7757-474D-A134-CAA67074D822}" type="parTrans" cxnId="{A6945BE3-05F4-4470-AD89-CDA75DF3D83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1288A64-D9A9-4432-8541-478B92F30DAA}" type="sibTrans" cxnId="{A6945BE3-05F4-4470-AD89-CDA75DF3D83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E23F0E2-2F02-4080-A087-470662D7A78C}">
      <dgm:prSet phldrT="[Текст]" custT="1"/>
      <dgm:spPr/>
      <dgm:t>
        <a:bodyPr/>
        <a:lstStyle/>
        <a:p>
          <a:r>
            <a:rPr lang="ru-RU" sz="1100" b="1" u="sng" dirty="0" smtClean="0">
              <a:solidFill>
                <a:schemeClr val="tx1"/>
              </a:solidFill>
            </a:rPr>
            <a:t>Ответ: </a:t>
          </a:r>
          <a:r>
            <a:rPr lang="ru-RU" sz="900" dirty="0" smtClean="0">
              <a:solidFill>
                <a:schemeClr val="tx1"/>
              </a:solidFill>
            </a:rPr>
            <a:t>Суточные в пределах установленных законодательством РФ норм не облагаются страховыми взносами. Законодательно установленная норма суточных - 700 руб. за каждый день нахождения в командировке в РФ. Суммы суточных сверх указанных размеров подлежат обложению страховыми взносами.                                                         </a:t>
          </a:r>
          <a:r>
            <a:rPr lang="ru-RU" sz="900" dirty="0" smtClean="0">
              <a:solidFill>
                <a:schemeClr val="tx1"/>
              </a:solidFill>
            </a:rPr>
            <a:t>                                                                                                                                                                                                                    </a:t>
          </a:r>
          <a:r>
            <a:rPr lang="ru-RU" sz="900" dirty="0" smtClean="0">
              <a:solidFill>
                <a:schemeClr val="tx1"/>
              </a:solidFill>
            </a:rPr>
            <a:t>Работнику при направлении в командировку выплачены суточные в сумме, превышающей установленные законодательством РФ нормативы.                                                      </a:t>
          </a:r>
          <a:r>
            <a:rPr lang="ru-RU" sz="900" b="1" dirty="0" smtClean="0">
              <a:solidFill>
                <a:schemeClr val="tx1"/>
              </a:solidFill>
            </a:rPr>
            <a:t>При заполнении подраздела 1.1 Приложения 1 к разд. 1 расчета по страховым взносам (п. п. 6.5, 6.6, 6.8 Порядка):</a:t>
          </a:r>
          <a:endParaRPr lang="ru-RU" sz="900" b="1" dirty="0">
            <a:solidFill>
              <a:schemeClr val="tx1"/>
            </a:solidFill>
          </a:endParaRPr>
        </a:p>
      </dgm:t>
    </dgm:pt>
    <dgm:pt modelId="{9286D686-9B79-431A-88C3-7550C1D464A9}" type="parTrans" cxnId="{C8DC816B-C4F7-417A-8A38-B0ECB880E36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26EA35D-1B86-4D99-9463-CF026EFE93C7}" type="sibTrans" cxnId="{C8DC816B-C4F7-417A-8A38-B0ECB880E36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E2B9F62-7A7E-4C49-BC14-0463F5675659}">
      <dgm:prSet phldrT="[Текст]"/>
      <dgm:spPr/>
      <dgm:t>
        <a:bodyPr/>
        <a:lstStyle/>
        <a:p>
          <a:r>
            <a:rPr lang="ru-RU" smtClean="0">
              <a:solidFill>
                <a:schemeClr val="tx1"/>
              </a:solidFill>
            </a:rPr>
            <a:t>Сотруднику выплачены суточные в размере 6 250 руб. за пять дней командировки по России (1 250 руб. в день). Как их отразить в РСВ?</a:t>
          </a:r>
          <a:endParaRPr lang="ru-RU" dirty="0">
            <a:solidFill>
              <a:schemeClr val="tx1"/>
            </a:solidFill>
          </a:endParaRPr>
        </a:p>
      </dgm:t>
    </dgm:pt>
    <dgm:pt modelId="{F06FDC81-5DF3-44D3-B030-D2DFAD5BD693}" type="parTrans" cxnId="{29D0E649-9161-4DF1-81F7-6F36848CE6E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3DEB97D-B34E-4EFD-A899-C48AE3E8ACBA}" type="sibTrans" cxnId="{29D0E649-9161-4DF1-81F7-6F36848CE6E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28EFCC0-3DE9-46CC-B3FE-8C2DB88D25D9}">
      <dgm:prSet custT="1"/>
      <dgm:spPr/>
      <dgm:t>
        <a:bodyPr/>
        <a:lstStyle/>
        <a:p>
          <a:r>
            <a:rPr lang="ru-RU" sz="900" dirty="0" smtClean="0">
              <a:solidFill>
                <a:schemeClr val="tx1"/>
              </a:solidFill>
            </a:rPr>
            <a:t>по строке 030 отражается вся сумма суточных;</a:t>
          </a:r>
          <a:endParaRPr lang="ru-RU" sz="900" dirty="0">
            <a:solidFill>
              <a:schemeClr val="tx1"/>
            </a:solidFill>
          </a:endParaRPr>
        </a:p>
      </dgm:t>
    </dgm:pt>
    <dgm:pt modelId="{7147CF75-F845-4773-9ABA-11F3FD6889C6}" type="parTrans" cxnId="{658A22FD-F9FB-44C8-9425-4349F2BB0903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12AAD56-D94A-4D60-8B4F-2BD44B4A9774}" type="sibTrans" cxnId="{658A22FD-F9FB-44C8-9425-4349F2BB0903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59004D75-7CBB-4EE6-8A32-726E9A7431D7}">
      <dgm:prSet custT="1"/>
      <dgm:spPr/>
      <dgm:t>
        <a:bodyPr/>
        <a:lstStyle/>
        <a:p>
          <a:r>
            <a:rPr lang="ru-RU" sz="900" dirty="0" smtClean="0">
              <a:solidFill>
                <a:schemeClr val="tx1"/>
              </a:solidFill>
            </a:rPr>
            <a:t>по строке 040 отражаются суточные в размере, не подлежащем обложению страховыми взносами;</a:t>
          </a:r>
          <a:endParaRPr lang="ru-RU" sz="900" dirty="0">
            <a:solidFill>
              <a:schemeClr val="tx1"/>
            </a:solidFill>
          </a:endParaRPr>
        </a:p>
      </dgm:t>
    </dgm:pt>
    <dgm:pt modelId="{641286DF-6F16-4FA0-9A23-AA9F78829453}" type="parTrans" cxnId="{1565EEC3-E6F6-45BB-8F36-E5DF9898595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083966D-2011-41DE-BDB4-05F1F88D555D}" type="sibTrans" cxnId="{1565EEC3-E6F6-45BB-8F36-E5DF9898595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0DAD1CE-5875-445E-9940-DDA1A04F4367}">
      <dgm:prSet custT="1"/>
      <dgm:spPr/>
      <dgm:t>
        <a:bodyPr/>
        <a:lstStyle/>
        <a:p>
          <a:r>
            <a:rPr lang="ru-RU" sz="900" dirty="0" smtClean="0">
              <a:solidFill>
                <a:schemeClr val="tx1"/>
              </a:solidFill>
            </a:rPr>
            <a:t>по строке 050 отражается облагаемая часть суточных.                                                                                                                                                                                                                    </a:t>
          </a:r>
          <a:r>
            <a:rPr lang="ru-RU" sz="900" b="1" dirty="0" smtClean="0">
              <a:solidFill>
                <a:schemeClr val="tx1"/>
              </a:solidFill>
            </a:rPr>
            <a:t>Аналогично отражаются суммы суточных в строках 030, 040 и 050 подраздела 1.2 Приложения 1 к разд. 1 и в строках 020, 030 и 050 Приложения 2 к разд. 1 расчета (п. п. 7.4, 7.5, 7.7, 10.6, 10.7, 10.9 Порядка</a:t>
          </a:r>
          <a:r>
            <a:rPr lang="ru-RU" sz="900" dirty="0" smtClean="0">
              <a:solidFill>
                <a:schemeClr val="tx1"/>
              </a:solidFill>
            </a:rPr>
            <a:t>).</a:t>
          </a:r>
          <a:endParaRPr lang="ru-RU" sz="900" dirty="0">
            <a:solidFill>
              <a:schemeClr val="tx1"/>
            </a:solidFill>
          </a:endParaRPr>
        </a:p>
      </dgm:t>
    </dgm:pt>
    <dgm:pt modelId="{4D8DF538-ABB2-4805-9EA1-3758B8836B1C}" type="parTrans" cxnId="{3D5B16B3-4DD3-4EFB-8A48-CE3A5AA749A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F04748CE-E770-44D5-8462-DC9E123927DE}" type="sibTrans" cxnId="{3D5B16B3-4DD3-4EFB-8A48-CE3A5AA749A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A729224-AFD3-4DF0-9AB7-213283D7F8D6}">
      <dgm:prSet custT="1"/>
      <dgm:spPr/>
      <dgm:t>
        <a:bodyPr/>
        <a:lstStyle/>
        <a:p>
          <a:r>
            <a:rPr lang="ru-RU" sz="900" dirty="0" smtClean="0">
              <a:solidFill>
                <a:schemeClr val="tx1"/>
              </a:solidFill>
            </a:rPr>
            <a:t>В подразделе 3.2.1 разд. 3 расчета (п. п. 21.22, 21.23 Порядка):</a:t>
          </a:r>
          <a:endParaRPr lang="ru-RU" sz="900" dirty="0">
            <a:solidFill>
              <a:schemeClr val="tx1"/>
            </a:solidFill>
          </a:endParaRPr>
        </a:p>
      </dgm:t>
    </dgm:pt>
    <dgm:pt modelId="{A3F9BCE6-73DD-4CCD-A1F8-AC4EC85B6CA6}" type="parTrans" cxnId="{C3A7641E-D669-42BB-8129-0B005B7B7B5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3A3E90F-80A9-4B8C-A7DD-B05A8A19F4C4}" type="sibTrans" cxnId="{C3A7641E-D669-42BB-8129-0B005B7B7B5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F6673DA-CE9D-4686-84C1-D631F46CB44C}">
      <dgm:prSet custT="1"/>
      <dgm:spPr/>
      <dgm:t>
        <a:bodyPr/>
        <a:lstStyle/>
        <a:p>
          <a:r>
            <a:rPr lang="ru-RU" sz="900" dirty="0" smtClean="0">
              <a:solidFill>
                <a:schemeClr val="tx1"/>
              </a:solidFill>
            </a:rPr>
            <a:t>в графе 140 отражается вся сумма суточных полностью;</a:t>
          </a:r>
          <a:endParaRPr lang="ru-RU" sz="900" dirty="0">
            <a:solidFill>
              <a:schemeClr val="tx1"/>
            </a:solidFill>
          </a:endParaRPr>
        </a:p>
      </dgm:t>
    </dgm:pt>
    <dgm:pt modelId="{980E0E38-864E-4CB7-857B-8D6E6179F85E}" type="parTrans" cxnId="{602A900C-896C-4A5F-A6D7-8F1062D397A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B0E38F9-EBE1-4EB8-BDF3-5312A295AD27}" type="sibTrans" cxnId="{602A900C-896C-4A5F-A6D7-8F1062D397A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ADFE947-BF22-45AD-9997-2AED2693B071}">
      <dgm:prSet custT="1"/>
      <dgm:spPr/>
      <dgm:t>
        <a:bodyPr/>
        <a:lstStyle/>
        <a:p>
          <a:r>
            <a:rPr lang="ru-RU" sz="900" dirty="0" smtClean="0">
              <a:solidFill>
                <a:schemeClr val="tx1"/>
              </a:solidFill>
            </a:rPr>
            <a:t>в графе 150 отражается только облагаемая сумма, выплачиваемая сверх лимитов (если база для исчисления страховых взносов на ОПС не превысила предельную величину). Если суточные выплачены в пределах норм, то графа не заполняется.</a:t>
          </a:r>
          <a:endParaRPr lang="ru-RU" sz="900" dirty="0">
            <a:solidFill>
              <a:schemeClr val="tx1"/>
            </a:solidFill>
          </a:endParaRPr>
        </a:p>
      </dgm:t>
    </dgm:pt>
    <dgm:pt modelId="{77DAC930-8CE8-4E86-9EA4-3CE8BCAD2C48}" type="parTrans" cxnId="{84897740-F3AD-4431-BB57-97F857B2F65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374CB2F-DB85-44FC-8789-5F7CB349C5F9}" type="sibTrans" cxnId="{84897740-F3AD-4431-BB57-97F857B2F65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4933AC1-EC29-4009-9DF1-A6730624ADB6}" type="pres">
      <dgm:prSet presAssocID="{17331C9D-8EBF-4058-8824-2D7DEC2A764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3E99034-3B37-44D2-A9F0-BC9D377D3615}" type="pres">
      <dgm:prSet presAssocID="{0957D96A-ABA5-414C-BA62-C2B21CFD399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90F4C7-81FC-47CB-AEEE-24351EB923C4}" type="pres">
      <dgm:prSet presAssocID="{0957D96A-ABA5-414C-BA62-C2B21CFD399E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BFF8CD-40C8-438C-BCC3-5425A853707E}" type="pres">
      <dgm:prSet presAssocID="{969698D2-4378-439D-8A97-EB35D3EE1D3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0E6991-5DEC-44B6-823D-315884DE3B23}" type="pres">
      <dgm:prSet presAssocID="{969698D2-4378-439D-8A97-EB35D3EE1D33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2D5805-0A81-4339-A635-B2EAB7392D49}" type="pres">
      <dgm:prSet presAssocID="{6E2B9F62-7A7E-4C49-BC14-0463F567565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B79178-CC19-4EA4-9B80-A94E20E804A6}" type="pres">
      <dgm:prSet presAssocID="{6E2B9F62-7A7E-4C49-BC14-0463F5675659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5BF2DB-D5FC-4312-9847-80015AB988F4}" type="presOf" srcId="{0ADFE947-BF22-45AD-9997-2AED2693B071}" destId="{64B79178-CC19-4EA4-9B80-A94E20E804A6}" srcOrd="0" destOrd="6" presId="urn:microsoft.com/office/officeart/2005/8/layout/vList2"/>
    <dgm:cxn modelId="{84897740-F3AD-4431-BB57-97F857B2F657}" srcId="{6E2B9F62-7A7E-4C49-BC14-0463F5675659}" destId="{0ADFE947-BF22-45AD-9997-2AED2693B071}" srcOrd="6" destOrd="0" parTransId="{77DAC930-8CE8-4E86-9EA4-3CE8BCAD2C48}" sibTransId="{D374CB2F-DB85-44FC-8789-5F7CB349C5F9}"/>
    <dgm:cxn modelId="{6B4DDDB8-1175-4678-920A-CF17457D4C55}" type="presOf" srcId="{2F6673DA-CE9D-4686-84C1-D631F46CB44C}" destId="{64B79178-CC19-4EA4-9B80-A94E20E804A6}" srcOrd="0" destOrd="5" presId="urn:microsoft.com/office/officeart/2005/8/layout/vList2"/>
    <dgm:cxn modelId="{3D5B16B3-4DD3-4EFB-8A48-CE3A5AA749AF}" srcId="{6E2B9F62-7A7E-4C49-BC14-0463F5675659}" destId="{40DAD1CE-5875-445E-9940-DDA1A04F4367}" srcOrd="3" destOrd="0" parTransId="{4D8DF538-ABB2-4805-9EA1-3758B8836B1C}" sibTransId="{F04748CE-E770-44D5-8462-DC9E123927DE}"/>
    <dgm:cxn modelId="{C3A7641E-D669-42BB-8129-0B005B7B7B57}" srcId="{6E2B9F62-7A7E-4C49-BC14-0463F5675659}" destId="{BA729224-AFD3-4DF0-9AB7-213283D7F8D6}" srcOrd="4" destOrd="0" parTransId="{A3F9BCE6-73DD-4CCD-A1F8-AC4EC85B6CA6}" sibTransId="{C3A3E90F-80A9-4B8C-A7DD-B05A8A19F4C4}"/>
    <dgm:cxn modelId="{AE185F7C-0447-4000-A2CB-2BB9DFFCE31E}" srcId="{17331C9D-8EBF-4058-8824-2D7DEC2A7645}" destId="{969698D2-4378-439D-8A97-EB35D3EE1D33}" srcOrd="1" destOrd="0" parTransId="{13E9633F-6160-4206-9EF8-E0C71309DFFD}" sibTransId="{923AA691-4AE2-4910-8728-C3145DFAB0EB}"/>
    <dgm:cxn modelId="{658A22FD-F9FB-44C8-9425-4349F2BB0903}" srcId="{6E2B9F62-7A7E-4C49-BC14-0463F5675659}" destId="{928EFCC0-3DE9-46CC-B3FE-8C2DB88D25D9}" srcOrd="1" destOrd="0" parTransId="{7147CF75-F845-4773-9ABA-11F3FD6889C6}" sibTransId="{412AAD56-D94A-4D60-8B4F-2BD44B4A9774}"/>
    <dgm:cxn modelId="{86A90476-D25A-4351-9333-C1BC175C1433}" type="presOf" srcId="{B8A1C10D-A523-46DB-8E80-D044065BE264}" destId="{C30E6991-5DEC-44B6-823D-315884DE3B23}" srcOrd="0" destOrd="0" presId="urn:microsoft.com/office/officeart/2005/8/layout/vList2"/>
    <dgm:cxn modelId="{312E1054-38BC-491F-A090-4DA6988A9567}" srcId="{0957D96A-ABA5-414C-BA62-C2B21CFD399E}" destId="{640DA4AD-D75D-4605-9DF5-1DC146C90121}" srcOrd="0" destOrd="0" parTransId="{594F9A2A-5C09-46B8-A071-C7D2261C5FEC}" sibTransId="{D44ADD07-9A61-4E56-B094-FCF4C063F7B3}"/>
    <dgm:cxn modelId="{62ACC9AB-D065-495F-8E0C-E2FEC3DA9DA6}" type="presOf" srcId="{0957D96A-ABA5-414C-BA62-C2B21CFD399E}" destId="{C3E99034-3B37-44D2-A9F0-BC9D377D3615}" srcOrd="0" destOrd="0" presId="urn:microsoft.com/office/officeart/2005/8/layout/vList2"/>
    <dgm:cxn modelId="{52181592-4C83-4CF6-B84B-650664065C2A}" type="presOf" srcId="{59004D75-7CBB-4EE6-8A32-726E9A7431D7}" destId="{64B79178-CC19-4EA4-9B80-A94E20E804A6}" srcOrd="0" destOrd="2" presId="urn:microsoft.com/office/officeart/2005/8/layout/vList2"/>
    <dgm:cxn modelId="{C0DD3736-EB08-4B4F-90E6-C5EC4DFDFADA}" type="presOf" srcId="{6E2B9F62-7A7E-4C49-BC14-0463F5675659}" destId="{822D5805-0A81-4339-A635-B2EAB7392D49}" srcOrd="0" destOrd="0" presId="urn:microsoft.com/office/officeart/2005/8/layout/vList2"/>
    <dgm:cxn modelId="{A979C2A2-CB40-4B14-AA5C-9A7BC528428A}" type="presOf" srcId="{8E23F0E2-2F02-4080-A087-470662D7A78C}" destId="{64B79178-CC19-4EA4-9B80-A94E20E804A6}" srcOrd="0" destOrd="0" presId="urn:microsoft.com/office/officeart/2005/8/layout/vList2"/>
    <dgm:cxn modelId="{B8CCFE73-72BE-4A86-92D1-65F471F22CD6}" type="presOf" srcId="{969698D2-4378-439D-8A97-EB35D3EE1D33}" destId="{A8BFF8CD-40C8-438C-BCC3-5425A853707E}" srcOrd="0" destOrd="0" presId="urn:microsoft.com/office/officeart/2005/8/layout/vList2"/>
    <dgm:cxn modelId="{602A900C-896C-4A5F-A6D7-8F1062D397A1}" srcId="{6E2B9F62-7A7E-4C49-BC14-0463F5675659}" destId="{2F6673DA-CE9D-4686-84C1-D631F46CB44C}" srcOrd="5" destOrd="0" parTransId="{980E0E38-864E-4CB7-857B-8D6E6179F85E}" sibTransId="{6B0E38F9-EBE1-4EB8-BDF3-5312A295AD27}"/>
    <dgm:cxn modelId="{29D0E649-9161-4DF1-81F7-6F36848CE6EA}" srcId="{17331C9D-8EBF-4058-8824-2D7DEC2A7645}" destId="{6E2B9F62-7A7E-4C49-BC14-0463F5675659}" srcOrd="2" destOrd="0" parTransId="{F06FDC81-5DF3-44D3-B030-D2DFAD5BD693}" sibTransId="{63DEB97D-B34E-4EFD-A899-C48AE3E8ACBA}"/>
    <dgm:cxn modelId="{C8DC816B-C4F7-417A-8A38-B0ECB880E36D}" srcId="{6E2B9F62-7A7E-4C49-BC14-0463F5675659}" destId="{8E23F0E2-2F02-4080-A087-470662D7A78C}" srcOrd="0" destOrd="0" parTransId="{9286D686-9B79-431A-88C3-7550C1D464A9}" sibTransId="{926EA35D-1B86-4D99-9463-CF026EFE93C7}"/>
    <dgm:cxn modelId="{9933734E-540B-4D0C-AB77-24AAF0F51E83}" type="presOf" srcId="{17331C9D-8EBF-4058-8824-2D7DEC2A7645}" destId="{24933AC1-EC29-4009-9DF1-A6730624ADB6}" srcOrd="0" destOrd="0" presId="urn:microsoft.com/office/officeart/2005/8/layout/vList2"/>
    <dgm:cxn modelId="{51C039C9-E740-4E9E-A5C8-CCDA522F317A}" type="presOf" srcId="{640DA4AD-D75D-4605-9DF5-1DC146C90121}" destId="{D290F4C7-81FC-47CB-AEEE-24351EB923C4}" srcOrd="0" destOrd="0" presId="urn:microsoft.com/office/officeart/2005/8/layout/vList2"/>
    <dgm:cxn modelId="{F8FB5E2A-133C-46B0-A780-31E47199CDD0}" type="presOf" srcId="{40DAD1CE-5875-445E-9940-DDA1A04F4367}" destId="{64B79178-CC19-4EA4-9B80-A94E20E804A6}" srcOrd="0" destOrd="3" presId="urn:microsoft.com/office/officeart/2005/8/layout/vList2"/>
    <dgm:cxn modelId="{3E9E390D-BDB2-4A6D-95C0-C2EA260E8F18}" type="presOf" srcId="{928EFCC0-3DE9-46CC-B3FE-8C2DB88D25D9}" destId="{64B79178-CC19-4EA4-9B80-A94E20E804A6}" srcOrd="0" destOrd="1" presId="urn:microsoft.com/office/officeart/2005/8/layout/vList2"/>
    <dgm:cxn modelId="{06C36B77-423A-48CF-9126-5A1C52265853}" type="presOf" srcId="{BA729224-AFD3-4DF0-9AB7-213283D7F8D6}" destId="{64B79178-CC19-4EA4-9B80-A94E20E804A6}" srcOrd="0" destOrd="4" presId="urn:microsoft.com/office/officeart/2005/8/layout/vList2"/>
    <dgm:cxn modelId="{EAD18607-B197-4911-8FFF-BBF6B588D770}" srcId="{17331C9D-8EBF-4058-8824-2D7DEC2A7645}" destId="{0957D96A-ABA5-414C-BA62-C2B21CFD399E}" srcOrd="0" destOrd="0" parTransId="{0D0E7C7A-11C5-4356-8C56-D60013D92EEC}" sibTransId="{F3E12462-51B5-4C36-B168-0087E4E6CF9D}"/>
    <dgm:cxn modelId="{A6945BE3-05F4-4470-AD89-CDA75DF3D832}" srcId="{969698D2-4378-439D-8A97-EB35D3EE1D33}" destId="{B8A1C10D-A523-46DB-8E80-D044065BE264}" srcOrd="0" destOrd="0" parTransId="{2B03D190-7757-474D-A134-CAA67074D822}" sibTransId="{91288A64-D9A9-4432-8541-478B92F30DAA}"/>
    <dgm:cxn modelId="{1565EEC3-E6F6-45BB-8F36-E5DF98985957}" srcId="{6E2B9F62-7A7E-4C49-BC14-0463F5675659}" destId="{59004D75-7CBB-4EE6-8A32-726E9A7431D7}" srcOrd="2" destOrd="0" parTransId="{641286DF-6F16-4FA0-9A23-AA9F78829453}" sibTransId="{9083966D-2011-41DE-BDB4-05F1F88D555D}"/>
    <dgm:cxn modelId="{19792440-159E-450E-A279-BF757595E95E}" type="presParOf" srcId="{24933AC1-EC29-4009-9DF1-A6730624ADB6}" destId="{C3E99034-3B37-44D2-A9F0-BC9D377D3615}" srcOrd="0" destOrd="0" presId="urn:microsoft.com/office/officeart/2005/8/layout/vList2"/>
    <dgm:cxn modelId="{800D448C-6FBA-4C9B-B261-2B2E4B116D5C}" type="presParOf" srcId="{24933AC1-EC29-4009-9DF1-A6730624ADB6}" destId="{D290F4C7-81FC-47CB-AEEE-24351EB923C4}" srcOrd="1" destOrd="0" presId="urn:microsoft.com/office/officeart/2005/8/layout/vList2"/>
    <dgm:cxn modelId="{227E956B-3B03-46F9-BC6F-DEE5EE11B441}" type="presParOf" srcId="{24933AC1-EC29-4009-9DF1-A6730624ADB6}" destId="{A8BFF8CD-40C8-438C-BCC3-5425A853707E}" srcOrd="2" destOrd="0" presId="urn:microsoft.com/office/officeart/2005/8/layout/vList2"/>
    <dgm:cxn modelId="{E02E7A9E-09B7-4F08-BEFD-358F92EC0FAE}" type="presParOf" srcId="{24933AC1-EC29-4009-9DF1-A6730624ADB6}" destId="{C30E6991-5DEC-44B6-823D-315884DE3B23}" srcOrd="3" destOrd="0" presId="urn:microsoft.com/office/officeart/2005/8/layout/vList2"/>
    <dgm:cxn modelId="{94034BF5-A1A3-4B73-A8C1-24497342CEE3}" type="presParOf" srcId="{24933AC1-EC29-4009-9DF1-A6730624ADB6}" destId="{822D5805-0A81-4339-A635-B2EAB7392D49}" srcOrd="4" destOrd="0" presId="urn:microsoft.com/office/officeart/2005/8/layout/vList2"/>
    <dgm:cxn modelId="{C2E06020-6AC0-40E0-9AA0-023C5B3AD3CC}" type="presParOf" srcId="{24933AC1-EC29-4009-9DF1-A6730624ADB6}" destId="{64B79178-CC19-4EA4-9B80-A94E20E804A6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7331C9D-8EBF-4058-8824-2D7DEC2A7645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0957D96A-ABA5-414C-BA62-C2B21CFD399E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Каков порядок пересчета страховых взносов за прошлый период 2021 г.?</a:t>
          </a:r>
          <a:endParaRPr lang="ru-RU" sz="1400" dirty="0">
            <a:solidFill>
              <a:schemeClr val="tx1"/>
            </a:solidFill>
          </a:endParaRPr>
        </a:p>
      </dgm:t>
    </dgm:pt>
    <dgm:pt modelId="{0D0E7C7A-11C5-4356-8C56-D60013D92EEC}" type="parTrans" cxnId="{EAD18607-B197-4911-8FFF-BBF6B588D770}">
      <dgm:prSet/>
      <dgm:spPr/>
      <dgm:t>
        <a:bodyPr/>
        <a:lstStyle/>
        <a:p>
          <a:endParaRPr lang="ru-RU" sz="1000">
            <a:solidFill>
              <a:schemeClr val="tx1"/>
            </a:solidFill>
          </a:endParaRPr>
        </a:p>
      </dgm:t>
    </dgm:pt>
    <dgm:pt modelId="{F3E12462-51B5-4C36-B168-0087E4E6CF9D}" type="sibTrans" cxnId="{EAD18607-B197-4911-8FFF-BBF6B588D770}">
      <dgm:prSet/>
      <dgm:spPr/>
      <dgm:t>
        <a:bodyPr/>
        <a:lstStyle/>
        <a:p>
          <a:endParaRPr lang="ru-RU" sz="1000">
            <a:solidFill>
              <a:schemeClr val="tx1"/>
            </a:solidFill>
          </a:endParaRPr>
        </a:p>
      </dgm:t>
    </dgm:pt>
    <dgm:pt modelId="{640DA4AD-D75D-4605-9DF5-1DC146C90121}">
      <dgm:prSet phldrT="[Текст]" custT="1"/>
      <dgm:spPr/>
      <dgm:t>
        <a:bodyPr/>
        <a:lstStyle/>
        <a:p>
          <a:pPr>
            <a:spcAft>
              <a:spcPts val="1200"/>
            </a:spcAft>
          </a:pPr>
          <a:r>
            <a:rPr lang="ru-RU" sz="1000" b="1" u="sng" dirty="0" smtClean="0">
              <a:solidFill>
                <a:schemeClr val="tx1"/>
              </a:solidFill>
            </a:rPr>
            <a:t>ПРИМЕР: </a:t>
          </a:r>
          <a:r>
            <a:rPr lang="ru-RU" sz="1000" b="0" u="none" dirty="0" smtClean="0">
              <a:solidFill>
                <a:schemeClr val="tx1"/>
              </a:solidFill>
            </a:rPr>
            <a:t>Корректировка показателей РСВ в результате пересчета базы по страховым взносам                                                                                     В мае 2021 г. в связи с увольнением работника был произведен перерасчет отпускных (за неотработанный отпуск), начисленных и выплаченных в феврале 2021 г. В результате пересчета образовалась отрицательная база по страховым взносам (то есть сумма, подлежащая удержанию, больше суммы, начисленной работнику в мае 2021 г.).                                                                                                                                                                В таком случае при представлении уточненного РСВ за I квартал 2021 г. надо отразить уменьшенные суммы отпускных, а в РСВ за полугодие 2021 г. учесть это в графах "Всего с начала расчетного периода".                                                                                                                           В такой ситуации при заполнении уточненного РСВ корректируются показатели разд. 1 (в частности, строки 030, 032, 050, 052, 110, 112) ранее представленного РСВ за I квартал 2021 г. В него включается разд. 3, содержащий сведения в отношении лица, которому сделан перерасчет, с корректными показателями (уменьшенными суммами) в подразделе 3.2 и с номером корректировки, отличным от "0".</a:t>
          </a:r>
          <a:endParaRPr lang="ru-RU" sz="1000" b="0" u="none" dirty="0">
            <a:solidFill>
              <a:schemeClr val="tx1"/>
            </a:solidFill>
          </a:endParaRPr>
        </a:p>
      </dgm:t>
    </dgm:pt>
    <dgm:pt modelId="{594F9A2A-5C09-46B8-A071-C7D2261C5FEC}" type="parTrans" cxnId="{312E1054-38BC-491F-A090-4DA6988A9567}">
      <dgm:prSet/>
      <dgm:spPr/>
      <dgm:t>
        <a:bodyPr/>
        <a:lstStyle/>
        <a:p>
          <a:endParaRPr lang="ru-RU" sz="1000">
            <a:solidFill>
              <a:schemeClr val="tx1"/>
            </a:solidFill>
          </a:endParaRPr>
        </a:p>
      </dgm:t>
    </dgm:pt>
    <dgm:pt modelId="{D44ADD07-9A61-4E56-B094-FCF4C063F7B3}" type="sibTrans" cxnId="{312E1054-38BC-491F-A090-4DA6988A9567}">
      <dgm:prSet/>
      <dgm:spPr/>
      <dgm:t>
        <a:bodyPr/>
        <a:lstStyle/>
        <a:p>
          <a:endParaRPr lang="ru-RU" sz="1000">
            <a:solidFill>
              <a:schemeClr val="tx1"/>
            </a:solidFill>
          </a:endParaRPr>
        </a:p>
      </dgm:t>
    </dgm:pt>
    <dgm:pt modelId="{C5808735-FE69-4B3E-B0A5-447C0A5869F0}">
      <dgm:prSet custT="1"/>
      <dgm:spPr/>
      <dgm:t>
        <a:bodyPr/>
        <a:lstStyle/>
        <a:p>
          <a:pPr>
            <a:spcAft>
              <a:spcPct val="20000"/>
            </a:spcAft>
          </a:pPr>
          <a:r>
            <a:rPr lang="ru-RU" sz="1000" b="1" u="sng" dirty="0" smtClean="0">
              <a:solidFill>
                <a:schemeClr val="tx1"/>
              </a:solidFill>
            </a:rPr>
            <a:t>Ответ: </a:t>
          </a:r>
          <a:r>
            <a:rPr lang="ru-RU" sz="1000" dirty="0" smtClean="0">
              <a:solidFill>
                <a:schemeClr val="tx1"/>
              </a:solidFill>
            </a:rPr>
            <a:t>В случае отсутствия у плательщика страховых взносов сведений об ИНН физического лица в строке 020 подраздела 3.1 разд. 3 "Персонифицированные сведения о застрахованных лицах" расчета по страховым взносам проставляется прочерк. Расчет по страховым взносам в данном случае будет принят.</a:t>
          </a:r>
          <a:endParaRPr lang="ru-RU" sz="1000" b="1" u="sng" dirty="0" smtClean="0">
            <a:solidFill>
              <a:schemeClr val="tx1"/>
            </a:solidFill>
          </a:endParaRPr>
        </a:p>
      </dgm:t>
    </dgm:pt>
    <dgm:pt modelId="{D7C698B2-A877-4465-A8B4-ADBC64514AF2}" type="parTrans" cxnId="{C41FC3E8-6CD1-4237-86A1-C3993E6519A4}">
      <dgm:prSet/>
      <dgm:spPr/>
      <dgm:t>
        <a:bodyPr/>
        <a:lstStyle/>
        <a:p>
          <a:endParaRPr lang="ru-RU"/>
        </a:p>
      </dgm:t>
    </dgm:pt>
    <dgm:pt modelId="{1CA3EB3D-3C26-4592-BFEC-45867549F2CA}" type="sibTrans" cxnId="{C41FC3E8-6CD1-4237-86A1-C3993E6519A4}">
      <dgm:prSet/>
      <dgm:spPr/>
      <dgm:t>
        <a:bodyPr/>
        <a:lstStyle/>
        <a:p>
          <a:endParaRPr lang="ru-RU"/>
        </a:p>
      </dgm:t>
    </dgm:pt>
    <dgm:pt modelId="{5A4B9981-F1ED-490B-91AC-7D34138DF8A3}">
      <dgm:prSet phldrT="[Текст]" custT="1"/>
      <dgm:spPr/>
      <dgm:t>
        <a:bodyPr/>
        <a:lstStyle/>
        <a:p>
          <a:pPr>
            <a:spcAft>
              <a:spcPts val="1200"/>
            </a:spcAft>
          </a:pPr>
          <a:r>
            <a:rPr lang="ru-RU" sz="1000" dirty="0" smtClean="0">
              <a:solidFill>
                <a:schemeClr val="tx1"/>
              </a:solidFill>
            </a:rPr>
            <a:t>У сотрудника организации (гражданина Беларуси) нет ИНН. Можно ли при заполнении РСВ не указывать ИНН данного сотрудника? Примет ли ИФНС такой расчет?</a:t>
          </a:r>
          <a:endParaRPr lang="ru-RU" sz="1000" b="0" u="none" dirty="0">
            <a:solidFill>
              <a:schemeClr val="tx1"/>
            </a:solidFill>
          </a:endParaRPr>
        </a:p>
      </dgm:t>
    </dgm:pt>
    <dgm:pt modelId="{87ABECE9-A68A-4DDE-8C2E-14A458696362}" type="parTrans" cxnId="{B0A39B5B-4A38-42B1-A7F4-844629FCCD68}">
      <dgm:prSet/>
      <dgm:spPr/>
      <dgm:t>
        <a:bodyPr/>
        <a:lstStyle/>
        <a:p>
          <a:endParaRPr lang="ru-RU"/>
        </a:p>
      </dgm:t>
    </dgm:pt>
    <dgm:pt modelId="{C23494C2-E129-4786-B03F-5EDD7094B462}" type="sibTrans" cxnId="{B0A39B5B-4A38-42B1-A7F4-844629FCCD68}">
      <dgm:prSet/>
      <dgm:spPr/>
      <dgm:t>
        <a:bodyPr/>
        <a:lstStyle/>
        <a:p>
          <a:endParaRPr lang="ru-RU"/>
        </a:p>
      </dgm:t>
    </dgm:pt>
    <dgm:pt modelId="{B63EB0A0-F4D1-46BA-A3CC-69A1FC90695B}">
      <dgm:prSet custT="1"/>
      <dgm:spPr/>
      <dgm:t>
        <a:bodyPr/>
        <a:lstStyle/>
        <a:p>
          <a:pPr>
            <a:spcAft>
              <a:spcPct val="20000"/>
            </a:spcAft>
          </a:pPr>
          <a:r>
            <a:rPr lang="ru-RU" sz="1000" b="1" u="sng" dirty="0" smtClean="0">
              <a:solidFill>
                <a:schemeClr val="tx1"/>
              </a:solidFill>
            </a:rPr>
            <a:t>Ответ:</a:t>
          </a:r>
          <a:r>
            <a:rPr lang="ru-RU" sz="1000" b="0" u="none" dirty="0" smtClean="0">
              <a:solidFill>
                <a:schemeClr val="tx1"/>
              </a:solidFill>
            </a:rPr>
            <a:t> Выплаты по ГПД отражаются в подразделах 1.1, 1.2 Приложения 1 к разд. 1, а также в подразделе 3.2 разд. 3 расчета по страховым взносам</a:t>
          </a:r>
          <a:endParaRPr lang="ru-RU" sz="1000" b="1" u="sng" dirty="0" smtClean="0">
            <a:solidFill>
              <a:schemeClr val="tx1"/>
            </a:solidFill>
          </a:endParaRPr>
        </a:p>
      </dgm:t>
    </dgm:pt>
    <dgm:pt modelId="{0D2965E3-A71B-484F-ABC3-9D24068AAC26}" type="parTrans" cxnId="{E5EC44AD-8054-4DC8-855B-D4D88098C7E6}">
      <dgm:prSet/>
      <dgm:spPr/>
      <dgm:t>
        <a:bodyPr/>
        <a:lstStyle/>
        <a:p>
          <a:endParaRPr lang="ru-RU"/>
        </a:p>
      </dgm:t>
    </dgm:pt>
    <dgm:pt modelId="{110347C2-11C4-488E-BEE9-2E0F9E3EC743}" type="sibTrans" cxnId="{E5EC44AD-8054-4DC8-855B-D4D88098C7E6}">
      <dgm:prSet/>
      <dgm:spPr/>
      <dgm:t>
        <a:bodyPr/>
        <a:lstStyle/>
        <a:p>
          <a:endParaRPr lang="ru-RU"/>
        </a:p>
      </dgm:t>
    </dgm:pt>
    <dgm:pt modelId="{4A0F323E-89D7-4A7F-A28A-EF7BB75552EA}">
      <dgm:prSet custT="1"/>
      <dgm:spPr/>
      <dgm:t>
        <a:bodyPr/>
        <a:lstStyle/>
        <a:p>
          <a:pPr>
            <a:spcAft>
              <a:spcPct val="20000"/>
            </a:spcAft>
          </a:pPr>
          <a:r>
            <a:rPr lang="ru-RU" sz="1000" dirty="0" smtClean="0">
              <a:solidFill>
                <a:schemeClr val="tx1"/>
              </a:solidFill>
            </a:rPr>
            <a:t>Как в расчете по страховым взносам отразить выплаты по ГПД?</a:t>
          </a:r>
          <a:endParaRPr lang="ru-RU" sz="1000" b="1" u="sng" dirty="0" smtClean="0">
            <a:solidFill>
              <a:schemeClr val="tx1"/>
            </a:solidFill>
          </a:endParaRPr>
        </a:p>
      </dgm:t>
    </dgm:pt>
    <dgm:pt modelId="{94D87DE2-B854-4FC2-A014-A592683634F0}" type="parTrans" cxnId="{F2B74F41-E424-4BE3-85EE-7D48F95D0826}">
      <dgm:prSet/>
      <dgm:spPr/>
      <dgm:t>
        <a:bodyPr/>
        <a:lstStyle/>
        <a:p>
          <a:endParaRPr lang="ru-RU"/>
        </a:p>
      </dgm:t>
    </dgm:pt>
    <dgm:pt modelId="{3BF9DF24-A723-47A0-A473-42E39DE87A89}" type="sibTrans" cxnId="{F2B74F41-E424-4BE3-85EE-7D48F95D0826}">
      <dgm:prSet/>
      <dgm:spPr/>
      <dgm:t>
        <a:bodyPr/>
        <a:lstStyle/>
        <a:p>
          <a:endParaRPr lang="ru-RU"/>
        </a:p>
      </dgm:t>
    </dgm:pt>
    <dgm:pt modelId="{2B1D88E4-9224-4784-A07E-65F936D0B77B}">
      <dgm:prSet custT="1"/>
      <dgm:spPr/>
      <dgm:t>
        <a:bodyPr/>
        <a:lstStyle/>
        <a:p>
          <a:pPr>
            <a:spcAft>
              <a:spcPct val="20000"/>
            </a:spcAft>
          </a:pPr>
          <a:r>
            <a:rPr lang="ru-RU" sz="1000" b="1" u="sng" dirty="0" smtClean="0">
              <a:solidFill>
                <a:schemeClr val="tx1"/>
              </a:solidFill>
            </a:rPr>
            <a:t>Ответ:</a:t>
          </a:r>
          <a:r>
            <a:rPr lang="ru-RU" sz="1000" b="0" u="none" dirty="0" smtClean="0">
              <a:solidFill>
                <a:schemeClr val="tx1"/>
              </a:solidFill>
            </a:rPr>
            <a:t> Организации следует указывать членов совета директоров, не являющихся ее работниками, и начисляемое им один раз в год вознаграждение в расчете по страховым взносам в течение всего периода выполнения ими своих функций. Также в течение всего указанного периода эти лица отражаются в форме СЗВ-М.</a:t>
          </a:r>
          <a:endParaRPr lang="ru-RU" sz="1000" b="1" u="sng" dirty="0" smtClean="0">
            <a:solidFill>
              <a:schemeClr val="tx1"/>
            </a:solidFill>
          </a:endParaRPr>
        </a:p>
      </dgm:t>
    </dgm:pt>
    <dgm:pt modelId="{060ED3E8-8B91-4FD9-9924-4E78F629149F}" type="parTrans" cxnId="{FE532674-5E2D-45E9-8D37-AA3729EAD880}">
      <dgm:prSet/>
      <dgm:spPr/>
      <dgm:t>
        <a:bodyPr/>
        <a:lstStyle/>
        <a:p>
          <a:endParaRPr lang="ru-RU"/>
        </a:p>
      </dgm:t>
    </dgm:pt>
    <dgm:pt modelId="{0E461A3C-D3E5-46AA-A37A-8EC469611E38}" type="sibTrans" cxnId="{FE532674-5E2D-45E9-8D37-AA3729EAD880}">
      <dgm:prSet/>
      <dgm:spPr/>
      <dgm:t>
        <a:bodyPr/>
        <a:lstStyle/>
        <a:p>
          <a:endParaRPr lang="ru-RU"/>
        </a:p>
      </dgm:t>
    </dgm:pt>
    <dgm:pt modelId="{14D22408-D3D9-44DC-BE65-411A6E404B78}">
      <dgm:prSet custT="1"/>
      <dgm:spPr/>
      <dgm:t>
        <a:bodyPr/>
        <a:lstStyle/>
        <a:p>
          <a:pPr>
            <a:spcAft>
              <a:spcPct val="20000"/>
            </a:spcAft>
          </a:pPr>
          <a:r>
            <a:rPr lang="ru-RU" sz="1000" b="0" u="none" dirty="0" smtClean="0">
              <a:solidFill>
                <a:schemeClr val="tx1"/>
              </a:solidFill>
            </a:rPr>
            <a:t>Указываются ли члены совета директоров, не являющиеся работниками организации, и начисляемое им один раз в год вознаграждение в расчете по страховым взносам и в форме СЗВ-М?</a:t>
          </a:r>
          <a:endParaRPr lang="ru-RU" sz="1000" b="1" u="sng" dirty="0" smtClean="0">
            <a:solidFill>
              <a:schemeClr val="tx1"/>
            </a:solidFill>
          </a:endParaRPr>
        </a:p>
      </dgm:t>
    </dgm:pt>
    <dgm:pt modelId="{89D00401-EE3C-48F8-A895-4BAC38EFD8A2}" type="parTrans" cxnId="{BBB9BDE2-38BF-4CEC-B769-53FD4183F8FC}">
      <dgm:prSet/>
      <dgm:spPr/>
      <dgm:t>
        <a:bodyPr/>
        <a:lstStyle/>
        <a:p>
          <a:endParaRPr lang="ru-RU"/>
        </a:p>
      </dgm:t>
    </dgm:pt>
    <dgm:pt modelId="{BFB77132-8292-4750-83D7-5EF29042F46C}" type="sibTrans" cxnId="{BBB9BDE2-38BF-4CEC-B769-53FD4183F8FC}">
      <dgm:prSet/>
      <dgm:spPr/>
      <dgm:t>
        <a:bodyPr/>
        <a:lstStyle/>
        <a:p>
          <a:endParaRPr lang="ru-RU"/>
        </a:p>
      </dgm:t>
    </dgm:pt>
    <dgm:pt modelId="{24933AC1-EC29-4009-9DF1-A6730624ADB6}" type="pres">
      <dgm:prSet presAssocID="{17331C9D-8EBF-4058-8824-2D7DEC2A764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3E99034-3B37-44D2-A9F0-BC9D377D3615}" type="pres">
      <dgm:prSet presAssocID="{0957D96A-ABA5-414C-BA62-C2B21CFD399E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90F4C7-81FC-47CB-AEEE-24351EB923C4}" type="pres">
      <dgm:prSet presAssocID="{0957D96A-ABA5-414C-BA62-C2B21CFD399E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6D3F8C-051A-4C91-AAB0-90F8C760CD2E}" type="pres">
      <dgm:prSet presAssocID="{5A4B9981-F1ED-490B-91AC-7D34138DF8A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66BDE0-F616-4445-9494-157B21903A48}" type="pres">
      <dgm:prSet presAssocID="{5A4B9981-F1ED-490B-91AC-7D34138DF8A3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08F594-D390-4E6B-AAA8-0FB212D44F73}" type="pres">
      <dgm:prSet presAssocID="{4A0F323E-89D7-4A7F-A28A-EF7BB75552EA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875AA2-37E4-461E-AD17-6C0C9767FA04}" type="pres">
      <dgm:prSet presAssocID="{4A0F323E-89D7-4A7F-A28A-EF7BB75552EA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19D4BE-4192-4F47-B430-B00BE0B82C68}" type="pres">
      <dgm:prSet presAssocID="{14D22408-D3D9-44DC-BE65-411A6E404B78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74DD41-0898-4720-AF1C-7F5EC9EFFF96}" type="pres">
      <dgm:prSet presAssocID="{14D22408-D3D9-44DC-BE65-411A6E404B78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570C973-13F4-4E64-AC6C-3514DA411D73}" type="presOf" srcId="{C5808735-FE69-4B3E-B0A5-447C0A5869F0}" destId="{3966BDE0-F616-4445-9494-157B21903A48}" srcOrd="0" destOrd="0" presId="urn:microsoft.com/office/officeart/2005/8/layout/vList2"/>
    <dgm:cxn modelId="{23D714F2-BB0C-4063-AD2D-319976C88E5C}" type="presOf" srcId="{B63EB0A0-F4D1-46BA-A3CC-69A1FC90695B}" destId="{77875AA2-37E4-461E-AD17-6C0C9767FA04}" srcOrd="0" destOrd="0" presId="urn:microsoft.com/office/officeart/2005/8/layout/vList2"/>
    <dgm:cxn modelId="{0F7356E4-E31C-46E5-91EF-F88068DB3E5E}" type="presOf" srcId="{0957D96A-ABA5-414C-BA62-C2B21CFD399E}" destId="{C3E99034-3B37-44D2-A9F0-BC9D377D3615}" srcOrd="0" destOrd="0" presId="urn:microsoft.com/office/officeart/2005/8/layout/vList2"/>
    <dgm:cxn modelId="{E5EC44AD-8054-4DC8-855B-D4D88098C7E6}" srcId="{4A0F323E-89D7-4A7F-A28A-EF7BB75552EA}" destId="{B63EB0A0-F4D1-46BA-A3CC-69A1FC90695B}" srcOrd="0" destOrd="0" parTransId="{0D2965E3-A71B-484F-ABC3-9D24068AAC26}" sibTransId="{110347C2-11C4-488E-BEE9-2E0F9E3EC743}"/>
    <dgm:cxn modelId="{1E7BCF01-F397-4B45-A606-27803C9CFC72}" type="presOf" srcId="{17331C9D-8EBF-4058-8824-2D7DEC2A7645}" destId="{24933AC1-EC29-4009-9DF1-A6730624ADB6}" srcOrd="0" destOrd="0" presId="urn:microsoft.com/office/officeart/2005/8/layout/vList2"/>
    <dgm:cxn modelId="{B0A39B5B-4A38-42B1-A7F4-844629FCCD68}" srcId="{17331C9D-8EBF-4058-8824-2D7DEC2A7645}" destId="{5A4B9981-F1ED-490B-91AC-7D34138DF8A3}" srcOrd="1" destOrd="0" parTransId="{87ABECE9-A68A-4DDE-8C2E-14A458696362}" sibTransId="{C23494C2-E129-4786-B03F-5EDD7094B462}"/>
    <dgm:cxn modelId="{8AFD2F1D-8422-4A3F-90D7-63A20214343E}" type="presOf" srcId="{2B1D88E4-9224-4784-A07E-65F936D0B77B}" destId="{E174DD41-0898-4720-AF1C-7F5EC9EFFF96}" srcOrd="0" destOrd="0" presId="urn:microsoft.com/office/officeart/2005/8/layout/vList2"/>
    <dgm:cxn modelId="{312E1054-38BC-491F-A090-4DA6988A9567}" srcId="{0957D96A-ABA5-414C-BA62-C2B21CFD399E}" destId="{640DA4AD-D75D-4605-9DF5-1DC146C90121}" srcOrd="0" destOrd="0" parTransId="{594F9A2A-5C09-46B8-A071-C7D2261C5FEC}" sibTransId="{D44ADD07-9A61-4E56-B094-FCF4C063F7B3}"/>
    <dgm:cxn modelId="{FE532674-5E2D-45E9-8D37-AA3729EAD880}" srcId="{14D22408-D3D9-44DC-BE65-411A6E404B78}" destId="{2B1D88E4-9224-4784-A07E-65F936D0B77B}" srcOrd="0" destOrd="0" parTransId="{060ED3E8-8B91-4FD9-9924-4E78F629149F}" sibTransId="{0E461A3C-D3E5-46AA-A37A-8EC469611E38}"/>
    <dgm:cxn modelId="{7AEF9B0C-EFB7-40E3-B460-0090908659F0}" type="presOf" srcId="{640DA4AD-D75D-4605-9DF5-1DC146C90121}" destId="{D290F4C7-81FC-47CB-AEEE-24351EB923C4}" srcOrd="0" destOrd="0" presId="urn:microsoft.com/office/officeart/2005/8/layout/vList2"/>
    <dgm:cxn modelId="{1623A1AC-1EEF-41B4-B55F-0AD05787BED8}" type="presOf" srcId="{4A0F323E-89D7-4A7F-A28A-EF7BB75552EA}" destId="{6208F594-D390-4E6B-AAA8-0FB212D44F73}" srcOrd="0" destOrd="0" presId="urn:microsoft.com/office/officeart/2005/8/layout/vList2"/>
    <dgm:cxn modelId="{EFDAA292-74D2-4DFC-8376-60D1B99F24A2}" type="presOf" srcId="{5A4B9981-F1ED-490B-91AC-7D34138DF8A3}" destId="{E66D3F8C-051A-4C91-AAB0-90F8C760CD2E}" srcOrd="0" destOrd="0" presId="urn:microsoft.com/office/officeart/2005/8/layout/vList2"/>
    <dgm:cxn modelId="{C41FC3E8-6CD1-4237-86A1-C3993E6519A4}" srcId="{5A4B9981-F1ED-490B-91AC-7D34138DF8A3}" destId="{C5808735-FE69-4B3E-B0A5-447C0A5869F0}" srcOrd="0" destOrd="0" parTransId="{D7C698B2-A877-4465-A8B4-ADBC64514AF2}" sibTransId="{1CA3EB3D-3C26-4592-BFEC-45867549F2CA}"/>
    <dgm:cxn modelId="{F2B74F41-E424-4BE3-85EE-7D48F95D0826}" srcId="{17331C9D-8EBF-4058-8824-2D7DEC2A7645}" destId="{4A0F323E-89D7-4A7F-A28A-EF7BB75552EA}" srcOrd="2" destOrd="0" parTransId="{94D87DE2-B854-4FC2-A014-A592683634F0}" sibTransId="{3BF9DF24-A723-47A0-A473-42E39DE87A89}"/>
    <dgm:cxn modelId="{EAD18607-B197-4911-8FFF-BBF6B588D770}" srcId="{17331C9D-8EBF-4058-8824-2D7DEC2A7645}" destId="{0957D96A-ABA5-414C-BA62-C2B21CFD399E}" srcOrd="0" destOrd="0" parTransId="{0D0E7C7A-11C5-4356-8C56-D60013D92EEC}" sibTransId="{F3E12462-51B5-4C36-B168-0087E4E6CF9D}"/>
    <dgm:cxn modelId="{A1BF4D1A-635A-4E61-9483-BC6EFFCCB2DD}" type="presOf" srcId="{14D22408-D3D9-44DC-BE65-411A6E404B78}" destId="{A619D4BE-4192-4F47-B430-B00BE0B82C68}" srcOrd="0" destOrd="0" presId="urn:microsoft.com/office/officeart/2005/8/layout/vList2"/>
    <dgm:cxn modelId="{BBB9BDE2-38BF-4CEC-B769-53FD4183F8FC}" srcId="{17331C9D-8EBF-4058-8824-2D7DEC2A7645}" destId="{14D22408-D3D9-44DC-BE65-411A6E404B78}" srcOrd="3" destOrd="0" parTransId="{89D00401-EE3C-48F8-A895-4BAC38EFD8A2}" sibTransId="{BFB77132-8292-4750-83D7-5EF29042F46C}"/>
    <dgm:cxn modelId="{41A6451B-957B-49B2-839C-CD6D14ECEBB7}" type="presParOf" srcId="{24933AC1-EC29-4009-9DF1-A6730624ADB6}" destId="{C3E99034-3B37-44D2-A9F0-BC9D377D3615}" srcOrd="0" destOrd="0" presId="urn:microsoft.com/office/officeart/2005/8/layout/vList2"/>
    <dgm:cxn modelId="{30B0E221-AACB-48AE-8EE4-32D8435A2259}" type="presParOf" srcId="{24933AC1-EC29-4009-9DF1-A6730624ADB6}" destId="{D290F4C7-81FC-47CB-AEEE-24351EB923C4}" srcOrd="1" destOrd="0" presId="urn:microsoft.com/office/officeart/2005/8/layout/vList2"/>
    <dgm:cxn modelId="{2C0D5623-3551-4BFB-B2DC-A21AC610873C}" type="presParOf" srcId="{24933AC1-EC29-4009-9DF1-A6730624ADB6}" destId="{E66D3F8C-051A-4C91-AAB0-90F8C760CD2E}" srcOrd="2" destOrd="0" presId="urn:microsoft.com/office/officeart/2005/8/layout/vList2"/>
    <dgm:cxn modelId="{7CF98811-E6EE-4282-B1DD-E294D42FE900}" type="presParOf" srcId="{24933AC1-EC29-4009-9DF1-A6730624ADB6}" destId="{3966BDE0-F616-4445-9494-157B21903A48}" srcOrd="3" destOrd="0" presId="urn:microsoft.com/office/officeart/2005/8/layout/vList2"/>
    <dgm:cxn modelId="{67546E58-4DC6-4DC0-9B2A-01B41F7831B8}" type="presParOf" srcId="{24933AC1-EC29-4009-9DF1-A6730624ADB6}" destId="{6208F594-D390-4E6B-AAA8-0FB212D44F73}" srcOrd="4" destOrd="0" presId="urn:microsoft.com/office/officeart/2005/8/layout/vList2"/>
    <dgm:cxn modelId="{EE53A41A-4ABC-45F0-9E3F-039C2F3DA9D9}" type="presParOf" srcId="{24933AC1-EC29-4009-9DF1-A6730624ADB6}" destId="{77875AA2-37E4-461E-AD17-6C0C9767FA04}" srcOrd="5" destOrd="0" presId="urn:microsoft.com/office/officeart/2005/8/layout/vList2"/>
    <dgm:cxn modelId="{4F4BEC56-AA36-4F96-BA49-20233B156BA2}" type="presParOf" srcId="{24933AC1-EC29-4009-9DF1-A6730624ADB6}" destId="{A619D4BE-4192-4F47-B430-B00BE0B82C68}" srcOrd="6" destOrd="0" presId="urn:microsoft.com/office/officeart/2005/8/layout/vList2"/>
    <dgm:cxn modelId="{634A93B1-A6E3-4105-A41B-6683128F13BB}" type="presParOf" srcId="{24933AC1-EC29-4009-9DF1-A6730624ADB6}" destId="{E174DD41-0898-4720-AF1C-7F5EC9EFFF96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8FC226-C534-4B5F-8006-A85D7D0BD63B}">
      <dsp:nvSpPr>
        <dsp:cNvPr id="0" name=""/>
        <dsp:cNvSpPr/>
      </dsp:nvSpPr>
      <dsp:spPr>
        <a:xfrm>
          <a:off x="1" y="227929"/>
          <a:ext cx="3707952" cy="49769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40640" rIns="71120" bIns="4064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chemeClr val="tx1"/>
              </a:solidFill>
            </a:rPr>
            <a:t>Для плательщиков, производящих выплаты и иные вознаграждения в пользу физических лиц</a:t>
          </a:r>
          <a:endParaRPr lang="ru-RU" sz="1000" b="1" kern="1200" dirty="0">
            <a:solidFill>
              <a:schemeClr val="tx1"/>
            </a:solidFill>
          </a:endParaRPr>
        </a:p>
      </dsp:txBody>
      <dsp:txXfrm>
        <a:off x="1" y="227929"/>
        <a:ext cx="3707952" cy="497693"/>
      </dsp:txXfrm>
    </dsp:sp>
    <dsp:sp modelId="{FD0E2AF7-8C2E-49CA-9360-D56F73FBE5CB}">
      <dsp:nvSpPr>
        <dsp:cNvPr id="0" name=""/>
        <dsp:cNvSpPr/>
      </dsp:nvSpPr>
      <dsp:spPr>
        <a:xfrm>
          <a:off x="38" y="715810"/>
          <a:ext cx="3707952" cy="215208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672" tIns="42672" rIns="56896" bIns="64008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800" kern="1200" dirty="0" smtClean="0"/>
            <a:t>Титульный лист;</a:t>
          </a:r>
          <a:endParaRPr lang="ru-RU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800" kern="1200" dirty="0" smtClean="0"/>
            <a:t>Раздел 1;</a:t>
          </a:r>
          <a:endParaRPr lang="ru-RU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800" kern="1200" dirty="0" smtClean="0"/>
            <a:t>Подразделы 1.1 и 1.2 Приложения 1 к разделу 1;</a:t>
          </a:r>
          <a:endParaRPr lang="ru-RU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800" kern="1200" dirty="0" smtClean="0"/>
            <a:t>Подразделы 1.3.1, 1.3.2 Приложения 1 к разделу 1  «Расчет сумм страховых взносов на ОПС по дополнительному тарифу для отдельных категорий плательщиков страховых взносов, указанных в статье 428 НК РФ» (</a:t>
          </a:r>
          <a:r>
            <a:rPr lang="ru-RU" sz="800" i="1" kern="1200" dirty="0" smtClean="0"/>
            <a:t>в случае начисления страховых взносов по дополнительным тарифам</a:t>
          </a:r>
          <a:r>
            <a:rPr lang="ru-RU" sz="800" kern="1200" dirty="0" smtClean="0"/>
            <a:t>);</a:t>
          </a:r>
          <a:endParaRPr lang="ru-RU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800" kern="1200" dirty="0" smtClean="0"/>
            <a:t>Приложение 2 к разделу 1;</a:t>
          </a:r>
          <a:endParaRPr lang="ru-RU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800" kern="1200" dirty="0" smtClean="0"/>
            <a:t>Приложения 5, 6, 7 к разделу 1 </a:t>
          </a:r>
          <a:r>
            <a:rPr lang="ru-RU" sz="800" i="1" kern="1200" dirty="0" smtClean="0"/>
            <a:t>(в случае применения отдельных видов пониженных тарифов)</a:t>
          </a:r>
          <a:endParaRPr lang="ru-RU" sz="800" i="1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800" kern="1200" dirty="0" smtClean="0"/>
            <a:t>Приложение 8 к разделу 1 «Сведения, необходимые для применения тарифа страховых взносов, установленного абзацем вторым подпункта 2 пункта 2 статьи 425 НК РФ» </a:t>
          </a:r>
          <a:r>
            <a:rPr lang="ru-RU" sz="800" i="1" kern="1200" dirty="0" smtClean="0"/>
            <a:t>(в случае начисления выплат в пользу иностранных граждан)</a:t>
          </a:r>
          <a:r>
            <a:rPr lang="ru-RU" sz="800" kern="1200" dirty="0" smtClean="0"/>
            <a:t>;</a:t>
          </a:r>
          <a:endParaRPr lang="ru-RU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800" kern="1200" dirty="0" smtClean="0"/>
            <a:t>Раздел 3.</a:t>
          </a:r>
          <a:endParaRPr lang="ru-RU" sz="800" kern="1200" dirty="0"/>
        </a:p>
      </dsp:txBody>
      <dsp:txXfrm>
        <a:off x="38" y="715810"/>
        <a:ext cx="3707952" cy="2152080"/>
      </dsp:txXfrm>
    </dsp:sp>
    <dsp:sp modelId="{EA0AB610-E3DA-4365-BEFF-0EEBE06598CE}">
      <dsp:nvSpPr>
        <dsp:cNvPr id="0" name=""/>
        <dsp:cNvSpPr/>
      </dsp:nvSpPr>
      <dsp:spPr>
        <a:xfrm>
          <a:off x="4227143" y="235638"/>
          <a:ext cx="3707952" cy="495246"/>
        </a:xfrm>
        <a:prstGeom prst="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40640" rIns="71120" bIns="4064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chemeClr val="tx1"/>
              </a:solidFill>
            </a:rPr>
            <a:t>Для плательщиков,  НЕ производящих выплаты и иные вознаграждения в пользу физических лиц</a:t>
          </a:r>
          <a:endParaRPr lang="ru-RU" sz="1000" b="1" kern="1200" dirty="0">
            <a:solidFill>
              <a:schemeClr val="tx1"/>
            </a:solidFill>
          </a:endParaRPr>
        </a:p>
      </dsp:txBody>
      <dsp:txXfrm>
        <a:off x="4227143" y="235638"/>
        <a:ext cx="3707952" cy="495246"/>
      </dsp:txXfrm>
    </dsp:sp>
    <dsp:sp modelId="{EFEAF59C-B248-4336-8FFE-9C66EF1C4A47}">
      <dsp:nvSpPr>
        <dsp:cNvPr id="0" name=""/>
        <dsp:cNvSpPr/>
      </dsp:nvSpPr>
      <dsp:spPr>
        <a:xfrm>
          <a:off x="4227104" y="714553"/>
          <a:ext cx="3707952" cy="2152080"/>
        </a:xfrm>
        <a:prstGeom prst="rect">
          <a:avLst/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71120" bIns="8001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Титульный лист;</a:t>
          </a: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Раздел 1 (без приложений);</a:t>
          </a: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Подраздел 3.1 раздела 3.</a:t>
          </a:r>
          <a:endParaRPr lang="ru-RU" sz="1000" kern="1200" dirty="0"/>
        </a:p>
      </dsp:txBody>
      <dsp:txXfrm>
        <a:off x="4227104" y="714553"/>
        <a:ext cx="3707952" cy="215208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E99034-3B37-44D2-A9F0-BC9D377D3615}">
      <dsp:nvSpPr>
        <dsp:cNvPr id="0" name=""/>
        <dsp:cNvSpPr/>
      </dsp:nvSpPr>
      <dsp:spPr>
        <a:xfrm>
          <a:off x="0" y="41268"/>
          <a:ext cx="8007104" cy="5241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tx1"/>
              </a:solidFill>
            </a:rPr>
            <a:t>Сотрудник уволился в середине января 2021 г. За какой период ему необходимо выдать на руки разд. 3 формы РСВ?</a:t>
          </a:r>
          <a:endParaRPr lang="ru-RU" sz="1000" kern="1200" dirty="0">
            <a:solidFill>
              <a:schemeClr val="tx1"/>
            </a:solidFill>
          </a:endParaRPr>
        </a:p>
      </dsp:txBody>
      <dsp:txXfrm>
        <a:off x="25587" y="66855"/>
        <a:ext cx="7955930" cy="472986"/>
      </dsp:txXfrm>
    </dsp:sp>
    <dsp:sp modelId="{D290F4C7-81FC-47CB-AEEE-24351EB923C4}">
      <dsp:nvSpPr>
        <dsp:cNvPr id="0" name=""/>
        <dsp:cNvSpPr/>
      </dsp:nvSpPr>
      <dsp:spPr>
        <a:xfrm>
          <a:off x="0" y="565428"/>
          <a:ext cx="8007104" cy="463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226" tIns="12700" rIns="71120" bIns="1270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b="1" u="sng" kern="1200" dirty="0" smtClean="0">
              <a:solidFill>
                <a:schemeClr val="tx1"/>
              </a:solidFill>
            </a:rPr>
            <a:t>Ответ: </a:t>
          </a:r>
          <a:r>
            <a:rPr lang="ru-RU" sz="1000" b="0" u="none" kern="1200" dirty="0" smtClean="0">
              <a:solidFill>
                <a:schemeClr val="tx1"/>
              </a:solidFill>
            </a:rPr>
            <a:t>В выписке укажите сведения о работнике за отчетный период, в котором тот уволился, - I квартал 2021 г., с начала текущего квартала по дату увольнения.</a:t>
          </a:r>
          <a:endParaRPr lang="ru-RU" sz="1000" b="0" u="none" kern="1200" dirty="0">
            <a:solidFill>
              <a:schemeClr val="tx1"/>
            </a:solidFill>
          </a:endParaRPr>
        </a:p>
      </dsp:txBody>
      <dsp:txXfrm>
        <a:off x="0" y="565428"/>
        <a:ext cx="8007104" cy="463680"/>
      </dsp:txXfrm>
    </dsp:sp>
    <dsp:sp modelId="{A8BFF8CD-40C8-438C-BCC3-5425A853707E}">
      <dsp:nvSpPr>
        <dsp:cNvPr id="0" name=""/>
        <dsp:cNvSpPr/>
      </dsp:nvSpPr>
      <dsp:spPr>
        <a:xfrm>
          <a:off x="0" y="1029108"/>
          <a:ext cx="8007104" cy="524160"/>
        </a:xfrm>
        <a:prstGeom prst="roundRect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tx1"/>
              </a:solidFill>
            </a:rPr>
            <a:t>Включаются ли страховые взносы на ОПС с сумм выплат, превышающих предельную величину базы для их исчисления, в разд. 3 РСВ?</a:t>
          </a:r>
          <a:endParaRPr lang="ru-RU" sz="1000" kern="1200" dirty="0">
            <a:solidFill>
              <a:schemeClr val="tx1"/>
            </a:solidFill>
          </a:endParaRPr>
        </a:p>
      </dsp:txBody>
      <dsp:txXfrm>
        <a:off x="25587" y="1054695"/>
        <a:ext cx="7955930" cy="472986"/>
      </dsp:txXfrm>
    </dsp:sp>
    <dsp:sp modelId="{C30E6991-5DEC-44B6-823D-315884DE3B23}">
      <dsp:nvSpPr>
        <dsp:cNvPr id="0" name=""/>
        <dsp:cNvSpPr/>
      </dsp:nvSpPr>
      <dsp:spPr>
        <a:xfrm>
          <a:off x="0" y="1553268"/>
          <a:ext cx="8007104" cy="5940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226" tIns="12700" rIns="71120" bIns="1270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b="1" u="sng" kern="1200" dirty="0" smtClean="0">
              <a:solidFill>
                <a:schemeClr val="tx1"/>
              </a:solidFill>
            </a:rPr>
            <a:t>Ответ: </a:t>
          </a:r>
          <a:r>
            <a:rPr lang="ru-RU" sz="1000" b="0" u="none" kern="1200" dirty="0" smtClean="0">
              <a:solidFill>
                <a:schemeClr val="tx1"/>
              </a:solidFill>
            </a:rPr>
            <a:t>Нет, не включаются. В подразделе 3.2 разд. 3 указываются сведения о суммах начисленных выплат и исчисленных с них взносах на ОПС. Так, в строках графы 150 подраздела 3.2.1 указывается база для исчисления страховых взносов на ОПС (не выше ее предельной величины) за соответствующий месяц (по соответствующему коду), а в строках графы 170 подраздела 3.2.1 указывается сумма страховых взносов, которая рассчитана с базы в пределах лимита, за соответствующий месяц (по соответствующему коду)..</a:t>
          </a:r>
          <a:endParaRPr lang="ru-RU" sz="1000" b="0" u="none" kern="1200" dirty="0">
            <a:solidFill>
              <a:schemeClr val="tx1"/>
            </a:solidFill>
          </a:endParaRPr>
        </a:p>
      </dsp:txBody>
      <dsp:txXfrm>
        <a:off x="0" y="1553268"/>
        <a:ext cx="8007104" cy="594090"/>
      </dsp:txXfrm>
    </dsp:sp>
    <dsp:sp modelId="{ECAC95E4-BF6C-42FD-A61C-3C28B7693362}">
      <dsp:nvSpPr>
        <dsp:cNvPr id="0" name=""/>
        <dsp:cNvSpPr/>
      </dsp:nvSpPr>
      <dsp:spPr>
        <a:xfrm>
          <a:off x="0" y="2147358"/>
          <a:ext cx="8007104" cy="524160"/>
        </a:xfrm>
        <a:prstGeom prst="roundRect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tx1"/>
              </a:solidFill>
            </a:rPr>
            <a:t>У сотрудника во II квартале не было начисления страховых взносов (был в отпуске). Как правильно отразить его в разд. 3 РСВ за полугодие, нужно ли заполнять код строки 120 (месяц) и 130 (код застрахованного лица) за период, когда не было начислений?</a:t>
          </a:r>
          <a:endParaRPr lang="ru-RU" sz="1000" kern="1200" dirty="0">
            <a:solidFill>
              <a:schemeClr val="tx1"/>
            </a:solidFill>
          </a:endParaRPr>
        </a:p>
      </dsp:txBody>
      <dsp:txXfrm>
        <a:off x="25587" y="2172945"/>
        <a:ext cx="7955930" cy="472986"/>
      </dsp:txXfrm>
    </dsp:sp>
    <dsp:sp modelId="{07BE0B59-BB0A-4042-BA3C-EBFC23D5AC9A}">
      <dsp:nvSpPr>
        <dsp:cNvPr id="0" name=""/>
        <dsp:cNvSpPr/>
      </dsp:nvSpPr>
      <dsp:spPr>
        <a:xfrm>
          <a:off x="0" y="2671518"/>
          <a:ext cx="8007104" cy="463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226" tIns="12700" rIns="71120" bIns="1270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b="1" u="sng" kern="1200" dirty="0" smtClean="0">
              <a:solidFill>
                <a:schemeClr val="tx1"/>
              </a:solidFill>
            </a:rPr>
            <a:t>Ответ: </a:t>
          </a:r>
          <a:r>
            <a:rPr lang="ru-RU" sz="1000" b="0" u="none" kern="1200" dirty="0" smtClean="0">
              <a:solidFill>
                <a:schemeClr val="tx1"/>
              </a:solidFill>
            </a:rPr>
            <a:t>В персонифицированных сведениях о застрахованных лицах, в которых отсутствуют данные о сумме выплат и иных вознаграждений, начисленных в пользу физического лица за последние три месяца расчетного (отчетного) периода, в строках 120 - 210 указываются прочерки.</a:t>
          </a:r>
          <a:endParaRPr lang="ru-RU" sz="1000" b="0" u="none" kern="1200" dirty="0">
            <a:solidFill>
              <a:schemeClr val="tx1"/>
            </a:solidFill>
          </a:endParaRPr>
        </a:p>
      </dsp:txBody>
      <dsp:txXfrm>
        <a:off x="0" y="2671518"/>
        <a:ext cx="8007104" cy="463680"/>
      </dsp:txXfrm>
    </dsp:sp>
    <dsp:sp modelId="{E6505E64-015A-4BFD-A532-A1F53478060D}">
      <dsp:nvSpPr>
        <dsp:cNvPr id="0" name=""/>
        <dsp:cNvSpPr/>
      </dsp:nvSpPr>
      <dsp:spPr>
        <a:xfrm>
          <a:off x="0" y="3135198"/>
          <a:ext cx="8007104" cy="524160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u="none" kern="1200" dirty="0" smtClean="0">
              <a:solidFill>
                <a:schemeClr val="tx1"/>
              </a:solidFill>
            </a:rPr>
            <a:t>О представлении в налоговые органы расчетов по страховым взносам СНТ в случае отсутствия выплат физическим лицам по трудовым договорам и по гражданско-правовым договорам, предметом которых являются выполнение работ, оказание услуг</a:t>
          </a:r>
        </a:p>
      </dsp:txBody>
      <dsp:txXfrm>
        <a:off x="25587" y="3160785"/>
        <a:ext cx="7955930" cy="472986"/>
      </dsp:txXfrm>
    </dsp:sp>
    <dsp:sp modelId="{3D64688A-40F9-4EC1-B71D-219B7709DDB6}">
      <dsp:nvSpPr>
        <dsp:cNvPr id="0" name=""/>
        <dsp:cNvSpPr/>
      </dsp:nvSpPr>
      <dsp:spPr>
        <a:xfrm>
          <a:off x="0" y="3659358"/>
          <a:ext cx="8007104" cy="5940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226" tIns="12700" rIns="71120" bIns="1270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b="1" u="sng" kern="1200" dirty="0" smtClean="0">
              <a:solidFill>
                <a:schemeClr val="tx1"/>
              </a:solidFill>
            </a:rPr>
            <a:t>Ответ:</a:t>
          </a:r>
          <a:r>
            <a:rPr lang="ru-RU" sz="1000" b="0" u="none" kern="1200" dirty="0" smtClean="0">
              <a:solidFill>
                <a:schemeClr val="tx1"/>
              </a:solidFill>
            </a:rPr>
            <a:t>  В случае отсутствия у садоводческих некоммерческих товариществ выплат в пользу физических лиц в течение того или иного расчетного (отчетного) периода они обязаны представить в установленный срок в налоговые органы Расчет с нулевыми показателями (Разъяснения представлены в письма Минфина России от 31.12.2020 № 03-15-03/116923, от 15.10.2020 N 03-15-05/89958 и от 29.10.2020 N 03-15-05/94267)</a:t>
          </a:r>
          <a:endParaRPr lang="ru-RU" sz="1000" b="0" u="none" kern="1200" dirty="0">
            <a:solidFill>
              <a:schemeClr val="tx1"/>
            </a:solidFill>
          </a:endParaRPr>
        </a:p>
      </dsp:txBody>
      <dsp:txXfrm>
        <a:off x="0" y="3659358"/>
        <a:ext cx="8007104" cy="5940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76C13A-2A0C-4618-8FB4-7A7B8F786A74}">
      <dsp:nvSpPr>
        <dsp:cNvPr id="0" name=""/>
        <dsp:cNvSpPr/>
      </dsp:nvSpPr>
      <dsp:spPr>
        <a:xfrm>
          <a:off x="0" y="45607"/>
          <a:ext cx="4399767" cy="51798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1120" tIns="40640" rIns="71120" bIns="4064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tx1"/>
              </a:solidFill>
            </a:rPr>
            <a:t>Работницы, находящиеся в  отпуске по беременности и родам, учитываются в расчете по страховым взносам при указании численности застрахованных лиц по строкам «Количество застрахованных лиц, всего»:</a:t>
          </a:r>
          <a:endParaRPr lang="ru-RU" sz="1000" kern="1200" dirty="0">
            <a:solidFill>
              <a:schemeClr val="tx1"/>
            </a:solidFill>
          </a:endParaRPr>
        </a:p>
      </dsp:txBody>
      <dsp:txXfrm>
        <a:off x="0" y="45607"/>
        <a:ext cx="4399767" cy="517985"/>
      </dsp:txXfrm>
    </dsp:sp>
    <dsp:sp modelId="{69C98776-B916-4696-884C-A83ACCD66822}">
      <dsp:nvSpPr>
        <dsp:cNvPr id="0" name=""/>
        <dsp:cNvSpPr/>
      </dsp:nvSpPr>
      <dsp:spPr>
        <a:xfrm>
          <a:off x="0" y="563593"/>
          <a:ext cx="4399767" cy="60389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71120" bIns="8001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solidFill>
                <a:schemeClr val="tx1"/>
              </a:solidFill>
            </a:rPr>
            <a:t>010 подраздела 1.1 (ОПС);</a:t>
          </a:r>
          <a:endParaRPr lang="ru-RU" sz="1000" kern="1200" dirty="0">
            <a:solidFill>
              <a:schemeClr val="tx1"/>
            </a:solidFill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solidFill>
                <a:schemeClr val="tx1"/>
              </a:solidFill>
            </a:rPr>
            <a:t>010 подраздела 1.2 приложения 1 к разделу 1 (ОМС);</a:t>
          </a:r>
          <a:endParaRPr lang="ru-RU" sz="1000" kern="1200" dirty="0">
            <a:solidFill>
              <a:schemeClr val="tx1"/>
            </a:solidFill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solidFill>
                <a:schemeClr val="tx1"/>
              </a:solidFill>
            </a:rPr>
            <a:t>010 приложения 2 к разделу 1 (ФСС)</a:t>
          </a:r>
          <a:endParaRPr lang="ru-RU" sz="1000" kern="1200" dirty="0">
            <a:solidFill>
              <a:schemeClr val="tx1"/>
            </a:solidFill>
          </a:endParaRPr>
        </a:p>
      </dsp:txBody>
      <dsp:txXfrm>
        <a:off x="0" y="563593"/>
        <a:ext cx="4399767" cy="6038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AFC3F1-05C2-4D2F-AD9F-861639D8A24E}">
      <dsp:nvSpPr>
        <dsp:cNvPr id="0" name=""/>
        <dsp:cNvSpPr/>
      </dsp:nvSpPr>
      <dsp:spPr>
        <a:xfrm>
          <a:off x="847121" y="152"/>
          <a:ext cx="1565277" cy="93916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smtClean="0">
              <a:solidFill>
                <a:schemeClr val="tx1"/>
              </a:solidFill>
            </a:rPr>
            <a:t>При обнаружении факта неотражения или неполноты отражения сведений, а также ошибок, которые повлекли за собой занижение суммы страховых взносов, подлежащей уплате</a:t>
          </a:r>
          <a:endParaRPr lang="ru-RU" sz="800" kern="1200" dirty="0">
            <a:solidFill>
              <a:schemeClr val="tx1"/>
            </a:solidFill>
          </a:endParaRPr>
        </a:p>
      </dsp:txBody>
      <dsp:txXfrm>
        <a:off x="847121" y="152"/>
        <a:ext cx="1565277" cy="939166"/>
      </dsp:txXfrm>
    </dsp:sp>
    <dsp:sp modelId="{21547EFE-3FC0-406C-BFAC-8EDD7B54D9A4}">
      <dsp:nvSpPr>
        <dsp:cNvPr id="0" name=""/>
        <dsp:cNvSpPr/>
      </dsp:nvSpPr>
      <dsp:spPr>
        <a:xfrm>
          <a:off x="2568926" y="152"/>
          <a:ext cx="1565277" cy="939166"/>
        </a:xfrm>
        <a:prstGeom prst="rect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solidFill>
                <a:schemeClr val="tx1"/>
              </a:solidFill>
            </a:rPr>
            <a:t>При выявлении фактов указания недостоверных сведений, а также ошибок не приводящих к занижению суммы страховых взносов, подлежащей уплате</a:t>
          </a:r>
          <a:endParaRPr lang="ru-RU" sz="800" kern="1200" dirty="0">
            <a:solidFill>
              <a:schemeClr val="tx1"/>
            </a:solidFill>
          </a:endParaRPr>
        </a:p>
      </dsp:txBody>
      <dsp:txXfrm>
        <a:off x="2568926" y="152"/>
        <a:ext cx="1565277" cy="939166"/>
      </dsp:txXfrm>
    </dsp:sp>
    <dsp:sp modelId="{E9CE93A8-A6F2-4135-83EC-434117F4152B}">
      <dsp:nvSpPr>
        <dsp:cNvPr id="0" name=""/>
        <dsp:cNvSpPr/>
      </dsp:nvSpPr>
      <dsp:spPr>
        <a:xfrm>
          <a:off x="4290731" y="152"/>
          <a:ext cx="1565277" cy="939166"/>
        </a:xfrm>
        <a:prstGeom prst="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smtClean="0">
              <a:solidFill>
                <a:schemeClr val="tx1"/>
              </a:solidFill>
            </a:rPr>
            <a:t>При необходимости корректировки персонифицированных сведений о застрахованных лицах</a:t>
          </a:r>
          <a:endParaRPr lang="ru-RU" sz="800" kern="1200" dirty="0">
            <a:solidFill>
              <a:schemeClr val="tx1"/>
            </a:solidFill>
          </a:endParaRPr>
        </a:p>
      </dsp:txBody>
      <dsp:txXfrm>
        <a:off x="4290731" y="152"/>
        <a:ext cx="1565277" cy="939166"/>
      </dsp:txXfrm>
    </dsp:sp>
    <dsp:sp modelId="{BD79B8E5-895B-48E6-8886-2D3C6785DD63}">
      <dsp:nvSpPr>
        <dsp:cNvPr id="0" name=""/>
        <dsp:cNvSpPr/>
      </dsp:nvSpPr>
      <dsp:spPr>
        <a:xfrm>
          <a:off x="6012537" y="152"/>
          <a:ext cx="1565277" cy="939166"/>
        </a:xfrm>
        <a:prstGeom prst="rect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smtClean="0">
              <a:solidFill>
                <a:schemeClr val="tx1"/>
              </a:solidFill>
            </a:rPr>
            <a:t>При получении от налогового органа требования о внесении соответствующих исправлений</a:t>
          </a:r>
          <a:endParaRPr lang="ru-RU" sz="800" kern="1200" dirty="0">
            <a:solidFill>
              <a:schemeClr val="tx1"/>
            </a:solidFill>
          </a:endParaRPr>
        </a:p>
      </dsp:txBody>
      <dsp:txXfrm>
        <a:off x="6012537" y="152"/>
        <a:ext cx="1565277" cy="939166"/>
      </dsp:txXfrm>
    </dsp:sp>
    <dsp:sp modelId="{1BE9CCEF-1A21-4AA3-9210-4A200D65B7F8}">
      <dsp:nvSpPr>
        <dsp:cNvPr id="0" name=""/>
        <dsp:cNvSpPr/>
      </dsp:nvSpPr>
      <dsp:spPr>
        <a:xfrm>
          <a:off x="3429829" y="1095846"/>
          <a:ext cx="1565277" cy="939166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solidFill>
                <a:schemeClr val="tx1"/>
              </a:solidFill>
            </a:rPr>
            <a:t>Непринятия ФСС РФ к зачету расходов на выплату страхового обеспечения (за периоды до 01.01.2021)</a:t>
          </a:r>
          <a:endParaRPr lang="ru-RU" sz="800" kern="1200" dirty="0">
            <a:solidFill>
              <a:schemeClr val="tx1"/>
            </a:solidFill>
          </a:endParaRPr>
        </a:p>
      </dsp:txBody>
      <dsp:txXfrm>
        <a:off x="3429829" y="1095846"/>
        <a:ext cx="1565277" cy="9391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CD8D55-D8DA-49E5-928E-4540CAA25838}">
      <dsp:nvSpPr>
        <dsp:cNvPr id="0" name=""/>
        <dsp:cNvSpPr/>
      </dsp:nvSpPr>
      <dsp:spPr>
        <a:xfrm>
          <a:off x="0" y="269859"/>
          <a:ext cx="6096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60F064-45E3-4567-B5E5-49EB12215A5E}">
      <dsp:nvSpPr>
        <dsp:cNvPr id="0" name=""/>
        <dsp:cNvSpPr/>
      </dsp:nvSpPr>
      <dsp:spPr>
        <a:xfrm>
          <a:off x="304800" y="48459"/>
          <a:ext cx="4267200" cy="442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tx1"/>
              </a:solidFill>
            </a:rPr>
            <a:t> На титульном листе укажите порядковый номер корректировки - "1--", "2--" и т.д.</a:t>
          </a:r>
          <a:endParaRPr lang="ru-RU" sz="1000" kern="1200" dirty="0">
            <a:solidFill>
              <a:schemeClr val="tx1"/>
            </a:solidFill>
          </a:endParaRPr>
        </a:p>
      </dsp:txBody>
      <dsp:txXfrm>
        <a:off x="326416" y="70075"/>
        <a:ext cx="4223968" cy="399568"/>
      </dsp:txXfrm>
    </dsp:sp>
    <dsp:sp modelId="{0121A320-A861-4B0E-9B94-4A0896C71908}">
      <dsp:nvSpPr>
        <dsp:cNvPr id="0" name=""/>
        <dsp:cNvSpPr/>
      </dsp:nvSpPr>
      <dsp:spPr>
        <a:xfrm>
          <a:off x="0" y="950259"/>
          <a:ext cx="6096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1B7D13-26C7-4CA6-9D56-A554CCA1A150}">
      <dsp:nvSpPr>
        <dsp:cNvPr id="0" name=""/>
        <dsp:cNvSpPr/>
      </dsp:nvSpPr>
      <dsp:spPr>
        <a:xfrm>
          <a:off x="304800" y="728859"/>
          <a:ext cx="4267200" cy="4428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tx1"/>
              </a:solidFill>
            </a:rPr>
            <a:t>Перенесите из старого расчета все верные данные, а вместо ошибочных - укажите правильные.</a:t>
          </a:r>
          <a:endParaRPr lang="ru-RU" sz="1000" kern="1200" dirty="0">
            <a:solidFill>
              <a:schemeClr val="tx1"/>
            </a:solidFill>
          </a:endParaRPr>
        </a:p>
      </dsp:txBody>
      <dsp:txXfrm>
        <a:off x="326416" y="750475"/>
        <a:ext cx="4223968" cy="399568"/>
      </dsp:txXfrm>
    </dsp:sp>
    <dsp:sp modelId="{F798A172-7784-4048-B539-7B21EC6FB0D7}">
      <dsp:nvSpPr>
        <dsp:cNvPr id="0" name=""/>
        <dsp:cNvSpPr/>
      </dsp:nvSpPr>
      <dsp:spPr>
        <a:xfrm>
          <a:off x="0" y="1630659"/>
          <a:ext cx="6096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9A2E60-A25B-414A-80D7-D518BFC22E5B}">
      <dsp:nvSpPr>
        <dsp:cNvPr id="0" name=""/>
        <dsp:cNvSpPr/>
      </dsp:nvSpPr>
      <dsp:spPr>
        <a:xfrm>
          <a:off x="304800" y="1409259"/>
          <a:ext cx="4267200" cy="4428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tx1"/>
              </a:solidFill>
            </a:rPr>
            <a:t>Раздел 3 заполняйте только на работников, чьи данные исправляете (п. 1.2 Порядка заполнения расчета).</a:t>
          </a:r>
          <a:endParaRPr lang="ru-RU" sz="1000" kern="1200" dirty="0">
            <a:solidFill>
              <a:schemeClr val="tx1"/>
            </a:solidFill>
          </a:endParaRPr>
        </a:p>
      </dsp:txBody>
      <dsp:txXfrm>
        <a:off x="326416" y="1430875"/>
        <a:ext cx="4223968" cy="399568"/>
      </dsp:txXfrm>
    </dsp:sp>
    <dsp:sp modelId="{9AA63A47-CDC9-4CAD-A3BC-4FFAFF12D8C5}">
      <dsp:nvSpPr>
        <dsp:cNvPr id="0" name=""/>
        <dsp:cNvSpPr/>
      </dsp:nvSpPr>
      <dsp:spPr>
        <a:xfrm>
          <a:off x="0" y="2311059"/>
          <a:ext cx="6096000" cy="968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3117" tIns="312420" rIns="473117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solidFill>
                <a:schemeClr val="tx1"/>
              </a:solidFill>
            </a:rPr>
            <a:t>в первом - в поле 010 поставьте "1". Данные из ошибочного подраздела 3.1 перенесите без изменений, в подразделе 3.2 везде поставьте прочерки;</a:t>
          </a:r>
          <a:endParaRPr lang="ru-RU" sz="1000" kern="1200" dirty="0">
            <a:solidFill>
              <a:schemeClr val="tx1"/>
            </a:solidFill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solidFill>
                <a:schemeClr val="tx1"/>
              </a:solidFill>
            </a:rPr>
            <a:t>во втором - в поле 010 поставьте прочерк, в подразделах 3.1 и 3.2 укажите верные данные о работнике, его выплатах и взносах.</a:t>
          </a:r>
          <a:endParaRPr lang="ru-RU" sz="1000" kern="1200" dirty="0">
            <a:solidFill>
              <a:schemeClr val="tx1"/>
            </a:solidFill>
          </a:endParaRPr>
        </a:p>
      </dsp:txBody>
      <dsp:txXfrm>
        <a:off x="0" y="2311059"/>
        <a:ext cx="6096000" cy="968625"/>
      </dsp:txXfrm>
    </dsp:sp>
    <dsp:sp modelId="{6BD4617C-DC7A-40E1-80DA-6DD02A91E1E0}">
      <dsp:nvSpPr>
        <dsp:cNvPr id="0" name=""/>
        <dsp:cNvSpPr/>
      </dsp:nvSpPr>
      <dsp:spPr>
        <a:xfrm>
          <a:off x="304800" y="2089659"/>
          <a:ext cx="4267200" cy="4428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tx1"/>
              </a:solidFill>
            </a:rPr>
            <a:t>Способ корректировки разд. 3 зависит от ошибки. Если вы ошиблись в СНИЛС или Ф.И.О., в </a:t>
          </a:r>
          <a:r>
            <a:rPr lang="ru-RU" sz="1000" kern="1200" dirty="0" err="1" smtClean="0">
              <a:solidFill>
                <a:schemeClr val="tx1"/>
              </a:solidFill>
            </a:rPr>
            <a:t>уточненке</a:t>
          </a:r>
          <a:r>
            <a:rPr lang="ru-RU" sz="1000" kern="1200" dirty="0" smtClean="0">
              <a:solidFill>
                <a:schemeClr val="tx1"/>
              </a:solidFill>
            </a:rPr>
            <a:t> заполните на работника два разд. 3 (п. 21.4 Порядка)</a:t>
          </a:r>
          <a:endParaRPr lang="ru-RU" sz="1000" kern="1200" dirty="0">
            <a:solidFill>
              <a:schemeClr val="tx1"/>
            </a:solidFill>
          </a:endParaRPr>
        </a:p>
      </dsp:txBody>
      <dsp:txXfrm>
        <a:off x="326416" y="2111275"/>
        <a:ext cx="4223968" cy="39956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C71077-5D3D-468B-B1EC-129FDD49F2E0}">
      <dsp:nvSpPr>
        <dsp:cNvPr id="0" name=""/>
        <dsp:cNvSpPr/>
      </dsp:nvSpPr>
      <dsp:spPr>
        <a:xfrm>
          <a:off x="1248682" y="1056948"/>
          <a:ext cx="887010" cy="88701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rgbClr val="002060"/>
              </a:solidFill>
            </a:rPr>
            <a:t>15%</a:t>
          </a:r>
          <a:endParaRPr lang="ru-RU" sz="2700" kern="1200" dirty="0">
            <a:solidFill>
              <a:srgbClr val="002060"/>
            </a:solidFill>
          </a:endParaRPr>
        </a:p>
      </dsp:txBody>
      <dsp:txXfrm>
        <a:off x="1378582" y="1186848"/>
        <a:ext cx="627210" cy="627210"/>
      </dsp:txXfrm>
    </dsp:sp>
    <dsp:sp modelId="{4EAEAAE4-83E5-44AA-87E2-E29CF229AE11}">
      <dsp:nvSpPr>
        <dsp:cNvPr id="0" name=""/>
        <dsp:cNvSpPr/>
      </dsp:nvSpPr>
      <dsp:spPr>
        <a:xfrm rot="12900000">
          <a:off x="677913" y="901938"/>
          <a:ext cx="680047" cy="252797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0DED52-D251-47BF-8E65-217AD2AB1971}">
      <dsp:nvSpPr>
        <dsp:cNvPr id="0" name=""/>
        <dsp:cNvSpPr/>
      </dsp:nvSpPr>
      <dsp:spPr>
        <a:xfrm>
          <a:off x="318075" y="496244"/>
          <a:ext cx="842659" cy="67412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rgbClr val="002060"/>
              </a:solidFill>
            </a:rPr>
            <a:t>на ОМС - в размере 5%</a:t>
          </a:r>
          <a:endParaRPr lang="ru-RU" sz="1000" kern="1200" dirty="0">
            <a:solidFill>
              <a:srgbClr val="002060"/>
            </a:solidFill>
          </a:endParaRPr>
        </a:p>
      </dsp:txBody>
      <dsp:txXfrm>
        <a:off x="337820" y="515989"/>
        <a:ext cx="803169" cy="634637"/>
      </dsp:txXfrm>
    </dsp:sp>
    <dsp:sp modelId="{6B8C2735-7004-4597-912C-23ED93484392}">
      <dsp:nvSpPr>
        <dsp:cNvPr id="0" name=""/>
        <dsp:cNvSpPr/>
      </dsp:nvSpPr>
      <dsp:spPr>
        <a:xfrm rot="16200000">
          <a:off x="1352163" y="550946"/>
          <a:ext cx="680047" cy="252797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261AEB-2B73-4862-91F3-ADFA96742933}">
      <dsp:nvSpPr>
        <dsp:cNvPr id="0" name=""/>
        <dsp:cNvSpPr/>
      </dsp:nvSpPr>
      <dsp:spPr>
        <a:xfrm>
          <a:off x="1270857" y="257"/>
          <a:ext cx="842659" cy="674127"/>
        </a:xfrm>
        <a:prstGeom prst="roundRect">
          <a:avLst>
            <a:gd name="adj" fmla="val 10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rgbClr val="002060"/>
              </a:solidFill>
            </a:rPr>
            <a:t>на ОПС - 10%</a:t>
          </a:r>
          <a:endParaRPr lang="ru-RU" sz="1100" kern="1200" dirty="0">
            <a:solidFill>
              <a:srgbClr val="002060"/>
            </a:solidFill>
          </a:endParaRPr>
        </a:p>
      </dsp:txBody>
      <dsp:txXfrm>
        <a:off x="1290602" y="20002"/>
        <a:ext cx="803169" cy="634637"/>
      </dsp:txXfrm>
    </dsp:sp>
    <dsp:sp modelId="{B9C479E7-9CA5-4794-8D88-F82E6D65C742}">
      <dsp:nvSpPr>
        <dsp:cNvPr id="0" name=""/>
        <dsp:cNvSpPr/>
      </dsp:nvSpPr>
      <dsp:spPr>
        <a:xfrm rot="19500000">
          <a:off x="2026414" y="901938"/>
          <a:ext cx="680047" cy="252797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861591-665E-4A60-8524-B7C3F46A8366}">
      <dsp:nvSpPr>
        <dsp:cNvPr id="0" name=""/>
        <dsp:cNvSpPr/>
      </dsp:nvSpPr>
      <dsp:spPr>
        <a:xfrm>
          <a:off x="2223639" y="496244"/>
          <a:ext cx="842659" cy="674127"/>
        </a:xfrm>
        <a:prstGeom prst="roundRect">
          <a:avLst>
            <a:gd name="adj" fmla="val 1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rgbClr val="002060"/>
              </a:solidFill>
            </a:rPr>
            <a:t>на ОСС на случай </a:t>
          </a:r>
          <a:r>
            <a:rPr lang="ru-RU" sz="1000" kern="1200" dirty="0" err="1" smtClean="0">
              <a:solidFill>
                <a:srgbClr val="002060"/>
              </a:solidFill>
            </a:rPr>
            <a:t>ВНиМ</a:t>
          </a:r>
          <a:r>
            <a:rPr lang="ru-RU" sz="1000" kern="1200" dirty="0" smtClean="0">
              <a:solidFill>
                <a:srgbClr val="002060"/>
              </a:solidFill>
            </a:rPr>
            <a:t> - в размере 0%</a:t>
          </a:r>
          <a:endParaRPr lang="ru-RU" sz="1000" kern="1200" dirty="0">
            <a:solidFill>
              <a:srgbClr val="002060"/>
            </a:solidFill>
          </a:endParaRPr>
        </a:p>
      </dsp:txBody>
      <dsp:txXfrm>
        <a:off x="2243384" y="515989"/>
        <a:ext cx="803169" cy="63463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179D82-383D-4111-A514-63818BB8AF20}">
      <dsp:nvSpPr>
        <dsp:cNvPr id="0" name=""/>
        <dsp:cNvSpPr/>
      </dsp:nvSpPr>
      <dsp:spPr>
        <a:xfrm>
          <a:off x="0" y="0"/>
          <a:ext cx="6062888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2DB24B7-46B7-4E7E-9D0A-63D4AEEA73BD}">
      <dsp:nvSpPr>
        <dsp:cNvPr id="0" name=""/>
        <dsp:cNvSpPr/>
      </dsp:nvSpPr>
      <dsp:spPr>
        <a:xfrm>
          <a:off x="0" y="934"/>
          <a:ext cx="1212577" cy="19114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 dirty="0" smtClean="0">
              <a:solidFill>
                <a:srgbClr val="FF0000"/>
              </a:solidFill>
            </a:rPr>
            <a:t>При заполнении отчетности по страховым взносам следует учитывать следующее:</a:t>
          </a:r>
          <a:endParaRPr lang="ru-RU" sz="1050" b="1" kern="1200" dirty="0">
            <a:solidFill>
              <a:srgbClr val="FF0000"/>
            </a:solidFill>
          </a:endParaRPr>
        </a:p>
      </dsp:txBody>
      <dsp:txXfrm>
        <a:off x="0" y="934"/>
        <a:ext cx="1212577" cy="1911476"/>
      </dsp:txXfrm>
    </dsp:sp>
    <dsp:sp modelId="{33247A19-9E1D-4D41-8849-AE87D8F9D344}">
      <dsp:nvSpPr>
        <dsp:cNvPr id="0" name=""/>
        <dsp:cNvSpPr/>
      </dsp:nvSpPr>
      <dsp:spPr>
        <a:xfrm>
          <a:off x="1303520" y="30801"/>
          <a:ext cx="4759367" cy="5973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По </a:t>
          </a:r>
          <a:r>
            <a:rPr lang="ru-RU" sz="1000" kern="1200" dirty="0" smtClean="0">
              <a:hlinkClick xmlns:r="http://schemas.openxmlformats.org/officeDocument/2006/relationships" r:id="rId1"/>
            </a:rPr>
            <a:t>строке 001</a:t>
          </a:r>
          <a:r>
            <a:rPr lang="ru-RU" sz="1000" kern="1200" dirty="0" smtClean="0"/>
            <a:t> "Код тарифа плательщика" Приложения 1 к разд. 1 расчета по страховым взносам необходимо указать код тарифа согласно Приложению N 5 к Порядку заполнения расчета </a:t>
          </a:r>
          <a:r>
            <a:rPr lang="ru-RU" sz="1000" b="1" u="sng" kern="1200" dirty="0" smtClean="0"/>
            <a:t>код </a:t>
          </a:r>
          <a:r>
            <a:rPr lang="ru-RU" sz="1000" b="1" kern="1200" dirty="0" smtClean="0">
              <a:hlinkClick xmlns:r="http://schemas.openxmlformats.org/officeDocument/2006/relationships" r:id="rId2"/>
            </a:rPr>
            <a:t>01</a:t>
          </a:r>
          <a:r>
            <a:rPr lang="ru-RU" sz="1000" kern="1200" dirty="0" smtClean="0"/>
            <a:t> - в части плательщиков страховых взносов, применяющих основной тариф страховых взносов</a:t>
          </a:r>
          <a:endParaRPr lang="ru-RU" sz="1000" kern="1200" dirty="0"/>
        </a:p>
      </dsp:txBody>
      <dsp:txXfrm>
        <a:off x="1303520" y="30801"/>
        <a:ext cx="4759367" cy="597336"/>
      </dsp:txXfrm>
    </dsp:sp>
    <dsp:sp modelId="{EFAA84CE-BFF8-4321-AC9A-AA66AB4EF9AB}">
      <dsp:nvSpPr>
        <dsp:cNvPr id="0" name=""/>
        <dsp:cNvSpPr/>
      </dsp:nvSpPr>
      <dsp:spPr>
        <a:xfrm>
          <a:off x="1212577" y="628137"/>
          <a:ext cx="485031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7D1062B-9B58-4AE2-AE55-55E63D93C5DE}">
      <dsp:nvSpPr>
        <dsp:cNvPr id="0" name=""/>
        <dsp:cNvSpPr/>
      </dsp:nvSpPr>
      <dsp:spPr>
        <a:xfrm>
          <a:off x="1303520" y="658004"/>
          <a:ext cx="4759367" cy="5973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код </a:t>
          </a:r>
          <a:r>
            <a:rPr lang="ru-RU" sz="1000" kern="1200" dirty="0" smtClean="0">
              <a:hlinkClick xmlns:r="http://schemas.openxmlformats.org/officeDocument/2006/relationships" r:id="rId3"/>
            </a:rPr>
            <a:t>20</a:t>
          </a:r>
          <a:r>
            <a:rPr lang="ru-RU" sz="1000" kern="1200" dirty="0" smtClean="0"/>
            <a:t> - по плательщикам страховых взносов, признаваемым субъектами малого или среднего предпринимательства в соответствии с Федеральным </a:t>
          </a:r>
          <a:r>
            <a:rPr lang="ru-RU" sz="1000" kern="1200" dirty="0" smtClean="0">
              <a:hlinkClick xmlns:r="http://schemas.openxmlformats.org/officeDocument/2006/relationships" r:id="rId4"/>
            </a:rPr>
            <a:t>законом</a:t>
          </a:r>
          <a:r>
            <a:rPr lang="ru-RU" sz="1000" kern="1200" dirty="0" smtClean="0"/>
            <a:t> от 24.07.2007 N 209-ФЗ "О развитии малого и среднего предпринимательства в Российской Федерации"</a:t>
          </a:r>
          <a:endParaRPr lang="ru-RU" sz="1000" kern="1200" dirty="0"/>
        </a:p>
      </dsp:txBody>
      <dsp:txXfrm>
        <a:off x="1303520" y="658004"/>
        <a:ext cx="4759367" cy="597336"/>
      </dsp:txXfrm>
    </dsp:sp>
    <dsp:sp modelId="{68C05BE7-1C10-4537-A042-9779F7952031}">
      <dsp:nvSpPr>
        <dsp:cNvPr id="0" name=""/>
        <dsp:cNvSpPr/>
      </dsp:nvSpPr>
      <dsp:spPr>
        <a:xfrm>
          <a:off x="1212577" y="1255340"/>
          <a:ext cx="485031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42FFD06-6864-49DF-A962-6C8A486798C8}">
      <dsp:nvSpPr>
        <dsp:cNvPr id="0" name=""/>
        <dsp:cNvSpPr/>
      </dsp:nvSpPr>
      <dsp:spPr>
        <a:xfrm>
          <a:off x="1303520" y="1285207"/>
          <a:ext cx="4759367" cy="5973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в подразделе 3.2.1 раздела 3 код категории застрахованного лица по общему тарифу – НР, в отношении выплат по пониженному тарифу–МС</a:t>
          </a:r>
          <a:endParaRPr lang="ru-RU" sz="1000" kern="1200" dirty="0"/>
        </a:p>
      </dsp:txBody>
      <dsp:txXfrm>
        <a:off x="1303520" y="1285207"/>
        <a:ext cx="4759367" cy="597336"/>
      </dsp:txXfrm>
    </dsp:sp>
    <dsp:sp modelId="{C2757289-E131-49A7-868C-64F0053748A5}">
      <dsp:nvSpPr>
        <dsp:cNvPr id="0" name=""/>
        <dsp:cNvSpPr/>
      </dsp:nvSpPr>
      <dsp:spPr>
        <a:xfrm>
          <a:off x="1212577" y="1882543"/>
          <a:ext cx="485031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DE348D-BCEE-473D-8F16-BA9F363ACF7C}">
      <dsp:nvSpPr>
        <dsp:cNvPr id="0" name=""/>
        <dsp:cNvSpPr/>
      </dsp:nvSpPr>
      <dsp:spPr>
        <a:xfrm>
          <a:off x="2438399" y="0"/>
          <a:ext cx="3657600" cy="1599951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rgbClr val="002060"/>
              </a:solidFill>
            </a:rPr>
            <a:t>между показателями расчетами по страховым взносам;</a:t>
          </a:r>
          <a:endParaRPr lang="ru-RU" sz="1300" kern="1200" dirty="0">
            <a:solidFill>
              <a:srgbClr val="00206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rgbClr val="002060"/>
              </a:solidFill>
            </a:rPr>
            <a:t>между отдельными показателями расчета и данными из иных документов, например из расчета по форме 6-НДФЛ.</a:t>
          </a:r>
          <a:endParaRPr lang="ru-RU" sz="1300" kern="1200" dirty="0">
            <a:solidFill>
              <a:srgbClr val="002060"/>
            </a:solidFill>
          </a:endParaRPr>
        </a:p>
      </dsp:txBody>
      <dsp:txXfrm>
        <a:off x="2438399" y="199994"/>
        <a:ext cx="3057618" cy="1199963"/>
      </dsp:txXfrm>
    </dsp:sp>
    <dsp:sp modelId="{525B0C6B-B5E0-4E45-8A41-3359C2375F25}">
      <dsp:nvSpPr>
        <dsp:cNvPr id="0" name=""/>
        <dsp:cNvSpPr/>
      </dsp:nvSpPr>
      <dsp:spPr>
        <a:xfrm>
          <a:off x="0" y="0"/>
          <a:ext cx="2438400" cy="1599951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rgbClr val="002060"/>
              </a:solidFill>
            </a:rPr>
            <a:t>Контрольные соотношения включают в себя соотношения:</a:t>
          </a:r>
          <a:endParaRPr lang="ru-RU" sz="2300" kern="1200" dirty="0">
            <a:solidFill>
              <a:srgbClr val="002060"/>
            </a:solidFill>
          </a:endParaRPr>
        </a:p>
      </dsp:txBody>
      <dsp:txXfrm>
        <a:off x="78103" y="78103"/>
        <a:ext cx="2282194" cy="144374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E99034-3B37-44D2-A9F0-BC9D377D3615}">
      <dsp:nvSpPr>
        <dsp:cNvPr id="0" name=""/>
        <dsp:cNvSpPr/>
      </dsp:nvSpPr>
      <dsp:spPr>
        <a:xfrm>
          <a:off x="0" y="40278"/>
          <a:ext cx="8007104" cy="47735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>
              <a:solidFill>
                <a:schemeClr val="tx1"/>
              </a:solidFill>
            </a:rPr>
            <a:t>Нужно ли при заполнении раздела 3 расчета по страховым взносам за 2021 год вносить работников, у которых не было заработка?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23303" y="63581"/>
        <a:ext cx="7960498" cy="430753"/>
      </dsp:txXfrm>
    </dsp:sp>
    <dsp:sp modelId="{D290F4C7-81FC-47CB-AEEE-24351EB923C4}">
      <dsp:nvSpPr>
        <dsp:cNvPr id="0" name=""/>
        <dsp:cNvSpPr/>
      </dsp:nvSpPr>
      <dsp:spPr>
        <a:xfrm>
          <a:off x="0" y="517638"/>
          <a:ext cx="8007104" cy="322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226" tIns="13970" rIns="78232" bIns="1397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100" b="1" u="sng" kern="1200" dirty="0" smtClean="0">
              <a:solidFill>
                <a:schemeClr val="tx1"/>
              </a:solidFill>
            </a:rPr>
            <a:t>Ответ: </a:t>
          </a:r>
          <a:r>
            <a:rPr lang="ru-RU" sz="1000" kern="1200" dirty="0" smtClean="0">
              <a:solidFill>
                <a:schemeClr val="tx1"/>
              </a:solidFill>
            </a:rPr>
            <a:t>Да, нужно. В подразделе 3.1. указываются данные о каждом физлице. Если выплат работникам не было, в строках подраздела 3.2 проставляются прочерки.</a:t>
          </a:r>
          <a:endParaRPr lang="ru-RU" sz="1000" kern="1200" dirty="0">
            <a:solidFill>
              <a:schemeClr val="tx1"/>
            </a:solidFill>
          </a:endParaRPr>
        </a:p>
      </dsp:txBody>
      <dsp:txXfrm>
        <a:off x="0" y="517638"/>
        <a:ext cx="8007104" cy="322920"/>
      </dsp:txXfrm>
    </dsp:sp>
    <dsp:sp modelId="{A8BFF8CD-40C8-438C-BCC3-5425A853707E}">
      <dsp:nvSpPr>
        <dsp:cNvPr id="0" name=""/>
        <dsp:cNvSpPr/>
      </dsp:nvSpPr>
      <dsp:spPr>
        <a:xfrm>
          <a:off x="0" y="840558"/>
          <a:ext cx="8007104" cy="477359"/>
        </a:xfrm>
        <a:prstGeom prst="round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>
              <a:solidFill>
                <a:schemeClr val="tx1"/>
              </a:solidFill>
            </a:rPr>
            <a:t>Должна ли организация представлять расчет по страховым взносам , если не ведет деятельность и не осуществляет никаких выплат сотрудникам?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23303" y="863861"/>
        <a:ext cx="7960498" cy="430753"/>
      </dsp:txXfrm>
    </dsp:sp>
    <dsp:sp modelId="{C30E6991-5DEC-44B6-823D-315884DE3B23}">
      <dsp:nvSpPr>
        <dsp:cNvPr id="0" name=""/>
        <dsp:cNvSpPr/>
      </dsp:nvSpPr>
      <dsp:spPr>
        <a:xfrm>
          <a:off x="0" y="1317918"/>
          <a:ext cx="8007104" cy="471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226" tIns="13970" rIns="78232" bIns="1397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100" b="1" u="sng" kern="1200" dirty="0" smtClean="0">
              <a:solidFill>
                <a:schemeClr val="tx1"/>
              </a:solidFill>
            </a:rPr>
            <a:t>Ответ: </a:t>
          </a:r>
          <a:r>
            <a:rPr lang="ru-RU" sz="1000" kern="1200" dirty="0" smtClean="0">
              <a:solidFill>
                <a:schemeClr val="tx1"/>
              </a:solidFill>
            </a:rPr>
            <a:t>В НК РФ не предусмотрено освобождение от исполнения обязанности плательщика страховых взносов по представлению расчетов по страховым взносам в случае неосуществления организацией финансово-хозяйственной деятельности в том или ином отчетном периоде.</a:t>
          </a:r>
          <a:endParaRPr lang="ru-RU" sz="1000" kern="1200" dirty="0">
            <a:solidFill>
              <a:schemeClr val="tx1"/>
            </a:solidFill>
          </a:endParaRPr>
        </a:p>
      </dsp:txBody>
      <dsp:txXfrm>
        <a:off x="0" y="1317918"/>
        <a:ext cx="8007104" cy="471960"/>
      </dsp:txXfrm>
    </dsp:sp>
    <dsp:sp modelId="{822D5805-0A81-4339-A635-B2EAB7392D49}">
      <dsp:nvSpPr>
        <dsp:cNvPr id="0" name=""/>
        <dsp:cNvSpPr/>
      </dsp:nvSpPr>
      <dsp:spPr>
        <a:xfrm>
          <a:off x="0" y="1789878"/>
          <a:ext cx="8007104" cy="477359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>
              <a:solidFill>
                <a:schemeClr val="tx1"/>
              </a:solidFill>
            </a:rPr>
            <a:t>Сотруднику выплачены суточные в размере 6 250 руб. за пять дней командировки по России (1 250 руб. в день). Как их отразить в РСВ?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23303" y="1813181"/>
        <a:ext cx="7960498" cy="430753"/>
      </dsp:txXfrm>
    </dsp:sp>
    <dsp:sp modelId="{64B79178-CC19-4EA4-9B80-A94E20E804A6}">
      <dsp:nvSpPr>
        <dsp:cNvPr id="0" name=""/>
        <dsp:cNvSpPr/>
      </dsp:nvSpPr>
      <dsp:spPr>
        <a:xfrm>
          <a:off x="0" y="2267238"/>
          <a:ext cx="8007104" cy="1987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226" tIns="13970" rIns="78232" bIns="1397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100" b="1" u="sng" kern="1200" dirty="0" smtClean="0">
              <a:solidFill>
                <a:schemeClr val="tx1"/>
              </a:solidFill>
            </a:rPr>
            <a:t>Ответ: </a:t>
          </a:r>
          <a:r>
            <a:rPr lang="ru-RU" sz="900" kern="1200" dirty="0" smtClean="0">
              <a:solidFill>
                <a:schemeClr val="tx1"/>
              </a:solidFill>
            </a:rPr>
            <a:t>Суточные в пределах установленных законодательством РФ норм не облагаются страховыми взносами. Законодательно установленная норма суточных - 700 руб. за каждый день нахождения в командировке в РФ. Суммы суточных сверх указанных размеров подлежат обложению страховыми взносами.                                                         </a:t>
          </a:r>
          <a:r>
            <a:rPr lang="ru-RU" sz="900" kern="1200" dirty="0" smtClean="0">
              <a:solidFill>
                <a:schemeClr val="tx1"/>
              </a:solidFill>
            </a:rPr>
            <a:t>                                                                                                                                                                                                                    </a:t>
          </a:r>
          <a:r>
            <a:rPr lang="ru-RU" sz="900" kern="1200" dirty="0" smtClean="0">
              <a:solidFill>
                <a:schemeClr val="tx1"/>
              </a:solidFill>
            </a:rPr>
            <a:t>Работнику при направлении в командировку выплачены суточные в сумме, превышающей установленные законодательством РФ нормативы.                                                      </a:t>
          </a:r>
          <a:r>
            <a:rPr lang="ru-RU" sz="900" b="1" kern="1200" dirty="0" smtClean="0">
              <a:solidFill>
                <a:schemeClr val="tx1"/>
              </a:solidFill>
            </a:rPr>
            <a:t>При заполнении подраздела 1.1 Приложения 1 к разд. 1 расчета по страховым взносам (п. п. 6.5, 6.6, 6.8 Порядка):</a:t>
          </a:r>
          <a:endParaRPr lang="ru-RU" sz="900" b="1" kern="1200" dirty="0">
            <a:solidFill>
              <a:schemeClr val="tx1"/>
            </a:solidFill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900" kern="1200" dirty="0" smtClean="0">
              <a:solidFill>
                <a:schemeClr val="tx1"/>
              </a:solidFill>
            </a:rPr>
            <a:t>по строке 030 отражается вся сумма суточных;</a:t>
          </a:r>
          <a:endParaRPr lang="ru-RU" sz="900" kern="1200" dirty="0">
            <a:solidFill>
              <a:schemeClr val="tx1"/>
            </a:solidFill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900" kern="1200" dirty="0" smtClean="0">
              <a:solidFill>
                <a:schemeClr val="tx1"/>
              </a:solidFill>
            </a:rPr>
            <a:t>по строке 040 отражаются суточные в размере, не подлежащем обложению страховыми взносами;</a:t>
          </a:r>
          <a:endParaRPr lang="ru-RU" sz="900" kern="1200" dirty="0">
            <a:solidFill>
              <a:schemeClr val="tx1"/>
            </a:solidFill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900" kern="1200" dirty="0" smtClean="0">
              <a:solidFill>
                <a:schemeClr val="tx1"/>
              </a:solidFill>
            </a:rPr>
            <a:t>по строке 050 отражается облагаемая часть суточных.                                                                                                                                                                                                                    </a:t>
          </a:r>
          <a:r>
            <a:rPr lang="ru-RU" sz="900" b="1" kern="1200" dirty="0" smtClean="0">
              <a:solidFill>
                <a:schemeClr val="tx1"/>
              </a:solidFill>
            </a:rPr>
            <a:t>Аналогично отражаются суммы суточных в строках 030, 040 и 050 подраздела 1.2 Приложения 1 к разд. 1 и в строках 020, 030 и 050 Приложения 2 к разд. 1 расчета (п. п. 7.4, 7.5, 7.7, 10.6, 10.7, 10.9 Порядка</a:t>
          </a:r>
          <a:r>
            <a:rPr lang="ru-RU" sz="900" kern="1200" dirty="0" smtClean="0">
              <a:solidFill>
                <a:schemeClr val="tx1"/>
              </a:solidFill>
            </a:rPr>
            <a:t>).</a:t>
          </a:r>
          <a:endParaRPr lang="ru-RU" sz="900" kern="1200" dirty="0">
            <a:solidFill>
              <a:schemeClr val="tx1"/>
            </a:solidFill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900" kern="1200" dirty="0" smtClean="0">
              <a:solidFill>
                <a:schemeClr val="tx1"/>
              </a:solidFill>
            </a:rPr>
            <a:t>В подразделе 3.2.1 разд. 3 расчета (п. п. 21.22, 21.23 Порядка):</a:t>
          </a:r>
          <a:endParaRPr lang="ru-RU" sz="900" kern="1200" dirty="0">
            <a:solidFill>
              <a:schemeClr val="tx1"/>
            </a:solidFill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900" kern="1200" dirty="0" smtClean="0">
              <a:solidFill>
                <a:schemeClr val="tx1"/>
              </a:solidFill>
            </a:rPr>
            <a:t>в графе 140 отражается вся сумма суточных полностью;</a:t>
          </a:r>
          <a:endParaRPr lang="ru-RU" sz="900" kern="1200" dirty="0">
            <a:solidFill>
              <a:schemeClr val="tx1"/>
            </a:solidFill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900" kern="1200" dirty="0" smtClean="0">
              <a:solidFill>
                <a:schemeClr val="tx1"/>
              </a:solidFill>
            </a:rPr>
            <a:t>в графе 150 отражается только облагаемая сумма, выплачиваемая сверх лимитов (если база для исчисления страховых взносов на ОПС не превысила предельную величину). Если суточные выплачены в пределах норм, то графа не заполняется.</a:t>
          </a:r>
          <a:endParaRPr lang="ru-RU" sz="900" kern="1200" dirty="0">
            <a:solidFill>
              <a:schemeClr val="tx1"/>
            </a:solidFill>
          </a:endParaRPr>
        </a:p>
      </dsp:txBody>
      <dsp:txXfrm>
        <a:off x="0" y="2267238"/>
        <a:ext cx="8007104" cy="198720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E99034-3B37-44D2-A9F0-BC9D377D3615}">
      <dsp:nvSpPr>
        <dsp:cNvPr id="0" name=""/>
        <dsp:cNvSpPr/>
      </dsp:nvSpPr>
      <dsp:spPr>
        <a:xfrm>
          <a:off x="0" y="25435"/>
          <a:ext cx="8007104" cy="4118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Каков порядок пересчета страховых взносов за прошлый период 2021 г.?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20104" y="45539"/>
        <a:ext cx="7966896" cy="371632"/>
      </dsp:txXfrm>
    </dsp:sp>
    <dsp:sp modelId="{D290F4C7-81FC-47CB-AEEE-24351EB923C4}">
      <dsp:nvSpPr>
        <dsp:cNvPr id="0" name=""/>
        <dsp:cNvSpPr/>
      </dsp:nvSpPr>
      <dsp:spPr>
        <a:xfrm>
          <a:off x="0" y="437275"/>
          <a:ext cx="8007104" cy="1297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226" tIns="12700" rIns="71120" bIns="1270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ru-RU" sz="1000" b="1" u="sng" kern="1200" dirty="0" smtClean="0">
              <a:solidFill>
                <a:schemeClr val="tx1"/>
              </a:solidFill>
            </a:rPr>
            <a:t>ПРИМЕР: </a:t>
          </a:r>
          <a:r>
            <a:rPr lang="ru-RU" sz="1000" b="0" u="none" kern="1200" dirty="0" smtClean="0">
              <a:solidFill>
                <a:schemeClr val="tx1"/>
              </a:solidFill>
            </a:rPr>
            <a:t>Корректировка показателей РСВ в результате пересчета базы по страховым взносам                                                                                     В мае 2021 г. в связи с увольнением работника был произведен перерасчет отпускных (за неотработанный отпуск), начисленных и выплаченных в феврале 2021 г. В результате пересчета образовалась отрицательная база по страховым взносам (то есть сумма, подлежащая удержанию, больше суммы, начисленной работнику в мае 2021 г.).                                                                                                                                                                В таком случае при представлении уточненного РСВ за I квартал 2021 г. надо отразить уменьшенные суммы отпускных, а в РСВ за полугодие 2021 г. учесть это в графах "Всего с начала расчетного периода".                                                                                                                           В такой ситуации при заполнении уточненного РСВ корректируются показатели разд. 1 (в частности, строки 030, 032, 050, 052, 110, 112) ранее представленного РСВ за I квартал 2021 г. В него включается разд. 3, содержащий сведения в отношении лица, которому сделан перерасчет, с корректными показателями (уменьшенными суммами) в подразделе 3.2 и с номером корректировки, отличным от "0".</a:t>
          </a:r>
          <a:endParaRPr lang="ru-RU" sz="1000" b="0" u="none" kern="1200" dirty="0">
            <a:solidFill>
              <a:schemeClr val="tx1"/>
            </a:solidFill>
          </a:endParaRPr>
        </a:p>
      </dsp:txBody>
      <dsp:txXfrm>
        <a:off x="0" y="437275"/>
        <a:ext cx="8007104" cy="1297890"/>
      </dsp:txXfrm>
    </dsp:sp>
    <dsp:sp modelId="{E66D3F8C-051A-4C91-AAB0-90F8C760CD2E}">
      <dsp:nvSpPr>
        <dsp:cNvPr id="0" name=""/>
        <dsp:cNvSpPr/>
      </dsp:nvSpPr>
      <dsp:spPr>
        <a:xfrm>
          <a:off x="0" y="1735166"/>
          <a:ext cx="8007104" cy="411840"/>
        </a:xfrm>
        <a:prstGeom prst="roundRect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ts val="1200"/>
            </a:spcAft>
          </a:pPr>
          <a:r>
            <a:rPr lang="ru-RU" sz="1000" kern="1200" dirty="0" smtClean="0">
              <a:solidFill>
                <a:schemeClr val="tx1"/>
              </a:solidFill>
            </a:rPr>
            <a:t>У сотрудника организации (гражданина Беларуси) нет ИНН. Можно ли при заполнении РСВ не указывать ИНН данного сотрудника? Примет ли ИФНС такой расчет?</a:t>
          </a:r>
          <a:endParaRPr lang="ru-RU" sz="1000" b="0" u="none" kern="1200" dirty="0">
            <a:solidFill>
              <a:schemeClr val="tx1"/>
            </a:solidFill>
          </a:endParaRPr>
        </a:p>
      </dsp:txBody>
      <dsp:txXfrm>
        <a:off x="20104" y="1755270"/>
        <a:ext cx="7966896" cy="371632"/>
      </dsp:txXfrm>
    </dsp:sp>
    <dsp:sp modelId="{3966BDE0-F616-4445-9494-157B21903A48}">
      <dsp:nvSpPr>
        <dsp:cNvPr id="0" name=""/>
        <dsp:cNvSpPr/>
      </dsp:nvSpPr>
      <dsp:spPr>
        <a:xfrm>
          <a:off x="0" y="2147006"/>
          <a:ext cx="8007104" cy="4440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226" tIns="12700" rIns="71120" bIns="1270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b="1" u="sng" kern="1200" dirty="0" smtClean="0">
              <a:solidFill>
                <a:schemeClr val="tx1"/>
              </a:solidFill>
            </a:rPr>
            <a:t>Ответ: </a:t>
          </a:r>
          <a:r>
            <a:rPr lang="ru-RU" sz="1000" kern="1200" dirty="0" smtClean="0">
              <a:solidFill>
                <a:schemeClr val="tx1"/>
              </a:solidFill>
            </a:rPr>
            <a:t>В случае отсутствия у плательщика страховых взносов сведений об ИНН физического лица в строке 020 подраздела 3.1 разд. 3 "Персонифицированные сведения о застрахованных лицах" расчета по страховым взносам проставляется прочерк. Расчет по страховым взносам в данном случае будет принят.</a:t>
          </a:r>
          <a:endParaRPr lang="ru-RU" sz="1000" b="1" u="sng" kern="1200" dirty="0" smtClean="0">
            <a:solidFill>
              <a:schemeClr val="tx1"/>
            </a:solidFill>
          </a:endParaRPr>
        </a:p>
      </dsp:txBody>
      <dsp:txXfrm>
        <a:off x="0" y="2147006"/>
        <a:ext cx="8007104" cy="444015"/>
      </dsp:txXfrm>
    </dsp:sp>
    <dsp:sp modelId="{6208F594-D390-4E6B-AAA8-0FB212D44F73}">
      <dsp:nvSpPr>
        <dsp:cNvPr id="0" name=""/>
        <dsp:cNvSpPr/>
      </dsp:nvSpPr>
      <dsp:spPr>
        <a:xfrm>
          <a:off x="0" y="2591021"/>
          <a:ext cx="8007104" cy="411840"/>
        </a:xfrm>
        <a:prstGeom prst="roundRect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</a:pPr>
          <a:r>
            <a:rPr lang="ru-RU" sz="1000" kern="1200" dirty="0" smtClean="0">
              <a:solidFill>
                <a:schemeClr val="tx1"/>
              </a:solidFill>
            </a:rPr>
            <a:t>Как в расчете по страховым взносам отразить выплаты по ГПД?</a:t>
          </a:r>
          <a:endParaRPr lang="ru-RU" sz="1000" b="1" u="sng" kern="1200" dirty="0" smtClean="0">
            <a:solidFill>
              <a:schemeClr val="tx1"/>
            </a:solidFill>
          </a:endParaRPr>
        </a:p>
      </dsp:txBody>
      <dsp:txXfrm>
        <a:off x="20104" y="2611125"/>
        <a:ext cx="7966896" cy="371632"/>
      </dsp:txXfrm>
    </dsp:sp>
    <dsp:sp modelId="{77875AA2-37E4-461E-AD17-6C0C9767FA04}">
      <dsp:nvSpPr>
        <dsp:cNvPr id="0" name=""/>
        <dsp:cNvSpPr/>
      </dsp:nvSpPr>
      <dsp:spPr>
        <a:xfrm>
          <a:off x="0" y="3002861"/>
          <a:ext cx="8007104" cy="36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226" tIns="12700" rIns="71120" bIns="1270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b="1" u="sng" kern="1200" dirty="0" smtClean="0">
              <a:solidFill>
                <a:schemeClr val="tx1"/>
              </a:solidFill>
            </a:rPr>
            <a:t>Ответ:</a:t>
          </a:r>
          <a:r>
            <a:rPr lang="ru-RU" sz="1000" b="0" u="none" kern="1200" dirty="0" smtClean="0">
              <a:solidFill>
                <a:schemeClr val="tx1"/>
              </a:solidFill>
            </a:rPr>
            <a:t> Выплаты по ГПД отражаются в подразделах 1.1, 1.2 Приложения 1 к разд. 1, а также в подразделе 3.2 разд. 3 расчета по страховым взносам</a:t>
          </a:r>
          <a:endParaRPr lang="ru-RU" sz="1000" b="1" u="sng" kern="1200" dirty="0" smtClean="0">
            <a:solidFill>
              <a:schemeClr val="tx1"/>
            </a:solidFill>
          </a:endParaRPr>
        </a:p>
      </dsp:txBody>
      <dsp:txXfrm>
        <a:off x="0" y="3002861"/>
        <a:ext cx="8007104" cy="364320"/>
      </dsp:txXfrm>
    </dsp:sp>
    <dsp:sp modelId="{A619D4BE-4192-4F47-B430-B00BE0B82C68}">
      <dsp:nvSpPr>
        <dsp:cNvPr id="0" name=""/>
        <dsp:cNvSpPr/>
      </dsp:nvSpPr>
      <dsp:spPr>
        <a:xfrm>
          <a:off x="0" y="3367181"/>
          <a:ext cx="8007104" cy="411840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</a:pPr>
          <a:r>
            <a:rPr lang="ru-RU" sz="1000" b="0" u="none" kern="1200" dirty="0" smtClean="0">
              <a:solidFill>
                <a:schemeClr val="tx1"/>
              </a:solidFill>
            </a:rPr>
            <a:t>Указываются ли члены совета директоров, не являющиеся работниками организации, и начисляемое им один раз в год вознаграждение в расчете по страховым взносам и в форме СЗВ-М?</a:t>
          </a:r>
          <a:endParaRPr lang="ru-RU" sz="1000" b="1" u="sng" kern="1200" dirty="0" smtClean="0">
            <a:solidFill>
              <a:schemeClr val="tx1"/>
            </a:solidFill>
          </a:endParaRPr>
        </a:p>
      </dsp:txBody>
      <dsp:txXfrm>
        <a:off x="20104" y="3387285"/>
        <a:ext cx="7966896" cy="371632"/>
      </dsp:txXfrm>
    </dsp:sp>
    <dsp:sp modelId="{E174DD41-0898-4720-AF1C-7F5EC9EFFF96}">
      <dsp:nvSpPr>
        <dsp:cNvPr id="0" name=""/>
        <dsp:cNvSpPr/>
      </dsp:nvSpPr>
      <dsp:spPr>
        <a:xfrm>
          <a:off x="0" y="3779021"/>
          <a:ext cx="8007104" cy="4440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226" tIns="12700" rIns="71120" bIns="1270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b="1" u="sng" kern="1200" dirty="0" smtClean="0">
              <a:solidFill>
                <a:schemeClr val="tx1"/>
              </a:solidFill>
            </a:rPr>
            <a:t>Ответ:</a:t>
          </a:r>
          <a:r>
            <a:rPr lang="ru-RU" sz="1000" b="0" u="none" kern="1200" dirty="0" smtClean="0">
              <a:solidFill>
                <a:schemeClr val="tx1"/>
              </a:solidFill>
            </a:rPr>
            <a:t> Организации следует указывать членов совета директоров, не являющихся ее работниками, и начисляемое им один раз в год вознаграждение в расчете по страховым взносам в течение всего периода выполнения ими своих функций. Также в течение всего указанного периода эти лица отражаются в форме СЗВ-М.</a:t>
          </a:r>
          <a:endParaRPr lang="ru-RU" sz="1000" b="1" u="sng" kern="1200" dirty="0" smtClean="0">
            <a:solidFill>
              <a:schemeClr val="tx1"/>
            </a:solidFill>
          </a:endParaRPr>
        </a:p>
      </dsp:txBody>
      <dsp:txXfrm>
        <a:off x="0" y="3779021"/>
        <a:ext cx="8007104" cy="4440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3"/>
            <a:ext cx="4303713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160" tIns="45080" rIns="90160" bIns="4508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2936" y="13"/>
            <a:ext cx="4303713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160" tIns="45080" rIns="90160" bIns="4508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52BF71DB-AA9B-4F4C-9F2A-B271855036A7}" type="datetimeFigureOut">
              <a:rPr lang="ru-RU"/>
              <a:pPr>
                <a:defRPr/>
              </a:pPr>
              <a:t>25.06.2021</a:t>
            </a:fld>
            <a:endParaRPr lang="ru-RU"/>
          </a:p>
        </p:txBody>
      </p:sp>
      <p:sp>
        <p:nvSpPr>
          <p:cNvPr id="166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6456378"/>
            <a:ext cx="4303713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160" tIns="45080" rIns="90160" bIns="4508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6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2936" y="6456378"/>
            <a:ext cx="4303713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160" tIns="45080" rIns="90160" bIns="4508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897BFDE4-187F-4B38-B79E-C50202B87E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5527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13"/>
            <a:ext cx="4303713" cy="339725"/>
          </a:xfrm>
          <a:prstGeom prst="rect">
            <a:avLst/>
          </a:prstGeom>
        </p:spPr>
        <p:txBody>
          <a:bodyPr vert="horz" lIns="90160" tIns="45080" rIns="90160" bIns="45080" rtlCol="0"/>
          <a:lstStyle>
            <a:lvl1pPr algn="l" defTabSz="80484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936" y="13"/>
            <a:ext cx="4303713" cy="339725"/>
          </a:xfrm>
          <a:prstGeom prst="rect">
            <a:avLst/>
          </a:prstGeom>
        </p:spPr>
        <p:txBody>
          <a:bodyPr vert="horz" lIns="90160" tIns="45080" rIns="90160" bIns="45080" rtlCol="0"/>
          <a:lstStyle>
            <a:lvl1pPr algn="r" defTabSz="80484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3F34677-33FE-4EE3-AEBC-F3EED8ACD2CA}" type="datetimeFigureOut">
              <a:rPr lang="ru-RU"/>
              <a:pPr>
                <a:defRPr/>
              </a:pPr>
              <a:t>25.06.2021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98750" y="509588"/>
            <a:ext cx="453390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160" tIns="45080" rIns="90160" bIns="4508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199" y="3228989"/>
            <a:ext cx="7943850" cy="3059113"/>
          </a:xfrm>
          <a:prstGeom prst="rect">
            <a:avLst/>
          </a:prstGeom>
        </p:spPr>
        <p:txBody>
          <a:bodyPr vert="horz" lIns="90160" tIns="45080" rIns="90160" bIns="4508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6456378"/>
            <a:ext cx="4303713" cy="339725"/>
          </a:xfrm>
          <a:prstGeom prst="rect">
            <a:avLst/>
          </a:prstGeom>
        </p:spPr>
        <p:txBody>
          <a:bodyPr vert="horz" lIns="90160" tIns="45080" rIns="90160" bIns="45080" rtlCol="0" anchor="b"/>
          <a:lstStyle>
            <a:lvl1pPr algn="l" defTabSz="80484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936" y="6456378"/>
            <a:ext cx="4303713" cy="339725"/>
          </a:xfrm>
          <a:prstGeom prst="rect">
            <a:avLst/>
          </a:prstGeom>
        </p:spPr>
        <p:txBody>
          <a:bodyPr vert="horz" lIns="90160" tIns="45080" rIns="90160" bIns="45080" rtlCol="0" anchor="b"/>
          <a:lstStyle>
            <a:lvl1pPr algn="r" defTabSz="80484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F9E36F8-35CE-47CA-9FFC-FC0468D9C9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227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159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7988" algn="l" defTabSz="8159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15975" algn="l" defTabSz="8159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23963" algn="l" defTabSz="8159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31950" algn="l" defTabSz="8159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40739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48887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57035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65183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9"/>
          <p:cNvSpPr txBox="1">
            <a:spLocks noChangeArrowheads="1"/>
          </p:cNvSpPr>
          <p:nvPr/>
        </p:nvSpPr>
        <p:spPr bwMode="auto">
          <a:xfrm>
            <a:off x="5926140" y="3844926"/>
            <a:ext cx="923925" cy="282575"/>
          </a:xfrm>
          <a:prstGeom prst="rect">
            <a:avLst/>
          </a:prstGeom>
          <a:noFill/>
          <a:ln>
            <a:noFill/>
          </a:ln>
          <a:extLst/>
        </p:spPr>
        <p:txBody>
          <a:bodyPr lIns="71561" tIns="35780" rIns="71561" bIns="35780"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ru-RU" smtClean="0">
              <a:latin typeface="Calibri" pitchFamily="34" charset="0"/>
              <a:cs typeface="+mn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2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2020" indent="2485">
              <a:defRPr>
                <a:latin typeface="+mj-lt"/>
              </a:defRPr>
            </a:lvl2pPr>
            <a:lvl3pPr marL="491981" indent="-203750">
              <a:tabLst/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611189" y="558801"/>
            <a:ext cx="7548638" cy="946151"/>
          </a:xfrm>
        </p:spPr>
        <p:txBody>
          <a:bodyPr/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en-US" noProof="0" dirty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20DBC-8478-40EF-81A8-3216F26236E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1153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CA75D-62A4-4C94-BE88-D5183B14950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9785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1" y="227409"/>
            <a:ext cx="2405063" cy="4838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09"/>
            <a:ext cx="7065962" cy="4838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55A93-4C83-429A-99C3-8025EE15F9D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88730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358" y="1080"/>
            <a:ext cx="9142642" cy="5141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522767"/>
            <a:ext cx="7772400" cy="1102519"/>
          </a:xfrm>
        </p:spPr>
        <p:txBody>
          <a:bodyPr>
            <a:normAutofit/>
          </a:bodyPr>
          <a:lstStyle>
            <a:lvl1pPr>
              <a:defRPr sz="45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64937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500" b="0">
                <a:solidFill>
                  <a:schemeClr val="bg1"/>
                </a:solidFill>
                <a:latin typeface="+mj-lt"/>
              </a:defRPr>
            </a:lvl1pPr>
            <a:lvl2pPr marL="408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62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4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2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0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8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7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5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928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9"/>
          <p:cNvSpPr txBox="1">
            <a:spLocks noChangeArrowheads="1"/>
          </p:cNvSpPr>
          <p:nvPr/>
        </p:nvSpPr>
        <p:spPr bwMode="auto">
          <a:xfrm>
            <a:off x="5926140" y="3844926"/>
            <a:ext cx="923925" cy="282575"/>
          </a:xfrm>
          <a:prstGeom prst="rect">
            <a:avLst/>
          </a:prstGeom>
          <a:noFill/>
          <a:ln>
            <a:noFill/>
          </a:ln>
          <a:extLst/>
        </p:spPr>
        <p:txBody>
          <a:bodyPr lIns="71561" tIns="35780" rIns="71561" bIns="35780"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ru-RU" smtClean="0">
              <a:latin typeface="Calibri" pitchFamily="34" charset="0"/>
              <a:cs typeface="+mn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2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2020" indent="2485">
              <a:defRPr>
                <a:latin typeface="+mj-lt"/>
              </a:defRPr>
            </a:lvl2pPr>
            <a:lvl3pPr marL="491981" indent="-203750">
              <a:tabLst/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611189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en-US" noProof="0" dirty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D17B7-9E36-468C-8DF4-13EF037F6C4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5936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16.9-0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514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1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4505" indent="0">
              <a:defRPr>
                <a:latin typeface="+mj-lt"/>
              </a:defRPr>
            </a:lvl2pPr>
            <a:lvl3pPr marL="491981" indent="-203750"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 marL="1123109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611189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en-US" noProof="0" dirty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7D657-7C62-4352-968D-35C836049E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7366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9" y="558800"/>
            <a:ext cx="8075612" cy="946151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1188" y="1504951"/>
            <a:ext cx="3647576" cy="320675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504951"/>
            <a:ext cx="3671888" cy="320675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07387-84F1-4E15-8706-D1E99C768C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0105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6"/>
            <a:ext cx="4040188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48" indent="0">
              <a:buNone/>
              <a:defRPr sz="1800" b="1"/>
            </a:lvl2pPr>
            <a:lvl3pPr marL="816296" indent="0">
              <a:buNone/>
              <a:defRPr sz="1600" b="1"/>
            </a:lvl3pPr>
            <a:lvl4pPr marL="1224443" indent="0">
              <a:buNone/>
              <a:defRPr sz="1400" b="1"/>
            </a:lvl4pPr>
            <a:lvl5pPr marL="1632591" indent="0">
              <a:buNone/>
              <a:defRPr sz="1400" b="1"/>
            </a:lvl5pPr>
            <a:lvl6pPr marL="2040739" indent="0">
              <a:buNone/>
              <a:defRPr sz="1400" b="1"/>
            </a:lvl6pPr>
            <a:lvl7pPr marL="2448887" indent="0">
              <a:buNone/>
              <a:defRPr sz="1400" b="1"/>
            </a:lvl7pPr>
            <a:lvl8pPr marL="2857035" indent="0">
              <a:buNone/>
              <a:defRPr sz="1400" b="1"/>
            </a:lvl8pPr>
            <a:lvl9pPr marL="3265183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6"/>
            <a:ext cx="4041775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48" indent="0">
              <a:buNone/>
              <a:defRPr sz="1800" b="1"/>
            </a:lvl2pPr>
            <a:lvl3pPr marL="816296" indent="0">
              <a:buNone/>
              <a:defRPr sz="1600" b="1"/>
            </a:lvl3pPr>
            <a:lvl4pPr marL="1224443" indent="0">
              <a:buNone/>
              <a:defRPr sz="1400" b="1"/>
            </a:lvl4pPr>
            <a:lvl5pPr marL="1632591" indent="0">
              <a:buNone/>
              <a:defRPr sz="1400" b="1"/>
            </a:lvl5pPr>
            <a:lvl6pPr marL="2040739" indent="0">
              <a:buNone/>
              <a:defRPr sz="1400" b="1"/>
            </a:lvl6pPr>
            <a:lvl7pPr marL="2448887" indent="0">
              <a:buNone/>
              <a:defRPr sz="1400" b="1"/>
            </a:lvl7pPr>
            <a:lvl8pPr marL="2857035" indent="0">
              <a:buNone/>
              <a:defRPr sz="1400" b="1"/>
            </a:lvl8pPr>
            <a:lvl9pPr marL="3265183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942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3996" y="778396"/>
            <a:ext cx="7562805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Номер слайда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7A08A-36C4-4132-A002-F6434DED3A0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0091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6928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300"/>
            </a:lvl1pPr>
            <a:lvl2pPr marL="408148" indent="0">
              <a:buNone/>
              <a:defRPr sz="1100"/>
            </a:lvl2pPr>
            <a:lvl3pPr marL="816296" indent="0">
              <a:buNone/>
              <a:defRPr sz="900"/>
            </a:lvl3pPr>
            <a:lvl4pPr marL="1224443" indent="0">
              <a:buNone/>
              <a:defRPr sz="800"/>
            </a:lvl4pPr>
            <a:lvl5pPr marL="1632591" indent="0">
              <a:buNone/>
              <a:defRPr sz="800"/>
            </a:lvl5pPr>
            <a:lvl6pPr marL="2040739" indent="0">
              <a:buNone/>
              <a:defRPr sz="800"/>
            </a:lvl6pPr>
            <a:lvl7pPr marL="2448887" indent="0">
              <a:buNone/>
              <a:defRPr sz="800"/>
            </a:lvl7pPr>
            <a:lvl8pPr marL="2857035" indent="0">
              <a:buNone/>
              <a:defRPr sz="800"/>
            </a:lvl8pPr>
            <a:lvl9pPr marL="3265183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984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Autofit/>
          </a:bodyPr>
          <a:lstStyle>
            <a:lvl1pPr marL="0" indent="0">
              <a:buNone/>
              <a:defRPr sz="2900"/>
            </a:lvl1pPr>
            <a:lvl2pPr marL="408148" indent="0">
              <a:buNone/>
              <a:defRPr sz="2500"/>
            </a:lvl2pPr>
            <a:lvl3pPr marL="816296" indent="0">
              <a:buNone/>
              <a:defRPr sz="2100"/>
            </a:lvl3pPr>
            <a:lvl4pPr marL="1224443" indent="0">
              <a:buNone/>
              <a:defRPr sz="1800"/>
            </a:lvl4pPr>
            <a:lvl5pPr marL="1632591" indent="0">
              <a:buNone/>
              <a:defRPr sz="1800"/>
            </a:lvl5pPr>
            <a:lvl6pPr marL="2040739" indent="0">
              <a:buNone/>
              <a:defRPr sz="1800"/>
            </a:lvl6pPr>
            <a:lvl7pPr marL="2448887" indent="0">
              <a:buNone/>
              <a:defRPr sz="1800"/>
            </a:lvl7pPr>
            <a:lvl8pPr marL="2857035" indent="0">
              <a:buNone/>
              <a:defRPr sz="1800"/>
            </a:lvl8pPr>
            <a:lvl9pPr marL="3265183" indent="0">
              <a:buNone/>
              <a:defRPr sz="18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300"/>
            </a:lvl1pPr>
            <a:lvl2pPr marL="408148" indent="0">
              <a:buNone/>
              <a:defRPr sz="1100"/>
            </a:lvl2pPr>
            <a:lvl3pPr marL="816296" indent="0">
              <a:buNone/>
              <a:defRPr sz="900"/>
            </a:lvl3pPr>
            <a:lvl4pPr marL="1224443" indent="0">
              <a:buNone/>
              <a:defRPr sz="800"/>
            </a:lvl4pPr>
            <a:lvl5pPr marL="1632591" indent="0">
              <a:buNone/>
              <a:defRPr sz="800"/>
            </a:lvl5pPr>
            <a:lvl6pPr marL="2040739" indent="0">
              <a:buNone/>
              <a:defRPr sz="800"/>
            </a:lvl6pPr>
            <a:lvl7pPr marL="2448887" indent="0">
              <a:buNone/>
              <a:defRPr sz="800"/>
            </a:lvl7pPr>
            <a:lvl8pPr marL="2857035" indent="0">
              <a:buNone/>
              <a:defRPr sz="800"/>
            </a:lvl8pPr>
            <a:lvl9pPr marL="3265183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548F2-DCFC-4BE1-ADB0-E6B36FD62FF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6287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_16.9-03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514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611188" y="558801"/>
            <a:ext cx="7632700" cy="925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630" tIns="40815" rIns="81630" bIns="408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611188" y="1492250"/>
            <a:ext cx="7632700" cy="321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630" tIns="40815" rIns="81630" bIns="408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4637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l" defTabSz="816296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4637"/>
          </a:xfrm>
          <a:prstGeom prst="rect">
            <a:avLst/>
          </a:prstGeom>
        </p:spPr>
        <p:txBody>
          <a:bodyPr vert="horz" wrap="square" lIns="81630" tIns="40815" rIns="81630" bIns="40815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898989"/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02640" y="4398964"/>
            <a:ext cx="504825" cy="512762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ctr" defTabSz="816296" fontAlgn="auto">
              <a:lnSpc>
                <a:spcPts val="1878"/>
              </a:lnSpc>
              <a:spcBef>
                <a:spcPts val="0"/>
              </a:spcBef>
              <a:spcAft>
                <a:spcPts val="0"/>
              </a:spcAft>
              <a:defRPr sz="21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57ACD0F-B7EA-4898-B6B7-AE70242F8CF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32" r:id="rId9"/>
    <p:sldLayoutId id="2147484133" r:id="rId10"/>
    <p:sldLayoutId id="2147484134" r:id="rId11"/>
    <p:sldLayoutId id="2147484192" r:id="rId12"/>
  </p:sldLayoutIdLst>
  <p:hf hdr="0" ftr="0" dt="0"/>
  <p:txStyles>
    <p:titleStyle>
      <a:lvl1pPr algn="l" defTabSz="815975" rtl="0" eaLnBrk="0" fontAlgn="base" hangingPunct="0">
        <a:spcBef>
          <a:spcPct val="0"/>
        </a:spcBef>
        <a:spcAft>
          <a:spcPct val="0"/>
        </a:spcAft>
        <a:defRPr sz="38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8159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2pPr>
      <a:lvl3pPr algn="l" defTabSz="8159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3pPr>
      <a:lvl4pPr algn="l" defTabSz="8159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4pPr>
      <a:lvl5pPr algn="l" defTabSz="8159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5pPr>
      <a:lvl6pPr marL="457200" algn="l" defTabSz="815975" rtl="0" fontAlgn="base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6pPr>
      <a:lvl7pPr marL="914400" algn="l" defTabSz="815975" rtl="0" fontAlgn="base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7pPr>
      <a:lvl8pPr marL="1371600" algn="l" defTabSz="815975" rtl="0" fontAlgn="base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8pPr>
      <a:lvl9pPr marL="1828800" algn="l" defTabSz="815975" rtl="0" fontAlgn="base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9pPr>
    </p:titleStyle>
    <p:bodyStyle>
      <a:lvl1pPr marL="284163" indent="-284163" algn="l" defTabSz="815975" rtl="0" eaLnBrk="0" fontAlgn="base" hangingPunct="0">
        <a:spcBef>
          <a:spcPct val="20000"/>
        </a:spcBef>
        <a:spcAft>
          <a:spcPct val="0"/>
        </a:spcAft>
        <a:buFont typeface="+mj-lt"/>
        <a:defRPr sz="2400" kern="1200">
          <a:solidFill>
            <a:srgbClr val="005AA9"/>
          </a:solidFill>
          <a:latin typeface="+mj-lt"/>
          <a:ea typeface="+mn-ea"/>
          <a:cs typeface="+mn-cs"/>
        </a:defRPr>
      </a:lvl1pPr>
      <a:lvl2pPr marL="284163" indent="173038" algn="l" defTabSz="815975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rgbClr val="504F53"/>
          </a:solidFill>
          <a:latin typeface="+mj-lt"/>
          <a:ea typeface="+mn-ea"/>
          <a:cs typeface="+mn-cs"/>
        </a:defRPr>
      </a:lvl2pPr>
      <a:lvl3pPr marL="557213" indent="-203200" algn="l" defTabSz="815975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04F53"/>
          </a:solidFill>
          <a:latin typeface="+mj-lt"/>
          <a:ea typeface="+mn-ea"/>
          <a:cs typeface="+mn-cs"/>
        </a:defRPr>
      </a:lvl3pPr>
      <a:lvl4pPr marL="1600200" indent="-1319213" algn="just" defTabSz="815975" rtl="0" eaLnBrk="0" fontAlgn="base" hangingPunct="0">
        <a:lnSpc>
          <a:spcPts val="1900"/>
        </a:lnSpc>
        <a:spcBef>
          <a:spcPts val="400"/>
        </a:spcBef>
        <a:spcAft>
          <a:spcPct val="0"/>
        </a:spcAft>
        <a:buFont typeface="Arial" pitchFamily="34" charset="0"/>
        <a:defRPr sz="1600" kern="1200">
          <a:solidFill>
            <a:srgbClr val="504F53"/>
          </a:solidFill>
          <a:latin typeface="+mj-lt"/>
          <a:ea typeface="+mn-ea"/>
          <a:cs typeface="+mn-cs"/>
        </a:defRPr>
      </a:lvl4pPr>
      <a:lvl5pPr marL="1122363" indent="706438" algn="l" defTabSz="815975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pitchFamily="34" charset="0"/>
        <a:defRPr sz="1400" kern="1200">
          <a:solidFill>
            <a:srgbClr val="8D8C90"/>
          </a:solidFill>
          <a:latin typeface="+mj-lt"/>
          <a:ea typeface="+mn-ea"/>
          <a:cs typeface="+mn-cs"/>
        </a:defRPr>
      </a:lvl5pPr>
      <a:lvl6pPr marL="2244813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2961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1109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69256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148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6296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443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591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0739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8887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035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5183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hyperlink" Target="http://www.nalog.gov.ru/" TargetMode="Externa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Layout" Target="../diagrams/layout5.xml"/><Relationship Id="rId7" Type="http://schemas.openxmlformats.org/officeDocument/2006/relationships/hyperlink" Target="https://ofd.nalog.ru/" TargetMode="External"/><Relationship Id="rId12" Type="http://schemas.microsoft.com/office/2007/relationships/diagramDrawing" Target="../diagrams/drawing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openxmlformats.org/officeDocument/2006/relationships/diagramColors" Target="../diagrams/colors6.xml"/><Relationship Id="rId5" Type="http://schemas.openxmlformats.org/officeDocument/2006/relationships/diagramColors" Target="../diagrams/colors5.xml"/><Relationship Id="rId10" Type="http://schemas.openxmlformats.org/officeDocument/2006/relationships/diagramQuickStyle" Target="../diagrams/quickStyle6.xml"/><Relationship Id="rId4" Type="http://schemas.openxmlformats.org/officeDocument/2006/relationships/diagramQuickStyle" Target="../diagrams/quickStyle5.xml"/><Relationship Id="rId9" Type="http://schemas.openxmlformats.org/officeDocument/2006/relationships/diagramLayout" Target="../diagrams/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Box 4"/>
          <p:cNvSpPr txBox="1">
            <a:spLocks noChangeArrowheads="1"/>
          </p:cNvSpPr>
          <p:nvPr/>
        </p:nvSpPr>
        <p:spPr bwMode="auto">
          <a:xfrm>
            <a:off x="2786911" y="1690023"/>
            <a:ext cx="3756153" cy="68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630" tIns="40815" rIns="81630" bIns="40815" anchor="ctr"/>
          <a:lstStyle/>
          <a:p>
            <a:pPr algn="ctr"/>
            <a:r>
              <a:rPr lang="ru-RU" altLang="ru-RU" sz="1600" b="1" dirty="0">
                <a:solidFill>
                  <a:srgbClr val="FFFFFF"/>
                </a:solidFill>
                <a:latin typeface="Calibri" pitchFamily="34" charset="0"/>
              </a:rPr>
              <a:t>УПРАВЛЕНИЕ ФЕДЕРАЛЬНОЙ</a:t>
            </a:r>
          </a:p>
          <a:p>
            <a:pPr algn="ctr"/>
            <a:r>
              <a:rPr lang="ru-RU" altLang="ru-RU" sz="1600" b="1" dirty="0">
                <a:solidFill>
                  <a:srgbClr val="FFFFFF"/>
                </a:solidFill>
                <a:latin typeface="Calibri" pitchFamily="34" charset="0"/>
              </a:rPr>
              <a:t>НАЛОГОВОЙ СЛУЖБЫ ПО Г. МОСКВЕ</a:t>
            </a:r>
          </a:p>
        </p:txBody>
      </p:sp>
      <p:sp>
        <p:nvSpPr>
          <p:cNvPr id="41987" name="WordArt 3"/>
          <p:cNvSpPr>
            <a:spLocks noChangeAspect="1" noChangeArrowheads="1" noChangeShapeType="1" noTextEdit="1"/>
          </p:cNvSpPr>
          <p:nvPr/>
        </p:nvSpPr>
        <p:spPr bwMode="auto">
          <a:xfrm>
            <a:off x="692317" y="2522615"/>
            <a:ext cx="7696108" cy="1763455"/>
          </a:xfrm>
          <a:prstGeom prst="rect">
            <a:avLst/>
          </a:prstGeom>
        </p:spPr>
        <p:txBody>
          <a:bodyPr wrap="none" lIns="71561" tIns="35780" rIns="71561" bIns="35780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2500" b="1" kern="10" dirty="0">
              <a:ln w="9525">
                <a:solidFill>
                  <a:srgbClr val="EEECE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D51A15"/>
                  </a:gs>
                  <a:gs pos="100000">
                    <a:srgbClr val="6E1414"/>
                  </a:gs>
                </a:gsLst>
                <a:lin ang="5400000" scaled="1"/>
              </a:gradFill>
              <a:latin typeface="Tahoma"/>
              <a:ea typeface="Tahoma"/>
              <a:cs typeface="Tahom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5576" y="2522615"/>
            <a:ext cx="7632849" cy="2016224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algn="ctr" defTabSz="1043056" fontAlgn="auto">
              <a:spcAft>
                <a:spcPts val="0"/>
              </a:spcAft>
            </a:pPr>
            <a:r>
              <a:rPr lang="ru-RU" sz="2600" b="1" noProof="0" dirty="0" smtClean="0">
                <a:solidFill>
                  <a:schemeClr val="bg1">
                    <a:lumMod val="85000"/>
                  </a:schemeClr>
                </a:solidFill>
                <a:latin typeface="+mj-lt"/>
                <a:ea typeface="+mj-ea"/>
                <a:cs typeface="+mj-cs"/>
              </a:rPr>
              <a:t>Общие вопросы администрирования </a:t>
            </a:r>
          </a:p>
          <a:p>
            <a:pPr algn="ctr" defTabSz="1043056" fontAlgn="auto">
              <a:spcAft>
                <a:spcPts val="0"/>
              </a:spcAft>
            </a:pPr>
            <a:r>
              <a:rPr lang="ru-RU" sz="2600" b="1" noProof="0" dirty="0" smtClean="0">
                <a:solidFill>
                  <a:schemeClr val="bg1">
                    <a:lumMod val="85000"/>
                  </a:schemeClr>
                </a:solidFill>
                <a:latin typeface="+mj-lt"/>
                <a:ea typeface="+mj-ea"/>
                <a:cs typeface="+mj-cs"/>
              </a:rPr>
              <a:t>страховых взносов </a:t>
            </a:r>
          </a:p>
        </p:txBody>
      </p:sp>
    </p:spTree>
    <p:extLst>
      <p:ext uri="{BB962C8B-B14F-4D97-AF65-F5344CB8AC3E}">
        <p14:creationId xmlns:p14="http://schemas.microsoft.com/office/powerpoint/2010/main" val="150578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44241" y="235915"/>
            <a:ext cx="8576231" cy="373361"/>
          </a:xfrm>
        </p:spPr>
        <p:txBody>
          <a:bodyPr/>
          <a:lstStyle/>
          <a:p>
            <a:pPr algn="ctr"/>
            <a:r>
              <a:rPr lang="ru-RU" sz="2400" dirty="0" smtClean="0"/>
              <a:t>Вопросы-ответы</a:t>
            </a:r>
            <a:endParaRPr lang="ru-RU" sz="2400" dirty="0"/>
          </a:p>
        </p:txBody>
      </p:sp>
      <p:sp>
        <p:nvSpPr>
          <p:cNvPr id="12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402640" y="4398964"/>
            <a:ext cx="504825" cy="512762"/>
          </a:xfrm>
        </p:spPr>
        <p:txBody>
          <a:bodyPr/>
          <a:lstStyle/>
          <a:p>
            <a:pPr>
              <a:defRPr/>
            </a:pPr>
            <a:fld id="{53FD71BC-5379-48F4-8215-71C58495DB93}" type="slidenum">
              <a:rPr lang="ru-RU" smtClean="0"/>
              <a:t>9</a:t>
            </a:fld>
            <a:endParaRPr lang="ru-RU" dirty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023295479"/>
              </p:ext>
            </p:extLst>
          </p:nvPr>
        </p:nvGraphicFramePr>
        <p:xfrm>
          <a:off x="395536" y="617008"/>
          <a:ext cx="8007104" cy="42947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135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1851670"/>
            <a:ext cx="8576231" cy="1069899"/>
          </a:xfrm>
        </p:spPr>
        <p:txBody>
          <a:bodyPr/>
          <a:lstStyle/>
          <a:p>
            <a:pPr algn="ctr"/>
            <a:r>
              <a:rPr lang="ru-RU" sz="2000" dirty="0" smtClean="0"/>
              <a:t>Благодарю за внимание!</a:t>
            </a:r>
            <a:endParaRPr lang="ru-RU" sz="2000" u="sng" dirty="0">
              <a:solidFill>
                <a:srgbClr val="FF0000"/>
              </a:solidFill>
            </a:endParaRPr>
          </a:p>
        </p:txBody>
      </p:sp>
      <p:sp>
        <p:nvSpPr>
          <p:cNvPr id="12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402640" y="4398964"/>
            <a:ext cx="504825" cy="512762"/>
          </a:xfrm>
        </p:spPr>
        <p:txBody>
          <a:bodyPr/>
          <a:lstStyle/>
          <a:p>
            <a:pPr>
              <a:defRPr/>
            </a:pPr>
            <a:fld id="{9C97B443-C13E-4B24-AB96-91F68237BF06}" type="slidenum">
              <a:rPr lang="ru-RU" smtClean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566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44241" y="235915"/>
            <a:ext cx="8576231" cy="373361"/>
          </a:xfrm>
        </p:spPr>
        <p:txBody>
          <a:bodyPr/>
          <a:lstStyle/>
          <a:p>
            <a:pPr algn="ctr"/>
            <a:r>
              <a:rPr lang="ru-RU" sz="2400" dirty="0" smtClean="0"/>
              <a:t>Изменение законодательства с 1 января 2021 года</a:t>
            </a:r>
            <a:endParaRPr lang="ru-RU" sz="2400" dirty="0"/>
          </a:p>
        </p:txBody>
      </p:sp>
      <p:sp>
        <p:nvSpPr>
          <p:cNvPr id="12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402640" y="4398964"/>
            <a:ext cx="504825" cy="512762"/>
          </a:xfrm>
        </p:spPr>
        <p:txBody>
          <a:bodyPr/>
          <a:lstStyle/>
          <a:p>
            <a:pPr>
              <a:defRPr/>
            </a:pPr>
            <a:fld id="{53FD71BC-5379-48F4-8215-71C58495DB93}" type="slidenum">
              <a:rPr lang="ru-RU" smtClean="0"/>
              <a:t>1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609276"/>
            <a:ext cx="8136904" cy="50405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104306" tIns="52153" rIns="104306" bIns="52153" rtlCol="0" anchor="ctr">
            <a:noAutofit/>
          </a:bodyPr>
          <a:lstStyle/>
          <a:p>
            <a:pPr marL="171450" indent="-171450" defTabSz="1043056" fontAlgn="auto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Сведения </a:t>
            </a:r>
            <a:r>
              <a:rPr kumimoji="0" lang="ru-RU" sz="11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</a:t>
            </a:r>
            <a:r>
              <a:rPr kumimoji="0" lang="ru-RU" sz="1100" b="1" i="0" u="sng" strike="noStrike" kern="1200" cap="none" spc="0" normalizeH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среднесписочной численности работников</a:t>
            </a:r>
            <a:r>
              <a:rPr kumimoji="0" lang="ru-RU" sz="1100" b="1" i="0" strike="noStrike" kern="1200" cap="none" spc="0" normalizeH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1100" b="1" i="0" u="none" strike="noStrike" kern="1200" cap="none" spc="0" normalizeH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представляются в налоговые органы плательщиками, производящими выплаты и иные вознаграждения в пользу физических лиц в составе расчета по страховым взносам, </a:t>
            </a:r>
            <a:r>
              <a:rPr lang="ru-RU" sz="1100" b="1" i="1" dirty="0" smtClean="0">
                <a:solidFill>
                  <a:srgbClr val="005AA9"/>
                </a:solidFill>
                <a:latin typeface="+mj-lt"/>
              </a:rPr>
              <a:t>начиная </a:t>
            </a:r>
            <a:r>
              <a:rPr lang="ru-RU" sz="1100" b="1" i="1" dirty="0">
                <a:solidFill>
                  <a:srgbClr val="005AA9"/>
                </a:solidFill>
                <a:latin typeface="+mj-lt"/>
              </a:rPr>
              <a:t>с расчета по страховым взносам за расчетный период 2020 </a:t>
            </a:r>
            <a:r>
              <a:rPr lang="ru-RU" sz="1100" b="1" i="1" dirty="0" smtClean="0">
                <a:solidFill>
                  <a:srgbClr val="005AA9"/>
                </a:solidFill>
                <a:latin typeface="+mj-lt"/>
              </a:rPr>
              <a:t>года</a:t>
            </a:r>
            <a:r>
              <a:rPr lang="ru-RU" sz="1100" b="1" dirty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1100" b="1" dirty="0" smtClean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>(Федеральный закон от 28.01.2020 № 5-ФЗ)</a:t>
            </a:r>
            <a:endParaRPr kumimoji="0" lang="ru-RU" sz="1100" b="1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Заголовок 2"/>
          <p:cNvSpPr txBox="1">
            <a:spLocks/>
          </p:cNvSpPr>
          <p:nvPr/>
        </p:nvSpPr>
        <p:spPr bwMode="auto">
          <a:xfrm>
            <a:off x="255175" y="1347615"/>
            <a:ext cx="8576231" cy="692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630" tIns="40815" rIns="81630" bIns="40815" numCol="1" anchor="ctr" anchorCtr="0" compatLnSpc="1">
            <a:prstTxWarp prst="textNoShape">
              <a:avLst/>
            </a:prstTxWarp>
            <a:noAutofit/>
          </a:bodyPr>
          <a:lstStyle>
            <a:lvl1pPr marL="0" marR="0" indent="0" algn="l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 b="1" kern="1200">
                <a:solidFill>
                  <a:srgbClr val="005AA9"/>
                </a:solidFill>
                <a:latin typeface="+mj-lt"/>
                <a:ea typeface="+mj-ea"/>
                <a:cs typeface="+mj-cs"/>
              </a:defRPr>
            </a:lvl1pPr>
            <a:lvl2pPr algn="l" defTabSz="815975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5AA9"/>
                </a:solidFill>
                <a:latin typeface="Calibri" pitchFamily="34" charset="0"/>
              </a:defRPr>
            </a:lvl2pPr>
            <a:lvl3pPr algn="l" defTabSz="815975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5AA9"/>
                </a:solidFill>
                <a:latin typeface="Calibri" pitchFamily="34" charset="0"/>
              </a:defRPr>
            </a:lvl3pPr>
            <a:lvl4pPr algn="l" defTabSz="815975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5AA9"/>
                </a:solidFill>
                <a:latin typeface="Calibri" pitchFamily="34" charset="0"/>
              </a:defRPr>
            </a:lvl4pPr>
            <a:lvl5pPr algn="l" defTabSz="815975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5AA9"/>
                </a:solidFill>
                <a:latin typeface="Calibri" pitchFamily="34" charset="0"/>
              </a:defRPr>
            </a:lvl5pPr>
            <a:lvl6pPr marL="457200" algn="l" defTabSz="815975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5AA9"/>
                </a:solidFill>
                <a:latin typeface="Calibri" pitchFamily="34" charset="0"/>
              </a:defRPr>
            </a:lvl6pPr>
            <a:lvl7pPr marL="914400" algn="l" defTabSz="815975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5AA9"/>
                </a:solidFill>
                <a:latin typeface="Calibri" pitchFamily="34" charset="0"/>
              </a:defRPr>
            </a:lvl7pPr>
            <a:lvl8pPr marL="1371600" algn="l" defTabSz="815975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5AA9"/>
                </a:solidFill>
                <a:latin typeface="Calibri" pitchFamily="34" charset="0"/>
              </a:defRPr>
            </a:lvl8pPr>
            <a:lvl9pPr marL="1828800" algn="l" defTabSz="815975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5AA9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2000" dirty="0">
                <a:solidFill>
                  <a:srgbClr val="E60000"/>
                </a:solidFill>
              </a:rPr>
              <a:t>Структура Расчета по страховым взносам </a:t>
            </a:r>
            <a:endParaRPr lang="ru-RU" sz="2000" dirty="0" smtClean="0">
              <a:solidFill>
                <a:srgbClr val="E60000"/>
              </a:solidFill>
            </a:endParaRP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(</a:t>
            </a:r>
            <a:r>
              <a:rPr lang="ru-RU" sz="1000" i="1" dirty="0">
                <a:solidFill>
                  <a:schemeClr val="tx1"/>
                </a:solidFill>
              </a:rPr>
              <a:t>Приказ ФНС России от 18.09.2019 N ММВ-7-11/470@</a:t>
            </a:r>
          </a:p>
          <a:p>
            <a:pPr algn="ctr"/>
            <a:r>
              <a:rPr lang="ru-RU" sz="1000" i="1" dirty="0" smtClean="0">
                <a:solidFill>
                  <a:schemeClr val="tx1"/>
                </a:solidFill>
              </a:rPr>
              <a:t>"</a:t>
            </a:r>
            <a:r>
              <a:rPr lang="ru-RU" sz="1000" i="1" dirty="0">
                <a:solidFill>
                  <a:schemeClr val="tx1"/>
                </a:solidFill>
              </a:rPr>
              <a:t>Об утверждении формы расчета по страховым взносам, порядка ее заполнения, а также формата представления расчета по страховым взносам в электронной форме и о признании утратившим силу приказа Федеральной налоговой службы от 10.10.2016 N ММВ-7-11/551</a:t>
            </a:r>
            <a:r>
              <a:rPr lang="ru-RU" sz="1000" i="1" dirty="0" smtClean="0">
                <a:solidFill>
                  <a:schemeClr val="tx1"/>
                </a:solidFill>
              </a:rPr>
              <a:t>@")</a:t>
            </a:r>
            <a:endParaRPr lang="ru-RU" sz="1000" i="1" dirty="0">
              <a:solidFill>
                <a:schemeClr val="tx1"/>
              </a:solidFill>
            </a:endParaRPr>
          </a:p>
          <a:p>
            <a:pPr algn="ctr"/>
            <a:endParaRPr lang="ru-RU" sz="1000" i="1" dirty="0">
              <a:solidFill>
                <a:schemeClr val="tx1"/>
              </a:solidFill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601105170"/>
              </p:ext>
            </p:extLst>
          </p:nvPr>
        </p:nvGraphicFramePr>
        <p:xfrm>
          <a:off x="417837" y="1954124"/>
          <a:ext cx="7935096" cy="3189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4642519" y="3935337"/>
            <a:ext cx="3821360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800" b="1" dirty="0">
                <a:solidFill>
                  <a:srgbClr val="002060"/>
                </a:solidFill>
                <a:latin typeface="+mj-lt"/>
              </a:rPr>
              <a:t>В случае отсутствия у плательщика в течение того или иного расчетного (отчетного) периода выплат и иных вознаграждений в пользу физических лиц, подлежащих обязательному социальному страхованию в соответствии с федеральными законами о конкретных видах обязательного социального страхования, такой плательщик обязан представить в налоговый орган в установленный срок Расчет с нулевыми показателями.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327080" y="3983465"/>
            <a:ext cx="2160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800" b="1" dirty="0">
                <a:solidFill>
                  <a:srgbClr val="E60000"/>
                </a:solidFill>
                <a:latin typeface="+mj-lt"/>
                <a:cs typeface="+mn-cs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70130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44241" y="235915"/>
            <a:ext cx="8576231" cy="373361"/>
          </a:xfrm>
        </p:spPr>
        <p:txBody>
          <a:bodyPr/>
          <a:lstStyle/>
          <a:p>
            <a:pPr algn="ctr"/>
            <a:r>
              <a:rPr lang="ru-RU" sz="2400" dirty="0" smtClean="0"/>
              <a:t>Изменение законодательства с 1 января 2021 года</a:t>
            </a:r>
            <a:endParaRPr lang="ru-RU" sz="2400" dirty="0"/>
          </a:p>
        </p:txBody>
      </p:sp>
      <p:sp>
        <p:nvSpPr>
          <p:cNvPr id="12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402640" y="4398964"/>
            <a:ext cx="504825" cy="512762"/>
          </a:xfrm>
        </p:spPr>
        <p:txBody>
          <a:bodyPr/>
          <a:lstStyle/>
          <a:p>
            <a:pPr>
              <a:defRPr/>
            </a:pPr>
            <a:fld id="{9C97B443-C13E-4B24-AB96-91F68237BF06}" type="slidenum">
              <a:rPr lang="ru-RU" smtClean="0"/>
              <a:t>2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609276"/>
            <a:ext cx="8136904" cy="50405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104306" tIns="52153" rIns="104306" bIns="52153" rtlCol="0" anchor="ctr">
            <a:noAutofit/>
          </a:bodyPr>
          <a:lstStyle/>
          <a:p>
            <a:pPr marL="171450" indent="-171450" defTabSz="1043056" fontAlgn="auto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Страховые выплаты</a:t>
            </a:r>
            <a:r>
              <a:rPr kumimoji="0" lang="ru-RU" sz="1100" b="1" i="0" u="none" strike="noStrike" kern="1200" cap="none" spc="0" normalizeH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(пособия по временной нетрудоспособности, пособия по беременности и родам и др.) застрахованным лицам с 01.01.2017 на всей территории Российской Федерации будут осуществляться непосредственно территориальными органами ФСС РФ.</a:t>
            </a:r>
            <a:endParaRPr kumimoji="0" lang="ru-RU" sz="1100" b="1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9314" y="1147436"/>
            <a:ext cx="8136904" cy="50405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104306" tIns="52153" rIns="104306" bIns="52153" rtlCol="0" anchor="ctr">
            <a:noAutofit/>
          </a:bodyPr>
          <a:lstStyle/>
          <a:p>
            <a:pPr marL="171450" indent="-171450" defTabSz="1043056" fontAlgn="auto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Страховые взносы по</a:t>
            </a:r>
            <a:r>
              <a:rPr kumimoji="0" lang="ru-RU" sz="1100" b="1" i="0" u="none" strike="noStrike" kern="1200" cap="none" spc="0" normalizeH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1100" b="1" i="0" u="none" strike="noStrike" kern="1200" cap="none" spc="0" normalizeH="0" noProof="0" dirty="0" err="1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ВНиМ</a:t>
            </a:r>
            <a:r>
              <a:rPr lang="ru-RU" sz="1100" b="1" dirty="0" smtClean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>, исчисленные начиная с выплат за январь 2021 года не смогут быть уменьшены (Постановление Правительства РФ от 21.04.2011 № 294)</a:t>
            </a:r>
            <a:r>
              <a:rPr kumimoji="0" lang="ru-RU" sz="1100" b="1" i="0" u="none" strike="noStrike" kern="1200" cap="none" spc="0" normalizeH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ru-RU" sz="1100" b="1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Заголовок 2"/>
          <p:cNvSpPr txBox="1">
            <a:spLocks/>
          </p:cNvSpPr>
          <p:nvPr/>
        </p:nvSpPr>
        <p:spPr bwMode="auto">
          <a:xfrm>
            <a:off x="244241" y="1609650"/>
            <a:ext cx="8576231" cy="373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630" tIns="40815" rIns="81630" bIns="40815" numCol="1" anchor="ctr" anchorCtr="0" compatLnSpc="1">
            <a:prstTxWarp prst="textNoShape">
              <a:avLst/>
            </a:prstTxWarp>
            <a:noAutofit/>
          </a:bodyPr>
          <a:lstStyle>
            <a:lvl1pPr marL="0" marR="0" indent="0" algn="l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 b="1" kern="1200">
                <a:solidFill>
                  <a:srgbClr val="005AA9"/>
                </a:solidFill>
                <a:latin typeface="+mj-lt"/>
                <a:ea typeface="+mj-ea"/>
                <a:cs typeface="+mj-cs"/>
              </a:defRPr>
            </a:lvl1pPr>
            <a:lvl2pPr algn="l" defTabSz="815975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5AA9"/>
                </a:solidFill>
                <a:latin typeface="Calibri" pitchFamily="34" charset="0"/>
              </a:defRPr>
            </a:lvl2pPr>
            <a:lvl3pPr algn="l" defTabSz="815975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5AA9"/>
                </a:solidFill>
                <a:latin typeface="Calibri" pitchFamily="34" charset="0"/>
              </a:defRPr>
            </a:lvl3pPr>
            <a:lvl4pPr algn="l" defTabSz="815975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5AA9"/>
                </a:solidFill>
                <a:latin typeface="Calibri" pitchFamily="34" charset="0"/>
              </a:defRPr>
            </a:lvl4pPr>
            <a:lvl5pPr algn="l" defTabSz="815975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5AA9"/>
                </a:solidFill>
                <a:latin typeface="Calibri" pitchFamily="34" charset="0"/>
              </a:defRPr>
            </a:lvl5pPr>
            <a:lvl6pPr marL="457200" algn="l" defTabSz="815975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5AA9"/>
                </a:solidFill>
                <a:latin typeface="Calibri" pitchFamily="34" charset="0"/>
              </a:defRPr>
            </a:lvl6pPr>
            <a:lvl7pPr marL="914400" algn="l" defTabSz="815975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5AA9"/>
                </a:solidFill>
                <a:latin typeface="Calibri" pitchFamily="34" charset="0"/>
              </a:defRPr>
            </a:lvl7pPr>
            <a:lvl8pPr marL="1371600" algn="l" defTabSz="815975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5AA9"/>
                </a:solidFill>
                <a:latin typeface="Calibri" pitchFamily="34" charset="0"/>
              </a:defRPr>
            </a:lvl8pPr>
            <a:lvl9pPr marL="1828800" algn="l" defTabSz="815975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5AA9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2000" dirty="0" smtClean="0">
                <a:solidFill>
                  <a:srgbClr val="E60000"/>
                </a:solidFill>
              </a:rPr>
              <a:t>Особенности заполнения Приложения 2 Расчета по страховым взносам</a:t>
            </a:r>
            <a:endParaRPr lang="ru-RU" sz="2000" dirty="0">
              <a:solidFill>
                <a:srgbClr val="E6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7728" y="1953094"/>
            <a:ext cx="1152128" cy="504056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 Строка 070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8263" t="59800" r="53150" b="27600"/>
          <a:stretch/>
        </p:blipFill>
        <p:spPr>
          <a:xfrm>
            <a:off x="1334362" y="1953094"/>
            <a:ext cx="3528392" cy="648072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790746" y="1967227"/>
            <a:ext cx="3003439" cy="504056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заполнению не подлежит </a:t>
            </a:r>
            <a:r>
              <a:rPr kumimoji="0" lang="ru-RU" sz="11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(!!!)</a:t>
            </a: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7728" y="2588872"/>
            <a:ext cx="1152128" cy="504056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2. Строка 080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/>
          <a:srcRect l="9051" t="72400" r="53150" b="15000"/>
          <a:stretch/>
        </p:blipFill>
        <p:spPr>
          <a:xfrm>
            <a:off x="1334362" y="2640537"/>
            <a:ext cx="3456384" cy="648072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4716016" y="2581797"/>
            <a:ext cx="3528392" cy="504056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может быть заполнена при возмещении ФСС расходов за периоды,</a:t>
            </a:r>
            <a:r>
              <a:rPr kumimoji="0" lang="ru-RU" sz="1100" b="1" i="0" u="none" strike="noStrike" kern="1200" cap="none" spc="0" normalizeH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истекшие до 01.01.2021.</a:t>
            </a:r>
            <a:endParaRPr kumimoji="0" lang="ru-RU" sz="11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6342" y="3220400"/>
            <a:ext cx="2096040" cy="504056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3. При заполнении строки</a:t>
            </a:r>
            <a:r>
              <a:rPr kumimoji="0" lang="ru-RU" sz="1100" b="1" i="0" u="none" strike="noStrike" kern="1200" cap="none" spc="0" normalizeH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090 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4"/>
          <a:srcRect l="8263" t="52800" r="52362" b="29001"/>
          <a:stretch/>
        </p:blipFill>
        <p:spPr>
          <a:xfrm>
            <a:off x="2267744" y="3327980"/>
            <a:ext cx="3600400" cy="936104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764036" y="3110160"/>
            <a:ext cx="2448272" cy="648504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признак «2» не</a:t>
            </a:r>
            <a:r>
              <a:rPr kumimoji="0" lang="ru-RU" sz="1100" b="1" i="0" u="none" strike="noStrike" kern="1200" cap="none" spc="0" normalizeH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может быть указан.</a:t>
            </a:r>
            <a:endParaRPr kumimoji="0" lang="ru-RU" sz="11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87729" y="4398964"/>
            <a:ext cx="8014912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800" b="1" dirty="0">
                <a:solidFill>
                  <a:srgbClr val="002060"/>
                </a:solidFill>
                <a:latin typeface="+mj-lt"/>
              </a:rPr>
              <a:t> Приложение 3 «Расходы по обязательному социальному страхованию на случай временной нетрудоспособности и в связи с материнством и расходы, осуществляемые в соответствии с законодательством Российской </a:t>
            </a:r>
            <a:r>
              <a:rPr lang="ru-RU" sz="800" b="1" dirty="0" smtClean="0">
                <a:solidFill>
                  <a:srgbClr val="002060"/>
                </a:solidFill>
                <a:latin typeface="+mj-lt"/>
              </a:rPr>
              <a:t>Федерации» </a:t>
            </a:r>
            <a:r>
              <a:rPr lang="ru-RU" sz="800" b="1" dirty="0">
                <a:solidFill>
                  <a:srgbClr val="002060"/>
                </a:solidFill>
                <a:latin typeface="+mj-lt"/>
              </a:rPr>
              <a:t>и приложение 4 «Выплаты, произведенные за счет средств, </a:t>
            </a:r>
            <a:r>
              <a:rPr lang="ru-RU" sz="800" b="1" dirty="0" smtClean="0">
                <a:solidFill>
                  <a:srgbClr val="002060"/>
                </a:solidFill>
                <a:latin typeface="+mj-lt"/>
              </a:rPr>
              <a:t>финансируемых из </a:t>
            </a:r>
            <a:r>
              <a:rPr lang="ru-RU" sz="800" b="1" dirty="0">
                <a:solidFill>
                  <a:srgbClr val="002060"/>
                </a:solidFill>
                <a:latin typeface="+mj-lt"/>
              </a:rPr>
              <a:t>федерального </a:t>
            </a:r>
            <a:r>
              <a:rPr lang="ru-RU" sz="800" b="1" dirty="0" smtClean="0">
                <a:solidFill>
                  <a:srgbClr val="002060"/>
                </a:solidFill>
                <a:latin typeface="+mj-lt"/>
              </a:rPr>
              <a:t>бюджета» </a:t>
            </a:r>
            <a:r>
              <a:rPr lang="ru-RU" sz="800" b="1" dirty="0">
                <a:solidFill>
                  <a:srgbClr val="002060"/>
                </a:solidFill>
                <a:latin typeface="+mj-lt"/>
              </a:rPr>
              <a:t>к разделу </a:t>
            </a:r>
            <a:r>
              <a:rPr lang="ru-RU" sz="800" b="1" dirty="0" smtClean="0">
                <a:solidFill>
                  <a:srgbClr val="002060"/>
                </a:solidFill>
                <a:latin typeface="+mj-lt"/>
              </a:rPr>
              <a:t>1 расчета по страховым взносам не подлежат заполнению.</a:t>
            </a:r>
            <a:endParaRPr lang="ru-RU" sz="800" b="1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766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44241" y="235915"/>
            <a:ext cx="8576231" cy="373361"/>
          </a:xfrm>
        </p:spPr>
        <p:txBody>
          <a:bodyPr/>
          <a:lstStyle/>
          <a:p>
            <a:pPr algn="ctr"/>
            <a:r>
              <a:rPr lang="ru-RU" sz="2000" dirty="0"/>
              <a:t>Особенности заполнения раздела 3 «Персонифицированные сведения о застрахованных лицах</a:t>
            </a:r>
            <a:r>
              <a:rPr lang="ru-RU" sz="2000" dirty="0" smtClean="0"/>
              <a:t>» Расчета по страховым взносам</a:t>
            </a:r>
            <a:endParaRPr lang="ru-RU" sz="2000" dirty="0"/>
          </a:p>
        </p:txBody>
      </p:sp>
      <p:sp>
        <p:nvSpPr>
          <p:cNvPr id="12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402640" y="4398964"/>
            <a:ext cx="504825" cy="512762"/>
          </a:xfrm>
        </p:spPr>
        <p:txBody>
          <a:bodyPr/>
          <a:lstStyle/>
          <a:p>
            <a:pPr>
              <a:defRPr/>
            </a:pPr>
            <a:fld id="{9C97B443-C13E-4B24-AB96-91F68237BF06}" type="slidenum">
              <a:rPr lang="ru-RU" smtClean="0"/>
              <a:t>3</a:t>
            </a:fld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395536" y="699542"/>
            <a:ext cx="8136904" cy="50405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104306" tIns="52153" rIns="104306" bIns="52153" rtlCol="0" anchor="ctr">
            <a:noAutofit/>
          </a:bodyPr>
          <a:lstStyle/>
          <a:p>
            <a:pPr marL="171450" indent="-171450" defTabSz="1043056" fontAlgn="auto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 персонифицированных сведениях</a:t>
            </a:r>
            <a:r>
              <a:rPr kumimoji="0" lang="ru-RU" sz="1100" b="1" i="0" u="none" strike="noStrike" kern="1200" cap="none" spc="0" normalizeH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о застрахованных лицах, в которых</a:t>
            </a:r>
            <a:r>
              <a:rPr lang="ru-RU" sz="1100" b="1" dirty="0" smtClean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> отсутствуют данные о сумме выплат и иных вознаграждений, начисленных в пользу физического лица за последние три месяца расчетного (отчетного) периода, в строках 120-210 указываются прочерки (п. 21.2 Порядка заполнения расчета по страховым взносам).</a:t>
            </a:r>
            <a:endParaRPr kumimoji="0" lang="ru-RU" sz="1100" b="1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74726" y="1198331"/>
            <a:ext cx="4032448" cy="5040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104306" tIns="52153" rIns="104306" bIns="52153" rtlCol="0" anchor="ctr">
            <a:noAutofit/>
          </a:bodyPr>
          <a:lstStyle/>
          <a:p>
            <a:pPr defTabSz="1043056" fontAlgn="auto">
              <a:spcAft>
                <a:spcPts val="0"/>
              </a:spcAft>
            </a:pPr>
            <a:r>
              <a:rPr kumimoji="0" lang="ru-RU" sz="1100" b="1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Сюда</a:t>
            </a:r>
            <a:r>
              <a:rPr kumimoji="0" lang="ru-RU" sz="1100" b="1" u="none" strike="noStrike" kern="1200" cap="none" spc="0" normalizeH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относятся, в частности, работницы организации, находящиеся в отпуске по беременности и родам, т.к. они являются застрахованными лицами</a:t>
            </a:r>
            <a:endParaRPr kumimoji="0" lang="ru-RU" sz="1100" b="1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3071597429"/>
              </p:ext>
            </p:extLst>
          </p:nvPr>
        </p:nvGraphicFramePr>
        <p:xfrm>
          <a:off x="346182" y="1214633"/>
          <a:ext cx="4399767" cy="12131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6" name="Заголовок 2"/>
          <p:cNvSpPr txBox="1">
            <a:spLocks/>
          </p:cNvSpPr>
          <p:nvPr/>
        </p:nvSpPr>
        <p:spPr bwMode="auto">
          <a:xfrm>
            <a:off x="130943" y="2490634"/>
            <a:ext cx="8776522" cy="373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630" tIns="40815" rIns="81630" bIns="40815" numCol="1" anchor="ctr" anchorCtr="0" compatLnSpc="1">
            <a:prstTxWarp prst="textNoShape">
              <a:avLst/>
            </a:prstTxWarp>
            <a:noAutofit/>
          </a:bodyPr>
          <a:lstStyle>
            <a:lvl1pPr marL="0" marR="0" indent="0" algn="l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 b="1" kern="1200">
                <a:solidFill>
                  <a:srgbClr val="005AA9"/>
                </a:solidFill>
                <a:latin typeface="+mj-lt"/>
                <a:ea typeface="+mj-ea"/>
                <a:cs typeface="+mj-cs"/>
              </a:defRPr>
            </a:lvl1pPr>
            <a:lvl2pPr algn="l" defTabSz="815975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5AA9"/>
                </a:solidFill>
                <a:latin typeface="Calibri" pitchFamily="34" charset="0"/>
              </a:defRPr>
            </a:lvl2pPr>
            <a:lvl3pPr algn="l" defTabSz="815975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5AA9"/>
                </a:solidFill>
                <a:latin typeface="Calibri" pitchFamily="34" charset="0"/>
              </a:defRPr>
            </a:lvl3pPr>
            <a:lvl4pPr algn="l" defTabSz="815975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5AA9"/>
                </a:solidFill>
                <a:latin typeface="Calibri" pitchFamily="34" charset="0"/>
              </a:defRPr>
            </a:lvl4pPr>
            <a:lvl5pPr algn="l" defTabSz="815975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5AA9"/>
                </a:solidFill>
                <a:latin typeface="Calibri" pitchFamily="34" charset="0"/>
              </a:defRPr>
            </a:lvl5pPr>
            <a:lvl6pPr marL="457200" algn="l" defTabSz="815975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5AA9"/>
                </a:solidFill>
                <a:latin typeface="Calibri" pitchFamily="34" charset="0"/>
              </a:defRPr>
            </a:lvl6pPr>
            <a:lvl7pPr marL="914400" algn="l" defTabSz="815975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5AA9"/>
                </a:solidFill>
                <a:latin typeface="Calibri" pitchFamily="34" charset="0"/>
              </a:defRPr>
            </a:lvl7pPr>
            <a:lvl8pPr marL="1371600" algn="l" defTabSz="815975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5AA9"/>
                </a:solidFill>
                <a:latin typeface="Calibri" pitchFamily="34" charset="0"/>
              </a:defRPr>
            </a:lvl8pPr>
            <a:lvl9pPr marL="1828800" algn="l" defTabSz="815975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5AA9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1700" dirty="0" smtClean="0">
                <a:solidFill>
                  <a:srgbClr val="E60000"/>
                </a:solidFill>
              </a:rPr>
              <a:t>В каких случаях необходимо представление уточненного Расчета по страховым взносам</a:t>
            </a:r>
            <a:endParaRPr lang="ru-RU" sz="1700" dirty="0">
              <a:solidFill>
                <a:srgbClr val="E60000"/>
              </a:solidFill>
            </a:endParaRPr>
          </a:p>
        </p:txBody>
      </p: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2624540646"/>
              </p:ext>
            </p:extLst>
          </p:nvPr>
        </p:nvGraphicFramePr>
        <p:xfrm>
          <a:off x="-252536" y="2863995"/>
          <a:ext cx="8424936" cy="20351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89619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23478"/>
            <a:ext cx="8576231" cy="373361"/>
          </a:xfrm>
        </p:spPr>
        <p:txBody>
          <a:bodyPr/>
          <a:lstStyle/>
          <a:p>
            <a:pPr algn="ctr"/>
            <a:r>
              <a:rPr lang="ru-RU" sz="2000" dirty="0" smtClean="0"/>
              <a:t>Порядок </a:t>
            </a:r>
            <a:r>
              <a:rPr lang="ru-RU" sz="2000" dirty="0"/>
              <a:t>заполнения </a:t>
            </a:r>
            <a:r>
              <a:rPr lang="ru-RU" sz="2000" dirty="0" smtClean="0"/>
              <a:t>уточненного расчета при внесении изменений в Персонифицированные </a:t>
            </a:r>
            <a:r>
              <a:rPr lang="ru-RU" sz="2000" dirty="0"/>
              <a:t>сведения о застрахованных </a:t>
            </a:r>
            <a:r>
              <a:rPr lang="ru-RU" sz="2000" dirty="0" smtClean="0"/>
              <a:t>лицах</a:t>
            </a:r>
            <a:endParaRPr lang="ru-RU" sz="2000" dirty="0"/>
          </a:p>
        </p:txBody>
      </p:sp>
      <p:sp>
        <p:nvSpPr>
          <p:cNvPr id="12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402640" y="4398964"/>
            <a:ext cx="504825" cy="512762"/>
          </a:xfrm>
        </p:spPr>
        <p:txBody>
          <a:bodyPr/>
          <a:lstStyle/>
          <a:p>
            <a:pPr>
              <a:defRPr/>
            </a:pPr>
            <a:fld id="{9C97B443-C13E-4B24-AB96-91F68237BF06}" type="slidenum">
              <a:rPr lang="ru-RU" smtClean="0"/>
              <a:t>4</a:t>
            </a:fld>
            <a:endParaRPr lang="ru-RU" dirty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728718069"/>
              </p:ext>
            </p:extLst>
          </p:nvPr>
        </p:nvGraphicFramePr>
        <p:xfrm>
          <a:off x="1419627" y="627534"/>
          <a:ext cx="6096000" cy="3328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95536" y="3966375"/>
            <a:ext cx="7632848" cy="4154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ru-RU" sz="1050" dirty="0"/>
              <a:t>При исправлении других ошибок заполните разд. 3 один раз, указав только верные сведения, в поле 010 поставьте прочерк.</a:t>
            </a:r>
          </a:p>
          <a:p>
            <a:r>
              <a:rPr lang="ru-RU" sz="1050" dirty="0"/>
              <a:t>Уточненный расчет сдавайте по той же форме, что и первичный.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827584" y="4528387"/>
            <a:ext cx="6912768" cy="253916"/>
          </a:xfrm>
          <a:prstGeom prst="rect">
            <a:avLst/>
          </a:prstGeom>
          <a:solidFill>
            <a:srgbClr val="FFFFA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ru-RU" sz="1050" b="1" dirty="0" smtClean="0"/>
              <a:t>ИНН физического лица можно узнать на сайте ФНС России (</a:t>
            </a:r>
            <a:r>
              <a:rPr lang="en-US" sz="1050" b="1" dirty="0" smtClean="0">
                <a:hlinkClick r:id="rId7"/>
              </a:rPr>
              <a:t>www.nalog.gov.ru</a:t>
            </a:r>
            <a:r>
              <a:rPr lang="en-US" sz="1050" b="1" dirty="0" smtClean="0"/>
              <a:t>) </a:t>
            </a:r>
            <a:r>
              <a:rPr lang="ru-RU" sz="1050" b="1" dirty="0" smtClean="0"/>
              <a:t>через онлайн-сервис «Узнай ИНН»</a:t>
            </a:r>
            <a:endParaRPr lang="ru-RU" sz="1050" b="1" dirty="0"/>
          </a:p>
        </p:txBody>
      </p:sp>
    </p:spTree>
    <p:extLst>
      <p:ext uri="{BB962C8B-B14F-4D97-AF65-F5344CB8AC3E}">
        <p14:creationId xmlns:p14="http://schemas.microsoft.com/office/powerpoint/2010/main" val="413697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1" y="45783"/>
            <a:ext cx="8576231" cy="373361"/>
          </a:xfrm>
        </p:spPr>
        <p:txBody>
          <a:bodyPr/>
          <a:lstStyle/>
          <a:p>
            <a:pPr algn="ctr"/>
            <a:r>
              <a:rPr lang="ru-RU" sz="2000" dirty="0" smtClean="0"/>
              <a:t>Применение пониженных тарифов страховых взносов, субъектами МСП</a:t>
            </a:r>
            <a:endParaRPr lang="ru-RU" sz="2000" dirty="0"/>
          </a:p>
        </p:txBody>
      </p:sp>
      <p:sp>
        <p:nvSpPr>
          <p:cNvPr id="12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402640" y="4398964"/>
            <a:ext cx="504825" cy="512762"/>
          </a:xfrm>
        </p:spPr>
        <p:txBody>
          <a:bodyPr/>
          <a:lstStyle/>
          <a:p>
            <a:pPr>
              <a:defRPr/>
            </a:pPr>
            <a:fld id="{9C97B443-C13E-4B24-AB96-91F68237BF06}" type="slidenum">
              <a:rPr lang="ru-RU" smtClean="0"/>
              <a:t>5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9194" y="306888"/>
            <a:ext cx="7776864" cy="73866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Согласно положениям Федерального закона </a:t>
            </a:r>
            <a:r>
              <a:rPr lang="ru-RU" sz="14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№ </a:t>
            </a:r>
            <a:r>
              <a:rPr lang="ru-RU" sz="1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102-ФЗ  с 01.04.2020 </a:t>
            </a:r>
            <a:r>
              <a:rPr lang="ru-RU" sz="1400" u="sng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(с 01.01.2021 изменения внесены в пункт 2.1.статьи 427 Налогового кодекса</a:t>
            </a:r>
            <a:r>
              <a:rPr lang="ru-RU" sz="1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) применяются следующие </a:t>
            </a:r>
            <a:endParaRPr lang="ru-RU" sz="1400" dirty="0" smtClean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пониженные </a:t>
            </a:r>
            <a:r>
              <a:rPr lang="ru-RU" sz="1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тарифы страховых взносов</a:t>
            </a:r>
            <a:endParaRPr lang="ru-RU" sz="1400" dirty="0">
              <a:solidFill>
                <a:srgbClr val="002060"/>
              </a:solidFill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991251662"/>
              </p:ext>
            </p:extLst>
          </p:nvPr>
        </p:nvGraphicFramePr>
        <p:xfrm>
          <a:off x="-108519" y="843558"/>
          <a:ext cx="3384375" cy="1944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323528" y="2859782"/>
            <a:ext cx="1872208" cy="83099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200" b="1" i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На </a:t>
            </a:r>
            <a:r>
              <a:rPr lang="ru-RU" sz="1200" b="1" i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2021 год предельные величины составляют: на ОПС – 1 465 000 руб., на </a:t>
            </a:r>
            <a:r>
              <a:rPr lang="ru-RU" sz="1200" b="1" i="1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ВНиМ</a:t>
            </a:r>
            <a:r>
              <a:rPr lang="ru-RU" sz="1200" b="1" i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– 966 000 руб</a:t>
            </a:r>
            <a:r>
              <a:rPr lang="ru-RU" sz="1200" b="1" i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084169" y="756599"/>
            <a:ext cx="2808312" cy="93871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Пониженные тарифы применяются только к той части, которая превышает </a:t>
            </a:r>
            <a:r>
              <a:rPr lang="ru-RU" sz="11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федеральный МРОТ</a:t>
            </a:r>
            <a:r>
              <a:rPr lang="ru-RU" sz="1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установленный на начало расчетного периода, на 01.01.2021 - </a:t>
            </a:r>
            <a:r>
              <a:rPr lang="ru-RU" sz="11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12 792 руб.</a:t>
            </a:r>
            <a:endParaRPr lang="ru-RU" sz="1100" dirty="0">
              <a:solidFill>
                <a:srgbClr val="00206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491880" y="896900"/>
            <a:ext cx="2304256" cy="10618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perspectiveRelaxedModerately"/>
            <a:lightRig rig="threePt" dir="t"/>
          </a:scene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05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Обязательным </a:t>
            </a:r>
            <a:r>
              <a:rPr lang="ru-RU" sz="105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условием для применения  указанных пониженных тарифов страховых взносов является </a:t>
            </a:r>
            <a:r>
              <a:rPr lang="ru-RU" sz="105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включение в единый реестр субъектов малого и среднего предпринимательства</a:t>
            </a:r>
            <a:endParaRPr lang="ru-RU" sz="1050" u="sng" dirty="0">
              <a:solidFill>
                <a:srgbClr val="FF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563889" y="1958729"/>
            <a:ext cx="5040560" cy="415498"/>
          </a:xfrm>
          <a:prstGeom prst="rect">
            <a:avLst/>
          </a:prstGeom>
          <a:solidFill>
            <a:srgbClr val="FFFFA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ru-RU" sz="1050" b="1" dirty="0"/>
              <a:t>Проверить, относитесь ли вы к таким субъектам, можно на сайте ФНС в Едином реестре субъектов малого и среднего предпринимательства </a:t>
            </a:r>
            <a:r>
              <a:rPr lang="ru-RU" sz="1050" b="1" dirty="0">
                <a:hlinkClick r:id="rId7"/>
              </a:rPr>
              <a:t>https://ofd.nalog.ru</a:t>
            </a:r>
            <a:r>
              <a:rPr lang="ru-RU" sz="1050" b="1" dirty="0" smtClean="0">
                <a:hlinkClick r:id="rId7"/>
              </a:rPr>
              <a:t>/</a:t>
            </a:r>
            <a:r>
              <a:rPr lang="ru-RU" sz="1050" b="1" dirty="0" smtClean="0"/>
              <a:t> </a:t>
            </a:r>
            <a:endParaRPr lang="ru-RU" sz="1050" b="1" dirty="0"/>
          </a:p>
        </p:txBody>
      </p: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210799547"/>
              </p:ext>
            </p:extLst>
          </p:nvPr>
        </p:nvGraphicFramePr>
        <p:xfrm>
          <a:off x="2339752" y="2734106"/>
          <a:ext cx="6062888" cy="1913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01225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338399"/>
            <a:ext cx="8576231" cy="1069899"/>
          </a:xfrm>
        </p:spPr>
        <p:txBody>
          <a:bodyPr/>
          <a:lstStyle/>
          <a:p>
            <a:pPr algn="ctr"/>
            <a:r>
              <a:rPr lang="ru-RU" sz="2000" dirty="0"/>
              <a:t>Чтобы избежать ошибок и несоответствий в расчете по страховым взносам необходимо сверяться с </a:t>
            </a:r>
            <a:r>
              <a:rPr lang="ru-RU" sz="2000" u="sng" dirty="0">
                <a:solidFill>
                  <a:srgbClr val="FF0000"/>
                </a:solidFill>
              </a:rPr>
              <a:t>Контрольными соотношениями</a:t>
            </a:r>
            <a:r>
              <a:rPr lang="ru-RU" sz="2000" dirty="0"/>
              <a:t>, приведенными в Приложении к </a:t>
            </a:r>
            <a:r>
              <a:rPr lang="ru-RU" sz="2000" u="sng" dirty="0">
                <a:solidFill>
                  <a:srgbClr val="FF0000"/>
                </a:solidFill>
              </a:rPr>
              <a:t>письму ФНС России от 19.02.2021 № БС-4-11/2124@ </a:t>
            </a:r>
            <a:r>
              <a:rPr lang="ru-RU" sz="2000" u="sng" dirty="0" smtClean="0">
                <a:solidFill>
                  <a:srgbClr val="FF0000"/>
                </a:solidFill>
              </a:rPr>
              <a:t/>
            </a:r>
            <a:br>
              <a:rPr lang="ru-RU" sz="2000" u="sng" dirty="0" smtClean="0">
                <a:solidFill>
                  <a:srgbClr val="FF0000"/>
                </a:solidFill>
              </a:rPr>
            </a:br>
            <a:r>
              <a:rPr lang="ru-RU" sz="2000" u="sng" dirty="0" smtClean="0">
                <a:solidFill>
                  <a:srgbClr val="FF0000"/>
                </a:solidFill>
              </a:rPr>
              <a:t>(ред. от </a:t>
            </a:r>
            <a:r>
              <a:rPr lang="ru-RU" sz="2000" u="sng" dirty="0">
                <a:solidFill>
                  <a:srgbClr val="FF0000"/>
                </a:solidFill>
              </a:rPr>
              <a:t>14.04.2021</a:t>
            </a:r>
            <a:r>
              <a:rPr lang="ru-RU" sz="2000" u="sng" dirty="0" smtClean="0">
                <a:solidFill>
                  <a:srgbClr val="FF0000"/>
                </a:solidFill>
              </a:rPr>
              <a:t>)</a:t>
            </a:r>
            <a:endParaRPr lang="ru-RU" sz="2000" u="sng" dirty="0">
              <a:solidFill>
                <a:srgbClr val="FF0000"/>
              </a:solidFill>
            </a:endParaRPr>
          </a:p>
        </p:txBody>
      </p:sp>
      <p:sp>
        <p:nvSpPr>
          <p:cNvPr id="12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402640" y="4398964"/>
            <a:ext cx="504825" cy="512762"/>
          </a:xfrm>
        </p:spPr>
        <p:txBody>
          <a:bodyPr/>
          <a:lstStyle/>
          <a:p>
            <a:pPr>
              <a:defRPr/>
            </a:pPr>
            <a:fld id="{9C97B443-C13E-4B24-AB96-91F68237BF06}" type="slidenum">
              <a:rPr lang="ru-RU" smtClean="0"/>
              <a:t>6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1677311"/>
            <a:ext cx="3384376" cy="769441"/>
          </a:xfrm>
          <a:prstGeom prst="rect">
            <a:avLst/>
          </a:prstGeom>
          <a:solidFill>
            <a:srgbClr val="FFFFA7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100" dirty="0">
                <a:solidFill>
                  <a:srgbClr val="002060"/>
                </a:solidFill>
                <a:latin typeface="+mn-lt"/>
              </a:rPr>
              <a:t>Если </a:t>
            </a:r>
            <a:r>
              <a:rPr lang="ru-RU" sz="1100" dirty="0" smtClean="0">
                <a:solidFill>
                  <a:srgbClr val="002060"/>
                </a:solidFill>
                <a:latin typeface="+mn-lt"/>
              </a:rPr>
              <a:t>вы </a:t>
            </a:r>
            <a:r>
              <a:rPr lang="ru-RU" sz="1100" dirty="0">
                <a:solidFill>
                  <a:srgbClr val="002060"/>
                </a:solidFill>
                <a:latin typeface="+mn-lt"/>
              </a:rPr>
              <a:t>применяете пониженные тарифы в совокупном размере 15%, установленные для СМСП, проверьте чтобы в вашем расчете выполнялись контрольные соотношения 2.8 – 2.10.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420837015"/>
              </p:ext>
            </p:extLst>
          </p:nvPr>
        </p:nvGraphicFramePr>
        <p:xfrm>
          <a:off x="1907704" y="2715766"/>
          <a:ext cx="6096000" cy="159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3995936" y="1554200"/>
            <a:ext cx="4572000" cy="10156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Алгоритм расчета пониженных тарифов приведен в Письме ФНС России </a:t>
            </a:r>
            <a:endParaRPr lang="ru-RU" dirty="0" smtClean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от </a:t>
            </a:r>
            <a:r>
              <a:rPr lang="ru-RU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29.04.2020 </a:t>
            </a:r>
            <a:r>
              <a:rPr lang="ru-RU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№ </a:t>
            </a:r>
            <a:r>
              <a:rPr lang="ru-RU" u="sng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БС-4-11/7300</a:t>
            </a:r>
            <a:r>
              <a:rPr lang="ru-RU" u="sng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@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12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44241" y="235915"/>
            <a:ext cx="8576231" cy="373361"/>
          </a:xfrm>
        </p:spPr>
        <p:txBody>
          <a:bodyPr/>
          <a:lstStyle/>
          <a:p>
            <a:pPr algn="ctr"/>
            <a:r>
              <a:rPr lang="ru-RU" sz="2400" dirty="0" smtClean="0"/>
              <a:t>Вопросы-ответы</a:t>
            </a:r>
            <a:endParaRPr lang="ru-RU" sz="2400" dirty="0"/>
          </a:p>
        </p:txBody>
      </p:sp>
      <p:sp>
        <p:nvSpPr>
          <p:cNvPr id="12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402640" y="4398964"/>
            <a:ext cx="504825" cy="512762"/>
          </a:xfrm>
        </p:spPr>
        <p:txBody>
          <a:bodyPr/>
          <a:lstStyle/>
          <a:p>
            <a:pPr>
              <a:defRPr/>
            </a:pPr>
            <a:fld id="{53FD71BC-5379-48F4-8215-71C58495DB93}" type="slidenum">
              <a:rPr lang="ru-RU" smtClean="0"/>
              <a:t>7</a:t>
            </a:fld>
            <a:endParaRPr lang="ru-RU" dirty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442317906"/>
              </p:ext>
            </p:extLst>
          </p:nvPr>
        </p:nvGraphicFramePr>
        <p:xfrm>
          <a:off x="395536" y="617008"/>
          <a:ext cx="8007104" cy="42947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610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44241" y="235915"/>
            <a:ext cx="8576231" cy="373361"/>
          </a:xfrm>
        </p:spPr>
        <p:txBody>
          <a:bodyPr/>
          <a:lstStyle/>
          <a:p>
            <a:pPr algn="ctr"/>
            <a:r>
              <a:rPr lang="ru-RU" sz="2400" dirty="0" smtClean="0"/>
              <a:t>Вопросы-ответы</a:t>
            </a:r>
            <a:endParaRPr lang="ru-RU" sz="2400" dirty="0"/>
          </a:p>
        </p:txBody>
      </p:sp>
      <p:sp>
        <p:nvSpPr>
          <p:cNvPr id="12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402640" y="4398964"/>
            <a:ext cx="504825" cy="512762"/>
          </a:xfrm>
        </p:spPr>
        <p:txBody>
          <a:bodyPr/>
          <a:lstStyle/>
          <a:p>
            <a:pPr>
              <a:defRPr/>
            </a:pPr>
            <a:fld id="{53FD71BC-5379-48F4-8215-71C58495DB93}" type="slidenum">
              <a:rPr lang="ru-RU" smtClean="0"/>
              <a:t>8</a:t>
            </a:fld>
            <a:endParaRPr lang="ru-RU" dirty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866143782"/>
              </p:ext>
            </p:extLst>
          </p:nvPr>
        </p:nvGraphicFramePr>
        <p:xfrm>
          <a:off x="425273" y="699542"/>
          <a:ext cx="8007104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454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0000013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Ppt0000013</Template>
  <TotalTime>23344</TotalTime>
  <Words>2389</Words>
  <Application>Microsoft Office PowerPoint</Application>
  <PresentationFormat>Экран (16:9)</PresentationFormat>
  <Paragraphs>122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Tahoma</vt:lpstr>
      <vt:lpstr>Wingdings</vt:lpstr>
      <vt:lpstr>Ppt0000013</vt:lpstr>
      <vt:lpstr>Презентация PowerPoint</vt:lpstr>
      <vt:lpstr>Изменение законодательства с 1 января 2021 года</vt:lpstr>
      <vt:lpstr>Изменение законодательства с 1 января 2021 года</vt:lpstr>
      <vt:lpstr>Особенности заполнения раздела 3 «Персонифицированные сведения о застрахованных лицах» Расчета по страховым взносам</vt:lpstr>
      <vt:lpstr>Порядок заполнения уточненного расчета при внесении изменений в Персонифицированные сведения о застрахованных лицах</vt:lpstr>
      <vt:lpstr>Применение пониженных тарифов страховых взносов, субъектами МСП</vt:lpstr>
      <vt:lpstr>Чтобы избежать ошибок и несоответствий в расчете по страховым взносам необходимо сверяться с Контрольными соотношениями, приведенными в Приложении к письму ФНС России от 19.02.2021 № БС-4-11/2124@  (ред. от 14.04.2021)</vt:lpstr>
      <vt:lpstr>Вопросы-ответы</vt:lpstr>
      <vt:lpstr>Вопросы-ответы</vt:lpstr>
      <vt:lpstr>Вопросы-ответы</vt:lpstr>
      <vt:lpstr>Благодарю за внимание!</vt:lpstr>
    </vt:vector>
  </TitlesOfParts>
  <Company>Computer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Приём и обслуживание налогоплательщиков г. Москвы</dc:title>
  <dc:creator>ak</dc:creator>
  <cp:lastModifiedBy>Бутенко Людмила Анатольевна</cp:lastModifiedBy>
  <cp:revision>1024</cp:revision>
  <cp:lastPrinted>2021-06-25T06:38:39Z</cp:lastPrinted>
  <dcterms:created xsi:type="dcterms:W3CDTF">2013-02-15T12:10:44Z</dcterms:created>
  <dcterms:modified xsi:type="dcterms:W3CDTF">2021-06-25T06:40:05Z</dcterms:modified>
</cp:coreProperties>
</file>