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1"/>
  </p:sldMasterIdLst>
  <p:notesMasterIdLst>
    <p:notesMasterId r:id="rId18"/>
  </p:notesMasterIdLst>
  <p:sldIdLst>
    <p:sldId id="281" r:id="rId2"/>
    <p:sldId id="258" r:id="rId3"/>
    <p:sldId id="325" r:id="rId4"/>
    <p:sldId id="392" r:id="rId5"/>
    <p:sldId id="393" r:id="rId6"/>
    <p:sldId id="394" r:id="rId7"/>
    <p:sldId id="395" r:id="rId8"/>
    <p:sldId id="396" r:id="rId9"/>
    <p:sldId id="397" r:id="rId10"/>
    <p:sldId id="398" r:id="rId11"/>
    <p:sldId id="399" r:id="rId12"/>
    <p:sldId id="400" r:id="rId13"/>
    <p:sldId id="401" r:id="rId14"/>
    <p:sldId id="402" r:id="rId15"/>
    <p:sldId id="403" r:id="rId16"/>
    <p:sldId id="329" r:id="rId17"/>
  </p:sldIdLst>
  <p:sldSz cx="9144000" cy="5143500" type="screen16x9"/>
  <p:notesSz cx="6808788" cy="9940925"/>
  <p:defaultTextStyle>
    <a:defPPr>
      <a:defRPr lang="ru-RU"/>
    </a:defPPr>
    <a:lvl1pPr marL="0" algn="l" defTabSz="816296" rtl="0" eaLnBrk="1" latinLnBrk="0" hangingPunct="1">
      <a:defRPr sz="1600" kern="1200">
        <a:solidFill>
          <a:schemeClr val="tx1"/>
        </a:solidFill>
        <a:latin typeface="+mn-lt"/>
        <a:ea typeface="+mn-ea"/>
        <a:cs typeface="+mn-cs"/>
      </a:defRPr>
    </a:lvl1pPr>
    <a:lvl2pPr marL="408148" algn="l" defTabSz="816296" rtl="0" eaLnBrk="1" latinLnBrk="0" hangingPunct="1">
      <a:defRPr sz="1600" kern="1200">
        <a:solidFill>
          <a:schemeClr val="tx1"/>
        </a:solidFill>
        <a:latin typeface="+mn-lt"/>
        <a:ea typeface="+mn-ea"/>
        <a:cs typeface="+mn-cs"/>
      </a:defRPr>
    </a:lvl2pPr>
    <a:lvl3pPr marL="816296" algn="l" defTabSz="816296" rtl="0" eaLnBrk="1" latinLnBrk="0" hangingPunct="1">
      <a:defRPr sz="1600" kern="1200">
        <a:solidFill>
          <a:schemeClr val="tx1"/>
        </a:solidFill>
        <a:latin typeface="+mn-lt"/>
        <a:ea typeface="+mn-ea"/>
        <a:cs typeface="+mn-cs"/>
      </a:defRPr>
    </a:lvl3pPr>
    <a:lvl4pPr marL="1224443" algn="l" defTabSz="816296" rtl="0" eaLnBrk="1" latinLnBrk="0" hangingPunct="1">
      <a:defRPr sz="1600" kern="1200">
        <a:solidFill>
          <a:schemeClr val="tx1"/>
        </a:solidFill>
        <a:latin typeface="+mn-lt"/>
        <a:ea typeface="+mn-ea"/>
        <a:cs typeface="+mn-cs"/>
      </a:defRPr>
    </a:lvl4pPr>
    <a:lvl5pPr marL="1632591" algn="l" defTabSz="816296" rtl="0" eaLnBrk="1" latinLnBrk="0" hangingPunct="1">
      <a:defRPr sz="1600" kern="1200">
        <a:solidFill>
          <a:schemeClr val="tx1"/>
        </a:solidFill>
        <a:latin typeface="+mn-lt"/>
        <a:ea typeface="+mn-ea"/>
        <a:cs typeface="+mn-cs"/>
      </a:defRPr>
    </a:lvl5pPr>
    <a:lvl6pPr marL="2040739" algn="l" defTabSz="816296" rtl="0" eaLnBrk="1" latinLnBrk="0" hangingPunct="1">
      <a:defRPr sz="1600" kern="1200">
        <a:solidFill>
          <a:schemeClr val="tx1"/>
        </a:solidFill>
        <a:latin typeface="+mn-lt"/>
        <a:ea typeface="+mn-ea"/>
        <a:cs typeface="+mn-cs"/>
      </a:defRPr>
    </a:lvl6pPr>
    <a:lvl7pPr marL="2448887" algn="l" defTabSz="816296" rtl="0" eaLnBrk="1" latinLnBrk="0" hangingPunct="1">
      <a:defRPr sz="1600" kern="1200">
        <a:solidFill>
          <a:schemeClr val="tx1"/>
        </a:solidFill>
        <a:latin typeface="+mn-lt"/>
        <a:ea typeface="+mn-ea"/>
        <a:cs typeface="+mn-cs"/>
      </a:defRPr>
    </a:lvl7pPr>
    <a:lvl8pPr marL="2857035" algn="l" defTabSz="816296" rtl="0" eaLnBrk="1" latinLnBrk="0" hangingPunct="1">
      <a:defRPr sz="1600" kern="1200">
        <a:solidFill>
          <a:schemeClr val="tx1"/>
        </a:solidFill>
        <a:latin typeface="+mn-lt"/>
        <a:ea typeface="+mn-ea"/>
        <a:cs typeface="+mn-cs"/>
      </a:defRPr>
    </a:lvl8pPr>
    <a:lvl9pPr marL="3265183" algn="l" defTabSz="816296"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2968">
          <p15:clr>
            <a:srgbClr val="A4A3A4"/>
          </p15:clr>
        </p15:guide>
        <p15:guide id="3" orient="horz" pos="352">
          <p15:clr>
            <a:srgbClr val="A4A3A4"/>
          </p15:clr>
        </p15:guide>
        <p15:guide id="4" orient="horz" pos="948">
          <p15:clr>
            <a:srgbClr val="A4A3A4"/>
          </p15:clr>
        </p15:guide>
        <p15:guide id="5" pos="2880">
          <p15:clr>
            <a:srgbClr val="A4A3A4"/>
          </p15:clr>
        </p15:guide>
        <p15:guide id="6" pos="385">
          <p15:clr>
            <a:srgbClr val="A4A3A4"/>
          </p15:clr>
        </p15:guide>
        <p15:guide id="7" pos="1565">
          <p15:clr>
            <a:srgbClr val="A4A3A4"/>
          </p15:clr>
        </p15:guide>
        <p15:guide id="8" pos="5193">
          <p15:clr>
            <a:srgbClr val="A4A3A4"/>
          </p15:clr>
        </p15:guide>
        <p15:guide id="9" pos="4069">
          <p15:clr>
            <a:srgbClr val="A4A3A4"/>
          </p15:clr>
        </p15:guide>
        <p15:guide id="10" orient="horz" pos="3026">
          <p15:clr>
            <a:srgbClr val="A4A3A4"/>
          </p15:clr>
        </p15:guide>
        <p15:guide id="11" orient="horz" pos="2935">
          <p15:clr>
            <a:srgbClr val="A4A3A4"/>
          </p15:clr>
        </p15:guide>
        <p15:guide id="12" orient="horz" pos="9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20000"/>
    <a:srgbClr val="0000FF"/>
    <a:srgbClr val="194997"/>
    <a:srgbClr val="153E81"/>
    <a:srgbClr val="103064"/>
    <a:srgbClr val="76312F"/>
    <a:srgbClr val="009644"/>
    <a:srgbClr val="005BA7"/>
    <a:srgbClr val="180682"/>
    <a:srgbClr val="7A0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1EBBBCC-DAD2-459C-BE2E-F6DE35CF9A28}" styleName="Темный стиль 2 - акцент 3/акцент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3786" autoAdjust="0"/>
  </p:normalViewPr>
  <p:slideViewPr>
    <p:cSldViewPr showGuides="1">
      <p:cViewPr varScale="1">
        <p:scale>
          <a:sx n="144" d="100"/>
          <a:sy n="144" d="100"/>
        </p:scale>
        <p:origin x="648" y="102"/>
      </p:cViewPr>
      <p:guideLst>
        <p:guide orient="horz" pos="1620"/>
        <p:guide orient="horz" pos="2968"/>
        <p:guide orient="horz" pos="352"/>
        <p:guide orient="horz" pos="948"/>
        <p:guide pos="2880"/>
        <p:guide pos="385"/>
        <p:guide pos="1565"/>
        <p:guide pos="5193"/>
        <p:guide pos="4069"/>
        <p:guide orient="horz" pos="3026"/>
        <p:guide orient="horz" pos="2935"/>
        <p:guide orient="horz" pos="9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1"/>
            <a:ext cx="2950475" cy="497046"/>
          </a:xfrm>
          <a:prstGeom prst="rect">
            <a:avLst/>
          </a:prstGeom>
        </p:spPr>
        <p:txBody>
          <a:bodyPr vert="horz" lIns="91723" tIns="45861" rIns="91723" bIns="45861" rtlCol="0"/>
          <a:lstStyle>
            <a:lvl1pPr algn="l">
              <a:defRPr sz="1200"/>
            </a:lvl1pPr>
          </a:lstStyle>
          <a:p>
            <a:endParaRPr lang="ru-RU"/>
          </a:p>
        </p:txBody>
      </p:sp>
      <p:sp>
        <p:nvSpPr>
          <p:cNvPr id="3" name="Дата 2"/>
          <p:cNvSpPr>
            <a:spLocks noGrp="1"/>
          </p:cNvSpPr>
          <p:nvPr>
            <p:ph type="dt" idx="1"/>
          </p:nvPr>
        </p:nvSpPr>
        <p:spPr>
          <a:xfrm>
            <a:off x="3856739" y="1"/>
            <a:ext cx="2950475" cy="497046"/>
          </a:xfrm>
          <a:prstGeom prst="rect">
            <a:avLst/>
          </a:prstGeom>
        </p:spPr>
        <p:txBody>
          <a:bodyPr vert="horz" lIns="91723" tIns="45861" rIns="91723" bIns="45861" rtlCol="0"/>
          <a:lstStyle>
            <a:lvl1pPr algn="r">
              <a:defRPr sz="1200"/>
            </a:lvl1pPr>
          </a:lstStyle>
          <a:p>
            <a:fld id="{54B2CB9A-35A0-44DF-9563-3B4294FF58F5}" type="datetimeFigureOut">
              <a:rPr lang="ru-RU" smtClean="0"/>
              <a:pPr/>
              <a:t>23.06.2023</a:t>
            </a:fld>
            <a:endParaRPr lang="ru-RU"/>
          </a:p>
        </p:txBody>
      </p:sp>
      <p:sp>
        <p:nvSpPr>
          <p:cNvPr id="4" name="Образ слайда 3"/>
          <p:cNvSpPr>
            <a:spLocks noGrp="1" noRot="1" noChangeAspect="1"/>
          </p:cNvSpPr>
          <p:nvPr>
            <p:ph type="sldImg" idx="2"/>
          </p:nvPr>
        </p:nvSpPr>
        <p:spPr>
          <a:xfrm>
            <a:off x="90488" y="744538"/>
            <a:ext cx="6627812" cy="3729037"/>
          </a:xfrm>
          <a:prstGeom prst="rect">
            <a:avLst/>
          </a:prstGeom>
          <a:noFill/>
          <a:ln w="12700">
            <a:solidFill>
              <a:prstClr val="black"/>
            </a:solidFill>
          </a:ln>
        </p:spPr>
        <p:txBody>
          <a:bodyPr vert="horz" lIns="91723" tIns="45861" rIns="91723" bIns="45861" rtlCol="0" anchor="ctr"/>
          <a:lstStyle/>
          <a:p>
            <a:endParaRPr lang="ru-RU"/>
          </a:p>
        </p:txBody>
      </p:sp>
      <p:sp>
        <p:nvSpPr>
          <p:cNvPr id="5" name="Заметки 4"/>
          <p:cNvSpPr>
            <a:spLocks noGrp="1"/>
          </p:cNvSpPr>
          <p:nvPr>
            <p:ph type="body" sz="quarter" idx="3"/>
          </p:nvPr>
        </p:nvSpPr>
        <p:spPr>
          <a:xfrm>
            <a:off x="680880" y="4721940"/>
            <a:ext cx="5447030" cy="4473416"/>
          </a:xfrm>
          <a:prstGeom prst="rect">
            <a:avLst/>
          </a:prstGeom>
        </p:spPr>
        <p:txBody>
          <a:bodyPr vert="horz" lIns="91723" tIns="45861" rIns="91723" bIns="45861"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2" y="9442155"/>
            <a:ext cx="2950475" cy="497046"/>
          </a:xfrm>
          <a:prstGeom prst="rect">
            <a:avLst/>
          </a:prstGeom>
        </p:spPr>
        <p:txBody>
          <a:bodyPr vert="horz" lIns="91723" tIns="45861" rIns="91723" bIns="45861" rtlCol="0" anchor="b"/>
          <a:lstStyle>
            <a:lvl1pPr algn="l">
              <a:defRPr sz="1200"/>
            </a:lvl1pPr>
          </a:lstStyle>
          <a:p>
            <a:endParaRPr lang="ru-RU"/>
          </a:p>
        </p:txBody>
      </p:sp>
      <p:sp>
        <p:nvSpPr>
          <p:cNvPr id="7" name="Номер слайда 6"/>
          <p:cNvSpPr>
            <a:spLocks noGrp="1"/>
          </p:cNvSpPr>
          <p:nvPr>
            <p:ph type="sldNum" sz="quarter" idx="5"/>
          </p:nvPr>
        </p:nvSpPr>
        <p:spPr>
          <a:xfrm>
            <a:off x="3856739" y="9442155"/>
            <a:ext cx="2950475" cy="497046"/>
          </a:xfrm>
          <a:prstGeom prst="rect">
            <a:avLst/>
          </a:prstGeom>
        </p:spPr>
        <p:txBody>
          <a:bodyPr vert="horz" lIns="91723" tIns="45861" rIns="91723" bIns="45861" rtlCol="0" anchor="b"/>
          <a:lstStyle>
            <a:lvl1pPr algn="r">
              <a:defRPr sz="1200"/>
            </a:lvl1pPr>
          </a:lstStyle>
          <a:p>
            <a:fld id="{67CAF5B9-CC1E-4A3E-B04F-728BB30B0B5D}" type="slidenum">
              <a:rPr lang="ru-RU" smtClean="0"/>
              <a:pPr/>
              <a:t>‹#›</a:t>
            </a:fld>
            <a:endParaRPr lang="ru-RU"/>
          </a:p>
        </p:txBody>
      </p:sp>
    </p:spTree>
    <p:extLst>
      <p:ext uri="{BB962C8B-B14F-4D97-AF65-F5344CB8AC3E}">
        <p14:creationId xmlns:p14="http://schemas.microsoft.com/office/powerpoint/2010/main" val="1823129620"/>
      </p:ext>
    </p:extLst>
  </p:cSld>
  <p:clrMap bg1="lt1" tx1="dk1" bg2="lt2" tx2="dk2" accent1="accent1" accent2="accent2" accent3="accent3" accent4="accent4" accent5="accent5" accent6="accent6" hlink="hlink" folHlink="folHlink"/>
  <p:notesStyle>
    <a:lvl1pPr marL="0" algn="l" defTabSz="816296" rtl="0" eaLnBrk="1" latinLnBrk="0" hangingPunct="1">
      <a:defRPr sz="1100" kern="1200">
        <a:solidFill>
          <a:schemeClr val="tx1"/>
        </a:solidFill>
        <a:latin typeface="+mn-lt"/>
        <a:ea typeface="+mn-ea"/>
        <a:cs typeface="+mn-cs"/>
      </a:defRPr>
    </a:lvl1pPr>
    <a:lvl2pPr marL="408148" algn="l" defTabSz="816296" rtl="0" eaLnBrk="1" latinLnBrk="0" hangingPunct="1">
      <a:defRPr sz="1100" kern="1200">
        <a:solidFill>
          <a:schemeClr val="tx1"/>
        </a:solidFill>
        <a:latin typeface="+mn-lt"/>
        <a:ea typeface="+mn-ea"/>
        <a:cs typeface="+mn-cs"/>
      </a:defRPr>
    </a:lvl2pPr>
    <a:lvl3pPr marL="816296" algn="l" defTabSz="816296" rtl="0" eaLnBrk="1" latinLnBrk="0" hangingPunct="1">
      <a:defRPr sz="1100" kern="1200">
        <a:solidFill>
          <a:schemeClr val="tx1"/>
        </a:solidFill>
        <a:latin typeface="+mn-lt"/>
        <a:ea typeface="+mn-ea"/>
        <a:cs typeface="+mn-cs"/>
      </a:defRPr>
    </a:lvl3pPr>
    <a:lvl4pPr marL="1224443" algn="l" defTabSz="816296" rtl="0" eaLnBrk="1" latinLnBrk="0" hangingPunct="1">
      <a:defRPr sz="1100" kern="1200">
        <a:solidFill>
          <a:schemeClr val="tx1"/>
        </a:solidFill>
        <a:latin typeface="+mn-lt"/>
        <a:ea typeface="+mn-ea"/>
        <a:cs typeface="+mn-cs"/>
      </a:defRPr>
    </a:lvl4pPr>
    <a:lvl5pPr marL="1632591" algn="l" defTabSz="816296" rtl="0" eaLnBrk="1" latinLnBrk="0" hangingPunct="1">
      <a:defRPr sz="1100" kern="1200">
        <a:solidFill>
          <a:schemeClr val="tx1"/>
        </a:solidFill>
        <a:latin typeface="+mn-lt"/>
        <a:ea typeface="+mn-ea"/>
        <a:cs typeface="+mn-cs"/>
      </a:defRPr>
    </a:lvl5pPr>
    <a:lvl6pPr marL="2040739" algn="l" defTabSz="816296" rtl="0" eaLnBrk="1" latinLnBrk="0" hangingPunct="1">
      <a:defRPr sz="1100" kern="1200">
        <a:solidFill>
          <a:schemeClr val="tx1"/>
        </a:solidFill>
        <a:latin typeface="+mn-lt"/>
        <a:ea typeface="+mn-ea"/>
        <a:cs typeface="+mn-cs"/>
      </a:defRPr>
    </a:lvl6pPr>
    <a:lvl7pPr marL="2448887" algn="l" defTabSz="816296" rtl="0" eaLnBrk="1" latinLnBrk="0" hangingPunct="1">
      <a:defRPr sz="1100" kern="1200">
        <a:solidFill>
          <a:schemeClr val="tx1"/>
        </a:solidFill>
        <a:latin typeface="+mn-lt"/>
        <a:ea typeface="+mn-ea"/>
        <a:cs typeface="+mn-cs"/>
      </a:defRPr>
    </a:lvl7pPr>
    <a:lvl8pPr marL="2857035" algn="l" defTabSz="816296" rtl="0" eaLnBrk="1" latinLnBrk="0" hangingPunct="1">
      <a:defRPr sz="1100" kern="1200">
        <a:solidFill>
          <a:schemeClr val="tx1"/>
        </a:solidFill>
        <a:latin typeface="+mn-lt"/>
        <a:ea typeface="+mn-ea"/>
        <a:cs typeface="+mn-cs"/>
      </a:defRPr>
    </a:lvl8pPr>
    <a:lvl9pPr marL="3265183" algn="l" defTabSz="816296"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5</a:t>
            </a:fld>
            <a:endParaRPr lang="ru-RU"/>
          </a:p>
        </p:txBody>
      </p:sp>
    </p:spTree>
    <p:extLst>
      <p:ext uri="{BB962C8B-B14F-4D97-AF65-F5344CB8AC3E}">
        <p14:creationId xmlns:p14="http://schemas.microsoft.com/office/powerpoint/2010/main" val="3911407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14</a:t>
            </a:fld>
            <a:endParaRPr lang="ru-RU"/>
          </a:p>
        </p:txBody>
      </p:sp>
    </p:spTree>
    <p:extLst>
      <p:ext uri="{BB962C8B-B14F-4D97-AF65-F5344CB8AC3E}">
        <p14:creationId xmlns:p14="http://schemas.microsoft.com/office/powerpoint/2010/main" val="2143541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15</a:t>
            </a:fld>
            <a:endParaRPr lang="ru-RU"/>
          </a:p>
        </p:txBody>
      </p:sp>
    </p:spTree>
    <p:extLst>
      <p:ext uri="{BB962C8B-B14F-4D97-AF65-F5344CB8AC3E}">
        <p14:creationId xmlns:p14="http://schemas.microsoft.com/office/powerpoint/2010/main" val="4235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6</a:t>
            </a:fld>
            <a:endParaRPr lang="ru-RU"/>
          </a:p>
        </p:txBody>
      </p:sp>
    </p:spTree>
    <p:extLst>
      <p:ext uri="{BB962C8B-B14F-4D97-AF65-F5344CB8AC3E}">
        <p14:creationId xmlns:p14="http://schemas.microsoft.com/office/powerpoint/2010/main" val="183939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7</a:t>
            </a:fld>
            <a:endParaRPr lang="ru-RU"/>
          </a:p>
        </p:txBody>
      </p:sp>
    </p:spTree>
    <p:extLst>
      <p:ext uri="{BB962C8B-B14F-4D97-AF65-F5344CB8AC3E}">
        <p14:creationId xmlns:p14="http://schemas.microsoft.com/office/powerpoint/2010/main" val="3902982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8</a:t>
            </a:fld>
            <a:endParaRPr lang="ru-RU"/>
          </a:p>
        </p:txBody>
      </p:sp>
    </p:spTree>
    <p:extLst>
      <p:ext uri="{BB962C8B-B14F-4D97-AF65-F5344CB8AC3E}">
        <p14:creationId xmlns:p14="http://schemas.microsoft.com/office/powerpoint/2010/main" val="671189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9</a:t>
            </a:fld>
            <a:endParaRPr lang="ru-RU"/>
          </a:p>
        </p:txBody>
      </p:sp>
    </p:spTree>
    <p:extLst>
      <p:ext uri="{BB962C8B-B14F-4D97-AF65-F5344CB8AC3E}">
        <p14:creationId xmlns:p14="http://schemas.microsoft.com/office/powerpoint/2010/main" val="3572549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10</a:t>
            </a:fld>
            <a:endParaRPr lang="ru-RU"/>
          </a:p>
        </p:txBody>
      </p:sp>
    </p:spTree>
    <p:extLst>
      <p:ext uri="{BB962C8B-B14F-4D97-AF65-F5344CB8AC3E}">
        <p14:creationId xmlns:p14="http://schemas.microsoft.com/office/powerpoint/2010/main" val="2323231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11</a:t>
            </a:fld>
            <a:endParaRPr lang="ru-RU"/>
          </a:p>
        </p:txBody>
      </p:sp>
    </p:spTree>
    <p:extLst>
      <p:ext uri="{BB962C8B-B14F-4D97-AF65-F5344CB8AC3E}">
        <p14:creationId xmlns:p14="http://schemas.microsoft.com/office/powerpoint/2010/main" val="1524956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12</a:t>
            </a:fld>
            <a:endParaRPr lang="ru-RU"/>
          </a:p>
        </p:txBody>
      </p:sp>
    </p:spTree>
    <p:extLst>
      <p:ext uri="{BB962C8B-B14F-4D97-AF65-F5344CB8AC3E}">
        <p14:creationId xmlns:p14="http://schemas.microsoft.com/office/powerpoint/2010/main" val="2894236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7CAF5B9-CC1E-4A3E-B04F-728BB30B0B5D}" type="slidenum">
              <a:rPr lang="ru-RU" smtClean="0"/>
              <a:pPr/>
              <a:t>13</a:t>
            </a:fld>
            <a:endParaRPr lang="ru-RU"/>
          </a:p>
        </p:txBody>
      </p:sp>
    </p:spTree>
    <p:extLst>
      <p:ext uri="{BB962C8B-B14F-4D97-AF65-F5344CB8AC3E}">
        <p14:creationId xmlns:p14="http://schemas.microsoft.com/office/powerpoint/2010/main" val="2414215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1AF79BE-71E6-4E76-8706-C4D9E5ED79EC}" type="datetimeFigureOut">
              <a:rPr lang="ru-RU" smtClean="0"/>
              <a:t>23.06.2023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4022DB-B56E-48D5-BA18-957933CAA545}" type="slidenum">
              <a:rPr lang="ru-RU" smtClean="0"/>
              <a:t>‹#›</a:t>
            </a:fld>
            <a:endParaRPr lang="ru-RU"/>
          </a:p>
        </p:txBody>
      </p:sp>
      <p:pic>
        <p:nvPicPr>
          <p:cNvPr id="7" name="Picture 2" descr="Z:\Projects\Текущие\Проектная\FNS_2012\_БРЭНДБУК\out\PPT\3_1_present_16.9-01.png"/>
          <p:cNvPicPr>
            <a:picLocks noChangeAspect="1" noChangeArrowheads="1"/>
          </p:cNvPicPr>
          <p:nvPr/>
        </p:nvPicPr>
        <p:blipFill>
          <a:blip r:embed="rId2" cstate="print"/>
          <a:stretch>
            <a:fillRect/>
          </a:stretch>
        </p:blipFill>
        <p:spPr bwMode="auto">
          <a:xfrm>
            <a:off x="0" y="1169"/>
            <a:ext cx="9144000" cy="5142895"/>
          </a:xfrm>
          <a:prstGeom prst="rect">
            <a:avLst/>
          </a:prstGeom>
          <a:noFill/>
        </p:spPr>
      </p:pic>
      <p:pic>
        <p:nvPicPr>
          <p:cNvPr id="8" name="Picture 2" descr="Z:\Projects\Текущие\Проектная\FNS_2012\_БРЭНДБУК\out\PPT\3_1_present_16.9-01.png"/>
          <p:cNvPicPr>
            <a:picLocks noChangeAspect="1" noChangeArrowheads="1"/>
          </p:cNvPicPr>
          <p:nvPr userDrawn="1"/>
        </p:nvPicPr>
        <p:blipFill>
          <a:blip r:embed="rId2" cstate="print"/>
          <a:stretch>
            <a:fillRect/>
          </a:stretch>
        </p:blipFill>
        <p:spPr bwMode="auto">
          <a:xfrm>
            <a:off x="0" y="1169"/>
            <a:ext cx="9144000" cy="5142895"/>
          </a:xfrm>
          <a:prstGeom prst="rect">
            <a:avLst/>
          </a:prstGeom>
          <a:noFill/>
        </p:spPr>
      </p:pic>
    </p:spTree>
    <p:extLst>
      <p:ext uri="{BB962C8B-B14F-4D97-AF65-F5344CB8AC3E}">
        <p14:creationId xmlns:p14="http://schemas.microsoft.com/office/powerpoint/2010/main" val="305670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4358524-75FA-4DFF-9D30-F97C17CE17A5}" type="datetime1">
              <a:rPr lang="ru-RU" smtClean="0"/>
              <a:pPr/>
              <a:t>23.06.2023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0E89E6-FE54-4E13-859C-1FA908D70D39}" type="slidenum">
              <a:rPr lang="ru-RU" smtClean="0"/>
              <a:pPr/>
              <a:t>‹#›</a:t>
            </a:fld>
            <a:endParaRPr lang="ru-RU"/>
          </a:p>
        </p:txBody>
      </p:sp>
    </p:spTree>
    <p:extLst>
      <p:ext uri="{BB962C8B-B14F-4D97-AF65-F5344CB8AC3E}">
        <p14:creationId xmlns:p14="http://schemas.microsoft.com/office/powerpoint/2010/main" val="4204280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769B2CD-5EDF-45E0-A730-F2C3E6027E1D}" type="datetime1">
              <a:rPr lang="ru-RU" smtClean="0"/>
              <a:pPr/>
              <a:t>23.06.2023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0E89E6-FE54-4E13-859C-1FA908D70D39}" type="slidenum">
              <a:rPr lang="ru-RU" smtClean="0"/>
              <a:pPr/>
              <a:t>‹#›</a:t>
            </a:fld>
            <a:endParaRPr lang="ru-RU"/>
          </a:p>
        </p:txBody>
      </p:sp>
    </p:spTree>
    <p:extLst>
      <p:ext uri="{BB962C8B-B14F-4D97-AF65-F5344CB8AC3E}">
        <p14:creationId xmlns:p14="http://schemas.microsoft.com/office/powerpoint/2010/main" val="211656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Заголовок и объект">
    <p:spTree>
      <p:nvGrpSpPr>
        <p:cNvPr id="1" name=""/>
        <p:cNvGrpSpPr/>
        <p:nvPr/>
      </p:nvGrpSpPr>
      <p:grpSpPr>
        <a:xfrm>
          <a:off x="0" y="0"/>
          <a:ext cx="0" cy="0"/>
          <a:chOff x="0" y="0"/>
          <a:chExt cx="0" cy="0"/>
        </a:xfrm>
      </p:grpSpPr>
      <p:pic>
        <p:nvPicPr>
          <p:cNvPr id="4098" name="Picture 2" descr="Z:\Projects\Текущие\Проектная\FNS_2012\_БРЭНДБУК\out\PPT\3_1_present_16.9-04.png"/>
          <p:cNvPicPr>
            <a:picLocks noChangeAspect="1" noChangeArrowheads="1"/>
          </p:cNvPicPr>
          <p:nvPr/>
        </p:nvPicPr>
        <p:blipFill>
          <a:blip r:embed="rId2" cstate="print"/>
          <a:stretch>
            <a:fillRect/>
          </a:stretch>
        </p:blipFill>
        <p:spPr bwMode="auto">
          <a:xfrm>
            <a:off x="1" y="1169"/>
            <a:ext cx="9143998" cy="5142895"/>
          </a:xfrm>
          <a:prstGeom prst="rect">
            <a:avLst/>
          </a:prstGeom>
          <a:noFill/>
        </p:spPr>
      </p:pic>
      <p:sp>
        <p:nvSpPr>
          <p:cNvPr id="3" name="Содержимое 2"/>
          <p:cNvSpPr>
            <a:spLocks noGrp="1"/>
          </p:cNvSpPr>
          <p:nvPr>
            <p:ph idx="1"/>
          </p:nvPr>
        </p:nvSpPr>
        <p:spPr>
          <a:xfrm>
            <a:off x="611188" y="1504951"/>
            <a:ext cx="7632700" cy="3206749"/>
          </a:xfrm>
        </p:spPr>
        <p:txBody>
          <a:bodyPr>
            <a:noAutofit/>
          </a:bodyPr>
          <a:lstStyle>
            <a:lvl1pPr marL="284505" indent="0">
              <a:buFontTx/>
              <a:buNone/>
              <a:defRPr b="1">
                <a:latin typeface="+mj-lt"/>
              </a:defRPr>
            </a:lvl1pPr>
            <a:lvl2pPr marL="284505" indent="0">
              <a:defRPr>
                <a:latin typeface="+mj-lt"/>
              </a:defRPr>
            </a:lvl2pPr>
            <a:lvl3pPr marL="491981" indent="-203750">
              <a:defRPr>
                <a:latin typeface="+mj-lt"/>
              </a:defRPr>
            </a:lvl3pPr>
            <a:lvl4pPr marL="0" indent="282020">
              <a:defRPr>
                <a:latin typeface="+mj-lt"/>
              </a:defRPr>
            </a:lvl4pPr>
            <a:lvl5pPr marL="1123109" indent="0">
              <a:buNone/>
              <a:defRPr>
                <a:latin typeface="+mj-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0" name="Заголовок 9"/>
          <p:cNvSpPr>
            <a:spLocks noGrp="1"/>
          </p:cNvSpPr>
          <p:nvPr>
            <p:ph type="title" hasCustomPrompt="1"/>
          </p:nvPr>
        </p:nvSpPr>
        <p:spPr>
          <a:xfrm>
            <a:off x="611190" y="558801"/>
            <a:ext cx="7632699" cy="946150"/>
          </a:xfrm>
        </p:spPr>
        <p:txBody>
          <a:bodyPr>
            <a:noAutofit/>
          </a:bodyPr>
          <a:lstStyle>
            <a:lvl1pPr marL="0" marR="0" indent="0" defTabSz="816296" rtl="0" eaLnBrk="1" fontAlgn="auto" latinLnBrk="0" hangingPunct="1">
              <a:lnSpc>
                <a:spcPct val="100000"/>
              </a:lnSpc>
              <a:spcBef>
                <a:spcPct val="0"/>
              </a:spcBef>
              <a:spcAft>
                <a:spcPts val="0"/>
              </a:spcAft>
              <a:tabLst/>
              <a:defRPr sz="4200"/>
            </a:lvl1pPr>
          </a:lstStyle>
          <a:p>
            <a:pPr marL="0" marR="0" lvl="0" indent="0" defTabSz="816296" rtl="0" eaLnBrk="1" fontAlgn="auto" latinLnBrk="0" hangingPunct="1">
              <a:lnSpc>
                <a:spcPct val="100000"/>
              </a:lnSpc>
              <a:spcBef>
                <a:spcPct val="0"/>
              </a:spcBef>
              <a:spcAft>
                <a:spcPts val="0"/>
              </a:spcAft>
              <a:tabLst/>
              <a:defRPr/>
            </a:pPr>
            <a:r>
              <a:rPr kumimoji="0" lang="ru-RU" sz="3800" b="1" i="0" u="none" strike="noStrike" kern="1200" cap="none" spc="0" normalizeH="0" baseline="0" noProof="0" dirty="0">
                <a:ln>
                  <a:noFill/>
                </a:ln>
                <a:solidFill>
                  <a:srgbClr val="005AA9"/>
                </a:solidFill>
                <a:effectLst/>
                <a:uLnTx/>
                <a:uFillTx/>
                <a:latin typeface="+mj-lt"/>
                <a:ea typeface="+mj-ea"/>
                <a:cs typeface="+mj-cs"/>
              </a:rPr>
              <a:t>1/ ЗАГОЛОВОК СЛАЙДА</a:t>
            </a:r>
          </a:p>
        </p:txBody>
      </p:sp>
      <p:sp>
        <p:nvSpPr>
          <p:cNvPr id="7" name="Номер слайда 6"/>
          <p:cNvSpPr>
            <a:spLocks noGrp="1"/>
          </p:cNvSpPr>
          <p:nvPr>
            <p:ph type="sldNum" sz="quarter" idx="11"/>
          </p:nvPr>
        </p:nvSpPr>
        <p:spPr/>
        <p:txBody>
          <a:bodyPr/>
          <a:lstStyle/>
          <a:p>
            <a:fld id="{E20E89E6-FE54-4E13-859C-1FA908D70D39}" type="slidenum">
              <a:rPr lang="ru-RU" smtClean="0"/>
              <a:pPr/>
              <a:t>‹#›</a:t>
            </a:fld>
            <a:endParaRPr lang="ru-RU" dirty="0"/>
          </a:p>
        </p:txBody>
      </p:sp>
      <p:pic>
        <p:nvPicPr>
          <p:cNvPr id="6" name="Picture 2" descr="Z:\Projects\Текущие\Проектная\FNS_2012\_БРЭНДБУК\out\PPT\3_1_present_16.9-04.png"/>
          <p:cNvPicPr>
            <a:picLocks noChangeAspect="1" noChangeArrowheads="1"/>
          </p:cNvPicPr>
          <p:nvPr userDrawn="1"/>
        </p:nvPicPr>
        <p:blipFill>
          <a:blip r:embed="rId2" cstate="print"/>
          <a:stretch>
            <a:fillRect/>
          </a:stretch>
        </p:blipFill>
        <p:spPr bwMode="auto">
          <a:xfrm>
            <a:off x="1" y="1169"/>
            <a:ext cx="9143998" cy="5142895"/>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Титульный слайд">
    <p:spTree>
      <p:nvGrpSpPr>
        <p:cNvPr id="1" name=""/>
        <p:cNvGrpSpPr/>
        <p:nvPr/>
      </p:nvGrpSpPr>
      <p:grpSpPr>
        <a:xfrm>
          <a:off x="0" y="0"/>
          <a:ext cx="0" cy="0"/>
          <a:chOff x="0" y="0"/>
          <a:chExt cx="0" cy="0"/>
        </a:xfrm>
      </p:grpSpPr>
      <p:pic>
        <p:nvPicPr>
          <p:cNvPr id="2" name="Picture 2" descr="Z:\Projects\Текущие\Проектная\FNS_2012\_БРЭНДБУК\out\PPT\3_1_present_16.9-02.png"/>
          <p:cNvPicPr>
            <a:picLocks noChangeAspect="1" noChangeArrowheads="1"/>
          </p:cNvPicPr>
          <p:nvPr/>
        </p:nvPicPr>
        <p:blipFill>
          <a:blip r:embed="rId2" cstate="print"/>
          <a:stretch>
            <a:fillRect/>
          </a:stretch>
        </p:blipFill>
        <p:spPr bwMode="auto">
          <a:xfrm>
            <a:off x="0" y="-563"/>
            <a:ext cx="9144000" cy="5142895"/>
          </a:xfrm>
          <a:prstGeom prst="rect">
            <a:avLst/>
          </a:prstGeom>
          <a:noFill/>
        </p:spPr>
      </p:pic>
      <p:sp>
        <p:nvSpPr>
          <p:cNvPr id="8" name="Заголовок 1"/>
          <p:cNvSpPr>
            <a:spLocks noGrp="1"/>
          </p:cNvSpPr>
          <p:nvPr>
            <p:ph type="ctrTitle" hasCustomPrompt="1"/>
          </p:nvPr>
        </p:nvSpPr>
        <p:spPr>
          <a:xfrm>
            <a:off x="2478468" y="935856"/>
            <a:ext cx="6102883" cy="3580110"/>
          </a:xfrm>
        </p:spPr>
        <p:txBody>
          <a:bodyPr anchor="t">
            <a:normAutofit/>
          </a:bodyPr>
          <a:lstStyle>
            <a:lvl1pPr algn="l">
              <a:lnSpc>
                <a:spcPts val="5400"/>
              </a:lnSpc>
              <a:defRPr sz="4700" b="1">
                <a:solidFill>
                  <a:srgbClr val="8D8C90"/>
                </a:solidFill>
                <a:latin typeface="+mj-lt"/>
              </a:defRPr>
            </a:lvl1pPr>
          </a:lstStyle>
          <a:p>
            <a:r>
              <a:rPr lang="ru-RU" dirty="0"/>
              <a:t>НАЗВАНИЕ ПРЕЗЕНТАЦИИ</a:t>
            </a:r>
          </a:p>
        </p:txBody>
      </p:sp>
      <p:pic>
        <p:nvPicPr>
          <p:cNvPr id="4" name="Picture 2" descr="Z:\Projects\Текущие\Проектная\FNS_2012\_БРЭНДБУК\out\PPT\3_1_present_16.9-02.png"/>
          <p:cNvPicPr>
            <a:picLocks noChangeAspect="1" noChangeArrowheads="1"/>
          </p:cNvPicPr>
          <p:nvPr userDrawn="1"/>
        </p:nvPicPr>
        <p:blipFill>
          <a:blip r:embed="rId2" cstate="print"/>
          <a:stretch>
            <a:fillRect/>
          </a:stretch>
        </p:blipFill>
        <p:spPr bwMode="auto">
          <a:xfrm>
            <a:off x="0" y="-563"/>
            <a:ext cx="9144000" cy="5142895"/>
          </a:xfrm>
          <a:prstGeom prst="rect">
            <a:avLst/>
          </a:prstGeom>
          <a:noFill/>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188" y="1504952"/>
            <a:ext cx="7632700" cy="3206749"/>
          </a:xfrm>
        </p:spPr>
        <p:txBody>
          <a:bodyPr>
            <a:noAutofit/>
          </a:bodyPr>
          <a:lstStyle>
            <a:lvl1pPr marL="284505" indent="0">
              <a:buFontTx/>
              <a:buNone/>
              <a:defRPr b="1">
                <a:latin typeface="+mj-lt"/>
              </a:defRPr>
            </a:lvl1pPr>
            <a:lvl2pPr marL="282020" indent="2485">
              <a:defRPr>
                <a:latin typeface="+mj-lt"/>
              </a:defRPr>
            </a:lvl2pPr>
            <a:lvl3pPr marL="491981" indent="-203750">
              <a:tabLst/>
              <a:defRPr>
                <a:latin typeface="+mj-lt"/>
              </a:defRPr>
            </a:lvl3pPr>
            <a:lvl4pPr marL="0" indent="282020">
              <a:defRPr>
                <a:latin typeface="+mj-lt"/>
              </a:defRPr>
            </a:lvl4pPr>
            <a:lvl5pPr>
              <a:buNone/>
              <a:defRPr>
                <a:latin typeface="+mj-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0" name="TextBox 9"/>
          <p:cNvSpPr txBox="1"/>
          <p:nvPr/>
        </p:nvSpPr>
        <p:spPr>
          <a:xfrm>
            <a:off x="5926640" y="3845307"/>
            <a:ext cx="923618" cy="282640"/>
          </a:xfrm>
          <a:prstGeom prst="rect">
            <a:avLst/>
          </a:prstGeom>
          <a:noFill/>
        </p:spPr>
        <p:txBody>
          <a:bodyPr wrap="square" lIns="71561" tIns="35780" rIns="71561" bIns="35780" rtlCol="0">
            <a:noAutofit/>
          </a:bodyPr>
          <a:lstStyle/>
          <a:p>
            <a:endParaRPr lang="ru-RU" dirty="0"/>
          </a:p>
        </p:txBody>
      </p:sp>
      <p:sp>
        <p:nvSpPr>
          <p:cNvPr id="13" name="Заголовок 12"/>
          <p:cNvSpPr>
            <a:spLocks noGrp="1"/>
          </p:cNvSpPr>
          <p:nvPr>
            <p:ph type="title" hasCustomPrompt="1"/>
          </p:nvPr>
        </p:nvSpPr>
        <p:spPr>
          <a:xfrm>
            <a:off x="611189" y="558801"/>
            <a:ext cx="7548638" cy="946151"/>
          </a:xfrm>
        </p:spPr>
        <p:txBody>
          <a:bodyPr/>
          <a:lstStyle>
            <a:lvl1pPr marL="0" marR="0" indent="0" defTabSz="816296" rtl="0" eaLnBrk="1" fontAlgn="auto" latinLnBrk="0" hangingPunct="1">
              <a:lnSpc>
                <a:spcPct val="100000"/>
              </a:lnSpc>
              <a:spcBef>
                <a:spcPct val="0"/>
              </a:spcBef>
              <a:spcAft>
                <a:spcPts val="0"/>
              </a:spcAft>
              <a:tabLst/>
              <a:defRPr sz="4200"/>
            </a:lvl1pPr>
          </a:lstStyle>
          <a:p>
            <a:pPr marL="0" marR="0" lvl="0" indent="0" defTabSz="816296" rtl="0" eaLnBrk="1" fontAlgn="auto" latinLnBrk="0" hangingPunct="1">
              <a:lnSpc>
                <a:spcPct val="100000"/>
              </a:lnSpc>
              <a:spcBef>
                <a:spcPct val="0"/>
              </a:spcBef>
              <a:spcAft>
                <a:spcPts val="0"/>
              </a:spcAft>
              <a:tabLst/>
              <a:defRPr/>
            </a:pPr>
            <a:r>
              <a:rPr kumimoji="0" lang="ru-RU" sz="3800" b="1" i="0" u="none" strike="noStrike" kern="1200" cap="none" spc="0" normalizeH="0" baseline="0" noProof="0" dirty="0">
                <a:ln>
                  <a:noFill/>
                </a:ln>
                <a:solidFill>
                  <a:srgbClr val="005AA9"/>
                </a:solidFill>
                <a:effectLst/>
                <a:uLnTx/>
                <a:uFillTx/>
                <a:latin typeface="+mj-lt"/>
                <a:ea typeface="+mj-ea"/>
                <a:cs typeface="+mj-cs"/>
              </a:rPr>
              <a:t>1/ ЗАГОЛОВОК СЛАЙДА</a:t>
            </a:r>
          </a:p>
        </p:txBody>
      </p:sp>
      <p:sp>
        <p:nvSpPr>
          <p:cNvPr id="14" name="Номер слайда 13"/>
          <p:cNvSpPr>
            <a:spLocks noGrp="1"/>
          </p:cNvSpPr>
          <p:nvPr>
            <p:ph type="sldNum" sz="quarter" idx="11"/>
          </p:nvPr>
        </p:nvSpPr>
        <p:spPr/>
        <p:txBody>
          <a:bodyPr/>
          <a:lstStyle/>
          <a:p>
            <a:fld id="{E20E89E6-FE54-4E13-859C-1FA908D70D39}" type="slidenum">
              <a:rPr lang="ru-RU" smtClean="0"/>
              <a:pPr/>
              <a:t>‹#›</a:t>
            </a:fld>
            <a:endParaRPr lang="ru-RU" dirty="0"/>
          </a:p>
        </p:txBody>
      </p:sp>
      <p:sp>
        <p:nvSpPr>
          <p:cNvPr id="6" name="TextBox 5"/>
          <p:cNvSpPr txBox="1"/>
          <p:nvPr userDrawn="1"/>
        </p:nvSpPr>
        <p:spPr>
          <a:xfrm>
            <a:off x="5926640" y="3845307"/>
            <a:ext cx="923618" cy="282640"/>
          </a:xfrm>
          <a:prstGeom prst="rect">
            <a:avLst/>
          </a:prstGeom>
          <a:noFill/>
        </p:spPr>
        <p:txBody>
          <a:bodyPr wrap="square" lIns="71561" tIns="35780" rIns="71561" bIns="35780" rtlCol="0">
            <a:noAutofit/>
          </a:bodyPr>
          <a:lstStyle/>
          <a:p>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188" y="1504952"/>
            <a:ext cx="7632700" cy="3206749"/>
          </a:xfrm>
        </p:spPr>
        <p:txBody>
          <a:bodyPr>
            <a:noAutofit/>
          </a:bodyPr>
          <a:lstStyle>
            <a:lvl1pPr marL="284505" indent="0">
              <a:buFontTx/>
              <a:buNone/>
              <a:defRPr b="1">
                <a:latin typeface="+mj-lt"/>
              </a:defRPr>
            </a:lvl1pPr>
            <a:lvl2pPr marL="282020" indent="2485">
              <a:defRPr>
                <a:latin typeface="+mj-lt"/>
              </a:defRPr>
            </a:lvl2pPr>
            <a:lvl3pPr marL="491981" indent="-203750">
              <a:tabLst/>
              <a:defRPr>
                <a:latin typeface="+mj-lt"/>
              </a:defRPr>
            </a:lvl3pPr>
            <a:lvl4pPr marL="0" indent="282020">
              <a:defRPr>
                <a:latin typeface="+mj-lt"/>
              </a:defRPr>
            </a:lvl4pPr>
            <a:lvl5pPr>
              <a:buNone/>
              <a:defRPr>
                <a:latin typeface="+mj-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0" name="TextBox 9"/>
          <p:cNvSpPr txBox="1"/>
          <p:nvPr/>
        </p:nvSpPr>
        <p:spPr>
          <a:xfrm>
            <a:off x="5926640" y="3845307"/>
            <a:ext cx="923618" cy="282640"/>
          </a:xfrm>
          <a:prstGeom prst="rect">
            <a:avLst/>
          </a:prstGeom>
          <a:noFill/>
        </p:spPr>
        <p:txBody>
          <a:bodyPr wrap="square" lIns="71561" tIns="35780" rIns="71561" bIns="35780" rtlCol="0">
            <a:noAutofit/>
          </a:bodyPr>
          <a:lstStyle/>
          <a:p>
            <a:endParaRPr lang="ru-RU" dirty="0"/>
          </a:p>
        </p:txBody>
      </p:sp>
      <p:sp>
        <p:nvSpPr>
          <p:cNvPr id="13" name="Заголовок 12"/>
          <p:cNvSpPr>
            <a:spLocks noGrp="1"/>
          </p:cNvSpPr>
          <p:nvPr>
            <p:ph type="title" hasCustomPrompt="1"/>
          </p:nvPr>
        </p:nvSpPr>
        <p:spPr>
          <a:xfrm>
            <a:off x="611190" y="558801"/>
            <a:ext cx="7632699" cy="946150"/>
          </a:xfrm>
        </p:spPr>
        <p:txBody>
          <a:bodyPr>
            <a:noAutofit/>
          </a:bodyPr>
          <a:lstStyle>
            <a:lvl1pPr marL="0" marR="0" indent="0" defTabSz="816296" rtl="0" eaLnBrk="1" fontAlgn="auto" latinLnBrk="0" hangingPunct="1">
              <a:lnSpc>
                <a:spcPct val="100000"/>
              </a:lnSpc>
              <a:spcBef>
                <a:spcPct val="0"/>
              </a:spcBef>
              <a:spcAft>
                <a:spcPts val="0"/>
              </a:spcAft>
              <a:tabLst/>
              <a:defRPr sz="4200"/>
            </a:lvl1pPr>
          </a:lstStyle>
          <a:p>
            <a:pPr marL="0" marR="0" lvl="0" indent="0" defTabSz="816296" rtl="0" eaLnBrk="1" fontAlgn="auto" latinLnBrk="0" hangingPunct="1">
              <a:lnSpc>
                <a:spcPct val="100000"/>
              </a:lnSpc>
              <a:spcBef>
                <a:spcPct val="0"/>
              </a:spcBef>
              <a:spcAft>
                <a:spcPts val="0"/>
              </a:spcAft>
              <a:tabLst/>
              <a:defRPr/>
            </a:pPr>
            <a:r>
              <a:rPr kumimoji="0" lang="ru-RU" sz="3800" b="1" i="0" u="none" strike="noStrike" kern="1200" cap="none" spc="0" normalizeH="0" baseline="0" noProof="0" dirty="0">
                <a:ln>
                  <a:noFill/>
                </a:ln>
                <a:solidFill>
                  <a:srgbClr val="005AA9"/>
                </a:solidFill>
                <a:effectLst/>
                <a:uLnTx/>
                <a:uFillTx/>
                <a:latin typeface="+mj-lt"/>
                <a:ea typeface="+mj-ea"/>
                <a:cs typeface="+mj-cs"/>
              </a:rPr>
              <a:t>1/ ЗАГОЛОВОК СЛАЙДА</a:t>
            </a:r>
          </a:p>
        </p:txBody>
      </p:sp>
      <p:sp>
        <p:nvSpPr>
          <p:cNvPr id="9" name="Номер слайда 8"/>
          <p:cNvSpPr>
            <a:spLocks noGrp="1"/>
          </p:cNvSpPr>
          <p:nvPr>
            <p:ph type="sldNum" sz="quarter" idx="11"/>
          </p:nvPr>
        </p:nvSpPr>
        <p:spPr/>
        <p:txBody>
          <a:bodyPr/>
          <a:lstStyle/>
          <a:p>
            <a:fld id="{E20E89E6-FE54-4E13-859C-1FA908D70D39}" type="slidenum">
              <a:rPr lang="ru-RU" smtClean="0"/>
              <a:pPr/>
              <a:t>‹#›</a:t>
            </a:fld>
            <a:endParaRPr lang="ru-RU" dirty="0"/>
          </a:p>
        </p:txBody>
      </p:sp>
      <p:sp>
        <p:nvSpPr>
          <p:cNvPr id="6" name="TextBox 5"/>
          <p:cNvSpPr txBox="1"/>
          <p:nvPr userDrawn="1"/>
        </p:nvSpPr>
        <p:spPr>
          <a:xfrm>
            <a:off x="5926640" y="3845307"/>
            <a:ext cx="923618" cy="282640"/>
          </a:xfrm>
          <a:prstGeom prst="rect">
            <a:avLst/>
          </a:prstGeom>
          <a:noFill/>
        </p:spPr>
        <p:txBody>
          <a:bodyPr wrap="square" lIns="71561" tIns="35780" rIns="71561" bIns="35780" rtlCol="0">
            <a:noAutofit/>
          </a:bodyPr>
          <a:lstStyle/>
          <a:p>
            <a:endParaRPr lang="ru-RU"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_Заголовок и объект">
    <p:spTree>
      <p:nvGrpSpPr>
        <p:cNvPr id="1" name=""/>
        <p:cNvGrpSpPr/>
        <p:nvPr/>
      </p:nvGrpSpPr>
      <p:grpSpPr>
        <a:xfrm>
          <a:off x="0" y="0"/>
          <a:ext cx="0" cy="0"/>
          <a:chOff x="0" y="0"/>
          <a:chExt cx="0" cy="0"/>
        </a:xfrm>
      </p:grpSpPr>
      <p:pic>
        <p:nvPicPr>
          <p:cNvPr id="4098" name="Picture 2" descr="Z:\Projects\Текущие\Проектная\FNS_2012\_БРЭНДБУК\out\PPT\3_1_present_16.9-04.png"/>
          <p:cNvPicPr>
            <a:picLocks noChangeAspect="1" noChangeArrowheads="1"/>
          </p:cNvPicPr>
          <p:nvPr/>
        </p:nvPicPr>
        <p:blipFill>
          <a:blip r:embed="rId2" cstate="print"/>
          <a:stretch>
            <a:fillRect/>
          </a:stretch>
        </p:blipFill>
        <p:spPr bwMode="auto">
          <a:xfrm>
            <a:off x="0" y="1169"/>
            <a:ext cx="9144000" cy="5142895"/>
          </a:xfrm>
          <a:prstGeom prst="rect">
            <a:avLst/>
          </a:prstGeom>
          <a:noFill/>
        </p:spPr>
      </p:pic>
      <p:sp>
        <p:nvSpPr>
          <p:cNvPr id="3" name="Содержимое 2"/>
          <p:cNvSpPr>
            <a:spLocks noGrp="1"/>
          </p:cNvSpPr>
          <p:nvPr>
            <p:ph idx="1"/>
          </p:nvPr>
        </p:nvSpPr>
        <p:spPr>
          <a:xfrm>
            <a:off x="611188" y="1504951"/>
            <a:ext cx="7632700" cy="3206749"/>
          </a:xfrm>
        </p:spPr>
        <p:txBody>
          <a:bodyPr>
            <a:noAutofit/>
          </a:bodyPr>
          <a:lstStyle>
            <a:lvl1pPr marL="284505" indent="0">
              <a:buFontTx/>
              <a:buNone/>
              <a:defRPr b="1">
                <a:latin typeface="+mj-lt"/>
              </a:defRPr>
            </a:lvl1pPr>
            <a:lvl2pPr marL="284505" indent="0">
              <a:defRPr>
                <a:latin typeface="+mj-lt"/>
              </a:defRPr>
            </a:lvl2pPr>
            <a:lvl3pPr marL="491981" indent="-203750">
              <a:defRPr>
                <a:latin typeface="+mj-lt"/>
              </a:defRPr>
            </a:lvl3pPr>
            <a:lvl4pPr marL="0" indent="282020">
              <a:defRPr>
                <a:latin typeface="+mj-lt"/>
              </a:defRPr>
            </a:lvl4pPr>
            <a:lvl5pPr marL="1123109" indent="0">
              <a:buNone/>
              <a:defRPr>
                <a:latin typeface="+mj-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0" name="Заголовок 9"/>
          <p:cNvSpPr>
            <a:spLocks noGrp="1"/>
          </p:cNvSpPr>
          <p:nvPr>
            <p:ph type="title" hasCustomPrompt="1"/>
          </p:nvPr>
        </p:nvSpPr>
        <p:spPr>
          <a:xfrm>
            <a:off x="611190" y="558801"/>
            <a:ext cx="7632699" cy="946150"/>
          </a:xfrm>
        </p:spPr>
        <p:txBody>
          <a:bodyPr>
            <a:noAutofit/>
          </a:bodyPr>
          <a:lstStyle>
            <a:lvl1pPr marL="0" marR="0" indent="0" defTabSz="816296" rtl="0" eaLnBrk="1" fontAlgn="auto" latinLnBrk="0" hangingPunct="1">
              <a:lnSpc>
                <a:spcPct val="100000"/>
              </a:lnSpc>
              <a:spcBef>
                <a:spcPct val="0"/>
              </a:spcBef>
              <a:spcAft>
                <a:spcPts val="0"/>
              </a:spcAft>
              <a:tabLst/>
              <a:defRPr sz="4200"/>
            </a:lvl1pPr>
          </a:lstStyle>
          <a:p>
            <a:pPr marL="0" marR="0" lvl="0" indent="0" defTabSz="816296" rtl="0" eaLnBrk="1" fontAlgn="auto" latinLnBrk="0" hangingPunct="1">
              <a:lnSpc>
                <a:spcPct val="100000"/>
              </a:lnSpc>
              <a:spcBef>
                <a:spcPct val="0"/>
              </a:spcBef>
              <a:spcAft>
                <a:spcPts val="0"/>
              </a:spcAft>
              <a:tabLst/>
              <a:defRPr/>
            </a:pPr>
            <a:r>
              <a:rPr kumimoji="0" lang="ru-RU" sz="3800" b="1" i="0" u="none" strike="noStrike" kern="1200" cap="none" spc="0" normalizeH="0" baseline="0" noProof="0" dirty="0">
                <a:ln>
                  <a:noFill/>
                </a:ln>
                <a:solidFill>
                  <a:srgbClr val="005AA9"/>
                </a:solidFill>
                <a:effectLst/>
                <a:uLnTx/>
                <a:uFillTx/>
                <a:latin typeface="+mj-lt"/>
                <a:ea typeface="+mj-ea"/>
                <a:cs typeface="+mj-cs"/>
              </a:rPr>
              <a:t>1/ ЗАГОЛОВОК СЛАЙДА</a:t>
            </a:r>
          </a:p>
        </p:txBody>
      </p:sp>
      <p:sp>
        <p:nvSpPr>
          <p:cNvPr id="7" name="Номер слайда 6"/>
          <p:cNvSpPr>
            <a:spLocks noGrp="1"/>
          </p:cNvSpPr>
          <p:nvPr>
            <p:ph type="sldNum" sz="quarter" idx="11"/>
          </p:nvPr>
        </p:nvSpPr>
        <p:spPr/>
        <p:txBody>
          <a:bodyPr/>
          <a:lstStyle/>
          <a:p>
            <a:fld id="{E20E89E6-FE54-4E13-859C-1FA908D70D39}" type="slidenum">
              <a:rPr lang="ru-RU" smtClean="0"/>
              <a:pPr/>
              <a:t>‹#›</a:t>
            </a:fld>
            <a:endParaRPr lang="ru-RU" dirty="0"/>
          </a:p>
        </p:txBody>
      </p:sp>
      <p:pic>
        <p:nvPicPr>
          <p:cNvPr id="6" name="Picture 2" descr="Z:\Projects\Текущие\Проектная\FNS_2012\_БРЭНДБУК\out\PPT\3_1_present_16.9-04.png"/>
          <p:cNvPicPr>
            <a:picLocks noChangeAspect="1" noChangeArrowheads="1"/>
          </p:cNvPicPr>
          <p:nvPr userDrawn="1"/>
        </p:nvPicPr>
        <p:blipFill>
          <a:blip r:embed="rId2" cstate="print"/>
          <a:stretch>
            <a:fillRect/>
          </a:stretch>
        </p:blipFill>
        <p:spPr bwMode="auto">
          <a:xfrm>
            <a:off x="0" y="1169"/>
            <a:ext cx="9144000" cy="5142895"/>
          </a:xfrm>
          <a:prstGeom prst="rect">
            <a:avLst/>
          </a:prstGeom>
          <a:noFill/>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Титульный слайд">
    <p:spTree>
      <p:nvGrpSpPr>
        <p:cNvPr id="1" name=""/>
        <p:cNvGrpSpPr/>
        <p:nvPr/>
      </p:nvGrpSpPr>
      <p:grpSpPr>
        <a:xfrm>
          <a:off x="0" y="0"/>
          <a:ext cx="0" cy="0"/>
          <a:chOff x="0" y="0"/>
          <a:chExt cx="0" cy="0"/>
        </a:xfrm>
      </p:grpSpPr>
      <p:pic>
        <p:nvPicPr>
          <p:cNvPr id="2" name="Picture 2" descr="Z:\Projects\Текущие\Проектная\FNS_2012\_БРЭНДБУК\out\PPT\3_1_present_16.9-02.png"/>
          <p:cNvPicPr>
            <a:picLocks noChangeAspect="1" noChangeArrowheads="1"/>
          </p:cNvPicPr>
          <p:nvPr userDrawn="1"/>
        </p:nvPicPr>
        <p:blipFill>
          <a:blip r:embed="rId2" cstate="print"/>
          <a:stretch>
            <a:fillRect/>
          </a:stretch>
        </p:blipFill>
        <p:spPr bwMode="auto">
          <a:xfrm>
            <a:off x="0" y="-563"/>
            <a:ext cx="9144000" cy="5142895"/>
          </a:xfrm>
          <a:prstGeom prst="rect">
            <a:avLst/>
          </a:prstGeom>
          <a:noFill/>
        </p:spPr>
      </p:pic>
      <p:sp>
        <p:nvSpPr>
          <p:cNvPr id="8" name="Заголовок 1"/>
          <p:cNvSpPr>
            <a:spLocks noGrp="1"/>
          </p:cNvSpPr>
          <p:nvPr>
            <p:ph type="ctrTitle" hasCustomPrompt="1"/>
          </p:nvPr>
        </p:nvSpPr>
        <p:spPr>
          <a:xfrm>
            <a:off x="2478468" y="935856"/>
            <a:ext cx="6102883" cy="3580110"/>
          </a:xfrm>
        </p:spPr>
        <p:txBody>
          <a:bodyPr anchor="t">
            <a:normAutofit/>
          </a:bodyPr>
          <a:lstStyle>
            <a:lvl1pPr algn="l">
              <a:lnSpc>
                <a:spcPts val="5400"/>
              </a:lnSpc>
              <a:defRPr sz="4700" b="1">
                <a:solidFill>
                  <a:srgbClr val="8D8C90"/>
                </a:solidFill>
                <a:latin typeface="+mj-lt"/>
              </a:defRPr>
            </a:lvl1pPr>
          </a:lstStyle>
          <a:p>
            <a:r>
              <a:rPr lang="ru-RU" dirty="0"/>
              <a:t>НАЗВАНИЕ ПРЕЗЕНТАЦИИ</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188" y="1504952"/>
            <a:ext cx="7632700" cy="3206749"/>
          </a:xfrm>
        </p:spPr>
        <p:txBody>
          <a:bodyPr>
            <a:noAutofit/>
          </a:bodyPr>
          <a:lstStyle>
            <a:lvl1pPr marL="284505" indent="0">
              <a:buFontTx/>
              <a:buNone/>
              <a:defRPr b="1">
                <a:latin typeface="+mj-lt"/>
              </a:defRPr>
            </a:lvl1pPr>
            <a:lvl2pPr marL="282020" indent="2485">
              <a:defRPr>
                <a:latin typeface="+mj-lt"/>
              </a:defRPr>
            </a:lvl2pPr>
            <a:lvl3pPr marL="491981" indent="-203750">
              <a:tabLst/>
              <a:defRPr>
                <a:latin typeface="+mj-lt"/>
              </a:defRPr>
            </a:lvl3pPr>
            <a:lvl4pPr marL="0" indent="282020">
              <a:defRPr>
                <a:latin typeface="+mj-lt"/>
              </a:defRPr>
            </a:lvl4pPr>
            <a:lvl5pPr>
              <a:buNone/>
              <a:defRPr>
                <a:latin typeface="+mj-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0" name="TextBox 9"/>
          <p:cNvSpPr txBox="1"/>
          <p:nvPr userDrawn="1"/>
        </p:nvSpPr>
        <p:spPr>
          <a:xfrm>
            <a:off x="5926640" y="3845307"/>
            <a:ext cx="923618" cy="282640"/>
          </a:xfrm>
          <a:prstGeom prst="rect">
            <a:avLst/>
          </a:prstGeom>
          <a:noFill/>
        </p:spPr>
        <p:txBody>
          <a:bodyPr wrap="square" lIns="71561" tIns="35780" rIns="71561" bIns="35780" rtlCol="0">
            <a:noAutofit/>
          </a:bodyPr>
          <a:lstStyle/>
          <a:p>
            <a:endParaRPr lang="ru-RU" dirty="0"/>
          </a:p>
        </p:txBody>
      </p:sp>
      <p:sp>
        <p:nvSpPr>
          <p:cNvPr id="13" name="Заголовок 12"/>
          <p:cNvSpPr>
            <a:spLocks noGrp="1"/>
          </p:cNvSpPr>
          <p:nvPr>
            <p:ph type="title" hasCustomPrompt="1"/>
          </p:nvPr>
        </p:nvSpPr>
        <p:spPr>
          <a:xfrm>
            <a:off x="611189" y="558801"/>
            <a:ext cx="7548638" cy="946151"/>
          </a:xfrm>
        </p:spPr>
        <p:txBody>
          <a:bodyPr/>
          <a:lstStyle>
            <a:lvl1pPr marL="0" marR="0" indent="0" defTabSz="816296" rtl="0" eaLnBrk="1" fontAlgn="auto" latinLnBrk="0" hangingPunct="1">
              <a:lnSpc>
                <a:spcPct val="100000"/>
              </a:lnSpc>
              <a:spcBef>
                <a:spcPct val="0"/>
              </a:spcBef>
              <a:spcAft>
                <a:spcPts val="0"/>
              </a:spcAft>
              <a:tabLst/>
              <a:defRPr sz="4200"/>
            </a:lvl1pPr>
          </a:lstStyle>
          <a:p>
            <a:pPr marL="0" marR="0" lvl="0" indent="0" defTabSz="816296" rtl="0" eaLnBrk="1" fontAlgn="auto" latinLnBrk="0" hangingPunct="1">
              <a:lnSpc>
                <a:spcPct val="100000"/>
              </a:lnSpc>
              <a:spcBef>
                <a:spcPct val="0"/>
              </a:spcBef>
              <a:spcAft>
                <a:spcPts val="0"/>
              </a:spcAft>
              <a:tabLst/>
              <a:defRPr/>
            </a:pPr>
            <a:r>
              <a:rPr kumimoji="0" lang="ru-RU" sz="3800" b="1" i="0" u="none" strike="noStrike" kern="1200" cap="none" spc="0" normalizeH="0" baseline="0" noProof="0" dirty="0">
                <a:ln>
                  <a:noFill/>
                </a:ln>
                <a:solidFill>
                  <a:srgbClr val="005AA9"/>
                </a:solidFill>
                <a:effectLst/>
                <a:uLnTx/>
                <a:uFillTx/>
                <a:latin typeface="+mj-lt"/>
                <a:ea typeface="+mj-ea"/>
                <a:cs typeface="+mj-cs"/>
              </a:rPr>
              <a:t>1/ ЗАГОЛОВОК СЛАЙДА</a:t>
            </a:r>
          </a:p>
        </p:txBody>
      </p:sp>
      <p:sp>
        <p:nvSpPr>
          <p:cNvPr id="14" name="Номер слайда 13"/>
          <p:cNvSpPr>
            <a:spLocks noGrp="1"/>
          </p:cNvSpPr>
          <p:nvPr>
            <p:ph type="sldNum" sz="quarter" idx="11"/>
          </p:nvPr>
        </p:nvSpPr>
        <p:spPr/>
        <p:txBody>
          <a:bodyPr/>
          <a:lstStyle/>
          <a:p>
            <a:fld id="{E20E89E6-FE54-4E13-859C-1FA908D70D39}" type="slidenum">
              <a:rPr lang="ru-RU" smtClean="0"/>
              <a:pPr/>
              <a:t>‹#›</a:t>
            </a:fld>
            <a:endParaRPr lang="ru-RU"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188" y="1504952"/>
            <a:ext cx="7632700" cy="3206749"/>
          </a:xfrm>
        </p:spPr>
        <p:txBody>
          <a:bodyPr>
            <a:noAutofit/>
          </a:bodyPr>
          <a:lstStyle>
            <a:lvl1pPr marL="284505" indent="0">
              <a:buFontTx/>
              <a:buNone/>
              <a:defRPr b="1">
                <a:latin typeface="+mj-lt"/>
              </a:defRPr>
            </a:lvl1pPr>
            <a:lvl2pPr marL="282020" indent="2485">
              <a:defRPr>
                <a:latin typeface="+mj-lt"/>
              </a:defRPr>
            </a:lvl2pPr>
            <a:lvl3pPr marL="491981" indent="-203750">
              <a:tabLst/>
              <a:defRPr>
                <a:latin typeface="+mj-lt"/>
              </a:defRPr>
            </a:lvl3pPr>
            <a:lvl4pPr marL="0" indent="282020">
              <a:defRPr>
                <a:latin typeface="+mj-lt"/>
              </a:defRPr>
            </a:lvl4pPr>
            <a:lvl5pPr>
              <a:buNone/>
              <a:defRPr>
                <a:latin typeface="+mj-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0" name="TextBox 9"/>
          <p:cNvSpPr txBox="1"/>
          <p:nvPr userDrawn="1"/>
        </p:nvSpPr>
        <p:spPr>
          <a:xfrm>
            <a:off x="5926640" y="3845307"/>
            <a:ext cx="923618" cy="282640"/>
          </a:xfrm>
          <a:prstGeom prst="rect">
            <a:avLst/>
          </a:prstGeom>
          <a:noFill/>
        </p:spPr>
        <p:txBody>
          <a:bodyPr wrap="square" lIns="71561" tIns="35780" rIns="71561" bIns="35780" rtlCol="0">
            <a:noAutofit/>
          </a:bodyPr>
          <a:lstStyle/>
          <a:p>
            <a:endParaRPr lang="ru-RU" dirty="0"/>
          </a:p>
        </p:txBody>
      </p:sp>
      <p:sp>
        <p:nvSpPr>
          <p:cNvPr id="13" name="Заголовок 12"/>
          <p:cNvSpPr>
            <a:spLocks noGrp="1"/>
          </p:cNvSpPr>
          <p:nvPr>
            <p:ph type="title" hasCustomPrompt="1"/>
          </p:nvPr>
        </p:nvSpPr>
        <p:spPr>
          <a:xfrm>
            <a:off x="611190" y="558801"/>
            <a:ext cx="7632699" cy="946150"/>
          </a:xfrm>
        </p:spPr>
        <p:txBody>
          <a:bodyPr>
            <a:noAutofit/>
          </a:bodyPr>
          <a:lstStyle>
            <a:lvl1pPr marL="0" marR="0" indent="0" defTabSz="816296" rtl="0" eaLnBrk="1" fontAlgn="auto" latinLnBrk="0" hangingPunct="1">
              <a:lnSpc>
                <a:spcPct val="100000"/>
              </a:lnSpc>
              <a:spcBef>
                <a:spcPct val="0"/>
              </a:spcBef>
              <a:spcAft>
                <a:spcPts val="0"/>
              </a:spcAft>
              <a:tabLst/>
              <a:defRPr sz="4200"/>
            </a:lvl1pPr>
          </a:lstStyle>
          <a:p>
            <a:pPr marL="0" marR="0" lvl="0" indent="0" defTabSz="816296" rtl="0" eaLnBrk="1" fontAlgn="auto" latinLnBrk="0" hangingPunct="1">
              <a:lnSpc>
                <a:spcPct val="100000"/>
              </a:lnSpc>
              <a:spcBef>
                <a:spcPct val="0"/>
              </a:spcBef>
              <a:spcAft>
                <a:spcPts val="0"/>
              </a:spcAft>
              <a:tabLst/>
              <a:defRPr/>
            </a:pPr>
            <a:r>
              <a:rPr kumimoji="0" lang="ru-RU" sz="3800" b="1" i="0" u="none" strike="noStrike" kern="1200" cap="none" spc="0" normalizeH="0" baseline="0" noProof="0" dirty="0">
                <a:ln>
                  <a:noFill/>
                </a:ln>
                <a:solidFill>
                  <a:srgbClr val="005AA9"/>
                </a:solidFill>
                <a:effectLst/>
                <a:uLnTx/>
                <a:uFillTx/>
                <a:latin typeface="+mj-lt"/>
                <a:ea typeface="+mj-ea"/>
                <a:cs typeface="+mj-cs"/>
              </a:rPr>
              <a:t>1/ ЗАГОЛОВОК СЛАЙДА</a:t>
            </a:r>
          </a:p>
        </p:txBody>
      </p:sp>
      <p:sp>
        <p:nvSpPr>
          <p:cNvPr id="9" name="Номер слайда 8"/>
          <p:cNvSpPr>
            <a:spLocks noGrp="1"/>
          </p:cNvSpPr>
          <p:nvPr>
            <p:ph type="sldNum" sz="quarter" idx="11"/>
          </p:nvPr>
        </p:nvSpPr>
        <p:spPr/>
        <p:txBody>
          <a:bodyPr/>
          <a:lstStyle/>
          <a:p>
            <a:fld id="{E20E89E6-FE54-4E13-859C-1FA908D70D39}"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1AF79BE-71E6-4E76-8706-C4D9E5ED79EC}" type="datetimeFigureOut">
              <a:rPr lang="ru-RU" smtClean="0"/>
              <a:t>23.06.2023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0E89E6-FE54-4E13-859C-1FA908D70D39}" type="slidenum">
              <a:rPr lang="ru-RU" smtClean="0"/>
              <a:pPr/>
              <a:t>‹#›</a:t>
            </a:fld>
            <a:endParaRPr lang="ru-RU" dirty="0"/>
          </a:p>
        </p:txBody>
      </p:sp>
      <p:sp>
        <p:nvSpPr>
          <p:cNvPr id="7" name="TextBox 6"/>
          <p:cNvSpPr txBox="1"/>
          <p:nvPr/>
        </p:nvSpPr>
        <p:spPr>
          <a:xfrm>
            <a:off x="5926640" y="3845307"/>
            <a:ext cx="923618" cy="282640"/>
          </a:xfrm>
          <a:prstGeom prst="rect">
            <a:avLst/>
          </a:prstGeom>
          <a:noFill/>
        </p:spPr>
        <p:txBody>
          <a:bodyPr wrap="square" lIns="71561" tIns="35780" rIns="71561" bIns="35780" rtlCol="0">
            <a:noAutofit/>
          </a:bodyPr>
          <a:lstStyle/>
          <a:p>
            <a:endParaRPr lang="ru-RU" dirty="0"/>
          </a:p>
        </p:txBody>
      </p:sp>
      <p:sp>
        <p:nvSpPr>
          <p:cNvPr id="8" name="TextBox 7"/>
          <p:cNvSpPr txBox="1"/>
          <p:nvPr userDrawn="1"/>
        </p:nvSpPr>
        <p:spPr>
          <a:xfrm>
            <a:off x="5926640" y="3845307"/>
            <a:ext cx="923618" cy="282640"/>
          </a:xfrm>
          <a:prstGeom prst="rect">
            <a:avLst/>
          </a:prstGeom>
          <a:noFill/>
        </p:spPr>
        <p:txBody>
          <a:bodyPr wrap="square" lIns="71561" tIns="35780" rIns="71561" bIns="35780" rtlCol="0">
            <a:noAutofit/>
          </a:bodyPr>
          <a:lstStyle/>
          <a:p>
            <a:endParaRPr lang="ru-RU" dirty="0"/>
          </a:p>
        </p:txBody>
      </p:sp>
    </p:spTree>
    <p:extLst>
      <p:ext uri="{BB962C8B-B14F-4D97-AF65-F5344CB8AC3E}">
        <p14:creationId xmlns:p14="http://schemas.microsoft.com/office/powerpoint/2010/main" val="3654613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1AF79BE-71E6-4E76-8706-C4D9E5ED79EC}" type="datetimeFigureOut">
              <a:rPr lang="ru-RU" smtClean="0"/>
              <a:t>23.06.2023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4022DB-B56E-48D5-BA18-957933CAA545}" type="slidenum">
              <a:rPr lang="ru-RU" smtClean="0"/>
              <a:t>‹#›</a:t>
            </a:fld>
            <a:endParaRPr lang="ru-RU"/>
          </a:p>
        </p:txBody>
      </p:sp>
      <p:pic>
        <p:nvPicPr>
          <p:cNvPr id="7" name="Picture 2" descr="Z:\Projects\Текущие\Проектная\FNS_2012\_БРЭНДБУК\out\PPT\3_1_present_16.9-02.png"/>
          <p:cNvPicPr>
            <a:picLocks noChangeAspect="1" noChangeArrowheads="1"/>
          </p:cNvPicPr>
          <p:nvPr/>
        </p:nvPicPr>
        <p:blipFill>
          <a:blip r:embed="rId2" cstate="print"/>
          <a:stretch>
            <a:fillRect/>
          </a:stretch>
        </p:blipFill>
        <p:spPr bwMode="auto">
          <a:xfrm>
            <a:off x="0" y="-563"/>
            <a:ext cx="9144000" cy="5142895"/>
          </a:xfrm>
          <a:prstGeom prst="rect">
            <a:avLst/>
          </a:prstGeom>
          <a:noFill/>
        </p:spPr>
      </p:pic>
      <p:pic>
        <p:nvPicPr>
          <p:cNvPr id="8" name="Picture 2" descr="Z:\Projects\Текущие\Проектная\FNS_2012\_БРЭНДБУК\out\PPT\3_1_present_16.9-02.png"/>
          <p:cNvPicPr>
            <a:picLocks noChangeAspect="1" noChangeArrowheads="1"/>
          </p:cNvPicPr>
          <p:nvPr userDrawn="1"/>
        </p:nvPicPr>
        <p:blipFill>
          <a:blip r:embed="rId2" cstate="print"/>
          <a:stretch>
            <a:fillRect/>
          </a:stretch>
        </p:blipFill>
        <p:spPr bwMode="auto">
          <a:xfrm>
            <a:off x="0" y="-563"/>
            <a:ext cx="9144000" cy="5142895"/>
          </a:xfrm>
          <a:prstGeom prst="rect">
            <a:avLst/>
          </a:prstGeom>
          <a:noFill/>
        </p:spPr>
      </p:pic>
    </p:spTree>
    <p:extLst>
      <p:ext uri="{BB962C8B-B14F-4D97-AF65-F5344CB8AC3E}">
        <p14:creationId xmlns:p14="http://schemas.microsoft.com/office/powerpoint/2010/main" val="382286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1AF79BE-71E6-4E76-8706-C4D9E5ED79EC}" type="datetimeFigureOut">
              <a:rPr lang="ru-RU" smtClean="0"/>
              <a:t>23.06.2023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0E89E6-FE54-4E13-859C-1FA908D70D39}" type="slidenum">
              <a:rPr lang="ru-RU" smtClean="0"/>
              <a:pPr/>
              <a:t>‹#›</a:t>
            </a:fld>
            <a:endParaRPr lang="ru-RU" dirty="0"/>
          </a:p>
        </p:txBody>
      </p:sp>
    </p:spTree>
    <p:extLst>
      <p:ext uri="{BB962C8B-B14F-4D97-AF65-F5344CB8AC3E}">
        <p14:creationId xmlns:p14="http://schemas.microsoft.com/office/powerpoint/2010/main" val="4259688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2D5A173-E5E4-4B86-BADB-BBB422306F42}" type="datetime1">
              <a:rPr lang="ru-RU" smtClean="0"/>
              <a:pPr/>
              <a:t>23.06.2023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4022DB-B56E-48D5-BA18-957933CAA545}" type="slidenum">
              <a:rPr lang="ru-RU" smtClean="0"/>
              <a:t>‹#›</a:t>
            </a:fld>
            <a:endParaRPr lang="ru-RU"/>
          </a:p>
        </p:txBody>
      </p:sp>
    </p:spTree>
    <p:extLst>
      <p:ext uri="{BB962C8B-B14F-4D97-AF65-F5344CB8AC3E}">
        <p14:creationId xmlns:p14="http://schemas.microsoft.com/office/powerpoint/2010/main" val="330296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1AF79BE-71E6-4E76-8706-C4D9E5ED79EC}" type="datetimeFigureOut">
              <a:rPr lang="ru-RU" smtClean="0"/>
              <a:t>23.06.2023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20E89E6-FE54-4E13-859C-1FA908D70D39}" type="slidenum">
              <a:rPr lang="ru-RU" smtClean="0"/>
              <a:pPr/>
              <a:t>‹#›</a:t>
            </a:fld>
            <a:endParaRPr lang="ru-RU" dirty="0"/>
          </a:p>
        </p:txBody>
      </p:sp>
    </p:spTree>
    <p:extLst>
      <p:ext uri="{BB962C8B-B14F-4D97-AF65-F5344CB8AC3E}">
        <p14:creationId xmlns:p14="http://schemas.microsoft.com/office/powerpoint/2010/main" val="1624806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DEE4C3-B3F9-4492-AC4E-AEB8AB203703}" type="datetime1">
              <a:rPr lang="ru-RU" smtClean="0"/>
              <a:pPr/>
              <a:t>23.06.2023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4022DB-B56E-48D5-BA18-957933CAA545}" type="slidenum">
              <a:rPr lang="ru-RU" smtClean="0"/>
              <a:t>‹#›</a:t>
            </a:fld>
            <a:endParaRPr lang="ru-RU"/>
          </a:p>
        </p:txBody>
      </p:sp>
    </p:spTree>
    <p:extLst>
      <p:ext uri="{BB962C8B-B14F-4D97-AF65-F5344CB8AC3E}">
        <p14:creationId xmlns:p14="http://schemas.microsoft.com/office/powerpoint/2010/main" val="268574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6CC1266-D9B9-4642-A506-7317DD4ADF73}" type="datetime1">
              <a:rPr lang="ru-RU" smtClean="0"/>
              <a:pPr/>
              <a:t>23.06.2023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4022DB-B56E-48D5-BA18-957933CAA545}" type="slidenum">
              <a:rPr lang="ru-RU" smtClean="0"/>
              <a:t>‹#›</a:t>
            </a:fld>
            <a:endParaRPr lang="ru-RU"/>
          </a:p>
        </p:txBody>
      </p:sp>
    </p:spTree>
    <p:extLst>
      <p:ext uri="{BB962C8B-B14F-4D97-AF65-F5344CB8AC3E}">
        <p14:creationId xmlns:p14="http://schemas.microsoft.com/office/powerpoint/2010/main" val="1062106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E478A2D-CC43-4DD9-8CF9-DF5286C3CC1D}" type="datetime1">
              <a:rPr lang="ru-RU" smtClean="0"/>
              <a:pPr/>
              <a:t>23.06.2023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0E89E6-FE54-4E13-859C-1FA908D70D39}" type="slidenum">
              <a:rPr lang="ru-RU" smtClean="0"/>
              <a:pPr/>
              <a:t>‹#›</a:t>
            </a:fld>
            <a:endParaRPr lang="ru-RU"/>
          </a:p>
        </p:txBody>
      </p:sp>
    </p:spTree>
    <p:extLst>
      <p:ext uri="{BB962C8B-B14F-4D97-AF65-F5344CB8AC3E}">
        <p14:creationId xmlns:p14="http://schemas.microsoft.com/office/powerpoint/2010/main" val="3240707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61EDECA-DAED-49E8-AB44-A10369DCE766}" type="datetime1">
              <a:rPr lang="ru-RU" smtClean="0"/>
              <a:pPr/>
              <a:t>23.06.2023</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20E89E6-FE54-4E13-859C-1FA908D70D39}" type="slidenum">
              <a:rPr lang="ru-RU" smtClean="0"/>
              <a:pPr/>
              <a:t>‹#›</a:t>
            </a:fld>
            <a:endParaRPr lang="ru-RU" dirty="0"/>
          </a:p>
        </p:txBody>
      </p:sp>
      <p:pic>
        <p:nvPicPr>
          <p:cNvPr id="7" name="Picture 2" descr="Z:\Projects\Текущие\Проектная\FNS_2012\_БРЭНДБУК\out\PPT\3_1_present_16.9-03.png"/>
          <p:cNvPicPr>
            <a:picLocks noChangeAspect="1" noChangeArrowheads="1"/>
          </p:cNvPicPr>
          <p:nvPr/>
        </p:nvPicPr>
        <p:blipFill>
          <a:blip r:embed="rId21" cstate="print"/>
          <a:stretch>
            <a:fillRect/>
          </a:stretch>
        </p:blipFill>
        <p:spPr bwMode="auto">
          <a:xfrm>
            <a:off x="1" y="1169"/>
            <a:ext cx="9143998" cy="5142894"/>
          </a:xfrm>
          <a:prstGeom prst="rect">
            <a:avLst/>
          </a:prstGeom>
          <a:noFill/>
        </p:spPr>
      </p:pic>
    </p:spTree>
    <p:extLst>
      <p:ext uri="{BB962C8B-B14F-4D97-AF65-F5344CB8AC3E}">
        <p14:creationId xmlns:p14="http://schemas.microsoft.com/office/powerpoint/2010/main" val="151768409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60" r:id="rId17"/>
    <p:sldLayoutId id="2147483650" r:id="rId18"/>
    <p:sldLayoutId id="2147483662" r:id="rId19"/>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08700" y="1779662"/>
            <a:ext cx="5112568" cy="1512168"/>
          </a:xfrm>
          <a:prstGeom prst="rect">
            <a:avLst/>
          </a:prstGeom>
          <a:effectLst>
            <a:glow rad="584200">
              <a:srgbClr val="004A97">
                <a:alpha val="95000"/>
              </a:srgbClr>
            </a:glow>
          </a:effectLst>
        </p:spPr>
        <p:txBody>
          <a:bodyPr lIns="70866" tIns="35433" rIns="70866" bIns="35433" anchor="ctr"/>
          <a:lstStyle/>
          <a:p>
            <a:pPr algn="ctr" defTabSz="708190"/>
            <a:r>
              <a:rPr lang="ru-RU" sz="2000" b="1" dirty="0">
                <a:solidFill>
                  <a:prstClr val="white"/>
                </a:solidFill>
                <a:effectLst>
                  <a:glow rad="101600">
                    <a:srgbClr val="004A97"/>
                  </a:glow>
                </a:effectLst>
              </a:rPr>
              <a:t>УПРАВЛЕНИЕ ФЕДЕРАЛЬНОЙ</a:t>
            </a:r>
          </a:p>
          <a:p>
            <a:pPr algn="ctr" defTabSz="708190"/>
            <a:r>
              <a:rPr lang="ru-RU" sz="2000" b="1" dirty="0">
                <a:solidFill>
                  <a:prstClr val="white"/>
                </a:solidFill>
                <a:effectLst>
                  <a:glow rad="101600">
                    <a:srgbClr val="004A97"/>
                  </a:glow>
                </a:effectLst>
              </a:rPr>
              <a:t>НАЛОГОВОЙ СЛУЖБЫ ПО</a:t>
            </a:r>
          </a:p>
          <a:p>
            <a:pPr algn="ctr" defTabSz="708190"/>
            <a:r>
              <a:rPr lang="ru-RU" sz="2000" b="1" dirty="0">
                <a:solidFill>
                  <a:prstClr val="white"/>
                </a:solidFill>
                <a:effectLst>
                  <a:glow rad="101600">
                    <a:srgbClr val="004A97"/>
                  </a:glow>
                </a:effectLst>
              </a:rPr>
              <a:t>Г. МОСКВЕ</a:t>
            </a:r>
          </a:p>
        </p:txBody>
      </p:sp>
      <p:sp>
        <p:nvSpPr>
          <p:cNvPr id="41987" name="WordArt 3"/>
          <p:cNvSpPr>
            <a:spLocks noChangeAspect="1" noChangeArrowheads="1" noChangeShapeType="1" noTextEdit="1"/>
          </p:cNvSpPr>
          <p:nvPr/>
        </p:nvSpPr>
        <p:spPr bwMode="auto">
          <a:xfrm>
            <a:off x="1273269" y="2787775"/>
            <a:ext cx="6183431" cy="1763455"/>
          </a:xfrm>
          <a:prstGeom prst="rect">
            <a:avLst/>
          </a:prstGeom>
        </p:spPr>
        <p:txBody>
          <a:bodyPr wrap="none" lIns="62125" tIns="31063" rIns="62125" bIns="31063" numCol="1" fromWordArt="1">
            <a:prstTxWarp prst="textPlain">
              <a:avLst>
                <a:gd name="adj" fmla="val 50000"/>
              </a:avLst>
            </a:prstTxWarp>
          </a:bodyPr>
          <a:lstStyle/>
          <a:p>
            <a:pPr algn="ctr" defTabSz="708190"/>
            <a:endParaRPr lang="ru-RU" sz="2177" b="1" kern="10" dirty="0">
              <a:ln w="9525">
                <a:solidFill>
                  <a:srgbClr val="EEECE1"/>
                </a:solidFill>
                <a:round/>
                <a:headEnd/>
                <a:tailEnd/>
              </a:ln>
              <a:gradFill rotWithShape="1">
                <a:gsLst>
                  <a:gs pos="0">
                    <a:srgbClr val="D51A15"/>
                  </a:gs>
                  <a:gs pos="100000">
                    <a:srgbClr val="6E1414"/>
                  </a:gs>
                </a:gsLst>
                <a:lin ang="5400000" scaled="1"/>
              </a:gradFill>
              <a:latin typeface="Tahoma"/>
              <a:cs typeface="Tahoma"/>
            </a:endParaRPr>
          </a:p>
        </p:txBody>
      </p:sp>
      <p:sp>
        <p:nvSpPr>
          <p:cNvPr id="2" name="Прямоугольник 1"/>
          <p:cNvSpPr/>
          <p:nvPr/>
        </p:nvSpPr>
        <p:spPr>
          <a:xfrm>
            <a:off x="3596094" y="2402474"/>
            <a:ext cx="184731" cy="830997"/>
          </a:xfrm>
          <a:prstGeom prst="rect">
            <a:avLst/>
          </a:prstGeom>
        </p:spPr>
        <p:txBody>
          <a:bodyPr wrap="none">
            <a:spAutoFit/>
          </a:bodyPr>
          <a:lstStyle/>
          <a:p>
            <a:endParaRPr lang="ru-RU" dirty="0"/>
          </a:p>
          <a:p>
            <a:endParaRPr lang="ru-RU" dirty="0"/>
          </a:p>
          <a:p>
            <a:endParaRPr lang="ru-RU" dirty="0"/>
          </a:p>
        </p:txBody>
      </p:sp>
      <p:sp>
        <p:nvSpPr>
          <p:cNvPr id="3" name="Заголовок 2"/>
          <p:cNvSpPr>
            <a:spLocks noGrp="1"/>
          </p:cNvSpPr>
          <p:nvPr>
            <p:ph type="ctrTitle"/>
          </p:nvPr>
        </p:nvSpPr>
        <p:spPr>
          <a:xfrm>
            <a:off x="611560" y="2787775"/>
            <a:ext cx="7772400" cy="1432947"/>
          </a:xfrm>
        </p:spPr>
        <p:txBody>
          <a:bodyPr>
            <a:normAutofit/>
          </a:bodyPr>
          <a:lstStyle/>
          <a:p>
            <a:pPr algn="ctr"/>
            <a:r>
              <a:rPr lang="ru-RU" sz="2200" b="1" dirty="0">
                <a:effectLst>
                  <a:outerShdw blurRad="38100" dist="38100" dir="2700000" algn="tl">
                    <a:srgbClr val="000000">
                      <a:alpha val="43137"/>
                    </a:srgbClr>
                  </a:outerShdw>
                </a:effectLst>
              </a:rPr>
              <a:t>«Проблемные системные вопросы </a:t>
            </a:r>
            <a:r>
              <a:rPr lang="ru-RU" sz="2200" b="1">
                <a:effectLst>
                  <a:outerShdw blurRad="38100" dist="38100" dir="2700000" algn="tl">
                    <a:srgbClr val="000000">
                      <a:alpha val="43137"/>
                    </a:srgbClr>
                  </a:outerShdw>
                </a:effectLst>
              </a:rPr>
              <a:t>предприятий </a:t>
            </a:r>
            <a:r>
              <a:rPr lang="ru-RU" sz="2200" b="1" smtClean="0">
                <a:effectLst>
                  <a:outerShdw blurRad="38100" dist="38100" dir="2700000" algn="tl">
                    <a:srgbClr val="000000">
                      <a:alpha val="43137"/>
                    </a:srgbClr>
                  </a:outerShdw>
                </a:effectLst>
              </a:rPr>
              <a:t/>
            </a:r>
            <a:br>
              <a:rPr lang="ru-RU" sz="2200" b="1" smtClean="0">
                <a:effectLst>
                  <a:outerShdw blurRad="38100" dist="38100" dir="2700000" algn="tl">
                    <a:srgbClr val="000000">
                      <a:alpha val="43137"/>
                    </a:srgbClr>
                  </a:outerShdw>
                </a:effectLst>
              </a:rPr>
            </a:br>
            <a:r>
              <a:rPr lang="ru-RU" sz="2200" b="1" smtClean="0">
                <a:effectLst>
                  <a:outerShdw blurRad="38100" dist="38100" dir="2700000" algn="tl">
                    <a:srgbClr val="000000">
                      <a:alpha val="43137"/>
                    </a:srgbClr>
                  </a:outerShdw>
                </a:effectLst>
              </a:rPr>
              <a:t>города </a:t>
            </a:r>
            <a:r>
              <a:rPr lang="ru-RU" sz="2200" b="1" dirty="0">
                <a:effectLst>
                  <a:outerShdw blurRad="38100" dist="38100" dir="2700000" algn="tl">
                    <a:srgbClr val="000000">
                      <a:alpha val="43137"/>
                    </a:srgbClr>
                  </a:outerShdw>
                </a:effectLst>
              </a:rPr>
              <a:t>Москвы в области налогообложения» </a:t>
            </a:r>
            <a:r>
              <a:rPr lang="ru-RU" sz="1800" b="1" dirty="0">
                <a:effectLst>
                  <a:outerShdw blurRad="38100" dist="38100" dir="2700000" algn="tl">
                    <a:srgbClr val="000000">
                      <a:alpha val="43137"/>
                    </a:srgbClr>
                  </a:outerShdw>
                </a:effectLst>
              </a:rPr>
              <a:t>  </a:t>
            </a:r>
          </a:p>
        </p:txBody>
      </p:sp>
      <p:sp>
        <p:nvSpPr>
          <p:cNvPr id="4" name="Подзаголовок 3"/>
          <p:cNvSpPr>
            <a:spLocks noGrp="1"/>
          </p:cNvSpPr>
          <p:nvPr>
            <p:ph type="subTitle" idx="1"/>
          </p:nvPr>
        </p:nvSpPr>
        <p:spPr>
          <a:xfrm>
            <a:off x="1371600" y="4443957"/>
            <a:ext cx="6400800" cy="792089"/>
          </a:xfrm>
        </p:spPr>
        <p:txBody>
          <a:bodyPr>
            <a:normAutofit/>
          </a:bodyPr>
          <a:lstStyle/>
          <a:p>
            <a:r>
              <a:rPr lang="ru-RU" sz="2000" dirty="0">
                <a:solidFill>
                  <a:schemeClr val="tx1"/>
                </a:solidFill>
              </a:rPr>
              <a:t>Москва 23.06.2023</a:t>
            </a:r>
          </a:p>
        </p:txBody>
      </p:sp>
    </p:spTree>
    <p:extLst>
      <p:ext uri="{BB962C8B-B14F-4D97-AF65-F5344CB8AC3E}">
        <p14:creationId xmlns:p14="http://schemas.microsoft.com/office/powerpoint/2010/main" val="2078356946"/>
      </p:ext>
    </p:extLst>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275606"/>
            <a:ext cx="8208912" cy="36004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1. В соответствии со статьями 171 и 172 НК РФ налогоплательщик имеет право на применение налоговых вычетов сумм НДС, в том числе по товарам (работам, услугам), приобретенным для выполнения строительно-монтажных работ (пункт 6 статьи 171, пункт 5 статьи 172 НК РФ), в порядке и на условиях, предусмотренных статьями 171 и 172 Кодекса, а именно:</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 при наличии первичных учетных документов, подтверждающих приобретение товаров (работ, услуг), а также счетов-фактур, оформленных в установленном законодательством порядке;</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 приобретенные товары (работы, услуги) приняты к учету (в соответствии с законодательством РФ в сфере бухгалтерского учета);</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 товары (работы, услуги) приобретены для осуществления операций, признаваемых объектами налогообложения НДС в соответствии с главой 21 Кодекса.</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Одновременно следует также учитывать положения статьи 170 Кодекса, предусматривающей случаи, при которых суммы НДС по приобретенным товарам (работам, услугам) вычетам не подлежат и могут относится на затраты по производству и реализации товаров (работ, услуг), в том числе учитываться в стоимости приобретенных товаров (работ, услуг), а также включаться (не включаться) в расходы, принимаемые к вычету при исчислении налога на прибыль организаций.</a:t>
            </a:r>
          </a:p>
          <a:p>
            <a:pPr marL="0" indent="180000" algn="just">
              <a:spcBef>
                <a:spcPts val="0"/>
              </a:spcBef>
            </a:pPr>
            <a:r>
              <a:rPr lang="ru-RU" sz="1500" b="0" i="1" dirty="0">
                <a:latin typeface="Calibri" panose="020F0502020204030204" pitchFamily="34" charset="0"/>
                <a:ea typeface="Calibri" panose="020F0502020204030204" pitchFamily="34" charset="0"/>
                <a:cs typeface="Calibri" panose="020F0502020204030204" pitchFamily="34" charset="0"/>
              </a:rPr>
              <a:t>(например, осуществление необлагаемых НДС операций, приобретение товаров (работ, услуг) за счет субсидий (бюджетных инвестиций), и т.д.)</a:t>
            </a:r>
          </a:p>
          <a:p>
            <a:pPr marL="0" indent="180000" algn="just">
              <a:spcBef>
                <a:spcPts val="0"/>
              </a:spcBef>
            </a:pPr>
            <a:endParaRPr lang="ru-RU" sz="15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9" y="160655"/>
            <a:ext cx="8208912" cy="970935"/>
          </a:xfrm>
        </p:spPr>
        <p:style>
          <a:lnRef idx="1">
            <a:schemeClr val="accent2"/>
          </a:lnRef>
          <a:fillRef idx="2">
            <a:schemeClr val="accent2"/>
          </a:fillRef>
          <a:effectRef idx="1">
            <a:schemeClr val="accent2"/>
          </a:effectRef>
          <a:fontRef idx="minor">
            <a:schemeClr val="dk1"/>
          </a:fontRef>
        </p:style>
        <p:txBody>
          <a:bodyPr>
            <a:normAutofit/>
          </a:bodyPr>
          <a:lstStyle/>
          <a:p>
            <a:pPr algn="l" defTabSz="708690" fontAlgn="base">
              <a:spcAft>
                <a:spcPct val="0"/>
              </a:spcAft>
            </a:pPr>
            <a:r>
              <a:rPr lang="ru-RU" sz="1800" dirty="0">
                <a:solidFill>
                  <a:schemeClr val="accent2">
                    <a:lumMod val="50000"/>
                  </a:schemeClr>
                </a:solidFill>
              </a:rPr>
              <a:t>Подрядчик выполнил гарантийные работы после закрытия (окончания) договора строительного подряда. Может ли он учесть эти расходы для налога на прибыль организаций и НДС?</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10</a:t>
            </a:r>
          </a:p>
        </p:txBody>
      </p:sp>
    </p:spTree>
    <p:extLst>
      <p:ext uri="{BB962C8B-B14F-4D97-AF65-F5344CB8AC3E}">
        <p14:creationId xmlns:p14="http://schemas.microsoft.com/office/powerpoint/2010/main" val="35131533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67494"/>
            <a:ext cx="8280920" cy="4608512"/>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2. Что касается операций, признаваемых объектами налогообложения НДС, то согласно положениям статей 38, 39, 146 Кодекса такими объектом признаются операции по реализации товаров (работ, услуг) на территории Российской Федерации, в том числе передача права собственности на товары, результатов выполненных работ, оказание услуг на безвозмездной основе.</a:t>
            </a: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Операции, не признаваемые объектами налогообложения, а также не подлежащие налогообложению НДС (освобождаемые от налогообложения) поименованы в пункте 2 статья 146 и пунктах 1-3 статьи 149 Кодекса.</a:t>
            </a: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Учитывая, что операции по выполнению налогоплательщиком работ по устранению недостатков, выявленных в ранее выполненных этим налогоплательщиком работах (в том числе без взимания дополнительной платы), не поименованы в пункте 2 статьи 146 и статье 149 Кодекса, такие операции облагаются НДС в общеустановленном порядке. </a:t>
            </a:r>
            <a:r>
              <a:rPr lang="ru-RU" sz="1400" b="0" i="1" dirty="0">
                <a:latin typeface="Calibri" panose="020F0502020204030204" pitchFamily="34" charset="0"/>
                <a:ea typeface="Calibri" panose="020F0502020204030204" pitchFamily="34" charset="0"/>
                <a:cs typeface="Calibri" panose="020F0502020204030204" pitchFamily="34" charset="0"/>
              </a:rPr>
              <a:t>(Письмо Минфина России от 22.07.2022 № 03-07-11/70767)</a:t>
            </a:r>
            <a:r>
              <a:rPr lang="ru-RU" sz="1400" b="0" dirty="0">
                <a:latin typeface="Calibri" panose="020F0502020204030204" pitchFamily="34" charset="0"/>
                <a:ea typeface="Calibri" panose="020F0502020204030204" pitchFamily="34" charset="0"/>
                <a:cs typeface="Calibri" panose="020F0502020204030204" pitchFamily="34" charset="0"/>
              </a:rPr>
              <a:t>. </a:t>
            </a: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В данном случае налогоплательщик вправе применить налоговые вычеты по НДС в соответствии со статьями 171 и 172 НК РФ.</a:t>
            </a: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Договором подряда может быть изначально предусмотрено формирование цены (стоимости) выполняемых работ (статья 706 ГК РФ) на стадии строительства с учетом предусмотренных гарантийных удержаний, которые впоследствии подлежат возврату подрядчику или удержанию в счет устранения выявленных недостатков.</a:t>
            </a: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В этом случае выполнение работ по гарантийному ремонту (устранение недостатков уже переданных результатов работ) не является реализацией. </a:t>
            </a: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(Постановление ФАС ПО от 14.03.2013 по делу № А55-17892/2012, Постановление ФАС ПО от 14.03.2013 по делу № А55-17892/2012, Постановление Шестнадцатого ААС от 23.10.2017 по делу № А63-2111/2015).</a:t>
            </a:r>
          </a:p>
          <a:p>
            <a:pPr marL="0" indent="396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a:p>
            <a:pPr marL="0" indent="396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3. В силу п. 1 ст. 252 НК РФ в целях налогообложения учитываются любые документально подтвержденные затраты, направленные на получение доходов. Деятельность организации по выполнению работ для заказчиков в рамках заключенных договоров подряда имеет целью извлечение доходов. При этом в силу положений ст. 723, 755 ГК РФ подрядчик не вправе отказаться от устранения недостатков. С учетом изложенного налогоплательщик вправе признать в составе налоговых расходов суммы затрат, понесенных в связи с устранением недостатков. (Постановления АС ЦО от 01.11.2016 N Ф10-3910/2016 по делу N А09-3615/2015 и АС ПО от 19.05.2017 N Ф06-20945/2017 по делу N А65-17344/2016)</a:t>
            </a:r>
          </a:p>
          <a:p>
            <a:pPr marL="0" indent="396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a:p>
            <a:pPr marL="0" indent="396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a:p>
            <a:pPr marL="0" indent="396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a:p>
            <a:pPr marL="0" indent="396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a:p>
            <a:pPr marL="0" indent="396000" algn="just">
              <a:spcBef>
                <a:spcPts val="0"/>
              </a:spcBef>
            </a:pPr>
            <a:endParaRPr lang="ru-RU" sz="1400" dirty="0">
              <a:latin typeface="Calibri" panose="020F0502020204030204" pitchFamily="34" charset="0"/>
              <a:ea typeface="Calibri" panose="020F0502020204030204" pitchFamily="34" charset="0"/>
              <a:cs typeface="Calibri" panose="020F0502020204030204" pitchFamily="34" charset="0"/>
            </a:endParaRP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11</a:t>
            </a:r>
            <a:endParaRPr lang="en-US" sz="1800" b="1" dirty="0">
              <a:solidFill>
                <a:schemeClr val="tx1"/>
              </a:solidFill>
            </a:endParaRPr>
          </a:p>
        </p:txBody>
      </p:sp>
    </p:spTree>
    <p:extLst>
      <p:ext uri="{BB962C8B-B14F-4D97-AF65-F5344CB8AC3E}">
        <p14:creationId xmlns:p14="http://schemas.microsoft.com/office/powerpoint/2010/main" val="322432912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275606"/>
            <a:ext cx="8208912" cy="3600400"/>
          </a:xfrm>
        </p:spPr>
        <p:style>
          <a:lnRef idx="1">
            <a:schemeClr val="accent1"/>
          </a:lnRef>
          <a:fillRef idx="2">
            <a:schemeClr val="accent1"/>
          </a:fillRef>
          <a:effectRef idx="1">
            <a:schemeClr val="accent1"/>
          </a:effectRef>
          <a:fontRef idx="minor">
            <a:schemeClr val="dk1"/>
          </a:fontRef>
        </p:style>
        <p:txBody>
          <a:bodyPr>
            <a:normAutofit/>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силу правовой позиции, изложенной в Определении Конституционного Суда РФ от 08.11.2018 № 2796-О (доведено письмом ФНС России от 29.12.2018 № СА-4-7/26060), покупатель обязан восстановить НДС с аванса в том налоговом периоде, в котором продавец отгрузил товар покупателю.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Организационные дефекты в экономической деятельности налогоплательщика не могут служить поводом для неисполнения налоговой обязанности.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При этом положениями пункта 1 статьи 169 НК РФ не исключается возможность выставления счета-фактуры в электронной форме.</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Данная позиция изложена в письмах Минфина России от 31.08.2022 № 03-07-11/84811, от 11.03.2022 № 03-07-11/19140, от 10.01.2022 № 03-07-11/15.</a:t>
            </a:r>
          </a:p>
          <a:p>
            <a:pPr marL="0" indent="180000" algn="just">
              <a:spcBef>
                <a:spcPts val="0"/>
              </a:spcBef>
            </a:pPr>
            <a:endParaRPr lang="ru-RU" sz="15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9" y="160655"/>
            <a:ext cx="8208912" cy="97093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800" dirty="0">
                <a:solidFill>
                  <a:schemeClr val="accent2">
                    <a:lumMod val="50000"/>
                  </a:schemeClr>
                </a:solidFill>
              </a:rPr>
              <a:t>Поставщик отгрузил компании предоплаченный товар в конце марта, однако счет-фактуру на поставку товара не передал. Обязана ли организация восстановить НДС с аванса в 1 квартале, если право на вычет налога с отгрузки у нее еще не возникло?</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12</a:t>
            </a:r>
            <a:endParaRPr lang="en-US" sz="1800" b="1" dirty="0">
              <a:solidFill>
                <a:schemeClr val="tx1"/>
              </a:solidFill>
            </a:endParaRPr>
          </a:p>
        </p:txBody>
      </p:sp>
    </p:spTree>
    <p:extLst>
      <p:ext uri="{BB962C8B-B14F-4D97-AF65-F5344CB8AC3E}">
        <p14:creationId xmlns:p14="http://schemas.microsoft.com/office/powerpoint/2010/main" val="234818170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275606"/>
            <a:ext cx="8208912" cy="360040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Освобождение от налогообложения НДС работ по строительству (созданию) объекта долевого строительства, выполняемых застройщиком собственными силами, нормами главы 21 НК РФ не предусмотрено (в том числе вне зависимости от степени участия застройщика в строительстве (полностью или частично).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Налогообложение НДС указанных работ осуществляется в общеустановленном порядке.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данном случае денежные средства, полученные застройщиком от участников долевого строительства в порядке возмещения затрат на строительство (создание) объекта долевого строительства, включаются в налоговую базу по НДС у застройщика как оплата (частичная оплата), полученная в счет предстоящего выполнения работ.</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Указанная позиция изложена в многочисленных письмах Минфина России, а также неоднократно подтверждена судебными решениями, в том числе вышеуказанным Определением ВС РФ от 19.03.2020 № 302-ЭС20-1149.</a:t>
            </a:r>
          </a:p>
          <a:p>
            <a:pPr marL="0" indent="180000" algn="just">
              <a:spcBef>
                <a:spcPts val="0"/>
              </a:spcBef>
            </a:pPr>
            <a:r>
              <a:rPr lang="ru-RU" sz="1500" b="0" i="1" dirty="0">
                <a:latin typeface="Calibri" panose="020F0502020204030204" pitchFamily="34" charset="0"/>
                <a:ea typeface="Calibri" panose="020F0502020204030204" pitchFamily="34" charset="0"/>
                <a:cs typeface="Calibri" panose="020F0502020204030204" pitchFamily="34" charset="0"/>
              </a:rPr>
              <a:t>(статьи 38, 39, 146, 154 НК РФ, письма Минфина России от 14.12.2021 № 03-07-07/101727, от 11.10.2021 № 03-07-10/82426, от  03.08.2021 № 03-07-07/62228, от 16.06.2021 № 03-07-07/47281, от 17.07.2020 № 03-07-11/62494, от 01.06.2015 № 03-07-10/31550, от 12.07.2005 № 03-04-01/82 (доведено до нижестоящих налоговых органов и налогоплательщиков письмом Федеральной налоговой службы от 02.08.2005 № ММ-6-03/632 «О направлении информации»), Постановление Арбитражного суда Северо-Западного округа от 20.07.2017 № Ф07-6302/2017 по делу № А56-58158/2016, Постановление Арбитражного суда Уральского округа от 19.04.2019 № Ф09-696/19 по делу № А71-3163/2018).</a:t>
            </a:r>
          </a:p>
          <a:p>
            <a:pPr marL="0" indent="180000" algn="just">
              <a:spcBef>
                <a:spcPts val="0"/>
              </a:spcBef>
            </a:pPr>
            <a:r>
              <a:rPr lang="ru-RU" sz="1500" dirty="0">
                <a:latin typeface="Calibri" panose="020F0502020204030204" pitchFamily="34" charset="0"/>
                <a:ea typeface="Calibri" panose="020F0502020204030204" pitchFamily="34" charset="0"/>
                <a:cs typeface="Calibri" panose="020F0502020204030204" pitchFamily="34" charset="0"/>
              </a:rPr>
              <a:t>При этом имеющуюся правоприменительную практику следует использовать в той части, в которой она может быть применима к конкретной ситуации с учетом ее особенностей и норм законодательства Российской Федерации</a:t>
            </a:r>
            <a:r>
              <a:rPr lang="ru-RU" sz="1500" b="0" dirty="0">
                <a:latin typeface="Calibri" panose="020F0502020204030204" pitchFamily="34" charset="0"/>
                <a:ea typeface="Calibri" panose="020F0502020204030204" pitchFamily="34" charset="0"/>
                <a:cs typeface="Calibri" panose="020F0502020204030204" pitchFamily="34" charset="0"/>
              </a:rPr>
              <a:t>.</a:t>
            </a:r>
          </a:p>
          <a:p>
            <a:pPr marL="0" indent="180000" algn="just">
              <a:spcBef>
                <a:spcPts val="0"/>
              </a:spcBef>
            </a:pPr>
            <a:endParaRPr lang="ru-RU" sz="15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9" y="160655"/>
            <a:ext cx="8208912" cy="97093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800" dirty="0">
                <a:solidFill>
                  <a:schemeClr val="accent2">
                    <a:lumMod val="50000"/>
                  </a:schemeClr>
                </a:solidFill>
              </a:rPr>
              <a:t>Порядок применения НДС застройщиком, выполняющим строительство объекта долевого участия как собственными силами, так и с привлечением подрядных организаций (в том числе с учетом правовой позиции, изложенной в Определении ВС РФ от 19.03.2020 № 302-ЭС20-1149 по делу № А19-26938/2018)</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13</a:t>
            </a:r>
            <a:endParaRPr lang="en-US" sz="1800" b="1" dirty="0">
              <a:solidFill>
                <a:schemeClr val="tx1"/>
              </a:solidFill>
            </a:endParaRPr>
          </a:p>
        </p:txBody>
      </p:sp>
    </p:spTree>
    <p:extLst>
      <p:ext uri="{BB962C8B-B14F-4D97-AF65-F5344CB8AC3E}">
        <p14:creationId xmlns:p14="http://schemas.microsoft.com/office/powerpoint/2010/main" val="19409322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18" y="1059582"/>
            <a:ext cx="8280921" cy="3816424"/>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Согласно Рекомендациям по типовым вопросам применения заявительного порядка предоставления налоговых льгот по налогу на имущество организаций, доведенным письмом ФНС России от 02.09.2021 № БС-4-21/12421@, (далее – Рекомендации) налогоплательщики - российские организации, имеющие право на налоговые льготы, установленные законодательством о налогах и сборах, в отношении объектов налогообложения, налоговая база по которым определяется как их кадастровая стоимость, представляют в налоговый орган по своему выбору заявление о предоставлении налоговой льготы, а также вправе представить документы, подтверждающие право налогоплательщика на налоговую льготу (пункт 8 статьи 382 Кодекса).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По результатам рассмотрения заявления налоговый орган направляет уведомление о предоставлении налоговой льготы либо сообщение об отказе от предоставления налоговой льготы (пункт 3 статьи 361.1 Кодекса).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Кроме того, в случае, если налогоплательщик, имеющий право на налоговую льготу, не представил в налоговый орган заявление о предоставлении налоговой льготы или не сообщил об отказе от применения налоговой льготы, налоговая льгота предоставляется на основании сведений, полученных налоговым органом в соответствии с Кодексом и другими федеральными законами, начиная с налогового периода, в котором у налогоплательщика возникло право на налоговую льготу (пункт 8 статьи 382 Кодекса).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На основании пункта 6 статьи 386 Кодекса налогоплательщики - российские организации не включают в налоговую декларацию сведения об объектах налогообложения, налоговая база по которым определяется как их кадастровая стоимость, и, начиная с 2023 года, в целях обеспечения полноты уплаты налога таким налогоплательщикам направляются сообщения об исчисленных налоговыми органами суммах налога.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Сообщение составляется на основе информации, имеющейся у налогового органа, в том числе результатов рассмотрения заявления о льготе. Если налоговый орган на дату составления сообщения не обладает информацией о предоставленной налоговой льготе, в сообщении будет отражена сумма налога без применения налоговой льготы. В дальнейшем, в соответствии с пунктом 6 статьи 363 и пунктом 6 статьи 386 Кодекса налогоплательщик вправе представить в налоговый орган пояснения и (или) документы, включая заявление о льготе, подтверждающие обоснованность применения налоговой льготы за период, указанный в сообщении (пункт 4 Рекомендаций).</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Предельный срок для представления в налоговый орган заявления о налоговой льготе Кодексом не установлен (пункт 5 Рекомендаций).</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При этом необходимо понимать, что, если в заявлении о льготе указан не наступивший налоговый период, за который заявлена налоговая льгота, для ее предоставления налоговый орган должен располагать сведениями, подтверждающими право налогоплательщика на налоговую льготу за период, указанный в заявлении, поскольку в уведомлении о предоставлении налоговой льготы должны быть указаны основания ее предоставления (пункт 3 статьи 361.1, пункт 8 статьи 382 Кодекса, пункт 10 Рекомендаций).</a:t>
            </a:r>
          </a:p>
        </p:txBody>
      </p:sp>
      <p:sp>
        <p:nvSpPr>
          <p:cNvPr id="5" name="Заголовок 8"/>
          <p:cNvSpPr>
            <a:spLocks noGrp="1"/>
          </p:cNvSpPr>
          <p:nvPr>
            <p:ph type="title"/>
          </p:nvPr>
        </p:nvSpPr>
        <p:spPr>
          <a:xfrm>
            <a:off x="251520" y="160655"/>
            <a:ext cx="8280921" cy="826919"/>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800" dirty="0">
                <a:solidFill>
                  <a:schemeClr val="accent2">
                    <a:lumMod val="50000"/>
                  </a:schemeClr>
                </a:solidFill>
              </a:rPr>
              <a:t>В какие сроки необходимо представить уведомление о применении льготы по налогу на имущество? Если уведомление не подано, то обязана ли ФНС сама определить налоговую льготу, исходя из имеющейся у нее информации?</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14</a:t>
            </a:r>
            <a:endParaRPr lang="en-US" sz="1800" b="1" dirty="0">
              <a:solidFill>
                <a:schemeClr val="tx1"/>
              </a:solidFill>
            </a:endParaRPr>
          </a:p>
        </p:txBody>
      </p:sp>
    </p:spTree>
    <p:extLst>
      <p:ext uri="{BB962C8B-B14F-4D97-AF65-F5344CB8AC3E}">
        <p14:creationId xmlns:p14="http://schemas.microsoft.com/office/powerpoint/2010/main" val="288634175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18" y="915566"/>
            <a:ext cx="8280921" cy="3960440"/>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В соответствии с пунктом 3 статьи 378 Кодекса недвижимое имущество, переданное в аренду, в том числе по договору финансовой аренды (лизинга), подлежит налогообложению у арендодателя (лизингодателя). Данный порядок применяется вне зависимости от учета арендодателем (лизингодателем) и арендатором (лизингополучателем) объекта аренды на балансе в качестве основных средств, инвестиционного имущества или иных активов.</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При определении налоговой базы по налогу остаточная стоимость объекта недвижимого имущества, переданного в аренду, в том числе по договору финансовой аренды (лизинга), для целей исчисления среднегодовой стоимости имущества в соответствии с пунктом 1 статьи 375 Кодекса определяется арендодателем в порядке, предусмотренном правилами ведения бухгалтерского учета для соответствующего актива (основного средства, инвестиционного имущества и других), а в отношении объектов недвижимого имущества, указанных в подпунктах 1, 2 и 4 пункта 1 статьи 378.2 Кодекса, налоговая база определяется в соответствии с пунктом 2 статьи 375 Кодекса как кадастровая стоимость.</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Одновременно сообщается, что в силу подпункта 1 пункта 1 статьи 374 Кодекса в отношении объектов недвижимого имущества, учитываемых в качестве долгосрочных активов, предназначенных для продажи, налоговая база по налогу на имущество организаций как среднегодовая стоимость не исчисляется.</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Вместе с тем положения подпункта 2 пункта 1 статьи 374 Кодекса предусматривают определение налоговой базы как кадастровой стоимости в отношении имущества, находящегося на территории Российской Федерации и принадлежащего организациям на праве собственности или праве хозяйственного ведения, а также полученного по концессионному соглашению, вне зависимости от порядка учета таких объектов на балансе организации в качестве основных средств или иных активов, в том числе долгосрочных активов, предназначенных для продажи. </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Порядок и сроки уплаты налога и авансовых платежей по налогу установлены положениями статьи 383 Кодекса.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В отношении имущества, находящегося на балансе российской организации, налог подлежит уплате в бюджет по местонахождению указанной организации с учетом особенностей, предусмотренных статьями 384, 385 и 385.2 Кодекса.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В отношении объектов недвижимого имущества, в отношении которых налоговая база определяется как кадастровая стоимость (в том числе долгосрочных активов, предназначенных для продажи), налог подлежат уплате в бюджет в соответствии со статьей 382 Кодекса по месту нахождения объекта недвижимого имущества.</a:t>
            </a:r>
          </a:p>
          <a:p>
            <a:pPr marL="0" indent="180000" algn="just">
              <a:spcBef>
                <a:spcPts val="0"/>
              </a:spcBef>
            </a:pPr>
            <a:r>
              <a:rPr lang="ru-RU" sz="1200" b="0" dirty="0">
                <a:effectLst/>
                <a:latin typeface="Calibri" panose="020F0502020204030204" pitchFamily="34" charset="0"/>
                <a:ea typeface="Calibri" panose="020F0502020204030204" pitchFamily="34" charset="0"/>
                <a:cs typeface="Times New Roman" panose="02020603050405020304" pitchFamily="18" charset="0"/>
              </a:rPr>
              <a:t>Налог подлежит уплате налогоплательщиками в срок не позднее 28 февраля года, следующего за истекшим налоговым периодом. Авансовые платежи по налогу подлежат уплате налогоплательщиками в срок не позднее 28-го числа месяца, следующего за истекшим отчетным периодом.</a:t>
            </a:r>
          </a:p>
          <a:p>
            <a:pPr marL="0" indent="180000" algn="just">
              <a:spcBef>
                <a:spcPts val="0"/>
              </a:spcBef>
            </a:pPr>
            <a:endParaRPr lang="ru-RU" sz="12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Заголовок 8"/>
          <p:cNvSpPr>
            <a:spLocks noGrp="1"/>
          </p:cNvSpPr>
          <p:nvPr>
            <p:ph type="title"/>
          </p:nvPr>
        </p:nvSpPr>
        <p:spPr>
          <a:xfrm>
            <a:off x="251520" y="160655"/>
            <a:ext cx="8280921" cy="61089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800" dirty="0">
                <a:effectLst/>
                <a:latin typeface="Calibri" panose="020F0502020204030204" pitchFamily="34" charset="0"/>
                <a:ea typeface="A"/>
                <a:cs typeface="Times New Roman" panose="02020603050405020304" pitchFamily="18" charset="0"/>
              </a:rPr>
              <a:t>Какой порядок уплаты налога на имущество по арендуемому недвижимому имуществу с признанием права пользования (ППА) и долгосрочным активам к продаже?</a:t>
            </a:r>
            <a:endParaRPr lang="ru-RU" sz="1800" dirty="0">
              <a:solidFill>
                <a:schemeClr val="accent2">
                  <a:lumMod val="50000"/>
                </a:schemeClr>
              </a:solidFill>
            </a:endParaRP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15</a:t>
            </a:r>
            <a:endParaRPr lang="en-US" sz="1800" b="1" dirty="0">
              <a:solidFill>
                <a:schemeClr val="tx1"/>
              </a:solidFill>
            </a:endParaRPr>
          </a:p>
        </p:txBody>
      </p:sp>
    </p:spTree>
    <p:extLst>
      <p:ext uri="{BB962C8B-B14F-4D97-AF65-F5344CB8AC3E}">
        <p14:creationId xmlns:p14="http://schemas.microsoft.com/office/powerpoint/2010/main" val="11654341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90141" y="2807431"/>
            <a:ext cx="6122872" cy="397675"/>
          </a:xfrm>
          <a:prstGeom prst="rect">
            <a:avLst/>
          </a:prstGeom>
        </p:spPr>
        <p:txBody>
          <a:bodyPr wrap="square" lIns="62169" tIns="31084" rIns="62169" bIns="31084">
            <a:spAutoFit/>
          </a:bodyPr>
          <a:lstStyle/>
          <a:p>
            <a:pPr indent="304401" algn="just" defTabSz="621755">
              <a:defRPr/>
            </a:pPr>
            <a:endParaRPr lang="ru-RU" sz="952" b="1" dirty="0">
              <a:solidFill>
                <a:srgbClr val="CC0000"/>
              </a:solidFill>
              <a:ea typeface="Times New Roman"/>
              <a:cs typeface="Arial" panose="020B0604020202020204" pitchFamily="34" charset="0"/>
            </a:endParaRPr>
          </a:p>
          <a:p>
            <a:pPr indent="304401" algn="just" defTabSz="621755">
              <a:defRPr/>
            </a:pPr>
            <a:r>
              <a:rPr lang="ru-RU" sz="1224" b="1" dirty="0">
                <a:solidFill>
                  <a:srgbClr val="00B050"/>
                </a:solidFill>
                <a:cs typeface="Arial" panose="020B0604020202020204" pitchFamily="34" charset="0"/>
              </a:rPr>
              <a:t> </a:t>
            </a:r>
            <a:r>
              <a:rPr lang="ru-RU" sz="1224" b="1" dirty="0">
                <a:solidFill>
                  <a:srgbClr val="00B050"/>
                </a:solidFill>
                <a:ea typeface="Times New Roman"/>
                <a:cs typeface="Arial" panose="020B0604020202020204" pitchFamily="34" charset="0"/>
              </a:rPr>
              <a:t>    </a:t>
            </a:r>
            <a:endParaRPr lang="ru-RU" sz="1224" b="1" dirty="0">
              <a:solidFill>
                <a:srgbClr val="376092"/>
              </a:solidFill>
              <a:ea typeface="Times New Roman"/>
              <a:cs typeface="Arial" panose="020B0604020202020204" pitchFamily="34" charset="0"/>
            </a:endParaRPr>
          </a:p>
        </p:txBody>
      </p:sp>
      <p:sp>
        <p:nvSpPr>
          <p:cNvPr id="4" name="Номер слайда 3"/>
          <p:cNvSpPr>
            <a:spLocks noGrp="1"/>
          </p:cNvSpPr>
          <p:nvPr>
            <p:ph type="sldNum" sz="quarter" idx="11"/>
          </p:nvPr>
        </p:nvSpPr>
        <p:spPr>
          <a:xfrm>
            <a:off x="8388426" y="4443959"/>
            <a:ext cx="493509" cy="474071"/>
          </a:xfrm>
          <a:prstGeom prst="rect">
            <a:avLst/>
          </a:prstGeom>
        </p:spPr>
        <p:txBody>
          <a:bodyPr/>
          <a:lstStyle/>
          <a:p>
            <a:pPr>
              <a:defRPr/>
            </a:pPr>
            <a:fld id="{90988D97-A298-41A3-9EB5-B8686FA38C96}" type="slidenum">
              <a:rPr lang="ru-RU" sz="1800" b="1" smtClean="0">
                <a:solidFill>
                  <a:schemeClr val="tx1"/>
                </a:solidFill>
              </a:rPr>
              <a:pPr>
                <a:defRPr/>
              </a:pPr>
              <a:t>16</a:t>
            </a:fld>
            <a:endParaRPr lang="ru-RU" sz="1800" b="1" dirty="0">
              <a:solidFill>
                <a:schemeClr val="tx1"/>
              </a:solidFill>
            </a:endParaRPr>
          </a:p>
        </p:txBody>
      </p:sp>
      <p:sp>
        <p:nvSpPr>
          <p:cNvPr id="6" name="Прямоугольник 5"/>
          <p:cNvSpPr/>
          <p:nvPr/>
        </p:nvSpPr>
        <p:spPr>
          <a:xfrm>
            <a:off x="2286000" y="2279363"/>
            <a:ext cx="6102424" cy="2616101"/>
          </a:xfrm>
          <a:prstGeom prst="rect">
            <a:avLst/>
          </a:prstGeom>
        </p:spPr>
        <p:txBody>
          <a:bodyPr wrap="square">
            <a:spAutoFit/>
          </a:bodyPr>
          <a:lstStyle/>
          <a:p>
            <a:r>
              <a:rPr lang="ru-RU" sz="2800" b="1" dirty="0">
                <a:solidFill>
                  <a:schemeClr val="bg1"/>
                </a:solidFill>
              </a:rPr>
              <a:t>Спасибо за внимание!</a:t>
            </a:r>
          </a:p>
          <a:p>
            <a:endParaRPr lang="ru-RU" sz="2000" b="1" dirty="0"/>
          </a:p>
          <a:p>
            <a:endParaRPr lang="ru-RU" sz="2000" b="1" dirty="0"/>
          </a:p>
          <a:p>
            <a:endParaRPr lang="ru-RU" sz="2000" b="1" dirty="0"/>
          </a:p>
          <a:p>
            <a:endParaRPr lang="ru-RU" sz="2000" b="1" dirty="0"/>
          </a:p>
          <a:p>
            <a:endParaRPr lang="ru-RU" sz="2000" b="1" dirty="0"/>
          </a:p>
          <a:p>
            <a:pPr algn="r"/>
            <a:r>
              <a:rPr lang="ru-RU" sz="1800" b="1" dirty="0">
                <a:solidFill>
                  <a:schemeClr val="bg1"/>
                </a:solidFill>
              </a:rPr>
              <a:t>                                          Синякевич Владимир Александрович</a:t>
            </a:r>
          </a:p>
        </p:txBody>
      </p:sp>
    </p:spTree>
    <p:extLst>
      <p:ext uri="{BB962C8B-B14F-4D97-AF65-F5344CB8AC3E}">
        <p14:creationId xmlns:p14="http://schemas.microsoft.com/office/powerpoint/2010/main" val="11389837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1"/>
          </p:nvPr>
        </p:nvSpPr>
        <p:spPr>
          <a:xfrm>
            <a:off x="8388426" y="4443959"/>
            <a:ext cx="493509" cy="474071"/>
          </a:xfrm>
          <a:prstGeom prst="rect">
            <a:avLst/>
          </a:prstGeom>
        </p:spPr>
        <p:txBody>
          <a:bodyPr/>
          <a:lstStyle/>
          <a:p>
            <a:pPr>
              <a:defRPr/>
            </a:pPr>
            <a:fld id="{90988D97-A298-41A3-9EB5-B8686FA38C96}" type="slidenum">
              <a:rPr lang="ru-RU" sz="1800" b="1" smtClean="0">
                <a:solidFill>
                  <a:schemeClr val="tx1"/>
                </a:solidFill>
              </a:rPr>
              <a:pPr>
                <a:defRPr/>
              </a:pPr>
              <a:t>2</a:t>
            </a:fld>
            <a:endParaRPr lang="ru-RU" sz="1800" b="1" dirty="0">
              <a:solidFill>
                <a:schemeClr val="tx1"/>
              </a:solidFill>
            </a:endParaRPr>
          </a:p>
        </p:txBody>
      </p:sp>
      <p:sp>
        <p:nvSpPr>
          <p:cNvPr id="6" name="Text Box 5"/>
          <p:cNvSpPr txBox="1">
            <a:spLocks noChangeArrowheads="1"/>
          </p:cNvSpPr>
          <p:nvPr/>
        </p:nvSpPr>
        <p:spPr bwMode="auto">
          <a:xfrm>
            <a:off x="1079612" y="843558"/>
            <a:ext cx="6984776" cy="2648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2136" tIns="31068" rIns="62136" bIns="31068">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eaLnBrk="0" fontAlgn="base" hangingPunct="0">
              <a:spcBef>
                <a:spcPct val="0"/>
              </a:spcBef>
              <a:spcAft>
                <a:spcPct val="0"/>
              </a:spcAft>
              <a:defRPr sz="2100">
                <a:solidFill>
                  <a:schemeClr val="tx1"/>
                </a:solidFill>
                <a:latin typeface="Arial" pitchFamily="34" charset="0"/>
              </a:defRPr>
            </a:lvl6pPr>
            <a:lvl7pPr marL="2971800" indent="-228600" eaLnBrk="0" fontAlgn="base" hangingPunct="0">
              <a:spcBef>
                <a:spcPct val="0"/>
              </a:spcBef>
              <a:spcAft>
                <a:spcPct val="0"/>
              </a:spcAft>
              <a:defRPr sz="2100">
                <a:solidFill>
                  <a:schemeClr val="tx1"/>
                </a:solidFill>
                <a:latin typeface="Arial" pitchFamily="34" charset="0"/>
              </a:defRPr>
            </a:lvl7pPr>
            <a:lvl8pPr marL="3429000" indent="-228600" eaLnBrk="0" fontAlgn="base" hangingPunct="0">
              <a:spcBef>
                <a:spcPct val="0"/>
              </a:spcBef>
              <a:spcAft>
                <a:spcPct val="0"/>
              </a:spcAft>
              <a:defRPr sz="2100">
                <a:solidFill>
                  <a:schemeClr val="tx1"/>
                </a:solidFill>
                <a:latin typeface="Arial" pitchFamily="34" charset="0"/>
              </a:defRPr>
            </a:lvl8pPr>
            <a:lvl9pPr marL="3886200" indent="-228600" eaLnBrk="0" fontAlgn="base" hangingPunct="0">
              <a:spcBef>
                <a:spcPct val="0"/>
              </a:spcBef>
              <a:spcAft>
                <a:spcPct val="0"/>
              </a:spcAft>
              <a:defRPr sz="2100">
                <a:solidFill>
                  <a:schemeClr val="tx1"/>
                </a:solidFill>
                <a:latin typeface="Arial" pitchFamily="34" charset="0"/>
              </a:defRPr>
            </a:lvl9pPr>
          </a:lstStyle>
          <a:p>
            <a:pPr algn="ctr" defTabSz="621315" eaLnBrk="1" hangingPunct="1"/>
            <a:endParaRPr lang="ru-RU" sz="2800" b="1" dirty="0">
              <a:solidFill>
                <a:srgbClr val="002060"/>
              </a:solidFill>
            </a:endParaRPr>
          </a:p>
          <a:p>
            <a:pPr algn="ctr" defTabSz="621315" eaLnBrk="1" hangingPunct="1"/>
            <a:endParaRPr lang="ru-RU" sz="2800" b="1" dirty="0">
              <a:solidFill>
                <a:srgbClr val="002060"/>
              </a:solidFill>
            </a:endParaRPr>
          </a:p>
          <a:p>
            <a:pPr algn="ctr" defTabSz="621315" eaLnBrk="1" hangingPunct="1"/>
            <a:r>
              <a:rPr lang="ru-RU" sz="2800" b="1" dirty="0">
                <a:solidFill>
                  <a:srgbClr val="005AA9"/>
                </a:solidFill>
                <a:latin typeface="Calibri" pitchFamily="34" charset="0"/>
              </a:rPr>
              <a:t>Начальник</a:t>
            </a:r>
          </a:p>
          <a:p>
            <a:pPr algn="ctr" defTabSz="621315" eaLnBrk="1" hangingPunct="1"/>
            <a:r>
              <a:rPr lang="ru-RU" sz="2800" b="1" dirty="0">
                <a:solidFill>
                  <a:srgbClr val="005AA9"/>
                </a:solidFill>
                <a:latin typeface="Calibri" pitchFamily="34" charset="0"/>
              </a:rPr>
              <a:t>отдела налогообложения юридических лиц</a:t>
            </a:r>
          </a:p>
          <a:p>
            <a:pPr algn="ctr" defTabSz="621315" eaLnBrk="1" hangingPunct="1"/>
            <a:r>
              <a:rPr lang="ru-RU" sz="2800" b="1" dirty="0">
                <a:solidFill>
                  <a:srgbClr val="005AA9"/>
                </a:solidFill>
                <a:latin typeface="Calibri" pitchFamily="34" charset="0"/>
              </a:rPr>
              <a:t> УФНС России по г. Москве</a:t>
            </a:r>
            <a:endParaRPr lang="en-US" sz="2800" b="1" dirty="0">
              <a:solidFill>
                <a:srgbClr val="005AA9"/>
              </a:solidFill>
              <a:latin typeface="Calibri" pitchFamily="34" charset="0"/>
            </a:endParaRPr>
          </a:p>
          <a:p>
            <a:pPr algn="ctr" defTabSz="621315" eaLnBrk="1" hangingPunct="1"/>
            <a:r>
              <a:rPr lang="ru-RU" sz="2800" b="1" dirty="0">
                <a:solidFill>
                  <a:srgbClr val="002060"/>
                </a:solidFill>
              </a:rPr>
              <a:t>Синякевич Владимир Александрович</a:t>
            </a:r>
            <a:endParaRPr lang="ru-RU" sz="2800" b="1" dirty="0">
              <a:solidFill>
                <a:srgbClr val="005AA9"/>
              </a:solidFill>
              <a:latin typeface="Calibri" pitchFamily="34" charset="0"/>
            </a:endParaRPr>
          </a:p>
        </p:txBody>
      </p:sp>
    </p:spTree>
    <p:extLst>
      <p:ext uri="{BB962C8B-B14F-4D97-AF65-F5344CB8AC3E}">
        <p14:creationId xmlns:p14="http://schemas.microsoft.com/office/powerpoint/2010/main" val="265045009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1188" y="1059582"/>
            <a:ext cx="7993260" cy="3816424"/>
          </a:xfrm>
        </p:spPr>
        <p:style>
          <a:lnRef idx="1">
            <a:schemeClr val="accent1"/>
          </a:lnRef>
          <a:fillRef idx="2">
            <a:schemeClr val="accent1"/>
          </a:fillRef>
          <a:effectRef idx="1">
            <a:schemeClr val="accent1"/>
          </a:effectRef>
          <a:fontRef idx="minor">
            <a:schemeClr val="dk1"/>
          </a:fontRef>
        </p:style>
        <p:txBody>
          <a:bodyPr/>
          <a:lstStyle/>
          <a:p>
            <a:pPr marL="0" indent="252000" algn="just">
              <a:spcBef>
                <a:spcPts val="0"/>
              </a:spcBef>
            </a:pPr>
            <a:r>
              <a:rPr lang="en-US" sz="1400" b="0" dirty="0">
                <a:latin typeface="Calibri" panose="020F0502020204030204" pitchFamily="34" charset="0"/>
                <a:ea typeface="Calibri" panose="020F0502020204030204" pitchFamily="34" charset="0"/>
                <a:cs typeface="Calibri" panose="020F0502020204030204" pitchFamily="34" charset="0"/>
              </a:rPr>
              <a:t>C</a:t>
            </a:r>
            <a:r>
              <a:rPr lang="ru-RU" sz="1400" b="0" dirty="0" err="1">
                <a:latin typeface="Calibri" panose="020F0502020204030204" pitchFamily="34" charset="0"/>
                <a:ea typeface="Calibri" panose="020F0502020204030204" pitchFamily="34" charset="0"/>
                <a:cs typeface="Calibri" panose="020F0502020204030204" pitchFamily="34" charset="0"/>
              </a:rPr>
              <a:t>огласно</a:t>
            </a:r>
            <a:r>
              <a:rPr lang="ru-RU" sz="1400" b="0" dirty="0">
                <a:latin typeface="Calibri" panose="020F0502020204030204" pitchFamily="34" charset="0"/>
                <a:ea typeface="Calibri" panose="020F0502020204030204" pitchFamily="34" charset="0"/>
                <a:cs typeface="Calibri" panose="020F0502020204030204" pitchFamily="34" charset="0"/>
              </a:rPr>
              <a:t> статьи 105.3 Налогового кодекса Российской Федерации (далее – Кодекс, НК РФ) цены, применяемые в сделках, сторонами которых являются лица, не признаваемые взаимозависимыми, а также доходы</a:t>
            </a:r>
            <a:r>
              <a:rPr lang="en-US" sz="1400" b="0" dirty="0">
                <a:latin typeface="Calibri" panose="020F0502020204030204" pitchFamily="34" charset="0"/>
                <a:ea typeface="Calibri" panose="020F0502020204030204" pitchFamily="34" charset="0"/>
                <a:cs typeface="Calibri" panose="020F0502020204030204" pitchFamily="34" charset="0"/>
              </a:rPr>
              <a:t> </a:t>
            </a:r>
            <a:r>
              <a:rPr lang="ru-RU" sz="1400" b="0" dirty="0">
                <a:latin typeface="Calibri" panose="020F0502020204030204" pitchFamily="34" charset="0"/>
                <a:ea typeface="Calibri" panose="020F0502020204030204" pitchFamily="34" charset="0"/>
                <a:cs typeface="Calibri" panose="020F0502020204030204" pitchFamily="34" charset="0"/>
              </a:rPr>
              <a:t>(прибыль, выручка), получаемые лицами, являющимися сторонами таких сделок, признаются рыночными для целей Кодекса (письма Минфина России от 07.02.2023 № 03-07-11/9419, от 23.08.2022 № 03-05-05-01/81990, письмо ФНС России от 21.01.2022 № СД-4-3/632).</a:t>
            </a:r>
            <a:endParaRPr lang="en-US" sz="1400" b="0" dirty="0">
              <a:latin typeface="Calibri" panose="020F0502020204030204" pitchFamily="34" charset="0"/>
              <a:ea typeface="Calibri" panose="020F0502020204030204" pitchFamily="34" charset="0"/>
              <a:cs typeface="Calibri" panose="020F0502020204030204" pitchFamily="34" charset="0"/>
            </a:endParaRP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Порядок определения налоговой базы при реализации имущества и товаров определен статьей 268 Кодекса (Письмо Минфина России от 18.01.2018 N 03-03-06/1/2240)</a:t>
            </a:r>
            <a:endParaRPr lang="en-US" sz="1400" b="0" dirty="0">
              <a:latin typeface="Calibri" panose="020F0502020204030204" pitchFamily="34" charset="0"/>
              <a:ea typeface="Calibri" panose="020F0502020204030204" pitchFamily="34" charset="0"/>
              <a:cs typeface="Calibri" panose="020F0502020204030204" pitchFamily="34" charset="0"/>
            </a:endParaRP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Порядок формирования первоначальной и остаточной стоимостей основных средств установлен статьей 257</a:t>
            </a:r>
            <a:r>
              <a:rPr lang="en-US" sz="1400" b="0" dirty="0">
                <a:latin typeface="Calibri" panose="020F0502020204030204" pitchFamily="34" charset="0"/>
                <a:ea typeface="Calibri" panose="020F0502020204030204" pitchFamily="34" charset="0"/>
                <a:cs typeface="Calibri" panose="020F0502020204030204" pitchFamily="34" charset="0"/>
              </a:rPr>
              <a:t> </a:t>
            </a:r>
            <a:r>
              <a:rPr lang="ru-RU" sz="1400" b="0" dirty="0">
                <a:latin typeface="Calibri" panose="020F0502020204030204" pitchFamily="34" charset="0"/>
                <a:ea typeface="Calibri" panose="020F0502020204030204" pitchFamily="34" charset="0"/>
                <a:cs typeface="Calibri" panose="020F0502020204030204" pitchFamily="34" charset="0"/>
              </a:rPr>
              <a:t>Кодекса (Письмо Минфина России от 07.10.2021 N 03-03-07/81172).</a:t>
            </a: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При реализации недвижимости НДС начисляется на день ее передачи покупателю по передаточному акту или иному документу о передаче недвижимости (п. 3 и 16 ст. 167 НК РФ).</a:t>
            </a: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На основании пункта 3 статьи 164 Кодекса реализация такого имущества подлежит налогообложению налогом на добавленную стоимость по налоговой ставке в размере 20 процентов. При этом Операции по реализации на территории РФ жилых домов, жилых помещений, а также долей в них не подлежат налогообложению НДС (</a:t>
            </a:r>
            <a:r>
              <a:rPr lang="ru-RU" sz="1400" b="0" dirty="0" err="1">
                <a:latin typeface="Calibri" panose="020F0502020204030204" pitchFamily="34" charset="0"/>
                <a:ea typeface="Calibri" panose="020F0502020204030204" pitchFamily="34" charset="0"/>
                <a:cs typeface="Calibri" panose="020F0502020204030204" pitchFamily="34" charset="0"/>
              </a:rPr>
              <a:t>пп</a:t>
            </a:r>
            <a:r>
              <a:rPr lang="ru-RU" sz="1400" b="0" dirty="0">
                <a:latin typeface="Calibri" panose="020F0502020204030204" pitchFamily="34" charset="0"/>
                <a:ea typeface="Calibri" panose="020F0502020204030204" pitchFamily="34" charset="0"/>
                <a:cs typeface="Calibri" panose="020F0502020204030204" pitchFamily="34" charset="0"/>
              </a:rPr>
              <a:t>. 22 п. 3 ст. 149 НК РФ).</a:t>
            </a: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Однако отклонение цены реализации недвижимости от ее рыночной стоимости в сделке может рассматриваться в качестве одного из признаков нарушения положений ст. 54.1 НК РФ</a:t>
            </a:r>
          </a:p>
        </p:txBody>
      </p:sp>
      <p:sp>
        <p:nvSpPr>
          <p:cNvPr id="5" name="Заголовок 8"/>
          <p:cNvSpPr>
            <a:spLocks noGrp="1"/>
          </p:cNvSpPr>
          <p:nvPr>
            <p:ph type="title"/>
          </p:nvPr>
        </p:nvSpPr>
        <p:spPr>
          <a:xfrm>
            <a:off x="611709" y="160655"/>
            <a:ext cx="7992739" cy="754911"/>
          </a:xfrm>
        </p:spPr>
        <p:style>
          <a:lnRef idx="1">
            <a:schemeClr val="accent2"/>
          </a:lnRef>
          <a:fillRef idx="2">
            <a:schemeClr val="accent2"/>
          </a:fillRef>
          <a:effectRef idx="1">
            <a:schemeClr val="accent2"/>
          </a:effectRef>
          <a:fontRef idx="minor">
            <a:schemeClr val="dk1"/>
          </a:fontRef>
        </p:style>
        <p:txBody>
          <a:bodyPr>
            <a:noAutofit/>
          </a:bodyPr>
          <a:lstStyle/>
          <a:p>
            <a:pPr algn="l" defTabSz="708690" fontAlgn="base">
              <a:spcAft>
                <a:spcPct val="0"/>
              </a:spcAft>
            </a:pPr>
            <a:r>
              <a:rPr lang="en-US" sz="1800"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1800"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1700" dirty="0">
                <a:solidFill>
                  <a:schemeClr val="accent2">
                    <a:lumMod val="50000"/>
                  </a:schemeClr>
                </a:solidFill>
                <a:effectLst/>
                <a:latin typeface="+mj-lt"/>
                <a:ea typeface="Calibri" panose="020F0502020204030204" pitchFamily="34" charset="0"/>
                <a:cs typeface="Times New Roman" panose="02020603050405020304" pitchFamily="18" charset="0"/>
              </a:rPr>
              <a:t>Возможны ли претензии со стороны налоговых органов при продаже одним ООО другому ООО недвижимого имущества по балансовой стоимости, которая отличается от рыночной?</a:t>
            </a:r>
            <a:r>
              <a:rPr lang="ru-RU" sz="1700" dirty="0">
                <a:effectLst/>
                <a:latin typeface="Calibri" panose="020F0502020204030204" pitchFamily="34" charset="0"/>
                <a:ea typeface="Calibri" panose="020F0502020204030204" pitchFamily="34" charset="0"/>
                <a:cs typeface="Times New Roman" panose="02020603050405020304" pitchFamily="18" charset="0"/>
              </a:rPr>
              <a:t/>
            </a:r>
            <a:br>
              <a:rPr lang="ru-RU" sz="1700" dirty="0">
                <a:effectLst/>
                <a:latin typeface="Calibri" panose="020F0502020204030204" pitchFamily="34" charset="0"/>
                <a:ea typeface="Calibri" panose="020F0502020204030204" pitchFamily="34" charset="0"/>
                <a:cs typeface="Times New Roman" panose="02020603050405020304" pitchFamily="18" charset="0"/>
              </a:rPr>
            </a:br>
            <a:endParaRPr lang="ru-RU" sz="1700" b="1" dirty="0">
              <a:solidFill>
                <a:schemeClr val="tx1"/>
              </a:solidFill>
            </a:endParaRP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3</a:t>
            </a:r>
            <a:endParaRPr lang="en-US" sz="1800" b="1" dirty="0">
              <a:solidFill>
                <a:schemeClr val="tx1"/>
              </a:solidFill>
            </a:endParaRPr>
          </a:p>
        </p:txBody>
      </p:sp>
    </p:spTree>
    <p:extLst>
      <p:ext uri="{BB962C8B-B14F-4D97-AF65-F5344CB8AC3E}">
        <p14:creationId xmlns:p14="http://schemas.microsoft.com/office/powerpoint/2010/main" val="16122869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987574"/>
            <a:ext cx="8280920" cy="3888432"/>
          </a:xfrm>
        </p:spPr>
        <p:style>
          <a:lnRef idx="1">
            <a:schemeClr val="accent1"/>
          </a:lnRef>
          <a:fillRef idx="2">
            <a:schemeClr val="accent1"/>
          </a:fillRef>
          <a:effectRef idx="1">
            <a:schemeClr val="accent1"/>
          </a:effectRef>
          <a:fontRef idx="minor">
            <a:schemeClr val="dk1"/>
          </a:fontRef>
        </p:style>
        <p:txBody>
          <a:bodyPr/>
          <a:lstStyle/>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Особенности определения расходов на освоение природных ресурсов установлены статьей 261 Кодекса. В соответствии с пунктом 1 статьи 261 Кодекса расходами на освоение природных ресурсов признаются, в частности, расходы на поиски и оценку месторождений полезных ископаемых (включая аудит запасов), в том числе расходы на разведку полезных ископаемых.</a:t>
            </a: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Согласно пункту 2 статьи 261 Кодекса расходы на освоение природных ресурсов, указанные в пункте 1 статьи 261 Кодекса, учитываются в порядке, предусмотренном статьей 325 Кодекса. При этом расходы на поиски и оценку месторождений полезных ископаемых (включая аудит запасов) учитываются при исчислении налоговой базы по налогу на прибыль организаций равномерно в течение 12 месяцев (</a:t>
            </a:r>
            <a:r>
              <a:rPr lang="ru-RU" sz="1400" b="0" dirty="0" err="1">
                <a:latin typeface="Calibri" panose="020F0502020204030204" pitchFamily="34" charset="0"/>
                <a:ea typeface="Calibri" panose="020F0502020204030204" pitchFamily="34" charset="0"/>
                <a:cs typeface="Calibri" panose="020F0502020204030204" pitchFamily="34" charset="0"/>
              </a:rPr>
              <a:t>абз</a:t>
            </a:r>
            <a:r>
              <a:rPr lang="ru-RU" sz="1400" b="0" dirty="0">
                <a:latin typeface="Calibri" panose="020F0502020204030204" pitchFamily="34" charset="0"/>
                <a:ea typeface="Calibri" panose="020F0502020204030204" pitchFamily="34" charset="0"/>
                <a:cs typeface="Calibri" panose="020F0502020204030204" pitchFamily="34" charset="0"/>
              </a:rPr>
              <a:t>. 3 п. 2 ст. 261 НК РФ) (Письмо Минфина России от 20.09.2021 № 03-03-07/75971).</a:t>
            </a: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Пунктом 3 статьи 325 Кодекса предусмотрено, что расходы, понесенные по договору с подрядчиком, включаются в состав прочих расходов с 1-го числа месяца, в котором подписан соответствующий акт выполненных работ (этапов работ) по данному договору (если иное не установлено пунктом 7 статьи 261 Кодекса). Понесенные расходы равными долями включаются в состав прочих расходов в сроки, предусмотренные статьей 261 Кодекса.</a:t>
            </a:r>
          </a:p>
          <a:p>
            <a:pPr marL="0" indent="252000" algn="just">
              <a:spcBef>
                <a:spcPts val="0"/>
              </a:spcBef>
            </a:pPr>
            <a:r>
              <a:rPr lang="ru-RU" sz="1400" b="0" dirty="0">
                <a:latin typeface="Calibri" panose="020F0502020204030204" pitchFamily="34" charset="0"/>
                <a:ea typeface="Calibri" panose="020F0502020204030204" pitchFamily="34" charset="0"/>
                <a:cs typeface="Calibri" panose="020F0502020204030204" pitchFamily="34" charset="0"/>
              </a:rPr>
              <a:t>Таким образом, расходы на поиски и оценку месторождений полезных ископаемых (включая аудит запасов), в том числе расходы на разведку полезных ископаемых будут учитываться в составе прочих расходов равномерно в течение 12 месяцев с 1-го числа месяца, в котором подписан соответствующий акт выполненных работ (этапов работ) по договору с подрядчиком. </a:t>
            </a:r>
          </a:p>
          <a:p>
            <a:pPr marL="0" indent="252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a:p>
            <a:pPr marL="0" indent="252000" algn="just">
              <a:spcBef>
                <a:spcPts val="0"/>
              </a:spcBef>
            </a:pPr>
            <a:endParaRPr lang="ru-RU" sz="14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9" y="160655"/>
            <a:ext cx="8280920" cy="754911"/>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en-US" sz="1800"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1800"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1700" dirty="0">
                <a:solidFill>
                  <a:schemeClr val="accent2">
                    <a:lumMod val="50000"/>
                  </a:schemeClr>
                </a:solidFill>
                <a:effectLst/>
                <a:ea typeface="Calibri" panose="020F0502020204030204" pitchFamily="34" charset="0"/>
                <a:cs typeface="Times New Roman" panose="02020603050405020304" pitchFamily="18" charset="0"/>
              </a:rPr>
              <a:t>После разведки месторождений железной руды Общество произвело исследование образцов и оценку потенциальных возможностей месторождения силами сторонних организаций. Как классифицировать и учесть эти расходы в целях налогообложения прибыли организаций?</a:t>
            </a:r>
            <a:r>
              <a:rPr lang="ru-RU" sz="1700" dirty="0">
                <a:effectLst/>
                <a:latin typeface="Calibri" panose="020F0502020204030204" pitchFamily="34" charset="0"/>
                <a:ea typeface="Calibri" panose="020F0502020204030204" pitchFamily="34" charset="0"/>
                <a:cs typeface="Times New Roman" panose="02020603050405020304" pitchFamily="18" charset="0"/>
              </a:rPr>
              <a:t/>
            </a:r>
            <a:br>
              <a:rPr lang="ru-RU" sz="1700" dirty="0">
                <a:effectLst/>
                <a:latin typeface="Calibri" panose="020F0502020204030204" pitchFamily="34" charset="0"/>
                <a:ea typeface="Calibri" panose="020F0502020204030204" pitchFamily="34" charset="0"/>
                <a:cs typeface="Times New Roman" panose="02020603050405020304" pitchFamily="18" charset="0"/>
              </a:rPr>
            </a:br>
            <a:endParaRPr lang="ru-RU" sz="1700" b="1" dirty="0">
              <a:solidFill>
                <a:schemeClr val="tx1"/>
              </a:solidFill>
            </a:endParaRP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4</a:t>
            </a:r>
            <a:endParaRPr lang="en-US" sz="1800" b="1" dirty="0">
              <a:solidFill>
                <a:schemeClr val="tx1"/>
              </a:solidFill>
            </a:endParaRPr>
          </a:p>
        </p:txBody>
      </p:sp>
    </p:spTree>
    <p:extLst>
      <p:ext uri="{BB962C8B-B14F-4D97-AF65-F5344CB8AC3E}">
        <p14:creationId xmlns:p14="http://schemas.microsoft.com/office/powerpoint/2010/main" val="12714351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131590"/>
            <a:ext cx="8280920" cy="3744416"/>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По общему правилу стоимость безвозмездно переданного имущества (работ, услуг, имущественных прав) и расходы, связанные с такой передачей, на основании пункта 16 статьи 270 Кодекса не учитываются при определении налоговой базы по налогу на прибыль организаций. Однако следует учитывать, что если имущество передается в рамках выполнения возмездного договора, то такое имущество для целей налогообложения прибыли не считается безвозмездно переданным.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случае если в рамках инвестиционного контракта на строительство объекта недвижимости предусмотрены дополнительные обременения в пользу органов государственной власти или органов местного самоуправления, без несения расходов на выполнение которых у организации отсутствует возможность осуществлять строительство объекта недвижимости, и при этом со стороны органов государственной власти и органов местного самоуправления возникают встречные возмездные обязательства (в виде предоставления прав на необходимый для строительства земельный участок, а также разрешения на строительство), то указанные расходы капитального характера можно рассматривать как экономически обоснованные расходы по выполнению работ (оказанию услуг) соответствующим органам государственной власти и органам местного самоуправления, учитываемые при определении налоговой базы по налогу на прибыль» (Письмо Минфина России от 25.05.2007 № 03-03-06/1/319).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Таким образом, если Застройщик передает администрации квартиры в рамках выполнения возмездного договора, то расходы, понесенные на строительство этих квартир, учитываются Застройщиком при определении налоговой базы по налогу на прибыль организаций. (Аналогичная позиция содержится в Определении ВАС РФ от 13.05.2010 N ВАС-5307/10 по делу N А12-7415/2009, Постановлении ФАС Восточно-Сибирского округа от 01.04.2008 по делу № А33-8244/07)</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случае безвозмездной передачи Застройщиком квартир администрации стоимость переданного имущества в целях налогообложения прибыли не учитывается.</a:t>
            </a:r>
          </a:p>
        </p:txBody>
      </p:sp>
      <p:sp>
        <p:nvSpPr>
          <p:cNvPr id="5" name="Заголовок 8"/>
          <p:cNvSpPr>
            <a:spLocks noGrp="1"/>
          </p:cNvSpPr>
          <p:nvPr>
            <p:ph type="title"/>
          </p:nvPr>
        </p:nvSpPr>
        <p:spPr>
          <a:xfrm>
            <a:off x="323528" y="160655"/>
            <a:ext cx="8280921" cy="898927"/>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600" dirty="0">
                <a:effectLst/>
                <a:latin typeface="Calibri" panose="020F0502020204030204" pitchFamily="34" charset="0"/>
                <a:ea typeface="Calibri" panose="020F0502020204030204" pitchFamily="34" charset="0"/>
                <a:cs typeface="Times New Roman" panose="02020603050405020304" pitchFamily="18" charset="0"/>
              </a:rPr>
              <a:t/>
            </a:r>
            <a:br>
              <a:rPr lang="ru-RU" sz="1600" dirty="0">
                <a:effectLst/>
                <a:latin typeface="Calibri" panose="020F0502020204030204" pitchFamily="34" charset="0"/>
                <a:ea typeface="Calibri" panose="020F0502020204030204" pitchFamily="34" charset="0"/>
                <a:cs typeface="Times New Roman" panose="02020603050405020304" pitchFamily="18" charset="0"/>
              </a:rPr>
            </a:br>
            <a:r>
              <a:rPr lang="ru-RU" sz="1600" dirty="0">
                <a:effectLst/>
                <a:latin typeface="Calibri" panose="020F0502020204030204" pitchFamily="34" charset="0"/>
                <a:ea typeface="Calibri" panose="020F0502020204030204" pitchFamily="34" charset="0"/>
                <a:cs typeface="Times New Roman" panose="02020603050405020304" pitchFamily="18" charset="0"/>
              </a:rPr>
              <a:t>По соглашению с администрацией поселения Застройщик передает администрации безвозмездно ряд квартир в возводимом доме. Дом возводится как на средства дольщиков, так и за счет средств Застройщика. Как учитывается стоимость безвозмездно переданных квартир при определении доходов и расходов Застройщика?</a:t>
            </a:r>
            <a:r>
              <a:rPr lang="ru-RU" sz="1700" dirty="0">
                <a:effectLst/>
                <a:latin typeface="Calibri" panose="020F0502020204030204" pitchFamily="34" charset="0"/>
                <a:ea typeface="Calibri" panose="020F0502020204030204" pitchFamily="34" charset="0"/>
                <a:cs typeface="Times New Roman" panose="02020603050405020304" pitchFamily="18" charset="0"/>
              </a:rPr>
              <a:t/>
            </a:r>
            <a:br>
              <a:rPr lang="ru-RU" sz="1700" dirty="0">
                <a:effectLst/>
                <a:latin typeface="Calibri" panose="020F0502020204030204" pitchFamily="34" charset="0"/>
                <a:ea typeface="Calibri" panose="020F0502020204030204" pitchFamily="34" charset="0"/>
                <a:cs typeface="Times New Roman" panose="02020603050405020304" pitchFamily="18" charset="0"/>
              </a:rPr>
            </a:br>
            <a:endParaRPr lang="ru-RU" sz="1700" b="1" dirty="0">
              <a:solidFill>
                <a:schemeClr val="tx1"/>
              </a:solidFill>
            </a:endParaRP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5</a:t>
            </a:r>
            <a:endParaRPr lang="en-US" sz="1800" b="1" dirty="0">
              <a:solidFill>
                <a:schemeClr val="tx1"/>
              </a:solidFill>
            </a:endParaRPr>
          </a:p>
        </p:txBody>
      </p:sp>
    </p:spTree>
    <p:extLst>
      <p:ext uri="{BB962C8B-B14F-4D97-AF65-F5344CB8AC3E}">
        <p14:creationId xmlns:p14="http://schemas.microsoft.com/office/powerpoint/2010/main" val="30064376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131590"/>
            <a:ext cx="8280920" cy="3744416"/>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Субсидия - одна из форм предоставления государственной помощи.</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Порядок учета субсидий, за исключением указанных в статье 251 Кодекса либо полученных в рамках возмездного договора, установлен пунктом 4.1 статьи 271 Кодекса.</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Согласно указанному порядку субсидии, полученные на осуществление и (или) компенсацию тех расходов, которые признаются для целей налога на прибыль организаций, учитываются в составе внереализационных доходов по мере осуществления и признания данных расходов или единовременно, если к моменту их получения данные расходы произведены и признаны в налоговом учете (письма Минфина России от 18.02.2023 № 03-03-06/1/15751, от 23.05.2023 № 03-03-06/1/46937).</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Субсидии, полученные в рамках возмездного договора, отражаются в доходах от реализации (письма Минфина России от 16.10.2020 № 03-03-06/1/90403, от 02.12.2019 № 03-03-06/1/93647, от 26.07.2018 № 03-03-05/52548).</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Субсидии, поименованные в подпункте 14 пункта 1 статьи 251 Кодекса не учитываются при расчете налога на прибыль организаций.</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Доходом от реализации в целях налогообложения прибыли организаций признаются выручка от реализации товаров (работ, услуг) как собственного производства, так и ранее приобретенных, выручка от реализации имущественных прав (пункт 1 статьи 249 Кодекса).</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При этом согласно пункту 1 статьи 39 Кодекса реализацией товаров, признается соответственно передача на возмездной основе права собственности на товары.</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Если налогоплательщик определяет доходы и расходы по методу начисления, то расходы на производство и реализацию определяются с учетом положений статьи 318 Кодекса. При этом порядок признания расходов при методе начисления определен статьей 272 Кодекса.</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Так, согласно подпункту 3 пункта 7 статьи 272 Кодекса к прочим расходам, связанным с производством и (или) реализацией, относятся расходы за выполненные сторонними организациями работы (предоставленные услуги), в связи с чем в состав расходов Общества могут быть включены расходы сторонних организаций.</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Таким образом, порядок учета доходов, полученных в виде субсидий, и понесенных Обществом расходов в том числе за счет полученных субсидий зависит от тех целей, на которые были выделены субсидии (в том числе финансирование предстоящих расходов либо возмещение уже существующих расходов).</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Кроме того, порядок учета доходов, полученных при реализации прибора, и расходов, связанных с производством и реализацией, зависит от того, кто является собственником данного опытного образца после его изготовления.</a:t>
            </a:r>
          </a:p>
        </p:txBody>
      </p:sp>
      <p:sp>
        <p:nvSpPr>
          <p:cNvPr id="5" name="Заголовок 8"/>
          <p:cNvSpPr>
            <a:spLocks noGrp="1"/>
          </p:cNvSpPr>
          <p:nvPr>
            <p:ph type="title"/>
          </p:nvPr>
        </p:nvSpPr>
        <p:spPr>
          <a:xfrm>
            <a:off x="323528" y="160655"/>
            <a:ext cx="8280921" cy="898927"/>
          </a:xfrm>
        </p:spPr>
        <p:style>
          <a:lnRef idx="1">
            <a:schemeClr val="accent2"/>
          </a:lnRef>
          <a:fillRef idx="2">
            <a:schemeClr val="accent2"/>
          </a:fillRef>
          <a:effectRef idx="1">
            <a:schemeClr val="accent2"/>
          </a:effectRef>
          <a:fontRef idx="minor">
            <a:schemeClr val="dk1"/>
          </a:fontRef>
        </p:style>
        <p:txBody>
          <a:bodyPr>
            <a:noAutofit/>
          </a:bodyPr>
          <a:lstStyle/>
          <a:p>
            <a:pPr algn="l" defTabSz="708690" fontAlgn="base">
              <a:spcAft>
                <a:spcPct val="0"/>
              </a:spcAft>
            </a:pPr>
            <a:r>
              <a:rPr lang="ru-RU" sz="1400" dirty="0">
                <a:solidFill>
                  <a:schemeClr val="accent2">
                    <a:lumMod val="50000"/>
                  </a:schemeClr>
                </a:solidFill>
              </a:rPr>
              <a:t>Общество получило от госучреждения субсидию на разработку опытного образца прибора. Разработка производилась силами самого Общества, испытание прибора – силами сторонней организации. Прибор испытания прошел и признан пригодным. Он был продан третьей стороне. Как учесть в целях налогообложения налогом на прибыль расходы и доходы Общества по этим операциям?</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6</a:t>
            </a:r>
          </a:p>
        </p:txBody>
      </p:sp>
    </p:spTree>
    <p:extLst>
      <p:ext uri="{BB962C8B-B14F-4D97-AF65-F5344CB8AC3E}">
        <p14:creationId xmlns:p14="http://schemas.microsoft.com/office/powerpoint/2010/main" val="25446490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203598"/>
            <a:ext cx="8280920" cy="3672408"/>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силу подпункта 7.1 пункта 4 статьи 271 Кодекса, введенному Федеральным законом от 26.03.2022 № 67-ФЗ «О внесении изменений в части первую и вторую Налогового кодекса Российской Федерации и статью 2 Федерального закона «О внесении изменений в часть вторую Налогового кодекса Российской Федерации» (далее - Закон № 67-ФЗ), по доходам в виде положительной курсовой разницы, возникшей в налоговых (отчетных) периодах 2022 - 2024 годов по требованиям (обязательствам), в том числе по требованиям по договору банковского вклада (депозита), стоимость которых выражена в иностранной валюте (за исключением авансов), датой получения внереализационного дохода признается дата прекращения (исполнения) требований (обязательств), выраженных в иностранной валюте, при дооценке (уценке) которых возникает положительная курсовая разница. Действие указанной нормы распространяется на правоотношения, возникшие с 1 января 2022 года (пункт 4 статьи 5 Закона N 67-ФЗ).</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Согласно подпункту 6.1 пункта 7 статьи 272 Кодекса, введенному также Законом № 67-ФЗ, по расходам в виде отрицательной курсовой разницы, возникшей в 2023 и 2024 годах по требованиям (обязательствам), в том числе по требованиям по договору банковского вклада (депозита), стоимость которых выражена в иностранной валюте (за исключением авансов), датой признания внереализационных расходов признается дата прекращения (исполнения) требований (обязательств), выраженных в иностранной валюте, при уценке (дооценке) которых возникает отрицательная курсовая разница. </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соответствии с пунктом 8 статьи 271 и пунктом 10 статьи 272 Кодекса требования (обязательства), стоимость которых выражена в иностранной валюте, имущество в виде валютных ценностей пересчитываются в рубли по официальному курсу, установленному Центральным банком Российской Федерации на дату перехода права собственности на указанное имущество, прекращения (исполнения) требований (обязательств) и (или) на последнее число текущего месяца в зависимости от того, что произошло раньше.</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Таким образом, согласно новому временному порядку положительная курсовая разница в 2022 - 2024 годах и отрицательная курсовая разница в 2023 - 2024 годах, начисленные по требованиям (обязательствам), стоимость которых выражена в иностранной валюте, учитываются при расчете налоговой базы по налогу на прибыль организаций только по мере прекращения (исполнения) данных требований (обязательств). Сам порядок исчисления курсовых разниц, установленный в пункте 8 статьи 271 и пункте 10 статьи 272 Кодекса, не изменился.</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Учитывая вышеуказанное, положительная курсовая разница, начисленная в 2022 - 2024 годах, и отрицательная курсовая разница, начисленная в 2023 - 2024 годах в соответствии с установленным порядком (на конец месяца), признаются в составе соответственно доходов (расходов) для целей налогообложения прибыли на дату прекращения (исполнения) требований (обязательств).</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(Письмо Минфина России от 14.10.2022 № 03-03-06/1/99659).</a:t>
            </a:r>
          </a:p>
          <a:p>
            <a:pPr marL="0" indent="180000" algn="just">
              <a:spcBef>
                <a:spcPts val="0"/>
              </a:spcBef>
            </a:pPr>
            <a:endParaRPr lang="ru-RU" sz="15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8" y="160655"/>
            <a:ext cx="8280921" cy="898927"/>
          </a:xfrm>
        </p:spPr>
        <p:style>
          <a:lnRef idx="1">
            <a:schemeClr val="accent2"/>
          </a:lnRef>
          <a:fillRef idx="2">
            <a:schemeClr val="accent2"/>
          </a:fillRef>
          <a:effectRef idx="1">
            <a:schemeClr val="accent2"/>
          </a:effectRef>
          <a:fontRef idx="minor">
            <a:schemeClr val="dk1"/>
          </a:fontRef>
        </p:style>
        <p:txBody>
          <a:bodyPr>
            <a:noAutofit/>
          </a:bodyPr>
          <a:lstStyle/>
          <a:p>
            <a:pPr algn="l" defTabSz="708690" fontAlgn="base">
              <a:spcAft>
                <a:spcPct val="0"/>
              </a:spcAft>
            </a:pPr>
            <a:r>
              <a:rPr lang="ru-RU" sz="1800" dirty="0">
                <a:solidFill>
                  <a:schemeClr val="accent2">
                    <a:lumMod val="50000"/>
                  </a:schemeClr>
                </a:solidFill>
              </a:rPr>
              <a:t>На какую дату признаются отрицательные и положительные курсовые разницы в составе внереализационных доходов и расходов в 2023 году?</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7</a:t>
            </a:r>
            <a:endParaRPr lang="en-US" sz="1800" b="1" dirty="0">
              <a:solidFill>
                <a:schemeClr val="tx1"/>
              </a:solidFill>
            </a:endParaRPr>
          </a:p>
        </p:txBody>
      </p:sp>
    </p:spTree>
    <p:extLst>
      <p:ext uri="{BB962C8B-B14F-4D97-AF65-F5344CB8AC3E}">
        <p14:creationId xmlns:p14="http://schemas.microsoft.com/office/powerpoint/2010/main" val="410327259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419622"/>
            <a:ext cx="8280920" cy="3456384"/>
          </a:xfrm>
        </p:spPr>
        <p:style>
          <a:lnRef idx="1">
            <a:schemeClr val="accent1"/>
          </a:lnRef>
          <a:fillRef idx="2">
            <a:schemeClr val="accent1"/>
          </a:fillRef>
          <a:effectRef idx="1">
            <a:schemeClr val="accent1"/>
          </a:effectRef>
          <a:fontRef idx="minor">
            <a:schemeClr val="dk1"/>
          </a:fontRef>
        </p:style>
        <p:txBody>
          <a:bodyPr>
            <a:normAutofit/>
          </a:bodyPr>
          <a:lstStyle/>
          <a:p>
            <a:pPr marL="0" indent="252000" algn="just">
              <a:spcBef>
                <a:spcPts val="0"/>
              </a:spcBef>
            </a:pPr>
            <a:r>
              <a:rPr lang="ru-RU" sz="1800" b="0" dirty="0">
                <a:effectLst/>
                <a:latin typeface="+mn-lt"/>
                <a:ea typeface="Calibri" panose="020F0502020204030204" pitchFamily="34" charset="0"/>
                <a:cs typeface="Times New Roman" panose="02020603050405020304" pitchFamily="18" charset="0"/>
              </a:rPr>
              <a:t>Налоговый учет - это система обобщения информации, которая позволяет налогоплательщику на основе данных первичных учетных документов сформировать налоговую базу за отчетный (налоговый) период (</a:t>
            </a:r>
            <a:r>
              <a:rPr lang="ru-RU" sz="1800" b="0" u="none" strike="noStrike" dirty="0">
                <a:solidFill>
                  <a:schemeClr val="bg1"/>
                </a:solidFill>
                <a:effectLst/>
                <a:latin typeface="+mn-lt"/>
                <a:ea typeface="Calibri" panose="020F0502020204030204" pitchFamily="34" charset="0"/>
                <a:cs typeface="Times New Roman" panose="02020603050405020304" pitchFamily="18" charset="0"/>
              </a:rPr>
              <a:t>статья 313</a:t>
            </a:r>
            <a:r>
              <a:rPr lang="ru-RU" sz="1800" b="0" dirty="0">
                <a:solidFill>
                  <a:schemeClr val="bg1"/>
                </a:solidFill>
                <a:effectLst/>
                <a:latin typeface="+mn-lt"/>
                <a:ea typeface="Calibri" panose="020F0502020204030204" pitchFamily="34" charset="0"/>
                <a:cs typeface="Times New Roman" panose="02020603050405020304" pitchFamily="18" charset="0"/>
              </a:rPr>
              <a:t> </a:t>
            </a:r>
            <a:r>
              <a:rPr lang="ru-RU" sz="1800" b="0" dirty="0">
                <a:effectLst/>
                <a:latin typeface="+mn-lt"/>
                <a:ea typeface="Calibri" panose="020F0502020204030204" pitchFamily="34" charset="0"/>
                <a:cs typeface="Times New Roman" panose="02020603050405020304" pitchFamily="18" charset="0"/>
              </a:rPr>
              <a:t>Кодекса).</a:t>
            </a:r>
          </a:p>
          <a:p>
            <a:pPr marL="0" indent="252000" algn="just">
              <a:spcBef>
                <a:spcPts val="0"/>
              </a:spcBef>
            </a:pPr>
            <a:r>
              <a:rPr lang="ru-RU" sz="1800" b="0" dirty="0">
                <a:effectLst/>
                <a:latin typeface="+mn-lt"/>
                <a:ea typeface="Calibri" panose="020F0502020204030204" pitchFamily="34" charset="0"/>
                <a:cs typeface="Times New Roman" panose="02020603050405020304" pitchFamily="18" charset="0"/>
              </a:rPr>
              <a:t> При этом Кодексом не предусмотрен порядок формирования отложенного налогового актива для целей налогового учета. </a:t>
            </a:r>
          </a:p>
          <a:p>
            <a:pPr marL="0" indent="252000" algn="just">
              <a:spcBef>
                <a:spcPts val="0"/>
              </a:spcBef>
            </a:pPr>
            <a:r>
              <a:rPr lang="ru-RU" sz="1800" b="0" dirty="0">
                <a:effectLst/>
                <a:latin typeface="+mn-lt"/>
                <a:ea typeface="Calibri" panose="020F0502020204030204" pitchFamily="34" charset="0"/>
                <a:cs typeface="Times New Roman" panose="02020603050405020304" pitchFamily="18" charset="0"/>
              </a:rPr>
              <a:t> Правила формирования в бухгалтерском учете отложенного налогового актива установлены Положением по бухгалтерскому учету ПБУ 18/02 «Учет расчетов по налогу на прибыль организаций», утвержденным приказом Минфина России от 19.11.2002 № 114н.</a:t>
            </a:r>
          </a:p>
          <a:p>
            <a:pPr marL="0" indent="180000" algn="just">
              <a:spcBef>
                <a:spcPts val="0"/>
              </a:spcBef>
            </a:pPr>
            <a:endParaRPr lang="ru-RU" sz="15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8" y="160655"/>
            <a:ext cx="8280921" cy="97093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800" dirty="0">
                <a:solidFill>
                  <a:schemeClr val="accent2">
                    <a:lumMod val="50000"/>
                  </a:schemeClr>
                </a:solidFill>
              </a:rPr>
              <a:t>У предприятия многолетние убытки с отражением в бухгалтерской отчетности отложенного налогового актива на счете 09 и выход на «прибыльную» деятельность проблематичен. В течение какого периода можно продолжать формировать отложенный налоговый актив и какова дальнейшая «судьба» счета 09?</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8</a:t>
            </a:r>
            <a:endParaRPr lang="en-US" sz="1800" b="1" dirty="0">
              <a:solidFill>
                <a:schemeClr val="tx1"/>
              </a:solidFill>
            </a:endParaRPr>
          </a:p>
        </p:txBody>
      </p:sp>
    </p:spTree>
    <p:extLst>
      <p:ext uri="{BB962C8B-B14F-4D97-AF65-F5344CB8AC3E}">
        <p14:creationId xmlns:p14="http://schemas.microsoft.com/office/powerpoint/2010/main" val="42504862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275606"/>
            <a:ext cx="8280920" cy="3600400"/>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Автономная некоммерческая организация как получатель целевых поступлений обязана вести отдельный учет доходов (расходов), полученных (произведенных) в рамках целевых поступлений.</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 случае если полученные автономной некоммерческой организацией поступления по существу соответствуют перечисленным в пункте 2 статьи 251 Кодекса видам поступлений либо могут быть квалифицированы как пожертвования в соответствии со статьей 582 Гражданского кодекса Российской Федерации, эти поступления не учитываются при определении налоговой базы по налогу на прибыль организаций.</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При этом налогоплательщики - получатели указанных целевых поступлений обязаны вести отдельный учет доходов (расходов), полученных (произведенных) в рамках целевых поступлений.</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Во всех остальных случаях поступления в пользу некоммерческой организации учитываются при определении налоговой базы по налогу на прибыль организаций в качестве безвозмездно полученного имущества в составе внереализационных доходов на основании пункт 8 статьи 250 Кодекса.</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Следовательно, в случае если имущество получено некоммерческой организацией безвозмездно, то на основании пункта 8 статьи 250 Кодекса стоимость такого имущества учитывается при определении налоговой базы по налогу на прибыль организаций в составе внереализационных доходов.</a:t>
            </a:r>
          </a:p>
          <a:p>
            <a:pPr marL="0" indent="180000" algn="just">
              <a:spcBef>
                <a:spcPts val="0"/>
              </a:spcBef>
            </a:pPr>
            <a:r>
              <a:rPr lang="ru-RU" sz="1500" b="0" dirty="0">
                <a:latin typeface="Calibri" panose="020F0502020204030204" pitchFamily="34" charset="0"/>
                <a:ea typeface="Calibri" panose="020F0502020204030204" pitchFamily="34" charset="0"/>
                <a:cs typeface="Calibri" panose="020F0502020204030204" pitchFamily="34" charset="0"/>
              </a:rPr>
              <a:t>При этом в составе расходов некоммерческой организации в силу пункта 4 статьи 270 Кодекса не учитываются затраты на уплату налога на прибыль организаций вне зависимости от того, предусмотрен ли такой расход сметой доходов и расходов. </a:t>
            </a:r>
          </a:p>
          <a:p>
            <a:pPr marL="0" indent="180000" algn="just">
              <a:spcBef>
                <a:spcPts val="0"/>
              </a:spcBef>
            </a:pPr>
            <a:endParaRPr lang="ru-RU" sz="15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Заголовок 8"/>
          <p:cNvSpPr>
            <a:spLocks noGrp="1"/>
          </p:cNvSpPr>
          <p:nvPr>
            <p:ph type="title"/>
          </p:nvPr>
        </p:nvSpPr>
        <p:spPr>
          <a:xfrm>
            <a:off x="323528" y="160655"/>
            <a:ext cx="8280921" cy="97093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defTabSz="708690" fontAlgn="base">
              <a:spcAft>
                <a:spcPct val="0"/>
              </a:spcAft>
            </a:pPr>
            <a:r>
              <a:rPr lang="ru-RU" sz="1800" dirty="0">
                <a:solidFill>
                  <a:schemeClr val="accent2">
                    <a:lumMod val="50000"/>
                  </a:schemeClr>
                </a:solidFill>
              </a:rPr>
              <a:t>Автономная некоммерческая организация получила внереализационный доход                          в виде подаренного имущества и заплатила налог на прибыль. В смете доходов и расходов не предусмотрена такая статья расходов в виде оплаты налогов. Каковы последствия данной хозяйственной операции?</a:t>
            </a:r>
          </a:p>
        </p:txBody>
      </p:sp>
      <p:sp>
        <p:nvSpPr>
          <p:cNvPr id="4" name="Номер слайда 3"/>
          <p:cNvSpPr>
            <a:spLocks noGrp="1"/>
          </p:cNvSpPr>
          <p:nvPr>
            <p:ph type="sldNum" sz="quarter" idx="11"/>
          </p:nvPr>
        </p:nvSpPr>
        <p:spPr>
          <a:xfrm>
            <a:off x="8172400" y="4299942"/>
            <a:ext cx="720080" cy="669157"/>
          </a:xfrm>
          <a:prstGeom prst="rect">
            <a:avLst/>
          </a:prstGeom>
        </p:spPr>
        <p:txBody>
          <a:bodyPr/>
          <a:lstStyle/>
          <a:p>
            <a:pPr>
              <a:defRPr/>
            </a:pPr>
            <a:r>
              <a:rPr lang="ru-RU" sz="1800" b="1" dirty="0">
                <a:solidFill>
                  <a:schemeClr val="tx1"/>
                </a:solidFill>
              </a:rPr>
              <a:t>9</a:t>
            </a:r>
            <a:endParaRPr lang="en-US" sz="1800" b="1" dirty="0">
              <a:solidFill>
                <a:schemeClr val="tx1"/>
              </a:solidFill>
            </a:endParaRPr>
          </a:p>
        </p:txBody>
      </p:sp>
    </p:spTree>
    <p:extLst>
      <p:ext uri="{BB962C8B-B14F-4D97-AF65-F5344CB8AC3E}">
        <p14:creationId xmlns:p14="http://schemas.microsoft.com/office/powerpoint/2010/main" val="24008433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8117</TotalTime>
  <Words>4079</Words>
  <Application>Microsoft Office PowerPoint</Application>
  <PresentationFormat>Экран (16:9)</PresentationFormat>
  <Paragraphs>142</Paragraphs>
  <Slides>16</Slides>
  <Notes>11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vt:lpstr>
      <vt:lpstr>Arial</vt:lpstr>
      <vt:lpstr>Calibri</vt:lpstr>
      <vt:lpstr>Tahoma</vt:lpstr>
      <vt:lpstr>Times New Roman</vt:lpstr>
      <vt:lpstr>Тема1</vt:lpstr>
      <vt:lpstr>«Проблемные системные вопросы предприятий  города Москвы в области налогообложения»   </vt:lpstr>
      <vt:lpstr>Презентация PowerPoint</vt:lpstr>
      <vt:lpstr> Возможны ли претензии со стороны налоговых органов при продаже одним ООО другому ООО недвижимого имущества по балансовой стоимости, которая отличается от рыночной? </vt:lpstr>
      <vt:lpstr> После разведки месторождений железной руды Общество произвело исследование образцов и оценку потенциальных возможностей месторождения силами сторонних организаций. Как классифицировать и учесть эти расходы в целях налогообложения прибыли организаций? </vt:lpstr>
      <vt:lpstr> По соглашению с администрацией поселения Застройщик передает администрации безвозмездно ряд квартир в возводимом доме. Дом возводится как на средства дольщиков, так и за счет средств Застройщика. Как учитывается стоимость безвозмездно переданных квартир при определении доходов и расходов Застройщика? </vt:lpstr>
      <vt:lpstr>Общество получило от госучреждения субсидию на разработку опытного образца прибора. Разработка производилась силами самого Общества, испытание прибора – силами сторонней организации. Прибор испытания прошел и признан пригодным. Он был продан третьей стороне. Как учесть в целях налогообложения налогом на прибыль расходы и доходы Общества по этим операциям?</vt:lpstr>
      <vt:lpstr>На какую дату признаются отрицательные и положительные курсовые разницы в составе внереализационных доходов и расходов в 2023 году?</vt:lpstr>
      <vt:lpstr>У предприятия многолетние убытки с отражением в бухгалтерской отчетности отложенного налогового актива на счете 09 и выход на «прибыльную» деятельность проблематичен. В течение какого периода можно продолжать формировать отложенный налоговый актив и какова дальнейшая «судьба» счета 09?</vt:lpstr>
      <vt:lpstr>Автономная некоммерческая организация получила внереализационный доход                          в виде подаренного имущества и заплатила налог на прибыль. В смете доходов и расходов не предусмотрена такая статья расходов в виде оплаты налогов. Каковы последствия данной хозяйственной операции?</vt:lpstr>
      <vt:lpstr>Подрядчик выполнил гарантийные работы после закрытия (окончания) договора строительного подряда. Может ли он учесть эти расходы для налога на прибыль организаций и НДС?</vt:lpstr>
      <vt:lpstr>Презентация PowerPoint</vt:lpstr>
      <vt:lpstr>Поставщик отгрузил компании предоплаченный товар в конце марта, однако счет-фактуру на поставку товара не передал. Обязана ли организация восстановить НДС с аванса в 1 квартале, если право на вычет налога с отгрузки у нее еще не возникло?</vt:lpstr>
      <vt:lpstr>Порядок применения НДС застройщиком, выполняющим строительство объекта долевого участия как собственными силами, так и с привлечением подрядных организаций (в том числе с учетом правовой позиции, изложенной в Определении ВС РФ от 19.03.2020 № 302-ЭС20-1149 по делу № А19-26938/2018)</vt:lpstr>
      <vt:lpstr>В какие сроки необходимо представить уведомление о применении льготы по налогу на имущество? Если уведомление не подано, то обязана ли ФНС сама определить налоговую льготу, исходя из имеющейся у нее информации?</vt:lpstr>
      <vt:lpstr>Какой порядок уплаты налога на имущество по арендуемому недвижимому имуществу с признанием права пользования (ППА) и долгосрочным активам к продаже?</vt:lpstr>
      <vt:lpstr>Презентация PowerPoint</vt:lpstr>
    </vt:vector>
  </TitlesOfParts>
  <Company>Russian Federal DPC Tax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ЗАСЕДАНИЕ КОЛЛЕГИИ  УФНС РОССИИ ПО Г. МОСКВЕ</dc:title>
  <dc:creator>Россошанская Анна Сергеевна</dc:creator>
  <cp:lastModifiedBy>Синякевич Владимир Александрович</cp:lastModifiedBy>
  <cp:revision>505</cp:revision>
  <cp:lastPrinted>2023-06-23T07:36:28Z</cp:lastPrinted>
  <dcterms:created xsi:type="dcterms:W3CDTF">2020-11-30T08:31:44Z</dcterms:created>
  <dcterms:modified xsi:type="dcterms:W3CDTF">2023-06-23T11:06:23Z</dcterms:modified>
</cp:coreProperties>
</file>