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1" r:id="rId2"/>
    <p:sldMasterId id="2147483659" r:id="rId3"/>
  </p:sldMasterIdLst>
  <p:notesMasterIdLst>
    <p:notesMasterId r:id="rId18"/>
  </p:notesMasterIdLst>
  <p:handoutMasterIdLst>
    <p:handoutMasterId r:id="rId19"/>
  </p:handoutMasterIdLst>
  <p:sldIdLst>
    <p:sldId id="261" r:id="rId4"/>
    <p:sldId id="572" r:id="rId5"/>
    <p:sldId id="556" r:id="rId6"/>
    <p:sldId id="573" r:id="rId7"/>
    <p:sldId id="570" r:id="rId8"/>
    <p:sldId id="571" r:id="rId9"/>
    <p:sldId id="569" r:id="rId10"/>
    <p:sldId id="566" r:id="rId11"/>
    <p:sldId id="565" r:id="rId12"/>
    <p:sldId id="564" r:id="rId13"/>
    <p:sldId id="558" r:id="rId14"/>
    <p:sldId id="559" r:id="rId15"/>
    <p:sldId id="560" r:id="rId16"/>
    <p:sldId id="55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er" initials="A" lastIdx="1" clrIdx="0">
    <p:extLst>
      <p:ext uri="{19B8F6BF-5375-455C-9EA6-DF929625EA0E}">
        <p15:presenceInfo xmlns:p15="http://schemas.microsoft.com/office/powerpoint/2012/main" userId="c2c282acd76302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076"/>
    <a:srgbClr val="92BC2B"/>
    <a:srgbClr val="ECECEC"/>
    <a:srgbClr val="548B07"/>
    <a:srgbClr val="B50F08"/>
    <a:srgbClr val="9EC531"/>
    <a:srgbClr val="82B026"/>
    <a:srgbClr val="A6CE39"/>
    <a:srgbClr val="EEEEEE"/>
    <a:srgbClr val="BDD7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47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2E0E72C9-EF26-4E49-A624-76C408AA0C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8BC4FFD-392B-4F86-9583-534150C4A7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FBA26-99D0-422F-AE15-2DC8AA8D20EF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2C3668D-DBEA-4893-990A-8EC3CB8C0B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2BB5E0-3B45-424F-8BAB-0AA8289D9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71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67475-4381-492C-AD26-36CBE4F60759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24C36-891F-4F74-BBFB-56C9781A5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171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готово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9E36F8-35CE-47CA-9FFC-FC0468D9C95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21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DF89C8-56DD-44EE-B8F7-81B7FE74B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659" y="1122363"/>
            <a:ext cx="11284299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975D6B3-92A3-4D2A-A14C-F5EE1A0DE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20308"/>
            <a:ext cx="9144000" cy="11982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66313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63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074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270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020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361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476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357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685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1239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62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00E8AD-424D-477A-8CCD-82E3B7EF5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30734"/>
            <a:ext cx="10515600" cy="40293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A9AB785F-3827-4836-8087-E0D391D1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8219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09025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217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838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048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468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43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411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2149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4884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3503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63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B01BCF-7FB7-4F0B-A668-3DA2DF849A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14505"/>
            <a:ext cx="5181600" cy="31624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63768E1-2347-41CB-B3DE-DF77995A7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14505"/>
            <a:ext cx="5181600" cy="31624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3DDF7923-D791-472E-89B5-B9C4BA877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8219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391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448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617DBCB-40EA-C2B9-BEBC-F463BE1001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E18654C-E951-4B2B-EE79-9107BF2170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8ECD8976-145F-356F-72A0-826A25E0F9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20E68-745D-4EFA-A218-8C8788B272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3269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8662" y="1037861"/>
            <a:ext cx="10083740" cy="1143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>
          <a:xfrm>
            <a:off x="11203521" y="5865285"/>
            <a:ext cx="673100" cy="6836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6AD48-D6AB-414B-8B90-F8616153DCD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5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7901521" y="5126569"/>
            <a:ext cx="1231900" cy="376767"/>
          </a:xfrm>
          <a:prstGeom prst="rect">
            <a:avLst/>
          </a:prstGeom>
          <a:noFill/>
          <a:ln>
            <a:noFill/>
          </a:ln>
          <a:extLst/>
        </p:spPr>
        <p:txBody>
          <a:bodyPr lIns="95415" tIns="47707" rIns="95415" bIns="47707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z="2133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918" y="2006604"/>
            <a:ext cx="10176933" cy="4275665"/>
          </a:xfrm>
          <a:prstGeom prst="rect">
            <a:avLst/>
          </a:prstGeom>
        </p:spPr>
        <p:txBody>
          <a:bodyPr>
            <a:noAutofit/>
          </a:bodyPr>
          <a:lstStyle>
            <a:lvl1pPr marL="379331" indent="0">
              <a:buFontTx/>
              <a:buNone/>
              <a:defRPr b="1">
                <a:latin typeface="+mj-lt"/>
              </a:defRPr>
            </a:lvl1pPr>
            <a:lvl2pPr marL="376017" indent="3313">
              <a:defRPr>
                <a:latin typeface="+mj-lt"/>
              </a:defRPr>
            </a:lvl2pPr>
            <a:lvl3pPr marL="655958" indent="-271660">
              <a:tabLst/>
              <a:defRPr>
                <a:latin typeface="+mj-lt"/>
              </a:defRPr>
            </a:lvl3pPr>
            <a:lvl4pPr marL="0" indent="376017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14919" y="745068"/>
            <a:ext cx="10176932" cy="126153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6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>
          <a:xfrm>
            <a:off x="11203521" y="5865285"/>
            <a:ext cx="673100" cy="6836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40008-891A-4377-BE4A-C4BA0DA4476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08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97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82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F69ED1D-27B8-410E-B5D6-20C5C8A20DA7}"/>
              </a:ext>
            </a:extLst>
          </p:cNvPr>
          <p:cNvSpPr/>
          <p:nvPr userDrawn="1"/>
        </p:nvSpPr>
        <p:spPr>
          <a:xfrm>
            <a:off x="0" y="0"/>
            <a:ext cx="12192000" cy="647700"/>
          </a:xfrm>
          <a:prstGeom prst="rect">
            <a:avLst/>
          </a:prstGeom>
          <a:solidFill>
            <a:srgbClr val="92BC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11203521" y="5865285"/>
            <a:ext cx="673100" cy="6836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40008-891A-4377-BE4A-C4BA0DA4476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5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5" r:id="rId4"/>
    <p:sldLayoutId id="2147483656" r:id="rId5"/>
    <p:sldLayoutId id="2147483657" r:id="rId6"/>
    <p:sldLayoutId id="2147483658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D9074-4075-48EA-A5F8-FB0DEEB6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83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B1D76-1619-4C08-BA53-9BB3B022C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30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EAE40E7-0849-4AE0-A2FD-72B2CDC3C6C4}"/>
              </a:ext>
            </a:extLst>
          </p:cNvPr>
          <p:cNvSpPr/>
          <p:nvPr/>
        </p:nvSpPr>
        <p:spPr>
          <a:xfrm>
            <a:off x="0" y="-4094"/>
            <a:ext cx="12192000" cy="6862094"/>
          </a:xfrm>
          <a:prstGeom prst="rect">
            <a:avLst/>
          </a:prstGeom>
          <a:solidFill>
            <a:srgbClr val="92BC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4D7A5A1-C203-48AE-B1FD-20E611474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466" y="5538851"/>
            <a:ext cx="8761628" cy="818511"/>
          </a:xfrm>
          <a:prstGeom prst="rect">
            <a:avLst/>
          </a:prstGeom>
        </p:spPr>
      </p:pic>
      <p:sp>
        <p:nvSpPr>
          <p:cNvPr id="39" name="Подзаголовок 2">
            <a:extLst>
              <a:ext uri="{FF2B5EF4-FFF2-40B4-BE49-F238E27FC236}">
                <a16:creationId xmlns:a16="http://schemas.microsoft.com/office/drawing/2014/main" xmlns="" id="{21B1FA25-2A25-4BB4-AF45-4DF5B93BE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5333" y="5538852"/>
            <a:ext cx="8126949" cy="81851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</a:rPr>
              <a:t>Дорофеева Мария Владимировна,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начальник отдела учета и отчетности УФНС России по г. Москве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E5077928-479B-4664-9FE8-FAC142AA9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7148" y="5730893"/>
            <a:ext cx="434428" cy="43442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4D7A5A1-C203-48AE-B1FD-20E611474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706" y="1370836"/>
            <a:ext cx="11782588" cy="24751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6408" y="1370835"/>
            <a:ext cx="10571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Работа на ЕНС 2024: обновленный порядок начисления и резервирования налогов и взносов. Справки, документы и другие новые возможности личного кабинета.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9962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65"/>
          <a:stretch/>
        </p:blipFill>
        <p:spPr>
          <a:xfrm>
            <a:off x="4007768" y="930583"/>
            <a:ext cx="6399992" cy="3000032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5944"/>
          <a:stretch/>
        </p:blipFill>
        <p:spPr>
          <a:xfrm>
            <a:off x="1762768" y="3511958"/>
            <a:ext cx="4273362" cy="316930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253350" y="3018540"/>
            <a:ext cx="1616242" cy="500485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655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+mj-lt"/>
                <a:cs typeface="Arial" panose="020B0604020202020204" pitchFamily="34" charset="0"/>
              </a:rPr>
              <a:t>Личные кабинет налогоплательщика</a:t>
            </a:r>
          </a:p>
        </p:txBody>
      </p:sp>
    </p:spTree>
    <p:extLst>
      <p:ext uri="{BB962C8B-B14F-4D97-AF65-F5344CB8AC3E}">
        <p14:creationId xmlns:p14="http://schemas.microsoft.com/office/powerpoint/2010/main" val="21500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10518"/>
            <a:ext cx="12192000" cy="451491"/>
          </a:xfrm>
        </p:spPr>
        <p:txBody>
          <a:bodyPr/>
          <a:lstStyle/>
          <a:p>
            <a:pPr algn="ctr">
              <a:lnSpc>
                <a:spcPts val="2400"/>
              </a:lnSpc>
              <a:defRPr/>
            </a:pPr>
            <a:r>
              <a:rPr lang="ru-RU" sz="3600" dirty="0"/>
              <a:t>Новый функционал Личных кабинетов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95295" y="2276872"/>
            <a:ext cx="672075" cy="384043"/>
          </a:xfrm>
          <a:prstGeom prst="rect">
            <a:avLst/>
          </a:prstGeom>
        </p:spPr>
        <p:txBody>
          <a:bodyPr vert="horz" wrap="square" lIns="139075" tIns="69537" rIns="139075" bIns="69537" rtlCol="0" anchor="ctr">
            <a:normAutofit fontScale="25000" lnSpcReduction="20000"/>
          </a:bodyPr>
          <a:lstStyle/>
          <a:p>
            <a:pPr defTabSz="1390707">
              <a:spcBef>
                <a:spcPct val="0"/>
              </a:spcBef>
            </a:pPr>
            <a:endParaRPr lang="ru-RU" sz="64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11204575" y="5864225"/>
            <a:ext cx="671447" cy="684776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11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2" y="952190"/>
            <a:ext cx="6816757" cy="33265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32" y="3082580"/>
            <a:ext cx="6057155" cy="3176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0416481" y="4201031"/>
            <a:ext cx="1123817" cy="2840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24969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13742" r="9914" b="31095"/>
          <a:stretch/>
        </p:blipFill>
        <p:spPr>
          <a:xfrm>
            <a:off x="623392" y="1028733"/>
            <a:ext cx="6240693" cy="29433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Рисунок 29"/>
          <p:cNvPicPr/>
          <p:nvPr/>
        </p:nvPicPr>
        <p:blipFill rotWithShape="1">
          <a:blip r:embed="rId3"/>
          <a:srcRect b="17647"/>
          <a:stretch/>
        </p:blipFill>
        <p:spPr>
          <a:xfrm>
            <a:off x="5039883" y="3236979"/>
            <a:ext cx="6121459" cy="31020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0" y="179377"/>
            <a:ext cx="12192000" cy="530840"/>
          </a:xfrm>
        </p:spPr>
        <p:txBody>
          <a:bodyPr/>
          <a:lstStyle/>
          <a:p>
            <a:pPr algn="ctr">
              <a:lnSpc>
                <a:spcPts val="2400"/>
              </a:lnSpc>
              <a:defRPr/>
            </a:pPr>
            <a:r>
              <a:rPr lang="ru-RU" sz="3600" dirty="0"/>
              <a:t>Новый функционал Личных кабинетов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40008-891A-4377-BE4A-C4BA0DA4476A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81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68" b="43528"/>
          <a:stretch/>
        </p:blipFill>
        <p:spPr>
          <a:xfrm>
            <a:off x="623392" y="1028733"/>
            <a:ext cx="7535797" cy="3552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5" t="5201" b="45800"/>
          <a:stretch/>
        </p:blipFill>
        <p:spPr>
          <a:xfrm>
            <a:off x="4463820" y="2276872"/>
            <a:ext cx="6638849" cy="38631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66207" y="1316765"/>
            <a:ext cx="1512947" cy="38404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76320" y="5572705"/>
            <a:ext cx="1632181" cy="52805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1" name="Заголовок 2"/>
          <p:cNvSpPr>
            <a:spLocks noGrp="1"/>
          </p:cNvSpPr>
          <p:nvPr>
            <p:ph type="title"/>
          </p:nvPr>
        </p:nvSpPr>
        <p:spPr>
          <a:xfrm>
            <a:off x="-1" y="161856"/>
            <a:ext cx="12192001" cy="530840"/>
          </a:xfrm>
        </p:spPr>
        <p:txBody>
          <a:bodyPr/>
          <a:lstStyle/>
          <a:p>
            <a:pPr algn="ctr">
              <a:lnSpc>
                <a:spcPts val="2400"/>
              </a:lnSpc>
              <a:defRPr/>
            </a:pPr>
            <a:r>
              <a:rPr lang="ru-RU" sz="3600" dirty="0"/>
              <a:t>Новый функционал Личных кабинетов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40008-891A-4377-BE4A-C4BA0DA4476A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37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TextBox 3">
            <a:extLst>
              <a:ext uri="{FF2B5EF4-FFF2-40B4-BE49-F238E27FC236}">
                <a16:creationId xmlns:a16="http://schemas.microsoft.com/office/drawing/2014/main" xmlns="" id="{C8315154-1E65-6A52-17F7-2B28AEFE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841" y="2058404"/>
            <a:ext cx="9171992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9600" b="1" dirty="0">
                <a:solidFill>
                  <a:srgbClr val="002060"/>
                </a:solidFill>
                <a:latin typeface="GolosTextWebBold"/>
              </a:rPr>
              <a:t>СПАСИБО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9600" b="1" dirty="0">
                <a:solidFill>
                  <a:srgbClr val="002060"/>
                </a:solidFill>
                <a:latin typeface="GolosTextWebBold"/>
              </a:rPr>
              <a:t>ЗА ВНИМАНИЕ !  </a:t>
            </a:r>
          </a:p>
        </p:txBody>
      </p:sp>
    </p:spTree>
    <p:extLst>
      <p:ext uri="{BB962C8B-B14F-4D97-AF65-F5344CB8AC3E}">
        <p14:creationId xmlns:p14="http://schemas.microsoft.com/office/powerpoint/2010/main" val="136323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5">
            <a:extLst>
              <a:ext uri="{FF2B5EF4-FFF2-40B4-BE49-F238E27FC236}">
                <a16:creationId xmlns="" xmlns:a16="http://schemas.microsoft.com/office/drawing/2014/main" id="{95A82E79-30DA-4162-7DA4-A4C021CD3C8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1176" y="739451"/>
          <a:ext cx="11383346" cy="57781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778698">
                  <a:extLst>
                    <a:ext uri="{9D8B030D-6E8A-4147-A177-3AD203B41FA5}">
                      <a16:colId xmlns="" xmlns:a16="http://schemas.microsoft.com/office/drawing/2014/main" val="2605614683"/>
                    </a:ext>
                  </a:extLst>
                </a:gridCol>
                <a:gridCol w="8604648">
                  <a:extLst>
                    <a:ext uri="{9D8B030D-6E8A-4147-A177-3AD203B41FA5}">
                      <a16:colId xmlns="" xmlns:a16="http://schemas.microsoft.com/office/drawing/2014/main" val="3360677564"/>
                    </a:ext>
                  </a:extLst>
                </a:gridCol>
              </a:tblGrid>
              <a:tr h="144826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 01 января 2024, </a:t>
                      </a:r>
                      <a:r>
                        <a:rPr lang="ru-RU" sz="1400" b="1" dirty="0" smtClean="0">
                          <a:solidFill>
                            <a:schemeClr val="accent1"/>
                          </a:solidFill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 связи с окончанием переходного периода</a:t>
                      </a:r>
                      <a:endParaRPr lang="ru-RU" sz="14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C00000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ru-RU" sz="1400" b="0" strike="sngStrike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платежных документов со статусом </a:t>
                      </a:r>
                      <a:r>
                        <a:rPr lang="ru-RU" sz="1400" b="0" strike="sngStrike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«02»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    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подача уведомлений</a:t>
                      </a:r>
                    </a:p>
                    <a:p>
                      <a:endParaRPr lang="ru-RU" sz="12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п. 12 ст. 4 Федерального закона от 14.07.2022 № 263-ФЗ</a:t>
                      </a:r>
                    </a:p>
                    <a:p>
                      <a:endParaRPr lang="ru-RU" sz="13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lnSpc>
                          <a:spcPct val="100000"/>
                        </a:lnSpc>
                        <a:buClr>
                          <a:srgbClr val="C00000"/>
                        </a:buClr>
                        <a:buFont typeface="Wingdings" panose="05000000000000000000" pitchFamily="2" charset="2"/>
                        <a:buChar char="Ø"/>
                        <a:tabLst>
                          <a:tab pos="4870450" algn="l"/>
                          <a:tab pos="6860540" algn="l"/>
                          <a:tab pos="7687309" algn="l"/>
                        </a:tabLst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пени за ошибки в уведомлениях не начисляются если на ЕНС достаточно средств для погашения обязанности по уплате налогов. </a:t>
                      </a:r>
                    </a:p>
                    <a:p>
                      <a:endParaRPr lang="ru-RU" sz="13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Постановление Правительства Российской Федерации от 29.03.2023 № 500 </a:t>
                      </a: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85106732"/>
                  </a:ext>
                </a:extLst>
              </a:tr>
              <a:tr h="175525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 1 января 2024 года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можно представлять ТОЛЬКО уведомление об исчисленных налогах</a:t>
                      </a:r>
                      <a:endParaRPr lang="ru-RU" sz="1400" kern="120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C00000"/>
                        </a:buClr>
                        <a:buSzPct val="7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Уведомление подается по форме, утверждённой приказом ФНС России от </a:t>
                      </a:r>
                      <a:r>
                        <a:rPr lang="ru-RU" sz="1300" b="1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02.11.2022 № ЕД -7-8-/1047@</a:t>
                      </a:r>
                    </a:p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C00000"/>
                        </a:buClr>
                        <a:buSzPct val="7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Достаточно одного уведомления по всем авансам, причем, можно оформить одно уведомление сразу на несколько периодов.</a:t>
                      </a:r>
                    </a:p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C00000"/>
                        </a:buClr>
                        <a:buSzPct val="7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Для исключения ошибок, введены контрольные соотношения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C00000"/>
                        </a:buClr>
                        <a:buSzPct val="7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Автозаполнение в учетных (бухгалтерских) системах и Личном кабинете</a:t>
                      </a:r>
                    </a:p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C00000"/>
                        </a:buClr>
                        <a:buSzPct val="7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Для ИП предусмотрено использование неквалифицированной электронной подписи, при отправке из Личного кабинета</a:t>
                      </a: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67250718"/>
                  </a:ext>
                </a:extLst>
              </a:tr>
              <a:tr h="62827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Изменение сроков по НДФЛ в 2024 году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(Федеральный закон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27.11.2023 № 539-ФЗ)</a:t>
                      </a:r>
                      <a:endParaRPr lang="ru-RU" sz="1400" b="0" kern="120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0" kern="120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12357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 период с 1 числа по 22 число текущего месяца — </a:t>
                      </a: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сдать уведомление 25 числа</a:t>
                      </a:r>
                      <a:r>
                        <a:rPr lang="ru-RU" sz="1400" b="1" kern="12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а</a:t>
                      </a: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заплатить налог до 28 числа </a:t>
                      </a:r>
                      <a:r>
                        <a:rPr lang="ru-RU" sz="1400" b="1" kern="12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текущего месяца</a:t>
                      </a:r>
                      <a:endParaRPr lang="ru-RU" sz="1400" kern="1200" baseline="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50000"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 период </a:t>
                      </a:r>
                      <a:r>
                        <a:rPr lang="ru-RU" sz="1300" b="1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 23 числа по последнее число </a:t>
                      </a: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календарного месяца — </a:t>
                      </a:r>
                      <a:r>
                        <a:rPr lang="ru-RU" sz="1300" b="0" u="sng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сдать уведомление</a:t>
                      </a:r>
                      <a:r>
                        <a:rPr lang="ru-RU" sz="1300" b="0" u="sng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 3 числа</a:t>
                      </a: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а </a:t>
                      </a:r>
                      <a:r>
                        <a:rPr lang="ru-RU" sz="1300" b="0" u="sng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заплатить налог </a:t>
                      </a:r>
                      <a:r>
                        <a:rPr lang="ru-RU" sz="1300" b="1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 5 числа </a:t>
                      </a: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следующего месяца. </a:t>
                      </a:r>
                      <a:r>
                        <a:rPr lang="ru-RU" sz="1300" b="0" u="sng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 НДФЛ</a:t>
                      </a: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исчисленному и удержанному </a:t>
                      </a:r>
                      <a:r>
                        <a:rPr lang="ru-RU" sz="1300" b="1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 23 по 31 декабря ничего не меняется.</a:t>
                      </a: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Срок для сдачи уведомления и уплаты налога за этот период остается прежний — последний рабочий день года.</a:t>
                      </a: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8203581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08FB865-D0F6-5275-10D3-1C9E0F4BC0D1}"/>
              </a:ext>
            </a:extLst>
          </p:cNvPr>
          <p:cNvSpPr txBox="1"/>
          <p:nvPr/>
        </p:nvSpPr>
        <p:spPr>
          <a:xfrm>
            <a:off x="0" y="94609"/>
            <a:ext cx="12192000" cy="4924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b="1" dirty="0" smtClean="0">
                <a:latin typeface="+mj-lt"/>
                <a:cs typeface="Arial" panose="020B0604020202020204" pitchFamily="34" charset="0"/>
              </a:rPr>
              <a:t>Изменения </a:t>
            </a:r>
            <a:r>
              <a:rPr lang="ru-RU" sz="3200" b="1" dirty="0">
                <a:latin typeface="+mj-lt"/>
                <a:cs typeface="Arial" panose="020B0604020202020204" pitchFamily="34" charset="0"/>
              </a:rPr>
              <a:t>в </a:t>
            </a:r>
            <a:r>
              <a:rPr lang="ru-RU" sz="3200" b="1" dirty="0" smtClean="0">
                <a:latin typeface="+mj-lt"/>
                <a:cs typeface="Arial" panose="020B0604020202020204" pitchFamily="34" charset="0"/>
              </a:rPr>
              <a:t>2024 </a:t>
            </a:r>
            <a:r>
              <a:rPr lang="ru-RU" sz="3200" b="1" dirty="0">
                <a:latin typeface="+mj-lt"/>
                <a:cs typeface="Arial" panose="020B0604020202020204" pitchFamily="34" charset="0"/>
              </a:rPr>
              <a:t>году</a:t>
            </a:r>
            <a:endParaRPr lang="ru-RU" sz="3200" dirty="0">
              <a:latin typeface="+mj-lt"/>
              <a:ea typeface="Golos Text" panose="020B05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7623110" y="1026369"/>
            <a:ext cx="447869" cy="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31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C:\Users\7700-02-765\Desktop\презентация\картинки\quill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348" y="1483858"/>
            <a:ext cx="7115909" cy="537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7700-02-765\Desktop\презентация\картинки к коллегии\218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88" y="2528901"/>
            <a:ext cx="4203548" cy="317790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6"/>
          <p:cNvSpPr txBox="1">
            <a:spLocks noChangeArrowheads="1"/>
          </p:cNvSpPr>
          <p:nvPr/>
        </p:nvSpPr>
        <p:spPr bwMode="auto">
          <a:xfrm>
            <a:off x="1102195" y="833820"/>
            <a:ext cx="10354614" cy="858595"/>
          </a:xfrm>
          <a:prstGeom prst="roundRect">
            <a:avLst>
              <a:gd name="adj" fmla="val 38307"/>
            </a:avLst>
          </a:prstGeom>
          <a:solidFill>
            <a:schemeClr val="accent1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lIns="0" tIns="0" rIns="0" bIns="0" anchor="ctr"/>
          <a:lstStyle>
            <a:lvl1pPr marL="363538" indent="0" algn="l" defTabSz="1042988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3600" b="1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63538" indent="0" algn="l" defTabSz="10429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24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628650" indent="-260350" algn="l" defTabSz="10429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60363" algn="just" defTabSz="1042988" rtl="0" eaLnBrk="1" fontAlgn="base" hangingPunct="1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charset="0"/>
              <a:defRPr sz="16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435100" indent="0" algn="l" defTabSz="1042988" rtl="0" eaLnBrk="1" fontAlgn="base" hangingPunct="1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ts val="2400"/>
              </a:lnSpc>
              <a:spcBef>
                <a:spcPts val="0"/>
              </a:spcBef>
            </a:pPr>
            <a:endParaRPr lang="ru-RU" sz="2667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4"/>
          <a:srcRect l="32659" t="11947" r="32550" b="3705"/>
          <a:stretch/>
        </p:blipFill>
        <p:spPr bwMode="auto">
          <a:xfrm>
            <a:off x="1508143" y="1812137"/>
            <a:ext cx="4544928" cy="48333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5"/>
          <a:srcRect l="32734" t="12650" r="32635" b="4138"/>
          <a:stretch/>
        </p:blipFill>
        <p:spPr bwMode="auto">
          <a:xfrm>
            <a:off x="6578082" y="1812137"/>
            <a:ext cx="4376057" cy="47830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08143" y="845790"/>
            <a:ext cx="98265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ПРИКАЗ </a:t>
            </a:r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от 2 ноября 2022 г. N ЕД-7-8/1047</a:t>
            </a:r>
            <a:r>
              <a:rPr lang="ru-RU" sz="1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@ </a:t>
            </a:r>
          </a:p>
          <a:p>
            <a:pPr algn="ctr"/>
            <a:r>
              <a:rPr lang="ru-RU" sz="1200" b="1" dirty="0" smtClean="0">
                <a:solidFill>
                  <a:schemeClr val="tx1">
                    <a:lumMod val="50000"/>
                  </a:schemeClr>
                </a:solidFill>
                <a:cs typeface="Times New Roman" panose="02020603050405020304" pitchFamily="18" charset="0"/>
              </a:rPr>
              <a:t>ОБ </a:t>
            </a: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cs typeface="Times New Roman" panose="02020603050405020304" pitchFamily="18" charset="0"/>
              </a:rPr>
              <a:t>УТВЕРЖДЕНИИ ФОРМЫ, ПОРЯДКА ЗАПОЛНЕНИЯ И ФОРМАТА ПРЕДСТАВЛЕНИЯ УВЕДОМЛЕНИЯ ОБ ИСЧИСЛЕННЫХ СУММАХ НАЛОГОВ, АВАНСОВЫХ ПЛАТЕЖЕЙ ПО НАЛОГАМ, СБОРОВ, СТРАХОВЫМ ВЗНОСАМ В ЭЛЕКТРОННОЙ ФОРМЕ </a:t>
            </a:r>
            <a:r>
              <a:rPr lang="ru-RU" sz="1200" b="1" dirty="0" smtClean="0">
                <a:solidFill>
                  <a:schemeClr val="tx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endParaRPr lang="ru-RU" sz="1200" b="1" dirty="0">
              <a:solidFill>
                <a:schemeClr val="tx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" y="-86121"/>
            <a:ext cx="1219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latin typeface="+mj-lt"/>
                <a:cs typeface="Calibri" panose="020F0502020204030204" pitchFamily="34" charset="0"/>
              </a:rPr>
              <a:t>Форма уведомления об исчисленных суммах налогов, авансовых платежей по налогам, сборов, страховых взносов</a:t>
            </a:r>
            <a:endParaRPr lang="ru-RU" sz="2300" b="1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9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571501" y="3682548"/>
            <a:ext cx="11315700" cy="210865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66773" y="2503287"/>
            <a:ext cx="10753725" cy="107849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7631" y="1214570"/>
            <a:ext cx="5676899" cy="118795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76950" y="1238182"/>
            <a:ext cx="5915025" cy="118795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47799" y="0"/>
            <a:ext cx="9096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cs typeface="Calibri" panose="020F0502020204030204" pitchFamily="34" charset="0"/>
              </a:rPr>
              <a:t>Изменение сроков по НДФЛ</a:t>
            </a:r>
          </a:p>
          <a:p>
            <a:pPr algn="ctr"/>
            <a:r>
              <a:rPr lang="ru-RU" dirty="0"/>
              <a:t>уведомление и оплата осуществляется два раза в месяц</a:t>
            </a:r>
            <a:endParaRPr lang="ru-RU" b="1" dirty="0"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300" y="1414760"/>
            <a:ext cx="5057775" cy="92333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период с 1 числа по 22 число текущего месяца — сдать уведомление 25 числа, а заплатить налог до 28 числа текущего месяца.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95986" y="1348085"/>
            <a:ext cx="6096000" cy="923330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период с 23 числа по последнее число календарного месяца — сдать уведомление до 3 числа, а заплатить налог до 5 числа следующего месяца.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6773" y="2716678"/>
            <a:ext cx="10715625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НДФЛ, исчисленному и удержанному с 23 по 31 декабря ничего не меняется. Срок для сдачи уведомления и уплаты налога за этот период остается прежний — последний рабочий день года.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04975" y="4610176"/>
            <a:ext cx="9715500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 недоимка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НДФЛ;</a:t>
            </a:r>
          </a:p>
          <a:p>
            <a:pPr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2- текущий НДФЛ;</a:t>
            </a:r>
          </a:p>
          <a:p>
            <a:pPr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недоимка по другим налогам и взносам, текущие налоги и взносы, пени, проценты,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штрафы.</a:t>
            </a:r>
          </a:p>
          <a:p>
            <a:pPr algn="ctr"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5300" y="5706625"/>
            <a:ext cx="10420350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ЕНС денег недостаточно,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распределение осуществляется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пропорционально величине обязательств.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0518" y="4193589"/>
            <a:ext cx="11768136" cy="543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95"/>
              </a:lnSpc>
              <a:spcBef>
                <a:spcPts val="335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Последовательность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распределения положительного сальдо на ЕНС определена статьей 45 Налогового кодекса: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28950" y="3675205"/>
            <a:ext cx="6096000" cy="646331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налоги и взносы перечисляются Единым налоговым платежом на Единый налоговый счет</a:t>
            </a:r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1133477" y="4817820"/>
            <a:ext cx="395287" cy="269523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1143001" y="5057123"/>
            <a:ext cx="409575" cy="292115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1123950" y="5326646"/>
            <a:ext cx="447675" cy="313777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2388206">
            <a:off x="7381875" y="856125"/>
            <a:ext cx="395287" cy="269523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7985470">
            <a:off x="4019552" y="871515"/>
            <a:ext cx="395287" cy="269523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51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44529" t="10582" r="21528" b="5771"/>
          <a:stretch/>
        </p:blipFill>
        <p:spPr bwMode="auto">
          <a:xfrm>
            <a:off x="1539551" y="1839670"/>
            <a:ext cx="3686320" cy="4912504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44583" t="10288" r="21183" b="5420"/>
          <a:stretch/>
        </p:blipFill>
        <p:spPr bwMode="auto">
          <a:xfrm>
            <a:off x="6298528" y="1839670"/>
            <a:ext cx="3881170" cy="4912504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08FB865-D0F6-5275-10D3-1C9E0F4BC0D1}"/>
              </a:ext>
            </a:extLst>
          </p:cNvPr>
          <p:cNvSpPr txBox="1"/>
          <p:nvPr/>
        </p:nvSpPr>
        <p:spPr>
          <a:xfrm>
            <a:off x="0" y="94609"/>
            <a:ext cx="12192000" cy="4924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сделать резерв и как отменить резерв</a:t>
            </a:r>
            <a:endParaRPr lang="ru-RU" sz="3200" dirty="0">
              <a:latin typeface="Arial" panose="020B0604020202020204" pitchFamily="34" charset="0"/>
              <a:ea typeface="Golos Text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869" y="670119"/>
            <a:ext cx="11047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В соответствии со статьей </a:t>
            </a:r>
            <a:r>
              <a:rPr lang="ru-RU" sz="14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78 НК РФ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 необходимо представить </a:t>
            </a:r>
            <a:r>
              <a:rPr lang="ru-RU" sz="14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заявление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 по любому налогу и сбору, подлежащему уплате </a:t>
            </a:r>
            <a:r>
              <a:rPr lang="ru-RU" sz="14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в составе ЕНП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Заявление о зачете в счет предстоящей обязанности по уплате конкретного налога заполняется по форме, утвержденной </a:t>
            </a:r>
            <a:r>
              <a:rPr lang="ru-RU" sz="14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Приказом ФНС России от 30.11.2022 №ЕД-7-8/1133</a:t>
            </a:r>
            <a:r>
              <a:rPr lang="en-US" sz="14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@</a:t>
            </a:r>
            <a:endParaRPr lang="ru-RU" sz="1400" b="1" dirty="0" smtClean="0">
              <a:solidFill>
                <a:srgbClr val="C00000"/>
              </a:solidFill>
              <a:cs typeface="Calibri" panose="020F050202020403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КНД1150057</a:t>
            </a:r>
          </a:p>
        </p:txBody>
      </p:sp>
    </p:spTree>
    <p:extLst>
      <p:ext uri="{BB962C8B-B14F-4D97-AF65-F5344CB8AC3E}">
        <p14:creationId xmlns:p14="http://schemas.microsoft.com/office/powerpoint/2010/main" val="263902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08FB865-D0F6-5275-10D3-1C9E0F4BC0D1}"/>
              </a:ext>
            </a:extLst>
          </p:cNvPr>
          <p:cNvSpPr txBox="1"/>
          <p:nvPr/>
        </p:nvSpPr>
        <p:spPr>
          <a:xfrm>
            <a:off x="0" y="94609"/>
            <a:ext cx="12192000" cy="4924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сделать резерв и как отменить резерв</a:t>
            </a:r>
            <a:endParaRPr lang="ru-RU" sz="3200" dirty="0">
              <a:latin typeface="Arial" panose="020B0604020202020204" pitchFamily="34" charset="0"/>
              <a:ea typeface="Golos Text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869" y="670119"/>
            <a:ext cx="110474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КНД1165171</a:t>
            </a:r>
          </a:p>
          <a:p>
            <a:pPr algn="ctr"/>
            <a:endParaRPr lang="ru-RU" sz="1400" b="1" dirty="0" smtClean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44445" t="10735" r="21317" b="5596"/>
          <a:stretch/>
        </p:blipFill>
        <p:spPr bwMode="auto">
          <a:xfrm>
            <a:off x="4024921" y="1154135"/>
            <a:ext cx="4297985" cy="5535914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994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0008" y="1464163"/>
            <a:ext cx="897198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5945" indent="-533387">
              <a:spcAft>
                <a:spcPts val="1500"/>
              </a:spcAft>
              <a:buClr>
                <a:srgbClr val="C00000"/>
              </a:buClr>
              <a:buSzPct val="200000"/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333333"/>
                </a:solidFill>
                <a:ea typeface="Calibri" panose="020F0502020204030204" pitchFamily="34" charset="0"/>
              </a:rPr>
              <a:t>Справка о наличии положительного, отрицательного или нулевого сальдо ЕНС налогоплательщика. </a:t>
            </a:r>
            <a:endParaRPr lang="en-US" sz="1600" b="1" dirty="0">
              <a:solidFill>
                <a:srgbClr val="333333"/>
              </a:solidFill>
              <a:ea typeface="Calibri" panose="020F0502020204030204" pitchFamily="34" charset="0"/>
            </a:endParaRPr>
          </a:p>
          <a:p>
            <a:pPr marL="715945" indent="-533387">
              <a:spcAft>
                <a:spcPts val="1500"/>
              </a:spcAft>
              <a:buClr>
                <a:srgbClr val="C00000"/>
              </a:buClr>
              <a:buSzPct val="200000"/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333333"/>
                </a:solidFill>
                <a:ea typeface="Calibri" panose="020F0502020204030204" pitchFamily="34" charset="0"/>
              </a:rPr>
              <a:t>Справка об исполнении обязанности по уплате налогов, сборов, страховых взносах, пеней, штрафов, процентов. </a:t>
            </a:r>
            <a:endParaRPr lang="en-US" sz="1600" b="1" dirty="0">
              <a:solidFill>
                <a:srgbClr val="333333"/>
              </a:solidFill>
              <a:ea typeface="Calibri" panose="020F0502020204030204" pitchFamily="34" charset="0"/>
            </a:endParaRPr>
          </a:p>
          <a:p>
            <a:pPr marL="715945" indent="-533387">
              <a:spcAft>
                <a:spcPts val="1500"/>
              </a:spcAft>
              <a:buClr>
                <a:srgbClr val="C00000"/>
              </a:buClr>
              <a:buSzPct val="200000"/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333333"/>
                </a:solidFill>
                <a:ea typeface="Calibri" panose="020F0502020204030204" pitchFamily="34" charset="0"/>
              </a:rPr>
              <a:t>Справка о принадлежности сумм денежных средств, перечисленных в качестве единого налогового платежа налогоплательщика, плательщика сбора, плательщика страховых взносов или налогового агента. </a:t>
            </a:r>
            <a:endParaRPr lang="en-US" sz="1600" b="1" dirty="0">
              <a:solidFill>
                <a:srgbClr val="333333"/>
              </a:solidFill>
              <a:ea typeface="Calibri" panose="020F0502020204030204" pitchFamily="34" charset="0"/>
            </a:endParaRPr>
          </a:p>
          <a:p>
            <a:pPr marL="715945" indent="-533387">
              <a:spcAft>
                <a:spcPts val="1500"/>
              </a:spcAft>
              <a:buClr>
                <a:srgbClr val="C00000"/>
              </a:buClr>
              <a:buSzPct val="200000"/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333333"/>
                </a:solidFill>
                <a:ea typeface="Calibri" panose="020F0502020204030204" pitchFamily="34" charset="0"/>
              </a:rPr>
              <a:t>Акт сверки принадлежности сумм денежных средств, перечисленных и (или) признаваемых в качестве единого налогового платежа, либо сумм денежных средств, перечисленных не в качестве единого налогового платежа. </a:t>
            </a:r>
            <a:endParaRPr lang="en-US" sz="1600" b="1" dirty="0">
              <a:solidFill>
                <a:srgbClr val="333333"/>
              </a:solidFill>
              <a:ea typeface="Calibri" panose="020F0502020204030204" pitchFamily="34" charset="0"/>
            </a:endParaRPr>
          </a:p>
          <a:p>
            <a:pPr marL="715945" indent="-533387">
              <a:spcAft>
                <a:spcPts val="1500"/>
              </a:spcAft>
              <a:buClr>
                <a:srgbClr val="C00000"/>
              </a:buClr>
              <a:buSzPct val="200000"/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333333"/>
                </a:solidFill>
                <a:ea typeface="Calibri" panose="020F0502020204030204" pitchFamily="34" charset="0"/>
              </a:rPr>
              <a:t>Сведения о наличии (отсутствии) задолженности в размере отрицательного сальдо ЕНС.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+mj-lt"/>
                <a:cs typeface="Calibri" panose="020F0502020204030204" pitchFamily="34" charset="0"/>
              </a:rPr>
              <a:t>Сверка Справки Акты</a:t>
            </a:r>
          </a:p>
        </p:txBody>
      </p:sp>
    </p:spTree>
    <p:extLst>
      <p:ext uri="{BB962C8B-B14F-4D97-AF65-F5344CB8AC3E}">
        <p14:creationId xmlns:p14="http://schemas.microsoft.com/office/powerpoint/2010/main" val="362051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272" y="993231"/>
            <a:ext cx="3879058" cy="280825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39" y="972390"/>
            <a:ext cx="4151205" cy="276870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615474" y="1850307"/>
            <a:ext cx="922514" cy="340633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6200000">
            <a:off x="5672341" y="1961127"/>
            <a:ext cx="455576" cy="375206"/>
          </a:xfrm>
          <a:prstGeom prst="downArrow">
            <a:avLst/>
          </a:prstGeom>
          <a:gradFill>
            <a:gsLst>
              <a:gs pos="40000">
                <a:srgbClr val="FF0000"/>
              </a:gs>
              <a:gs pos="86000">
                <a:srgbClr val="F3FC7C"/>
              </a:gs>
              <a:gs pos="71000">
                <a:srgbClr val="E4A83C"/>
              </a:gs>
              <a:gs pos="100000">
                <a:srgbClr val="F3FC7C"/>
              </a:gs>
            </a:gsLst>
            <a:lin ang="5400000" scaled="1"/>
          </a:gradFill>
          <a:ln w="12700">
            <a:solidFill>
              <a:schemeClr val="tx2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4">
            <a:extLst>
              <a:ext uri="{FF2B5EF4-FFF2-40B4-BE49-F238E27FC236}">
                <a16:creationId xmlns="" xmlns:a16="http://schemas.microsoft.com/office/drawing/2014/main" id="{F39E71C6-C067-43A1-8088-1CA0765AEE98}"/>
              </a:ext>
            </a:extLst>
          </p:cNvPr>
          <p:cNvSpPr txBox="1">
            <a:spLocks/>
          </p:cNvSpPr>
          <p:nvPr/>
        </p:nvSpPr>
        <p:spPr>
          <a:xfrm>
            <a:off x="1570206" y="1781218"/>
            <a:ext cx="8108978" cy="2976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3"/>
          <a:stretch/>
        </p:blipFill>
        <p:spPr>
          <a:xfrm>
            <a:off x="1694867" y="3886228"/>
            <a:ext cx="3879058" cy="2669214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634396" y="4670939"/>
            <a:ext cx="764384" cy="312565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38" y="3886228"/>
            <a:ext cx="4084346" cy="2374774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778051" y="4599788"/>
            <a:ext cx="764384" cy="296771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" y="9483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  <a:cs typeface="Arial" panose="020B0604020202020204" pitchFamily="34" charset="0"/>
              </a:rPr>
              <a:t>Просмотр </a:t>
            </a:r>
            <a:r>
              <a:rPr lang="ru-RU" sz="2800" b="1" dirty="0" smtClean="0">
                <a:latin typeface="+mj-lt"/>
                <a:cs typeface="Arial" panose="020B0604020202020204" pitchFamily="34" charset="0"/>
              </a:rPr>
              <a:t>сведений</a:t>
            </a:r>
            <a:r>
              <a:rPr lang="ru-RU" sz="28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+mj-lt"/>
                <a:cs typeface="Arial" panose="020B0604020202020204" pitchFamily="34" charset="0"/>
              </a:rPr>
              <a:t>в Личном кабинете налогоплательщика</a:t>
            </a:r>
            <a:endParaRPr lang="ru-RU" sz="28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5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 flipH="1">
            <a:off x="2020383" y="1762239"/>
            <a:ext cx="8495216" cy="3657487"/>
          </a:xfrm>
          <a:prstGeom prst="round2DiagRect">
            <a:avLst/>
          </a:prstGeom>
          <a:solidFill>
            <a:srgbClr val="EEEEEE"/>
          </a:solidFill>
          <a:ln w="28575">
            <a:solidFill>
              <a:schemeClr val="bg2">
                <a:lumMod val="40000"/>
                <a:lumOff val="6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254000" h="1905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891" indent="-342891" algn="ctr">
              <a:spcAft>
                <a:spcPts val="5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2000" b="1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Справка о сальдо ЕНС, </a:t>
            </a:r>
          </a:p>
          <a:p>
            <a:pPr marL="342891" indent="-342891" algn="ctr">
              <a:spcAft>
                <a:spcPts val="5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2000" b="1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Справка об исполнении обязанности, </a:t>
            </a:r>
          </a:p>
          <a:p>
            <a:pPr marL="342891" indent="-342891" algn="ctr">
              <a:spcAft>
                <a:spcPts val="5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2000" b="1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Справка о принадлежности и </a:t>
            </a:r>
          </a:p>
          <a:p>
            <a:pPr marL="342891" indent="-342891" algn="ctr">
              <a:spcAft>
                <a:spcPts val="5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2000" b="1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Акт сверки </a:t>
            </a:r>
          </a:p>
          <a:p>
            <a:pPr algn="ctr"/>
            <a:endParaRPr lang="ru-RU" sz="2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Calibri" panose="020F0502020204030204" pitchFamily="34" charset="0"/>
            </a:endParaRPr>
          </a:p>
          <a:p>
            <a:pPr algn="ctr"/>
            <a:r>
              <a:rPr lang="ru-RU" sz="2000" b="1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могут быть запрошены </a:t>
            </a:r>
            <a:r>
              <a:rPr lang="ru-RU" sz="2000" b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электронном виде по ТКС или через ЛК либо в бумажном виде.</a:t>
            </a:r>
            <a:endParaRPr lang="ru-RU" sz="20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1923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+mj-lt"/>
                <a:cs typeface="Arial" panose="020B0604020202020204" pitchFamily="34" charset="0"/>
              </a:rPr>
              <a:t>Сверка Справки Акты</a:t>
            </a:r>
          </a:p>
        </p:txBody>
      </p:sp>
    </p:spTree>
    <p:extLst>
      <p:ext uri="{BB962C8B-B14F-4D97-AF65-F5344CB8AC3E}">
        <p14:creationId xmlns:p14="http://schemas.microsoft.com/office/powerpoint/2010/main" val="103361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упрощенка">
      <a:dk1>
        <a:sysClr val="windowText" lastClr="000000"/>
      </a:dk1>
      <a:lt1>
        <a:sysClr val="window" lastClr="FFFFFF"/>
      </a:lt1>
      <a:dk2>
        <a:srgbClr val="98C82E"/>
      </a:dk2>
      <a:lt2>
        <a:srgbClr val="E7E6E6"/>
      </a:lt2>
      <a:accent1>
        <a:srgbClr val="6CA715"/>
      </a:accent1>
      <a:accent2>
        <a:srgbClr val="BFBFBF"/>
      </a:accent2>
      <a:accent3>
        <a:srgbClr val="8FC832"/>
      </a:accent3>
      <a:accent4>
        <a:srgbClr val="EDEDED"/>
      </a:accent4>
      <a:accent5>
        <a:srgbClr val="ABD680"/>
      </a:accent5>
      <a:accent6>
        <a:srgbClr val="F1361D"/>
      </a:accent6>
      <a:hlink>
        <a:srgbClr val="79BB17"/>
      </a:hlink>
      <a:folHlink>
        <a:srgbClr val="0C0C0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1788</TotalTime>
  <Words>713</Words>
  <Application>Microsoft Office PowerPoint</Application>
  <PresentationFormat>Широкоэкранный</PresentationFormat>
  <Paragraphs>70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Golos Text</vt:lpstr>
      <vt:lpstr>GolosTextWebBold</vt:lpstr>
      <vt:lpstr>Times New Roman</vt:lpstr>
      <vt:lpstr>Wingdings</vt:lpstr>
      <vt:lpstr>Тема Office</vt:lpstr>
      <vt:lpstr>1_Специальное оформление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Новый функционал Личных кабинетов</vt:lpstr>
      <vt:lpstr>Новый функционал Личных кабинетов</vt:lpstr>
      <vt:lpstr>Новый функционал Личных кабинетов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Дебиторка vs кредиторка:  как согласовать условия отгрузок  и не допустить кассовых разрывов</dc:title>
  <dc:creator>Кубик</dc:creator>
  <cp:lastModifiedBy>1</cp:lastModifiedBy>
  <cp:revision>152</cp:revision>
  <dcterms:created xsi:type="dcterms:W3CDTF">2022-03-17T15:35:08Z</dcterms:created>
  <dcterms:modified xsi:type="dcterms:W3CDTF">2024-06-13T08:23:12Z</dcterms:modified>
</cp:coreProperties>
</file>