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319" r:id="rId2"/>
    <p:sldId id="318" r:id="rId3"/>
    <p:sldId id="320" r:id="rId4"/>
    <p:sldId id="311" r:id="rId5"/>
    <p:sldId id="328" r:id="rId6"/>
    <p:sldId id="333" r:id="rId7"/>
    <p:sldId id="337" r:id="rId8"/>
    <p:sldId id="336" r:id="rId9"/>
    <p:sldId id="329" r:id="rId10"/>
    <p:sldId id="331" r:id="rId11"/>
    <p:sldId id="324" r:id="rId12"/>
    <p:sldId id="285" r:id="rId13"/>
  </p:sldIdLst>
  <p:sldSz cx="9144000" cy="5143500" type="screen16x9"/>
  <p:notesSz cx="6797675" cy="9928225"/>
  <p:defaultTextStyle>
    <a:defPPr>
      <a:defRPr lang="ru-RU"/>
    </a:defPPr>
    <a:lvl1pPr marL="0" algn="l" defTabSz="81629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408148" algn="l" defTabSz="81629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816296" algn="l" defTabSz="81629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224443" algn="l" defTabSz="81629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1632591" algn="l" defTabSz="81629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2040739" algn="l" defTabSz="81629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2448887" algn="l" defTabSz="81629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2857035" algn="l" defTabSz="81629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3265183" algn="l" defTabSz="81629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orient="horz" pos="2968">
          <p15:clr>
            <a:srgbClr val="A4A3A4"/>
          </p15:clr>
        </p15:guide>
        <p15:guide id="3" orient="horz" pos="352">
          <p15:clr>
            <a:srgbClr val="A4A3A4"/>
          </p15:clr>
        </p15:guide>
        <p15:guide id="4" orient="horz" pos="948">
          <p15:clr>
            <a:srgbClr val="A4A3A4"/>
          </p15:clr>
        </p15:guide>
        <p15:guide id="5" pos="2880">
          <p15:clr>
            <a:srgbClr val="A4A3A4"/>
          </p15:clr>
        </p15:guide>
        <p15:guide id="6" pos="385">
          <p15:clr>
            <a:srgbClr val="A4A3A4"/>
          </p15:clr>
        </p15:guide>
        <p15:guide id="7" pos="1565">
          <p15:clr>
            <a:srgbClr val="A4A3A4"/>
          </p15:clr>
        </p15:guide>
        <p15:guide id="8" pos="5193">
          <p15:clr>
            <a:srgbClr val="A4A3A4"/>
          </p15:clr>
        </p15:guide>
        <p15:guide id="9" pos="406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F8FD"/>
    <a:srgbClr val="FCF1DC"/>
    <a:srgbClr val="46AAC5"/>
    <a:srgbClr val="8D8C90"/>
    <a:srgbClr val="504F53"/>
    <a:srgbClr val="005A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howGuides="1">
      <p:cViewPr varScale="1">
        <p:scale>
          <a:sx n="154" d="100"/>
          <a:sy n="154" d="100"/>
        </p:scale>
        <p:origin x="366" y="126"/>
      </p:cViewPr>
      <p:guideLst>
        <p:guide orient="horz" pos="1620"/>
        <p:guide orient="horz" pos="2968"/>
        <p:guide orient="horz" pos="352"/>
        <p:guide orient="horz" pos="948"/>
        <p:guide pos="2880"/>
        <p:guide pos="385"/>
        <p:guide pos="1565"/>
        <p:guide pos="5193"/>
        <p:guide pos="406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1839DC7-3F52-48FE-BC1E-ED484BDA3B9F}" type="doc">
      <dgm:prSet loTypeId="urn:microsoft.com/office/officeart/2005/8/layout/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7512581-14AE-48CD-A6CE-63B1F6DBFA17}">
      <dgm:prSet phldrT="[Текст]" custT="1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pPr algn="ctr"/>
          <a:r>
            <a:rPr lang="ru-RU" sz="1000" b="1" dirty="0" smtClean="0"/>
            <a:t>Пользователь</a:t>
          </a:r>
          <a:endParaRPr lang="ru-RU" sz="1000" b="1" dirty="0"/>
        </a:p>
      </dgm:t>
    </dgm:pt>
    <dgm:pt modelId="{B216C53E-1056-419E-8638-B0A6E583D8E6}" type="parTrans" cxnId="{42CBE002-057A-4960-9421-30EADBBA3CD9}">
      <dgm:prSet/>
      <dgm:spPr/>
      <dgm:t>
        <a:bodyPr/>
        <a:lstStyle/>
        <a:p>
          <a:endParaRPr lang="ru-RU" sz="1000"/>
        </a:p>
      </dgm:t>
    </dgm:pt>
    <dgm:pt modelId="{C03899A8-77EE-47E7-8B64-3C8EE3CDC705}" type="sibTrans" cxnId="{42CBE002-057A-4960-9421-30EADBBA3CD9}">
      <dgm:prSet custT="1"/>
      <dgm:spPr/>
      <dgm:t>
        <a:bodyPr/>
        <a:lstStyle/>
        <a:p>
          <a:endParaRPr lang="ru-RU" sz="1000"/>
        </a:p>
      </dgm:t>
    </dgm:pt>
    <dgm:pt modelId="{E5CE5D72-B66A-4068-9C34-71C8263A3C81}">
      <dgm:prSet phldrT="[Текст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 lIns="36000" tIns="36000" rIns="36000" bIns="36000" anchor="ctr"/>
        <a:lstStyle/>
        <a:p>
          <a:pPr algn="ctr"/>
          <a:r>
            <a:rPr lang="ru-RU" sz="1000" b="1" dirty="0" smtClean="0"/>
            <a:t>Добровольное заявление в налоговый орган в письменной форме </a:t>
          </a:r>
          <a:endParaRPr lang="ru-RU" sz="1000" b="1" dirty="0"/>
        </a:p>
      </dgm:t>
    </dgm:pt>
    <dgm:pt modelId="{17178C46-44D3-4F5B-B0CA-510F10321102}" type="parTrans" cxnId="{27C21C11-8229-4D41-93EF-E9EB534ADBF4}">
      <dgm:prSet/>
      <dgm:spPr/>
      <dgm:t>
        <a:bodyPr/>
        <a:lstStyle/>
        <a:p>
          <a:endParaRPr lang="ru-RU" sz="1000"/>
        </a:p>
      </dgm:t>
    </dgm:pt>
    <dgm:pt modelId="{1AC96514-5005-4B03-B065-62F90826B97F}" type="sibTrans" cxnId="{27C21C11-8229-4D41-93EF-E9EB534ADBF4}">
      <dgm:prSet/>
      <dgm:spPr/>
      <dgm:t>
        <a:bodyPr/>
        <a:lstStyle/>
        <a:p>
          <a:endParaRPr lang="ru-RU" sz="1000"/>
        </a:p>
      </dgm:t>
    </dgm:pt>
    <dgm:pt modelId="{6BDDAA63-65CF-44C6-A9F4-AD69853E9E6F}">
      <dgm:prSet phldrT="[Текст]" custT="1"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pPr algn="ctr"/>
          <a:r>
            <a:rPr lang="ru-RU" sz="1000" b="1" dirty="0" smtClean="0"/>
            <a:t>Налоговые органы</a:t>
          </a:r>
          <a:endParaRPr lang="ru-RU" sz="1000" b="1" dirty="0"/>
        </a:p>
      </dgm:t>
    </dgm:pt>
    <dgm:pt modelId="{738CCAB6-AE28-465F-849E-7F6B40A71E3A}" type="parTrans" cxnId="{EA2BF99E-0197-4C6B-ADD3-81579EB98B4D}">
      <dgm:prSet/>
      <dgm:spPr/>
      <dgm:t>
        <a:bodyPr/>
        <a:lstStyle/>
        <a:p>
          <a:endParaRPr lang="ru-RU" sz="1000"/>
        </a:p>
      </dgm:t>
    </dgm:pt>
    <dgm:pt modelId="{72F39DCF-0134-4CCA-96C6-7E3F91D0E0EE}" type="sibTrans" cxnId="{EA2BF99E-0197-4C6B-ADD3-81579EB98B4D}">
      <dgm:prSet custT="1"/>
      <dgm:spPr/>
      <dgm:t>
        <a:bodyPr/>
        <a:lstStyle/>
        <a:p>
          <a:endParaRPr lang="ru-RU" sz="1000"/>
        </a:p>
      </dgm:t>
    </dgm:pt>
    <dgm:pt modelId="{275D1265-3E7C-433A-83AE-AC272C272E95}">
      <dgm:prSet phldrT="[Текст]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 lIns="36000" tIns="36000" rIns="36000" bIns="36000" anchor="ctr"/>
        <a:lstStyle/>
        <a:p>
          <a:pPr algn="ctr"/>
          <a:r>
            <a:rPr lang="ru-RU" sz="1000" b="1" dirty="0" smtClean="0"/>
            <a:t>Налоговый орган не располагал сведениями и документами о совершенном административном правонарушении до обращения виновного лица</a:t>
          </a:r>
          <a:endParaRPr lang="ru-RU" sz="1000" b="1" dirty="0"/>
        </a:p>
      </dgm:t>
    </dgm:pt>
    <dgm:pt modelId="{C64E3236-B657-4435-AB86-0874F4E9D5A8}" type="parTrans" cxnId="{435365AF-4339-49BF-92FD-7778FA576FE7}">
      <dgm:prSet/>
      <dgm:spPr/>
      <dgm:t>
        <a:bodyPr/>
        <a:lstStyle/>
        <a:p>
          <a:endParaRPr lang="ru-RU" sz="1000"/>
        </a:p>
      </dgm:t>
    </dgm:pt>
    <dgm:pt modelId="{FCACA493-005D-42F8-8F2C-A3E1C66E973C}" type="sibTrans" cxnId="{435365AF-4339-49BF-92FD-7778FA576FE7}">
      <dgm:prSet/>
      <dgm:spPr/>
      <dgm:t>
        <a:bodyPr/>
        <a:lstStyle/>
        <a:p>
          <a:endParaRPr lang="ru-RU" sz="1000"/>
        </a:p>
      </dgm:t>
    </dgm:pt>
    <dgm:pt modelId="{29EA7CCB-963A-48EC-B151-6CB5169B7056}">
      <dgm:prSet phldrT="[Текст]" custT="1"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pPr algn="ctr"/>
          <a:r>
            <a:rPr lang="ru-RU" sz="1000" b="1" dirty="0" smtClean="0"/>
            <a:t>Результат</a:t>
          </a:r>
          <a:endParaRPr lang="ru-RU" sz="1000" b="1" dirty="0"/>
        </a:p>
      </dgm:t>
    </dgm:pt>
    <dgm:pt modelId="{D629F4E4-A109-4E8D-8D79-33A03E077D87}" type="parTrans" cxnId="{3244708C-CFC4-4CFE-9924-A5C042DB40D6}">
      <dgm:prSet/>
      <dgm:spPr/>
      <dgm:t>
        <a:bodyPr/>
        <a:lstStyle/>
        <a:p>
          <a:endParaRPr lang="ru-RU" sz="1000"/>
        </a:p>
      </dgm:t>
    </dgm:pt>
    <dgm:pt modelId="{CD435789-7CDA-4102-9569-CE9FA9531406}" type="sibTrans" cxnId="{3244708C-CFC4-4CFE-9924-A5C042DB40D6}">
      <dgm:prSet/>
      <dgm:spPr/>
      <dgm:t>
        <a:bodyPr/>
        <a:lstStyle/>
        <a:p>
          <a:endParaRPr lang="ru-RU" sz="1000"/>
        </a:p>
      </dgm:t>
    </dgm:pt>
    <dgm:pt modelId="{9AAFBCF5-2E2E-4370-900A-F99F25BAC180}">
      <dgm:prSet phldrT="[Текст]"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 lIns="36000" tIns="36000" rIns="36000" bIns="36000" anchor="ctr"/>
        <a:lstStyle/>
        <a:p>
          <a:pPr algn="ctr"/>
          <a:r>
            <a:rPr lang="ru-RU" sz="1000" b="1" dirty="0" smtClean="0"/>
            <a:t>Освобождение от административной ответственности за административное правонарушение, предусмотренное  ч. 2, 4 или 6 ст. 14.5 КоАП РФ</a:t>
          </a:r>
          <a:endParaRPr lang="ru-RU" sz="1000" b="1" dirty="0"/>
        </a:p>
      </dgm:t>
    </dgm:pt>
    <dgm:pt modelId="{58D0DE5A-3698-4F50-A05B-2D4DDAB71E59}" type="parTrans" cxnId="{BC3C37A8-9BCD-4E83-8CD6-24FB03979CDE}">
      <dgm:prSet/>
      <dgm:spPr/>
      <dgm:t>
        <a:bodyPr/>
        <a:lstStyle/>
        <a:p>
          <a:endParaRPr lang="ru-RU" sz="1000"/>
        </a:p>
      </dgm:t>
    </dgm:pt>
    <dgm:pt modelId="{BF363199-3420-4C89-A4CB-55BE0077E47A}" type="sibTrans" cxnId="{BC3C37A8-9BCD-4E83-8CD6-24FB03979CDE}">
      <dgm:prSet/>
      <dgm:spPr/>
      <dgm:t>
        <a:bodyPr/>
        <a:lstStyle/>
        <a:p>
          <a:endParaRPr lang="ru-RU" sz="1000"/>
        </a:p>
      </dgm:t>
    </dgm:pt>
    <dgm:pt modelId="{892C267A-C3CC-4CC4-B3FB-4F89BEF0008D}">
      <dgm:prSet phldrT="[Текст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 lIns="36000" tIns="36000" rIns="36000" bIns="36000" anchor="ctr"/>
        <a:lstStyle/>
        <a:p>
          <a:pPr algn="ctr"/>
          <a:r>
            <a:rPr lang="ru-RU" sz="1000" b="1" dirty="0" smtClean="0"/>
            <a:t>Добровольное исполнение обязанности до вынесения постановления</a:t>
          </a:r>
          <a:endParaRPr lang="ru-RU" sz="1000" b="1" dirty="0"/>
        </a:p>
      </dgm:t>
    </dgm:pt>
    <dgm:pt modelId="{D8611270-B8CF-4D2A-8E7B-71975B271B70}" type="parTrans" cxnId="{9BEF6676-D869-4141-992B-F64F05568F3B}">
      <dgm:prSet/>
      <dgm:spPr/>
      <dgm:t>
        <a:bodyPr/>
        <a:lstStyle/>
        <a:p>
          <a:endParaRPr lang="ru-RU" sz="1000"/>
        </a:p>
      </dgm:t>
    </dgm:pt>
    <dgm:pt modelId="{7BB8AB92-009B-4133-8CD9-0370CA53EC67}" type="sibTrans" cxnId="{9BEF6676-D869-4141-992B-F64F05568F3B}">
      <dgm:prSet/>
      <dgm:spPr/>
      <dgm:t>
        <a:bodyPr/>
        <a:lstStyle/>
        <a:p>
          <a:endParaRPr lang="ru-RU" sz="1000"/>
        </a:p>
      </dgm:t>
    </dgm:pt>
    <dgm:pt modelId="{9EF03AEE-B18C-4352-B442-6622E396472E}">
      <dgm:prSet phldrT="[Текст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 lIns="36000" tIns="36000" rIns="36000" bIns="36000" anchor="ctr"/>
        <a:lstStyle/>
        <a:p>
          <a:pPr algn="ctr"/>
          <a:r>
            <a:rPr lang="ru-RU" sz="1000" b="1" dirty="0" smtClean="0"/>
            <a:t> Направление в налоговый орган кассового чека коррекции (бланка строгой отчетности коррекции)</a:t>
          </a:r>
          <a:endParaRPr lang="ru-RU" sz="1000" b="1" dirty="0"/>
        </a:p>
      </dgm:t>
    </dgm:pt>
    <dgm:pt modelId="{DFDA170E-09A9-41F7-84A5-D16CF63DE2E7}" type="parTrans" cxnId="{42506119-5574-4694-966B-5730CBF117B8}">
      <dgm:prSet/>
      <dgm:spPr/>
      <dgm:t>
        <a:bodyPr/>
        <a:lstStyle/>
        <a:p>
          <a:endParaRPr lang="ru-RU" sz="1000"/>
        </a:p>
      </dgm:t>
    </dgm:pt>
    <dgm:pt modelId="{1EC1C969-4B0B-4334-9CA4-6BEC4F74229D}" type="sibTrans" cxnId="{42506119-5574-4694-966B-5730CBF117B8}">
      <dgm:prSet/>
      <dgm:spPr/>
      <dgm:t>
        <a:bodyPr/>
        <a:lstStyle/>
        <a:p>
          <a:endParaRPr lang="ru-RU" sz="1000"/>
        </a:p>
      </dgm:t>
    </dgm:pt>
    <dgm:pt modelId="{E7FFBFE8-8654-4A57-869C-7AEB57B434DD}">
      <dgm:prSet phldrT="[Текст]"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 lIns="36000" tIns="36000" rIns="36000" bIns="36000" anchor="ctr"/>
        <a:lstStyle/>
        <a:p>
          <a:pPr algn="ctr"/>
          <a:endParaRPr lang="ru-RU" sz="1000" b="1" dirty="0"/>
        </a:p>
      </dgm:t>
    </dgm:pt>
    <dgm:pt modelId="{DAD56373-AF51-46A3-A3C8-2FEE6DC87897}" type="parTrans" cxnId="{F78003B4-CDE4-409A-BC81-84EBA5E58ACC}">
      <dgm:prSet/>
      <dgm:spPr/>
      <dgm:t>
        <a:bodyPr/>
        <a:lstStyle/>
        <a:p>
          <a:endParaRPr lang="ru-RU" sz="1000"/>
        </a:p>
      </dgm:t>
    </dgm:pt>
    <dgm:pt modelId="{35C68676-8A4C-4CE7-B507-8FA03520D0E0}" type="sibTrans" cxnId="{F78003B4-CDE4-409A-BC81-84EBA5E58ACC}">
      <dgm:prSet/>
      <dgm:spPr/>
      <dgm:t>
        <a:bodyPr/>
        <a:lstStyle/>
        <a:p>
          <a:endParaRPr lang="ru-RU" sz="1000"/>
        </a:p>
      </dgm:t>
    </dgm:pt>
    <dgm:pt modelId="{4890CF9E-A7C2-4735-95CC-D40DC21F66A1}">
      <dgm:prSet phldrT="[Текст]"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 lIns="36000" tIns="36000" rIns="36000" bIns="36000" anchor="ctr"/>
        <a:lstStyle/>
        <a:p>
          <a:pPr algn="ctr"/>
          <a:r>
            <a:rPr lang="ru-RU" sz="1000" b="1" dirty="0" smtClean="0"/>
            <a:t>Представленные сведения и документы либо кассовый чек коррекции являются достаточными для установления события административного правонарушения</a:t>
          </a:r>
          <a:endParaRPr lang="ru-RU" sz="1000" b="1" dirty="0"/>
        </a:p>
      </dgm:t>
    </dgm:pt>
    <dgm:pt modelId="{CA74E191-CCB5-40A6-B59B-2A6A3F5551E3}" type="parTrans" cxnId="{9922057A-6791-49A0-AC9F-F4A0716553C9}">
      <dgm:prSet/>
      <dgm:spPr/>
      <dgm:t>
        <a:bodyPr/>
        <a:lstStyle/>
        <a:p>
          <a:endParaRPr lang="ru-RU" sz="1000"/>
        </a:p>
      </dgm:t>
    </dgm:pt>
    <dgm:pt modelId="{CBEBF52C-97B2-4104-88E0-890A4EAA9AE3}" type="sibTrans" cxnId="{9922057A-6791-49A0-AC9F-F4A0716553C9}">
      <dgm:prSet/>
      <dgm:spPr/>
      <dgm:t>
        <a:bodyPr/>
        <a:lstStyle/>
        <a:p>
          <a:endParaRPr lang="ru-RU" sz="1000"/>
        </a:p>
      </dgm:t>
    </dgm:pt>
    <dgm:pt modelId="{EFE7545C-D97B-4605-846D-BFAFFAE25E9B}" type="pres">
      <dgm:prSet presAssocID="{A1839DC7-3F52-48FE-BC1E-ED484BDA3B9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1B5F8C9-F87F-4D4E-B068-025D783E3ECD}" type="pres">
      <dgm:prSet presAssocID="{67512581-14AE-48CD-A6CE-63B1F6DBFA17}" presName="composite" presStyleCnt="0"/>
      <dgm:spPr/>
    </dgm:pt>
    <dgm:pt modelId="{C1CDBE9F-CE31-40A5-98B1-A46DA87005AC}" type="pres">
      <dgm:prSet presAssocID="{67512581-14AE-48CD-A6CE-63B1F6DBFA17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62F0B3-E39D-48B9-A82D-5D16A8A0E94B}" type="pres">
      <dgm:prSet presAssocID="{67512581-14AE-48CD-A6CE-63B1F6DBFA17}" presName="parSh" presStyleLbl="node1" presStyleIdx="0" presStyleCnt="3" custScaleX="109931"/>
      <dgm:spPr/>
      <dgm:t>
        <a:bodyPr/>
        <a:lstStyle/>
        <a:p>
          <a:endParaRPr lang="ru-RU"/>
        </a:p>
      </dgm:t>
    </dgm:pt>
    <dgm:pt modelId="{26AC53C2-FF80-4451-BACA-07089912769D}" type="pres">
      <dgm:prSet presAssocID="{67512581-14AE-48CD-A6CE-63B1F6DBFA17}" presName="desTx" presStyleLbl="fgAcc1" presStyleIdx="0" presStyleCnt="3" custScaleX="108572" custScaleY="67634" custLinFactNeighborX="-1829" custLinFactNeighborY="-156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7224A2-AD12-4E4A-9AFC-DF3BD8EEF93E}" type="pres">
      <dgm:prSet presAssocID="{C03899A8-77EE-47E7-8B64-3C8EE3CDC705}" presName="sibTrans" presStyleLbl="sibTrans2D1" presStyleIdx="0" presStyleCnt="2"/>
      <dgm:spPr/>
      <dgm:t>
        <a:bodyPr/>
        <a:lstStyle/>
        <a:p>
          <a:endParaRPr lang="ru-RU"/>
        </a:p>
      </dgm:t>
    </dgm:pt>
    <dgm:pt modelId="{AE195937-AD35-4697-A84B-931AF9A9C669}" type="pres">
      <dgm:prSet presAssocID="{C03899A8-77EE-47E7-8B64-3C8EE3CDC705}" presName="connTx" presStyleLbl="sibTrans2D1" presStyleIdx="0" presStyleCnt="2"/>
      <dgm:spPr/>
      <dgm:t>
        <a:bodyPr/>
        <a:lstStyle/>
        <a:p>
          <a:endParaRPr lang="ru-RU"/>
        </a:p>
      </dgm:t>
    </dgm:pt>
    <dgm:pt modelId="{55AFAE3A-2055-4FFC-AABC-805D1F4BEECD}" type="pres">
      <dgm:prSet presAssocID="{6BDDAA63-65CF-44C6-A9F4-AD69853E9E6F}" presName="composite" presStyleCnt="0"/>
      <dgm:spPr/>
    </dgm:pt>
    <dgm:pt modelId="{023407C6-E826-4D28-9608-D36F92EF1178}" type="pres">
      <dgm:prSet presAssocID="{6BDDAA63-65CF-44C6-A9F4-AD69853E9E6F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EFC8F9-C223-423F-96D5-9990E4778420}" type="pres">
      <dgm:prSet presAssocID="{6BDDAA63-65CF-44C6-A9F4-AD69853E9E6F}" presName="parSh" presStyleLbl="node1" presStyleIdx="1" presStyleCnt="3" custScaleX="110588"/>
      <dgm:spPr/>
      <dgm:t>
        <a:bodyPr/>
        <a:lstStyle/>
        <a:p>
          <a:endParaRPr lang="ru-RU"/>
        </a:p>
      </dgm:t>
    </dgm:pt>
    <dgm:pt modelId="{B2941FAF-FF74-4CC8-A423-00BC23FB71BD}" type="pres">
      <dgm:prSet presAssocID="{6BDDAA63-65CF-44C6-A9F4-AD69853E9E6F}" presName="desTx" presStyleLbl="fgAcc1" presStyleIdx="1" presStyleCnt="3" custScaleX="117816" custScaleY="68536" custLinFactNeighborX="-4340" custLinFactNeighborY="-152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F32D88-EDCC-4E0F-B6EC-87E0B2019B66}" type="pres">
      <dgm:prSet presAssocID="{72F39DCF-0134-4CCA-96C6-7E3F91D0E0EE}" presName="sibTrans" presStyleLbl="sibTrans2D1" presStyleIdx="1" presStyleCnt="2"/>
      <dgm:spPr/>
      <dgm:t>
        <a:bodyPr/>
        <a:lstStyle/>
        <a:p>
          <a:endParaRPr lang="ru-RU"/>
        </a:p>
      </dgm:t>
    </dgm:pt>
    <dgm:pt modelId="{2ED94504-7009-4F39-9AAF-7B2BBF5A1418}" type="pres">
      <dgm:prSet presAssocID="{72F39DCF-0134-4CCA-96C6-7E3F91D0E0EE}" presName="connTx" presStyleLbl="sibTrans2D1" presStyleIdx="1" presStyleCnt="2"/>
      <dgm:spPr/>
      <dgm:t>
        <a:bodyPr/>
        <a:lstStyle/>
        <a:p>
          <a:endParaRPr lang="ru-RU"/>
        </a:p>
      </dgm:t>
    </dgm:pt>
    <dgm:pt modelId="{56F7A25A-1A9C-4A05-BBD0-56E7F4C3DC86}" type="pres">
      <dgm:prSet presAssocID="{29EA7CCB-963A-48EC-B151-6CB5169B7056}" presName="composite" presStyleCnt="0"/>
      <dgm:spPr/>
    </dgm:pt>
    <dgm:pt modelId="{040F18A7-F02E-4D49-B844-A66D0DFC2BDE}" type="pres">
      <dgm:prSet presAssocID="{29EA7CCB-963A-48EC-B151-6CB5169B7056}" presName="par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DBAC91-A088-4B2B-A00B-BC095FC7E4B0}" type="pres">
      <dgm:prSet presAssocID="{29EA7CCB-963A-48EC-B151-6CB5169B7056}" presName="parSh" presStyleLbl="node1" presStyleIdx="2" presStyleCnt="3" custScaleX="122540"/>
      <dgm:spPr/>
      <dgm:t>
        <a:bodyPr/>
        <a:lstStyle/>
        <a:p>
          <a:endParaRPr lang="ru-RU"/>
        </a:p>
      </dgm:t>
    </dgm:pt>
    <dgm:pt modelId="{E526FD0E-8586-42A9-A651-CA67C5D26466}" type="pres">
      <dgm:prSet presAssocID="{29EA7CCB-963A-48EC-B151-6CB5169B7056}" presName="desTx" presStyleLbl="fgAcc1" presStyleIdx="2" presStyleCnt="3" custScaleX="126135" custScaleY="69637" custLinFactNeighborX="-1251" custLinFactNeighborY="-143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78003B4-CDE4-409A-BC81-84EBA5E58ACC}" srcId="{29EA7CCB-963A-48EC-B151-6CB5169B7056}" destId="{E7FFBFE8-8654-4A57-869C-7AEB57B434DD}" srcOrd="0" destOrd="0" parTransId="{DAD56373-AF51-46A3-A3C8-2FEE6DC87897}" sibTransId="{35C68676-8A4C-4CE7-B507-8FA03520D0E0}"/>
    <dgm:cxn modelId="{2C91FB3C-CFF8-44C3-9786-B2EBC4D7A1FA}" type="presOf" srcId="{892C267A-C3CC-4CC4-B3FB-4F89BEF0008D}" destId="{26AC53C2-FF80-4451-BACA-07089912769D}" srcOrd="0" destOrd="1" presId="urn:microsoft.com/office/officeart/2005/8/layout/process3"/>
    <dgm:cxn modelId="{4BF06031-40BB-47E3-84B1-93CA644B2B7E}" type="presOf" srcId="{67512581-14AE-48CD-A6CE-63B1F6DBFA17}" destId="{E762F0B3-E39D-48B9-A82D-5D16A8A0E94B}" srcOrd="1" destOrd="0" presId="urn:microsoft.com/office/officeart/2005/8/layout/process3"/>
    <dgm:cxn modelId="{3244708C-CFC4-4CFE-9924-A5C042DB40D6}" srcId="{A1839DC7-3F52-48FE-BC1E-ED484BDA3B9F}" destId="{29EA7CCB-963A-48EC-B151-6CB5169B7056}" srcOrd="2" destOrd="0" parTransId="{D629F4E4-A109-4E8D-8D79-33A03E077D87}" sibTransId="{CD435789-7CDA-4102-9569-CE9FA9531406}"/>
    <dgm:cxn modelId="{F7424965-1CCC-4F37-BEF6-B4C1BB7D5800}" type="presOf" srcId="{275D1265-3E7C-433A-83AE-AC272C272E95}" destId="{B2941FAF-FF74-4CC8-A423-00BC23FB71BD}" srcOrd="0" destOrd="0" presId="urn:microsoft.com/office/officeart/2005/8/layout/process3"/>
    <dgm:cxn modelId="{77F05379-AAE5-4C79-8D77-0FDF40480DA1}" type="presOf" srcId="{4890CF9E-A7C2-4735-95CC-D40DC21F66A1}" destId="{E526FD0E-8586-42A9-A651-CA67C5D26466}" srcOrd="0" destOrd="1" presId="urn:microsoft.com/office/officeart/2005/8/layout/process3"/>
    <dgm:cxn modelId="{722225A8-EC2F-470D-A981-C1DB1299D557}" type="presOf" srcId="{6BDDAA63-65CF-44C6-A9F4-AD69853E9E6F}" destId="{70EFC8F9-C223-423F-96D5-9990E4778420}" srcOrd="1" destOrd="0" presId="urn:microsoft.com/office/officeart/2005/8/layout/process3"/>
    <dgm:cxn modelId="{5CF8F9A4-5024-4AA8-AC4D-84BAADA80335}" type="presOf" srcId="{6BDDAA63-65CF-44C6-A9F4-AD69853E9E6F}" destId="{023407C6-E826-4D28-9608-D36F92EF1178}" srcOrd="0" destOrd="0" presId="urn:microsoft.com/office/officeart/2005/8/layout/process3"/>
    <dgm:cxn modelId="{A728B077-EB4C-4928-B42C-B124050259B6}" type="presOf" srcId="{A1839DC7-3F52-48FE-BC1E-ED484BDA3B9F}" destId="{EFE7545C-D97B-4605-846D-BFAFFAE25E9B}" srcOrd="0" destOrd="0" presId="urn:microsoft.com/office/officeart/2005/8/layout/process3"/>
    <dgm:cxn modelId="{42CBE002-057A-4960-9421-30EADBBA3CD9}" srcId="{A1839DC7-3F52-48FE-BC1E-ED484BDA3B9F}" destId="{67512581-14AE-48CD-A6CE-63B1F6DBFA17}" srcOrd="0" destOrd="0" parTransId="{B216C53E-1056-419E-8638-B0A6E583D8E6}" sibTransId="{C03899A8-77EE-47E7-8B64-3C8EE3CDC705}"/>
    <dgm:cxn modelId="{42506119-5574-4694-966B-5730CBF117B8}" srcId="{67512581-14AE-48CD-A6CE-63B1F6DBFA17}" destId="{9EF03AEE-B18C-4352-B442-6622E396472E}" srcOrd="2" destOrd="0" parTransId="{DFDA170E-09A9-41F7-84A5-D16CF63DE2E7}" sibTransId="{1EC1C969-4B0B-4334-9CA4-6BEC4F74229D}"/>
    <dgm:cxn modelId="{87675DB1-B6E9-47CF-94D2-6EFCD641F809}" type="presOf" srcId="{C03899A8-77EE-47E7-8B64-3C8EE3CDC705}" destId="{AE195937-AD35-4697-A84B-931AF9A9C669}" srcOrd="1" destOrd="0" presId="urn:microsoft.com/office/officeart/2005/8/layout/process3"/>
    <dgm:cxn modelId="{9922057A-6791-49A0-AC9F-F4A0716553C9}" srcId="{29EA7CCB-963A-48EC-B151-6CB5169B7056}" destId="{4890CF9E-A7C2-4735-95CC-D40DC21F66A1}" srcOrd="1" destOrd="0" parTransId="{CA74E191-CCB5-40A6-B59B-2A6A3F5551E3}" sibTransId="{CBEBF52C-97B2-4104-88E0-890A4EAA9AE3}"/>
    <dgm:cxn modelId="{7D71E8FC-0D33-40D8-B017-7995B3AD9269}" type="presOf" srcId="{72F39DCF-0134-4CCA-96C6-7E3F91D0E0EE}" destId="{E0F32D88-EDCC-4E0F-B6EC-87E0B2019B66}" srcOrd="0" destOrd="0" presId="urn:microsoft.com/office/officeart/2005/8/layout/process3"/>
    <dgm:cxn modelId="{9BEF6676-D869-4141-992B-F64F05568F3B}" srcId="{67512581-14AE-48CD-A6CE-63B1F6DBFA17}" destId="{892C267A-C3CC-4CC4-B3FB-4F89BEF0008D}" srcOrd="1" destOrd="0" parTransId="{D8611270-B8CF-4D2A-8E7B-71975B271B70}" sibTransId="{7BB8AB92-009B-4133-8CD9-0370CA53EC67}"/>
    <dgm:cxn modelId="{0CAA19AE-CA24-4F4F-B0B0-D61043659FCF}" type="presOf" srcId="{67512581-14AE-48CD-A6CE-63B1F6DBFA17}" destId="{C1CDBE9F-CE31-40A5-98B1-A46DA87005AC}" srcOrd="0" destOrd="0" presId="urn:microsoft.com/office/officeart/2005/8/layout/process3"/>
    <dgm:cxn modelId="{D7B49D58-9785-4C4E-90A7-2AC3C0785E13}" type="presOf" srcId="{C03899A8-77EE-47E7-8B64-3C8EE3CDC705}" destId="{757224A2-AD12-4E4A-9AFC-DF3BD8EEF93E}" srcOrd="0" destOrd="0" presId="urn:microsoft.com/office/officeart/2005/8/layout/process3"/>
    <dgm:cxn modelId="{8F1CFD62-0EBB-436D-8656-7265334E2049}" type="presOf" srcId="{9EF03AEE-B18C-4352-B442-6622E396472E}" destId="{26AC53C2-FF80-4451-BACA-07089912769D}" srcOrd="0" destOrd="2" presId="urn:microsoft.com/office/officeart/2005/8/layout/process3"/>
    <dgm:cxn modelId="{EA2BF99E-0197-4C6B-ADD3-81579EB98B4D}" srcId="{A1839DC7-3F52-48FE-BC1E-ED484BDA3B9F}" destId="{6BDDAA63-65CF-44C6-A9F4-AD69853E9E6F}" srcOrd="1" destOrd="0" parTransId="{738CCAB6-AE28-465F-849E-7F6B40A71E3A}" sibTransId="{72F39DCF-0134-4CCA-96C6-7E3F91D0E0EE}"/>
    <dgm:cxn modelId="{BCF6CDE0-B08A-489E-9E4B-42784F5A4BDC}" type="presOf" srcId="{E5CE5D72-B66A-4068-9C34-71C8263A3C81}" destId="{26AC53C2-FF80-4451-BACA-07089912769D}" srcOrd="0" destOrd="0" presId="urn:microsoft.com/office/officeart/2005/8/layout/process3"/>
    <dgm:cxn modelId="{435365AF-4339-49BF-92FD-7778FA576FE7}" srcId="{6BDDAA63-65CF-44C6-A9F4-AD69853E9E6F}" destId="{275D1265-3E7C-433A-83AE-AC272C272E95}" srcOrd="0" destOrd="0" parTransId="{C64E3236-B657-4435-AB86-0874F4E9D5A8}" sibTransId="{FCACA493-005D-42F8-8F2C-A3E1C66E973C}"/>
    <dgm:cxn modelId="{C58474BE-01B3-4E4D-A096-41CAE39078DB}" type="presOf" srcId="{9AAFBCF5-2E2E-4370-900A-F99F25BAC180}" destId="{E526FD0E-8586-42A9-A651-CA67C5D26466}" srcOrd="0" destOrd="2" presId="urn:microsoft.com/office/officeart/2005/8/layout/process3"/>
    <dgm:cxn modelId="{43785E14-A63F-4BCE-B691-6D38D0211ACD}" type="presOf" srcId="{72F39DCF-0134-4CCA-96C6-7E3F91D0E0EE}" destId="{2ED94504-7009-4F39-9AAF-7B2BBF5A1418}" srcOrd="1" destOrd="0" presId="urn:microsoft.com/office/officeart/2005/8/layout/process3"/>
    <dgm:cxn modelId="{7351414C-85F4-4A81-B0BD-C65DEF1395F0}" type="presOf" srcId="{29EA7CCB-963A-48EC-B151-6CB5169B7056}" destId="{C6DBAC91-A088-4B2B-A00B-BC095FC7E4B0}" srcOrd="1" destOrd="0" presId="urn:microsoft.com/office/officeart/2005/8/layout/process3"/>
    <dgm:cxn modelId="{27C21C11-8229-4D41-93EF-E9EB534ADBF4}" srcId="{67512581-14AE-48CD-A6CE-63B1F6DBFA17}" destId="{E5CE5D72-B66A-4068-9C34-71C8263A3C81}" srcOrd="0" destOrd="0" parTransId="{17178C46-44D3-4F5B-B0CA-510F10321102}" sibTransId="{1AC96514-5005-4B03-B065-62F90826B97F}"/>
    <dgm:cxn modelId="{4E41B018-9E10-4233-9752-B6DF5028464F}" type="presOf" srcId="{E7FFBFE8-8654-4A57-869C-7AEB57B434DD}" destId="{E526FD0E-8586-42A9-A651-CA67C5D26466}" srcOrd="0" destOrd="0" presId="urn:microsoft.com/office/officeart/2005/8/layout/process3"/>
    <dgm:cxn modelId="{E75E8E22-6D18-4C9C-B7F0-AC30ED16F102}" type="presOf" srcId="{29EA7CCB-963A-48EC-B151-6CB5169B7056}" destId="{040F18A7-F02E-4D49-B844-A66D0DFC2BDE}" srcOrd="0" destOrd="0" presId="urn:microsoft.com/office/officeart/2005/8/layout/process3"/>
    <dgm:cxn modelId="{BC3C37A8-9BCD-4E83-8CD6-24FB03979CDE}" srcId="{29EA7CCB-963A-48EC-B151-6CB5169B7056}" destId="{9AAFBCF5-2E2E-4370-900A-F99F25BAC180}" srcOrd="2" destOrd="0" parTransId="{58D0DE5A-3698-4F50-A05B-2D4DDAB71E59}" sibTransId="{BF363199-3420-4C89-A4CB-55BE0077E47A}"/>
    <dgm:cxn modelId="{B362C7D8-D150-45DD-9295-CD1470653234}" type="presParOf" srcId="{EFE7545C-D97B-4605-846D-BFAFFAE25E9B}" destId="{01B5F8C9-F87F-4D4E-B068-025D783E3ECD}" srcOrd="0" destOrd="0" presId="urn:microsoft.com/office/officeart/2005/8/layout/process3"/>
    <dgm:cxn modelId="{999455B2-EBF4-420E-8983-66C2A540DE7B}" type="presParOf" srcId="{01B5F8C9-F87F-4D4E-B068-025D783E3ECD}" destId="{C1CDBE9F-CE31-40A5-98B1-A46DA87005AC}" srcOrd="0" destOrd="0" presId="urn:microsoft.com/office/officeart/2005/8/layout/process3"/>
    <dgm:cxn modelId="{C991FCB0-0FFB-4249-A2FB-AD655E2D93FF}" type="presParOf" srcId="{01B5F8C9-F87F-4D4E-B068-025D783E3ECD}" destId="{E762F0B3-E39D-48B9-A82D-5D16A8A0E94B}" srcOrd="1" destOrd="0" presId="urn:microsoft.com/office/officeart/2005/8/layout/process3"/>
    <dgm:cxn modelId="{3965C91D-05AD-4DD3-9027-3E0EF138DFAD}" type="presParOf" srcId="{01B5F8C9-F87F-4D4E-B068-025D783E3ECD}" destId="{26AC53C2-FF80-4451-BACA-07089912769D}" srcOrd="2" destOrd="0" presId="urn:microsoft.com/office/officeart/2005/8/layout/process3"/>
    <dgm:cxn modelId="{979B4BAC-1E0C-4948-A15B-6F620D8E97B9}" type="presParOf" srcId="{EFE7545C-D97B-4605-846D-BFAFFAE25E9B}" destId="{757224A2-AD12-4E4A-9AFC-DF3BD8EEF93E}" srcOrd="1" destOrd="0" presId="urn:microsoft.com/office/officeart/2005/8/layout/process3"/>
    <dgm:cxn modelId="{CDB3B421-EB41-4555-A312-E44A2707C0B2}" type="presParOf" srcId="{757224A2-AD12-4E4A-9AFC-DF3BD8EEF93E}" destId="{AE195937-AD35-4697-A84B-931AF9A9C669}" srcOrd="0" destOrd="0" presId="urn:microsoft.com/office/officeart/2005/8/layout/process3"/>
    <dgm:cxn modelId="{8DE4D317-0CE0-4451-BABE-4ED3EF5C3BEA}" type="presParOf" srcId="{EFE7545C-D97B-4605-846D-BFAFFAE25E9B}" destId="{55AFAE3A-2055-4FFC-AABC-805D1F4BEECD}" srcOrd="2" destOrd="0" presId="urn:microsoft.com/office/officeart/2005/8/layout/process3"/>
    <dgm:cxn modelId="{75C8B94B-718C-49EE-9506-8CADDEA71E8B}" type="presParOf" srcId="{55AFAE3A-2055-4FFC-AABC-805D1F4BEECD}" destId="{023407C6-E826-4D28-9608-D36F92EF1178}" srcOrd="0" destOrd="0" presId="urn:microsoft.com/office/officeart/2005/8/layout/process3"/>
    <dgm:cxn modelId="{7587EFCD-CF9E-465D-8B22-917BD6BFC318}" type="presParOf" srcId="{55AFAE3A-2055-4FFC-AABC-805D1F4BEECD}" destId="{70EFC8F9-C223-423F-96D5-9990E4778420}" srcOrd="1" destOrd="0" presId="urn:microsoft.com/office/officeart/2005/8/layout/process3"/>
    <dgm:cxn modelId="{AC4794CC-5E0D-4E32-8CE4-14491FB07299}" type="presParOf" srcId="{55AFAE3A-2055-4FFC-AABC-805D1F4BEECD}" destId="{B2941FAF-FF74-4CC8-A423-00BC23FB71BD}" srcOrd="2" destOrd="0" presId="urn:microsoft.com/office/officeart/2005/8/layout/process3"/>
    <dgm:cxn modelId="{AB1D36CB-2603-4C5C-825F-0D5078290002}" type="presParOf" srcId="{EFE7545C-D97B-4605-846D-BFAFFAE25E9B}" destId="{E0F32D88-EDCC-4E0F-B6EC-87E0B2019B66}" srcOrd="3" destOrd="0" presId="urn:microsoft.com/office/officeart/2005/8/layout/process3"/>
    <dgm:cxn modelId="{C930002F-9696-4E90-B114-FB61653206D1}" type="presParOf" srcId="{E0F32D88-EDCC-4E0F-B6EC-87E0B2019B66}" destId="{2ED94504-7009-4F39-9AAF-7B2BBF5A1418}" srcOrd="0" destOrd="0" presId="urn:microsoft.com/office/officeart/2005/8/layout/process3"/>
    <dgm:cxn modelId="{2CE903F9-3D2B-494C-9752-34336BE44B0D}" type="presParOf" srcId="{EFE7545C-D97B-4605-846D-BFAFFAE25E9B}" destId="{56F7A25A-1A9C-4A05-BBD0-56E7F4C3DC86}" srcOrd="4" destOrd="0" presId="urn:microsoft.com/office/officeart/2005/8/layout/process3"/>
    <dgm:cxn modelId="{FF256F30-9DDA-42A0-A9D5-BB22350D177B}" type="presParOf" srcId="{56F7A25A-1A9C-4A05-BBD0-56E7F4C3DC86}" destId="{040F18A7-F02E-4D49-B844-A66D0DFC2BDE}" srcOrd="0" destOrd="0" presId="urn:microsoft.com/office/officeart/2005/8/layout/process3"/>
    <dgm:cxn modelId="{A8F6BC91-2B55-48AD-BE28-81A7F9B9D042}" type="presParOf" srcId="{56F7A25A-1A9C-4A05-BBD0-56E7F4C3DC86}" destId="{C6DBAC91-A088-4B2B-A00B-BC095FC7E4B0}" srcOrd="1" destOrd="0" presId="urn:microsoft.com/office/officeart/2005/8/layout/process3"/>
    <dgm:cxn modelId="{ADC08F5A-FA1A-4AF3-B853-744061E14283}" type="presParOf" srcId="{56F7A25A-1A9C-4A05-BBD0-56E7F4C3DC86}" destId="{E526FD0E-8586-42A9-A651-CA67C5D26466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1505D7-C147-4C33-8C33-CC34232F766E}" type="datetimeFigureOut">
              <a:rPr lang="ru-RU" smtClean="0"/>
              <a:t>05.09.2023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79514C-929C-4D1F-8D17-E5126D80EF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88740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B2CB9A-35A0-44DF-9563-3B4294FF58F5}" type="datetimeFigureOut">
              <a:rPr lang="ru-RU" smtClean="0"/>
              <a:pPr/>
              <a:t>05.09.2023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CAF5B9-CC1E-4A3E-B04F-728BB30B0B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31296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81629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408148" algn="l" defTabSz="81629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816296" algn="l" defTabSz="81629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224443" algn="l" defTabSz="81629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632591" algn="l" defTabSz="81629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040739" algn="l" defTabSz="81629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448887" algn="l" defTabSz="81629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2857035" algn="l" defTabSz="81629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265183" algn="l" defTabSz="81629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04775" y="739775"/>
            <a:ext cx="6588125" cy="3706813"/>
          </a:xfrm>
          <a:ln/>
        </p:spPr>
      </p:sp>
      <p:sp>
        <p:nvSpPr>
          <p:cNvPr id="16387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</a:endParaRPr>
          </a:p>
        </p:txBody>
      </p:sp>
      <p:sp>
        <p:nvSpPr>
          <p:cNvPr id="16388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6145" indent="-286979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7915" indent="-22958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7081" indent="-22958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66247" indent="-22958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25413" indent="-22958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84579" indent="-22958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43745" indent="-22958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902911" indent="-22958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EE4DBC3-6C51-4609-A7D2-77E3E4A3E990}" type="slidenum">
              <a:rPr lang="ru-RU" smtClean="0"/>
              <a:pPr eaLnBrk="1" hangingPunct="1"/>
              <a:t>1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3228749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CAF5B9-CC1E-4A3E-B04F-728BB30B0B5D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42716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CAF5B9-CC1E-4A3E-B04F-728BB30B0B5D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3210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CAF5B9-CC1E-4A3E-B04F-728BB30B0B5D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8867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CAF5B9-CC1E-4A3E-B04F-728BB30B0B5D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49063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Z:\Projects\Текущие\Проектная\FNS_2012\_БРЭНДБУК\out\PPT\3_1_present_16.9-01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0" y="1168"/>
            <a:ext cx="9144000" cy="514289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685800" y="2794987"/>
            <a:ext cx="7772400" cy="1102519"/>
          </a:xfrm>
        </p:spPr>
        <p:txBody>
          <a:bodyPr>
            <a:normAutofit/>
          </a:bodyPr>
          <a:lstStyle>
            <a:lvl1pPr>
              <a:defRPr sz="45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dirty="0" smtClean="0"/>
              <a:t>НАЗВАНИЕ ПРЕЗЕНТАЦИИ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921596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500" b="0">
                <a:solidFill>
                  <a:schemeClr val="bg1"/>
                </a:solidFill>
                <a:latin typeface="+mj-lt"/>
              </a:defRPr>
            </a:lvl1pPr>
            <a:lvl2pPr marL="4081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16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244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325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407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488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570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651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22.12.2012</a:t>
            </a:r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3995" y="778396"/>
            <a:ext cx="7562805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8"/>
            <a:ext cx="3008313" cy="871537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4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5"/>
            <a:ext cx="3008313" cy="3518297"/>
          </a:xfrm>
        </p:spPr>
        <p:txBody>
          <a:bodyPr/>
          <a:lstStyle>
            <a:lvl1pPr marL="0" indent="0">
              <a:buNone/>
              <a:defRPr sz="1300"/>
            </a:lvl1pPr>
            <a:lvl2pPr marL="408148" indent="0">
              <a:buNone/>
              <a:defRPr sz="1100"/>
            </a:lvl2pPr>
            <a:lvl3pPr marL="816296" indent="0">
              <a:buNone/>
              <a:defRPr sz="900"/>
            </a:lvl3pPr>
            <a:lvl4pPr marL="1224443" indent="0">
              <a:buNone/>
              <a:defRPr sz="800"/>
            </a:lvl4pPr>
            <a:lvl5pPr marL="1632591" indent="0">
              <a:buNone/>
              <a:defRPr sz="800"/>
            </a:lvl5pPr>
            <a:lvl6pPr marL="2040739" indent="0">
              <a:buNone/>
              <a:defRPr sz="800"/>
            </a:lvl6pPr>
            <a:lvl7pPr marL="2448887" indent="0">
              <a:buNone/>
              <a:defRPr sz="800"/>
            </a:lvl7pPr>
            <a:lvl8pPr marL="2857035" indent="0">
              <a:buNone/>
              <a:defRPr sz="800"/>
            </a:lvl8pPr>
            <a:lvl9pPr marL="3265183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900"/>
            </a:lvl1pPr>
            <a:lvl2pPr marL="408148" indent="0">
              <a:buNone/>
              <a:defRPr sz="2500"/>
            </a:lvl2pPr>
            <a:lvl3pPr marL="816296" indent="0">
              <a:buNone/>
              <a:defRPr sz="2100"/>
            </a:lvl3pPr>
            <a:lvl4pPr marL="1224443" indent="0">
              <a:buNone/>
              <a:defRPr sz="1800"/>
            </a:lvl4pPr>
            <a:lvl5pPr marL="1632591" indent="0">
              <a:buNone/>
              <a:defRPr sz="1800"/>
            </a:lvl5pPr>
            <a:lvl6pPr marL="2040739" indent="0">
              <a:buNone/>
              <a:defRPr sz="1800"/>
            </a:lvl6pPr>
            <a:lvl7pPr marL="2448887" indent="0">
              <a:buNone/>
              <a:defRPr sz="1800"/>
            </a:lvl7pPr>
            <a:lvl8pPr marL="2857035" indent="0">
              <a:buNone/>
              <a:defRPr sz="1800"/>
            </a:lvl8pPr>
            <a:lvl9pPr marL="3265183" indent="0">
              <a:buNone/>
              <a:defRPr sz="18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300"/>
            </a:lvl1pPr>
            <a:lvl2pPr marL="408148" indent="0">
              <a:buNone/>
              <a:defRPr sz="1100"/>
            </a:lvl2pPr>
            <a:lvl3pPr marL="816296" indent="0">
              <a:buNone/>
              <a:defRPr sz="900"/>
            </a:lvl3pPr>
            <a:lvl4pPr marL="1224443" indent="0">
              <a:buNone/>
              <a:defRPr sz="800"/>
            </a:lvl4pPr>
            <a:lvl5pPr marL="1632591" indent="0">
              <a:buNone/>
              <a:defRPr sz="800"/>
            </a:lvl5pPr>
            <a:lvl6pPr marL="2040739" indent="0">
              <a:buNone/>
              <a:defRPr sz="800"/>
            </a:lvl6pPr>
            <a:lvl7pPr marL="2448887" indent="0">
              <a:buNone/>
              <a:defRPr sz="800"/>
            </a:lvl7pPr>
            <a:lvl8pPr marL="2857035" indent="0">
              <a:buNone/>
              <a:defRPr sz="800"/>
            </a:lvl8pPr>
            <a:lvl9pPr marL="3265183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3350" y="227409"/>
            <a:ext cx="2405063" cy="48387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988" y="227409"/>
            <a:ext cx="7065962" cy="48387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Z:\Projects\Текущие\Проектная\FNS_2012\_БРЭНДБУК\out\PPT\3_1_present_16.9-02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0" y="-564"/>
            <a:ext cx="9144000" cy="5142895"/>
          </a:xfrm>
          <a:prstGeom prst="rect">
            <a:avLst/>
          </a:prstGeom>
          <a:noFill/>
        </p:spPr>
      </p:pic>
      <p:sp>
        <p:nvSpPr>
          <p:cNvPr id="8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2478466" y="935856"/>
            <a:ext cx="6102883" cy="3580110"/>
          </a:xfrm>
        </p:spPr>
        <p:txBody>
          <a:bodyPr anchor="t">
            <a:normAutofit/>
          </a:bodyPr>
          <a:lstStyle>
            <a:lvl1pPr algn="l">
              <a:lnSpc>
                <a:spcPts val="5400"/>
              </a:lnSpc>
              <a:defRPr sz="4700" b="1">
                <a:solidFill>
                  <a:srgbClr val="8D8C90"/>
                </a:solidFill>
                <a:latin typeface="+mj-lt"/>
              </a:defRPr>
            </a:lvl1pPr>
          </a:lstStyle>
          <a:p>
            <a:r>
              <a:rPr lang="ru-RU" dirty="0" smtClean="0"/>
              <a:t>НАЗВАНИЕ ПРЕЗЕНТАЦИИ</a:t>
            </a:r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188" y="1504951"/>
            <a:ext cx="7632700" cy="3206749"/>
          </a:xfrm>
        </p:spPr>
        <p:txBody>
          <a:bodyPr>
            <a:noAutofit/>
          </a:bodyPr>
          <a:lstStyle>
            <a:lvl1pPr marL="284505" indent="0">
              <a:buFontTx/>
              <a:buNone/>
              <a:defRPr b="1">
                <a:latin typeface="+mj-lt"/>
              </a:defRPr>
            </a:lvl1pPr>
            <a:lvl2pPr marL="282020" indent="2485">
              <a:defRPr>
                <a:latin typeface="+mj-lt"/>
              </a:defRPr>
            </a:lvl2pPr>
            <a:lvl3pPr marL="491981" indent="-203750">
              <a:tabLst/>
              <a:defRPr>
                <a:latin typeface="+mj-lt"/>
              </a:defRPr>
            </a:lvl3pPr>
            <a:lvl4pPr marL="0" indent="282020">
              <a:defRPr>
                <a:latin typeface="+mj-lt"/>
              </a:defRPr>
            </a:lvl4pPr>
            <a:lvl5pPr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5926640" y="3845307"/>
            <a:ext cx="923618" cy="282640"/>
          </a:xfrm>
          <a:prstGeom prst="rect">
            <a:avLst/>
          </a:prstGeom>
          <a:noFill/>
        </p:spPr>
        <p:txBody>
          <a:bodyPr wrap="square" lIns="71561" tIns="35780" rIns="71561" bIns="35780" rtlCol="0">
            <a:noAutofit/>
          </a:bodyPr>
          <a:lstStyle/>
          <a:p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 hasCustomPrompt="1"/>
          </p:nvPr>
        </p:nvSpPr>
        <p:spPr>
          <a:xfrm>
            <a:off x="611189" y="558800"/>
            <a:ext cx="7548638" cy="946151"/>
          </a:xfrm>
        </p:spPr>
        <p:txBody>
          <a:bodyPr/>
          <a:lstStyle>
            <a:lvl1pPr marL="0" marR="0" indent="0" defTabSz="81629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00"/>
            </a:lvl1pPr>
          </a:lstStyle>
          <a:p>
            <a:pPr marL="0" marR="0" lvl="0" indent="0" defTabSz="81629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3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188" y="1504951"/>
            <a:ext cx="7632700" cy="3206749"/>
          </a:xfrm>
        </p:spPr>
        <p:txBody>
          <a:bodyPr>
            <a:noAutofit/>
          </a:bodyPr>
          <a:lstStyle>
            <a:lvl1pPr marL="284505" indent="0">
              <a:buFontTx/>
              <a:buNone/>
              <a:defRPr b="1">
                <a:latin typeface="+mj-lt"/>
              </a:defRPr>
            </a:lvl1pPr>
            <a:lvl2pPr marL="282020" indent="2485">
              <a:defRPr>
                <a:latin typeface="+mj-lt"/>
              </a:defRPr>
            </a:lvl2pPr>
            <a:lvl3pPr marL="491981" indent="-203750">
              <a:tabLst/>
              <a:defRPr>
                <a:latin typeface="+mj-lt"/>
              </a:defRPr>
            </a:lvl3pPr>
            <a:lvl4pPr marL="0" indent="282020">
              <a:defRPr>
                <a:latin typeface="+mj-lt"/>
              </a:defRPr>
            </a:lvl4pPr>
            <a:lvl5pPr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5926640" y="3845307"/>
            <a:ext cx="923618" cy="282640"/>
          </a:xfrm>
          <a:prstGeom prst="rect">
            <a:avLst/>
          </a:prstGeom>
          <a:noFill/>
        </p:spPr>
        <p:txBody>
          <a:bodyPr wrap="square" lIns="71561" tIns="35780" rIns="71561" bIns="35780" rtlCol="0">
            <a:noAutofit/>
          </a:bodyPr>
          <a:lstStyle/>
          <a:p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 hasCustomPrompt="1"/>
          </p:nvPr>
        </p:nvSpPr>
        <p:spPr>
          <a:xfrm>
            <a:off x="611188" y="558801"/>
            <a:ext cx="7632699" cy="946150"/>
          </a:xfrm>
        </p:spPr>
        <p:txBody>
          <a:bodyPr>
            <a:noAutofit/>
          </a:bodyPr>
          <a:lstStyle>
            <a:lvl1pPr marL="0" marR="0" indent="0" defTabSz="81629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00"/>
            </a:lvl1pPr>
          </a:lstStyle>
          <a:p>
            <a:pPr marL="0" marR="0" lvl="0" indent="0" defTabSz="81629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3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Z:\Projects\Текущие\Проектная\FNS_2012\_БРЭНДБУК\out\PPT\3_1_present_16.9-04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" y="1169"/>
            <a:ext cx="9143998" cy="5142895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188" y="1504950"/>
            <a:ext cx="7632700" cy="3206749"/>
          </a:xfrm>
        </p:spPr>
        <p:txBody>
          <a:bodyPr>
            <a:noAutofit/>
          </a:bodyPr>
          <a:lstStyle>
            <a:lvl1pPr marL="284505" indent="0">
              <a:buFontTx/>
              <a:buNone/>
              <a:defRPr b="1">
                <a:latin typeface="+mj-lt"/>
              </a:defRPr>
            </a:lvl1pPr>
            <a:lvl2pPr marL="284505" indent="0">
              <a:defRPr>
                <a:latin typeface="+mj-lt"/>
              </a:defRPr>
            </a:lvl2pPr>
            <a:lvl3pPr marL="491981" indent="-203750">
              <a:defRPr>
                <a:latin typeface="+mj-lt"/>
              </a:defRPr>
            </a:lvl3pPr>
            <a:lvl4pPr marL="0" indent="282020">
              <a:defRPr>
                <a:latin typeface="+mj-lt"/>
              </a:defRPr>
            </a:lvl4pPr>
            <a:lvl5pPr marL="1123109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611188" y="558801"/>
            <a:ext cx="7632699" cy="946150"/>
          </a:xfrm>
        </p:spPr>
        <p:txBody>
          <a:bodyPr>
            <a:noAutofit/>
          </a:bodyPr>
          <a:lstStyle>
            <a:lvl1pPr marL="0" marR="0" indent="0" defTabSz="81629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00"/>
            </a:lvl1pPr>
          </a:lstStyle>
          <a:p>
            <a:pPr marL="0" marR="0" lvl="0" indent="0" defTabSz="81629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3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Z:\Projects\Текущие\Проектная\FNS_2012\_БРЭНДБУК\out\PPT\3_1_present_16.9-04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0" y="1169"/>
            <a:ext cx="9144000" cy="5142895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188" y="1504950"/>
            <a:ext cx="7632700" cy="3206749"/>
          </a:xfrm>
        </p:spPr>
        <p:txBody>
          <a:bodyPr>
            <a:noAutofit/>
          </a:bodyPr>
          <a:lstStyle>
            <a:lvl1pPr marL="284505" indent="0">
              <a:buFontTx/>
              <a:buNone/>
              <a:defRPr b="1">
                <a:latin typeface="+mj-lt"/>
              </a:defRPr>
            </a:lvl1pPr>
            <a:lvl2pPr marL="284505" indent="0">
              <a:defRPr>
                <a:latin typeface="+mj-lt"/>
              </a:defRPr>
            </a:lvl2pPr>
            <a:lvl3pPr marL="491981" indent="-203750">
              <a:defRPr>
                <a:latin typeface="+mj-lt"/>
              </a:defRPr>
            </a:lvl3pPr>
            <a:lvl4pPr marL="0" indent="282020">
              <a:defRPr>
                <a:latin typeface="+mj-lt"/>
              </a:defRPr>
            </a:lvl4pPr>
            <a:lvl5pPr marL="1123109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611188" y="558801"/>
            <a:ext cx="7632699" cy="946150"/>
          </a:xfrm>
        </p:spPr>
        <p:txBody>
          <a:bodyPr>
            <a:noAutofit/>
          </a:bodyPr>
          <a:lstStyle>
            <a:lvl1pPr marL="0" marR="0" indent="0" defTabSz="81629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00"/>
            </a:lvl1pPr>
          </a:lstStyle>
          <a:p>
            <a:pPr marL="0" marR="0" lvl="0" indent="0" defTabSz="81629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3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Z:\Projects\Текущие\Проектная\FNS_2012\_БРЭНДБУК\out\PPT\3_1_present_16.9-02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0" y="-564"/>
            <a:ext cx="9144000" cy="514289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7046" y="1478186"/>
            <a:ext cx="5736842" cy="1021556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07046" y="353046"/>
            <a:ext cx="5736842" cy="1125140"/>
          </a:xfrm>
        </p:spPr>
        <p:txBody>
          <a:bodyPr anchor="b"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0814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81629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224443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632591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2040739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448887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85703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3265183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189" y="558799"/>
            <a:ext cx="8075612" cy="946151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11188" y="1504950"/>
            <a:ext cx="3647576" cy="3206750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0" y="1504950"/>
            <a:ext cx="3671888" cy="3206750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8148" indent="0">
              <a:buNone/>
              <a:defRPr sz="1800" b="1"/>
            </a:lvl2pPr>
            <a:lvl3pPr marL="816296" indent="0">
              <a:buNone/>
              <a:defRPr sz="1600" b="1"/>
            </a:lvl3pPr>
            <a:lvl4pPr marL="1224443" indent="0">
              <a:buNone/>
              <a:defRPr sz="1400" b="1"/>
            </a:lvl4pPr>
            <a:lvl5pPr marL="1632591" indent="0">
              <a:buNone/>
              <a:defRPr sz="1400" b="1"/>
            </a:lvl5pPr>
            <a:lvl6pPr marL="2040739" indent="0">
              <a:buNone/>
              <a:defRPr sz="1400" b="1"/>
            </a:lvl6pPr>
            <a:lvl7pPr marL="2448887" indent="0">
              <a:buNone/>
              <a:defRPr sz="1400" b="1"/>
            </a:lvl7pPr>
            <a:lvl8pPr marL="2857035" indent="0">
              <a:buNone/>
              <a:defRPr sz="1400" b="1"/>
            </a:lvl8pPr>
            <a:lvl9pPr marL="3265183" indent="0">
              <a:buNone/>
              <a:defRPr sz="14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8148" indent="0">
              <a:buNone/>
              <a:defRPr sz="1800" b="1"/>
            </a:lvl2pPr>
            <a:lvl3pPr marL="816296" indent="0">
              <a:buNone/>
              <a:defRPr sz="1600" b="1"/>
            </a:lvl3pPr>
            <a:lvl4pPr marL="1224443" indent="0">
              <a:buNone/>
              <a:defRPr sz="1400" b="1"/>
            </a:lvl4pPr>
            <a:lvl5pPr marL="1632591" indent="0">
              <a:buNone/>
              <a:defRPr sz="1400" b="1"/>
            </a:lvl5pPr>
            <a:lvl6pPr marL="2040739" indent="0">
              <a:buNone/>
              <a:defRPr sz="1400" b="1"/>
            </a:lvl6pPr>
            <a:lvl7pPr marL="2448887" indent="0">
              <a:buNone/>
              <a:defRPr sz="1400" b="1"/>
            </a:lvl7pPr>
            <a:lvl8pPr marL="2857035" indent="0">
              <a:buNone/>
              <a:defRPr sz="1400" b="1"/>
            </a:lvl8pPr>
            <a:lvl9pPr marL="3265183" indent="0">
              <a:buNone/>
              <a:defRPr sz="14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Z:\Projects\Текущие\Проектная\FNS_2012\_БРЭНДБУК\out\PPT\3_1_present_16.9-03.png"/>
          <p:cNvPicPr>
            <a:picLocks noChangeAspect="1" noChangeArrowheads="1"/>
          </p:cNvPicPr>
          <p:nvPr userDrawn="1"/>
        </p:nvPicPr>
        <p:blipFill>
          <a:blip r:embed="rId17" cstate="print"/>
          <a:stretch>
            <a:fillRect/>
          </a:stretch>
        </p:blipFill>
        <p:spPr bwMode="auto">
          <a:xfrm>
            <a:off x="1" y="1169"/>
            <a:ext cx="9143998" cy="514289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188" y="558800"/>
            <a:ext cx="7632700" cy="925984"/>
          </a:xfrm>
          <a:prstGeom prst="rect">
            <a:avLst/>
          </a:prstGeom>
        </p:spPr>
        <p:txBody>
          <a:bodyPr vert="horz" lIns="81630" tIns="40815" rIns="81630" bIns="40815" rtlCol="0" anchor="ctr">
            <a:no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189" y="1491630"/>
            <a:ext cx="7632699" cy="3220070"/>
          </a:xfrm>
          <a:prstGeom prst="rect">
            <a:avLst/>
          </a:prstGeom>
        </p:spPr>
        <p:txBody>
          <a:bodyPr vert="horz" lIns="81630" tIns="40815" rIns="81630" bIns="40815" rtlCol="0">
            <a:no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1" y="4767263"/>
            <a:ext cx="2133600" cy="273844"/>
          </a:xfrm>
          <a:prstGeom prst="rect">
            <a:avLst/>
          </a:prstGeom>
        </p:spPr>
        <p:txBody>
          <a:bodyPr vert="horz" lIns="81630" tIns="40815" rIns="81630" bIns="40815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1" y="4767263"/>
            <a:ext cx="2895600" cy="273844"/>
          </a:xfrm>
          <a:prstGeom prst="rect">
            <a:avLst/>
          </a:prstGeom>
        </p:spPr>
        <p:txBody>
          <a:bodyPr vert="horz" lIns="81630" tIns="40815" rIns="81630" bIns="40815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403431" y="4398169"/>
            <a:ext cx="503585" cy="513582"/>
          </a:xfrm>
          <a:prstGeom prst="rect">
            <a:avLst/>
          </a:prstGeom>
        </p:spPr>
        <p:txBody>
          <a:bodyPr vert="horz" lIns="81630" tIns="40815" rIns="81630" bIns="40815" rtlCol="0" anchor="ctr"/>
          <a:lstStyle>
            <a:lvl1pPr algn="ctr">
              <a:lnSpc>
                <a:spcPts val="1878"/>
              </a:lnSpc>
              <a:defRPr sz="2100">
                <a:solidFill>
                  <a:schemeClr val="bg1"/>
                </a:solidFill>
                <a:latin typeface="+mn-lt"/>
              </a:defRPr>
            </a:lvl1pPr>
          </a:lstStyle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62" r:id="rId4"/>
    <p:sldLayoutId id="2147483661" r:id="rId5"/>
    <p:sldLayoutId id="2147483663" r:id="rId6"/>
    <p:sldLayoutId id="2147483651" r:id="rId7"/>
    <p:sldLayoutId id="2147483652" r:id="rId8"/>
    <p:sldLayoutId id="2147483653" r:id="rId9"/>
    <p:sldLayoutId id="2147483654" r:id="rId10"/>
    <p:sldLayoutId id="2147483655" r:id="rId11"/>
    <p:sldLayoutId id="2147483656" r:id="rId12"/>
    <p:sldLayoutId id="2147483657" r:id="rId13"/>
    <p:sldLayoutId id="2147483658" r:id="rId14"/>
    <p:sldLayoutId id="2147483659" r:id="rId15"/>
  </p:sldLayoutIdLst>
  <p:hf hdr="0" ftr="0" dt="0"/>
  <p:txStyles>
    <p:titleStyle>
      <a:lvl1pPr algn="l" defTabSz="816296" rtl="0" eaLnBrk="1" latinLnBrk="0" hangingPunct="1">
        <a:spcBef>
          <a:spcPct val="0"/>
        </a:spcBef>
        <a:buNone/>
        <a:defRPr sz="3800" b="1" i="0" kern="1200">
          <a:solidFill>
            <a:srgbClr val="005AA9"/>
          </a:solidFill>
          <a:latin typeface="+mj-lt"/>
          <a:ea typeface="+mj-ea"/>
          <a:cs typeface="+mj-cs"/>
        </a:defRPr>
      </a:lvl1pPr>
    </p:titleStyle>
    <p:bodyStyle>
      <a:lvl1pPr marL="284505" indent="0" algn="l" defTabSz="816296" rtl="0" eaLnBrk="1" latinLnBrk="0" hangingPunct="1">
        <a:spcBef>
          <a:spcPct val="20000"/>
        </a:spcBef>
        <a:buFont typeface="+mj-lt"/>
        <a:buNone/>
        <a:defRPr sz="2400" b="0" i="0" kern="1200">
          <a:solidFill>
            <a:srgbClr val="005AA9"/>
          </a:solidFill>
          <a:latin typeface="+mj-lt"/>
          <a:ea typeface="+mn-ea"/>
          <a:cs typeface="+mn-cs"/>
        </a:defRPr>
      </a:lvl1pPr>
      <a:lvl2pPr marL="284505" indent="0" algn="l" defTabSz="816296" rtl="0" eaLnBrk="1" latinLnBrk="0" hangingPunct="1">
        <a:spcBef>
          <a:spcPct val="20000"/>
        </a:spcBef>
        <a:buFont typeface="Arial" pitchFamily="34" charset="0"/>
        <a:buNone/>
        <a:defRPr sz="2000" b="0" i="0" kern="1200">
          <a:solidFill>
            <a:srgbClr val="504F53"/>
          </a:solidFill>
          <a:latin typeface="+mj-lt"/>
          <a:ea typeface="+mn-ea"/>
          <a:cs typeface="+mn-cs"/>
        </a:defRPr>
      </a:lvl2pPr>
      <a:lvl3pPr marL="557828" indent="-203750" algn="l" defTabSz="816296" rtl="0" eaLnBrk="1" latinLnBrk="0" hangingPunct="1">
        <a:spcBef>
          <a:spcPct val="20000"/>
        </a:spcBef>
        <a:buFont typeface="Arial" pitchFamily="34" charset="0"/>
        <a:buChar char="•"/>
        <a:defRPr sz="2000" b="0" i="0" kern="1200">
          <a:solidFill>
            <a:srgbClr val="504F53"/>
          </a:solidFill>
          <a:latin typeface="+mj-lt"/>
          <a:ea typeface="+mn-ea"/>
          <a:cs typeface="+mn-cs"/>
        </a:defRPr>
      </a:lvl3pPr>
      <a:lvl4pPr marL="0" indent="282020" algn="just" defTabSz="816296" rtl="0" eaLnBrk="1" latinLnBrk="0" hangingPunct="1">
        <a:lnSpc>
          <a:spcPts val="1900"/>
        </a:lnSpc>
        <a:spcBef>
          <a:spcPts val="400"/>
        </a:spcBef>
        <a:buFont typeface="Arial" pitchFamily="34" charset="0"/>
        <a:buNone/>
        <a:tabLst/>
        <a:defRPr sz="1600" b="0" i="0" kern="1200">
          <a:solidFill>
            <a:srgbClr val="504F53"/>
          </a:solidFill>
          <a:latin typeface="+mj-lt"/>
          <a:ea typeface="+mn-ea"/>
          <a:cs typeface="+mn-cs"/>
        </a:defRPr>
      </a:lvl4pPr>
      <a:lvl5pPr marL="1123109" indent="0" algn="l" defTabSz="816296" rtl="0" eaLnBrk="1" latinLnBrk="0" hangingPunct="1">
        <a:lnSpc>
          <a:spcPts val="1800"/>
        </a:lnSpc>
        <a:spcBef>
          <a:spcPts val="400"/>
        </a:spcBef>
        <a:buFont typeface="Arial" pitchFamily="34" charset="0"/>
        <a:buNone/>
        <a:defRPr sz="1400" b="0" i="0" kern="1200">
          <a:solidFill>
            <a:srgbClr val="8D8C90"/>
          </a:solidFill>
          <a:latin typeface="+mj-lt"/>
          <a:ea typeface="+mn-ea"/>
          <a:cs typeface="+mn-cs"/>
        </a:defRPr>
      </a:lvl5pPr>
      <a:lvl6pPr marL="2244813" indent="-204074" algn="l" defTabSz="816296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52961" indent="-204074" algn="l" defTabSz="816296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61109" indent="-204074" algn="l" defTabSz="816296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69256" indent="-204074" algn="l" defTabSz="816296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8148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16296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24443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32591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40739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48887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57035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65183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683568" y="2355726"/>
            <a:ext cx="7488832" cy="2160240"/>
          </a:xfrm>
        </p:spPr>
        <p:txBody>
          <a:bodyPr>
            <a:noAutofit/>
          </a:bodyPr>
          <a:lstStyle/>
          <a:p>
            <a:r>
              <a:rPr lang="ru-RU" sz="3500" b="1" dirty="0" smtClean="0"/>
              <a:t>Нестеров Дмитрий Владимирович </a:t>
            </a:r>
          </a:p>
          <a:p>
            <a:r>
              <a:rPr lang="ru-RU" sz="3000" b="1" dirty="0" smtClean="0"/>
              <a:t>Заместитель начальника о</a:t>
            </a:r>
            <a:r>
              <a:rPr lang="ru-RU" sz="3000" b="1" dirty="0" smtClean="0"/>
              <a:t>тдела </a:t>
            </a:r>
            <a:r>
              <a:rPr lang="ru-RU" sz="3000" b="1" dirty="0" smtClean="0"/>
              <a:t>оперативного контроля</a:t>
            </a:r>
            <a:r>
              <a:rPr lang="ru-RU" sz="3000" b="1" dirty="0"/>
              <a:t/>
            </a:r>
            <a:br>
              <a:rPr lang="ru-RU" sz="3000" b="1" dirty="0"/>
            </a:br>
            <a:r>
              <a:rPr lang="ru-RU" sz="3000" b="1" dirty="0"/>
              <a:t>УФНС России по г. </a:t>
            </a:r>
            <a:r>
              <a:rPr lang="ru-RU" sz="3000" b="1" dirty="0" smtClean="0"/>
              <a:t>Москве</a:t>
            </a:r>
            <a:endParaRPr lang="ru-RU" sz="3000" b="1" dirty="0"/>
          </a:p>
        </p:txBody>
      </p:sp>
    </p:spTree>
    <p:extLst>
      <p:ext uri="{BB962C8B-B14F-4D97-AF65-F5344CB8AC3E}">
        <p14:creationId xmlns:p14="http://schemas.microsoft.com/office/powerpoint/2010/main" val="1580554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>
            <a:extLst>
              <a:ext uri="{FF2B5EF4-FFF2-40B4-BE49-F238E27FC236}">
                <a16:creationId xmlns="" xmlns:a16="http://schemas.microsoft.com/office/drawing/2014/main" id="{E2BDE2D0-AC6E-42C9-9721-4DC3046A6BCB}"/>
              </a:ext>
            </a:extLst>
          </p:cNvPr>
          <p:cNvSpPr txBox="1">
            <a:spLocks/>
          </p:cNvSpPr>
          <p:nvPr/>
        </p:nvSpPr>
        <p:spPr bwMode="auto">
          <a:xfrm>
            <a:off x="2122851" y="449715"/>
            <a:ext cx="4947281" cy="391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0879" tIns="35439" rIns="70879" bIns="35439" numCol="1" anchor="ctr" anchorCtr="0" compatLnSpc="1">
            <a:prstTxWarp prst="textNoShape">
              <a:avLst/>
            </a:prstTxWarp>
            <a:noAutofit/>
          </a:bodyPr>
          <a:lstStyle>
            <a:lvl1pPr marL="0" marR="0" indent="0" algn="l" defTabSz="104195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5400" b="1" kern="1200">
                <a:solidFill>
                  <a:srgbClr val="005AA9"/>
                </a:solidFill>
                <a:latin typeface="+mj-lt"/>
                <a:ea typeface="+mj-ea"/>
                <a:cs typeface="+mj-cs"/>
              </a:defRPr>
            </a:lvl1pPr>
            <a:lvl2pPr algn="l" defTabSz="1041885" rtl="0" fontAlgn="base">
              <a:lnSpc>
                <a:spcPts val="5194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2pPr>
            <a:lvl3pPr algn="l" defTabSz="1041885" rtl="0" fontAlgn="base">
              <a:lnSpc>
                <a:spcPts val="5194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3pPr>
            <a:lvl4pPr algn="l" defTabSz="1041885" rtl="0" fontAlgn="base">
              <a:lnSpc>
                <a:spcPts val="5194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4pPr>
            <a:lvl5pPr algn="l" defTabSz="1041885" rtl="0" fontAlgn="base">
              <a:lnSpc>
                <a:spcPts val="5194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5pPr>
            <a:lvl6pPr marL="456717" algn="l" defTabSz="1041885" rtl="0" eaLnBrk="1" fontAlgn="base" hangingPunct="1">
              <a:lnSpc>
                <a:spcPts val="5194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6pPr>
            <a:lvl7pPr marL="913430" algn="l" defTabSz="1041885" rtl="0" eaLnBrk="1" fontAlgn="base" hangingPunct="1">
              <a:lnSpc>
                <a:spcPts val="5194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7pPr>
            <a:lvl8pPr marL="1370148" algn="l" defTabSz="1041885" rtl="0" eaLnBrk="1" fontAlgn="base" hangingPunct="1">
              <a:lnSpc>
                <a:spcPts val="5194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8pPr>
            <a:lvl9pPr marL="1826864" algn="l" defTabSz="1041885" rtl="0" eaLnBrk="1" fontAlgn="base" hangingPunct="1">
              <a:lnSpc>
                <a:spcPts val="5194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sz="2449" dirty="0"/>
              <a:t>Корректировка кассовых чеков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03648" y="1032289"/>
            <a:ext cx="6248413" cy="1322540"/>
          </a:xfrm>
          <a:prstGeom prst="rect">
            <a:avLst/>
          </a:prstGeom>
          <a:ln>
            <a:bevel/>
          </a:ln>
          <a:effectLst>
            <a:glow rad="457200">
              <a:schemeClr val="accent1">
                <a:alpha val="40000"/>
              </a:schemeClr>
            </a:glow>
            <a:softEdge rad="889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70953" tIns="35477" rIns="70953" bIns="35477" rtlCol="0" anchor="ctr">
            <a:noAutofit/>
          </a:bodyPr>
          <a:lstStyle/>
          <a:p>
            <a:pPr algn="ctr" defTabSz="709487"/>
            <a:r>
              <a:rPr lang="ru-RU" sz="1088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В целях исполнения обязанности по применению контрольно-кассовой техники в случае осуществления ранее пользователем расчета без применения контрольно-кассовой техники либо в случае применения контрольно-кассовой техники с нарушением требований законодательства Российской Федерации о применении контрольно-кассовой техники пользователь формирует кассовый чек коррекции (БСО) (пункт 4 статьи 4.3 Федерального закона № 54-ФЗ).</a:t>
            </a:r>
          </a:p>
          <a:p>
            <a:pPr algn="ctr" defTabSz="709487"/>
            <a:r>
              <a:rPr lang="ru-RU" sz="1088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При корректировке кассовых чеков (БСО) следует руководствоваться письмом ФНС России от 06.08.2018 № ЕД-4-20/15240@.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699792" y="2643758"/>
            <a:ext cx="1371523" cy="388219"/>
          </a:xfrm>
          <a:prstGeom prst="rect">
            <a:avLst/>
          </a:prstGeom>
          <a:ln>
            <a:bevel/>
          </a:ln>
          <a:effectLst>
            <a:glow rad="457200">
              <a:schemeClr val="accent1">
                <a:alpha val="40000"/>
              </a:schemeClr>
            </a:glow>
            <a:softEdge rad="889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70953" tIns="35477" rIns="70953" bIns="35477" rtlCol="0" anchor="ctr">
            <a:noAutofit/>
          </a:bodyPr>
          <a:lstStyle/>
          <a:p>
            <a:pPr algn="ctr" defTabSz="709487"/>
            <a:r>
              <a:rPr lang="ru-RU" sz="1088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ФФД версии 1.05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99958" y="2643758"/>
            <a:ext cx="1371523" cy="388219"/>
          </a:xfrm>
          <a:prstGeom prst="rect">
            <a:avLst/>
          </a:prstGeom>
          <a:ln>
            <a:bevel/>
          </a:ln>
          <a:effectLst>
            <a:glow rad="457200">
              <a:schemeClr val="accent1">
                <a:alpha val="40000"/>
              </a:schemeClr>
            </a:glow>
            <a:softEdge rad="889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70953" tIns="35477" rIns="70953" bIns="35477" rtlCol="0" anchor="ctr">
            <a:noAutofit/>
          </a:bodyPr>
          <a:lstStyle/>
          <a:p>
            <a:pPr algn="ctr" defTabSz="709487"/>
            <a:r>
              <a:rPr lang="ru-RU" sz="1088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ФФД версии 1.1</a:t>
            </a:r>
          </a:p>
        </p:txBody>
      </p:sp>
      <p:sp>
        <p:nvSpPr>
          <p:cNvPr id="2" name="Стрелка вниз 1"/>
          <p:cNvSpPr/>
          <p:nvPr/>
        </p:nvSpPr>
        <p:spPr>
          <a:xfrm>
            <a:off x="3263096" y="3189472"/>
            <a:ext cx="244915" cy="24491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88"/>
          </a:p>
        </p:txBody>
      </p:sp>
      <p:sp>
        <p:nvSpPr>
          <p:cNvPr id="8" name="Стрелка вниз 7"/>
          <p:cNvSpPr/>
          <p:nvPr/>
        </p:nvSpPr>
        <p:spPr>
          <a:xfrm>
            <a:off x="5663262" y="3189472"/>
            <a:ext cx="244915" cy="24491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88"/>
          </a:p>
        </p:txBody>
      </p:sp>
      <p:sp>
        <p:nvSpPr>
          <p:cNvPr id="10" name="TextBox 9"/>
          <p:cNvSpPr txBox="1"/>
          <p:nvPr/>
        </p:nvSpPr>
        <p:spPr>
          <a:xfrm>
            <a:off x="2699792" y="3591882"/>
            <a:ext cx="1371523" cy="1028643"/>
          </a:xfrm>
          <a:prstGeom prst="rect">
            <a:avLst/>
          </a:prstGeom>
          <a:ln>
            <a:bevel/>
          </a:ln>
          <a:effectLst>
            <a:glow rad="457200">
              <a:schemeClr val="accent1">
                <a:alpha val="40000"/>
              </a:schemeClr>
            </a:glow>
            <a:softEdge rad="889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70953" tIns="35477" rIns="70953" bIns="35477" rtlCol="0" anchor="ctr">
            <a:noAutofit/>
          </a:bodyPr>
          <a:lstStyle/>
          <a:p>
            <a:pPr algn="ctr" defTabSz="709487"/>
            <a:r>
              <a:rPr lang="ru-RU" sz="1088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исправительные чеки с признаком "возврат прихода" или                         "возврат расхода"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99958" y="3591882"/>
            <a:ext cx="1371523" cy="1028643"/>
          </a:xfrm>
          <a:prstGeom prst="rect">
            <a:avLst/>
          </a:prstGeom>
          <a:ln>
            <a:bevel/>
          </a:ln>
          <a:effectLst>
            <a:glow rad="457200">
              <a:schemeClr val="accent1">
                <a:alpha val="40000"/>
              </a:schemeClr>
            </a:glow>
            <a:softEdge rad="889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70953" tIns="35477" rIns="70953" bIns="35477" rtlCol="0" anchor="ctr">
            <a:noAutofit/>
          </a:bodyPr>
          <a:lstStyle/>
          <a:p>
            <a:pPr algn="ctr" defTabSz="709487"/>
            <a:r>
              <a:rPr lang="ru-RU" sz="1088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формирование кассового чека коррекции </a:t>
            </a:r>
          </a:p>
        </p:txBody>
      </p:sp>
    </p:spTree>
    <p:extLst>
      <p:ext uri="{BB962C8B-B14F-4D97-AF65-F5344CB8AC3E}">
        <p14:creationId xmlns:p14="http://schemas.microsoft.com/office/powerpoint/2010/main" val="863781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6" descr="C:\Users\0000-05-323\AppData\Local\Microsoft\Windows\Temporary Internet Files\Content.Outlook\EL36PZT6\Screenshot_2016-06-24-10-02-2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8407" y="1605449"/>
            <a:ext cx="1384096" cy="2312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59632" y="433413"/>
            <a:ext cx="6347484" cy="530523"/>
          </a:xfrm>
        </p:spPr>
        <p:txBody>
          <a:bodyPr/>
          <a:lstStyle/>
          <a:p>
            <a:pPr algn="ctr"/>
            <a:r>
              <a:rPr lang="ru-RU" sz="1769" dirty="0"/>
              <a:t>Функция реализована на сайте ФНС России www.nalog.ru и через мобильное приложение</a:t>
            </a:r>
          </a:p>
        </p:txBody>
      </p:sp>
      <p:pic>
        <p:nvPicPr>
          <p:cNvPr id="5" name="Picture 9" descr="C:\Users\0000-05-323\AppData\Local\Microsoft\Windows\Temporary Internet Files\Content.Outlook\EL36PZT6\Screenshot_2016-06-24-10-02-0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486" y="1541197"/>
            <a:ext cx="1323546" cy="2352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0000-05-323\AppData\Local\Microsoft\Windows\Temporary Internet Files\Content.Outlook\EL36PZT6\Screenshot_2016-06-24-09-54-19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6389" y="1980574"/>
            <a:ext cx="1333520" cy="2370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0000-05-323\AppData\Local\Microsoft\Windows\Temporary Internet Files\Content.Outlook\EL36PZT6\Screenshot_2016-06-24-09-58-17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424" y="1549055"/>
            <a:ext cx="1332248" cy="2368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069037" y="1059503"/>
            <a:ext cx="1665421" cy="34528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none" lIns="70953" tIns="35477" rIns="70953" bIns="35477" rtlCol="0" anchor="ctr">
            <a:normAutofit/>
          </a:bodyPr>
          <a:lstStyle/>
          <a:p>
            <a:pPr algn="ctr" defTabSz="709487">
              <a:spcBef>
                <a:spcPct val="0"/>
              </a:spcBef>
            </a:pPr>
            <a:r>
              <a:rPr lang="ru-RU" sz="1224" b="1" dirty="0">
                <a:solidFill>
                  <a:srgbClr val="005AA9"/>
                </a:solidFill>
                <a:latin typeface="+mj-lt"/>
                <a:ea typeface="+mj-ea"/>
                <a:cs typeface="+mj-cs"/>
              </a:rPr>
              <a:t>Персонализация</a:t>
            </a:r>
          </a:p>
        </p:txBody>
      </p:sp>
      <p:pic>
        <p:nvPicPr>
          <p:cNvPr id="9" name="Picture 8" descr="C:\Users\0000-05-323\AppData\Local\Microsoft\Windows\Temporary Internet Files\Content.Outlook\EL36PZT6\Screenshot_2016-06-24-10-00-45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4437" y="1920471"/>
            <a:ext cx="1324309" cy="2354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5" descr="C:\Users\0000-05-323\AppData\Local\Microsoft\Windows\Temporary Internet Files\Content.Outlook\EL36PZT6\Screenshot_2016-06-24-10-00-57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7179" y="2190433"/>
            <a:ext cx="1371523" cy="2438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3805277" y="1047901"/>
            <a:ext cx="1580537" cy="35548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none" lIns="70953" tIns="35477" rIns="70953" bIns="35477" rtlCol="0" anchor="ctr">
            <a:normAutofit/>
          </a:bodyPr>
          <a:lstStyle/>
          <a:p>
            <a:pPr algn="ctr" defTabSz="709487">
              <a:spcBef>
                <a:spcPct val="0"/>
              </a:spcBef>
            </a:pPr>
            <a:r>
              <a:rPr lang="ru-RU" sz="1224" b="1" dirty="0">
                <a:solidFill>
                  <a:srgbClr val="005AA9"/>
                </a:solidFill>
                <a:latin typeface="+mj-lt"/>
                <a:ea typeface="+mj-ea"/>
                <a:cs typeface="+mj-cs"/>
              </a:rPr>
              <a:t>Проверка чеков</a:t>
            </a:r>
          </a:p>
        </p:txBody>
      </p:sp>
      <p:sp>
        <p:nvSpPr>
          <p:cNvPr id="14" name="Заголовок 2"/>
          <p:cNvSpPr txBox="1">
            <a:spLocks/>
          </p:cNvSpPr>
          <p:nvPr/>
        </p:nvSpPr>
        <p:spPr bwMode="auto">
          <a:xfrm>
            <a:off x="725891" y="4400863"/>
            <a:ext cx="3869655" cy="26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0879" tIns="35439" rIns="70879" bIns="35439" numCol="1" anchor="ctr" anchorCtr="0" compatLnSpc="1">
            <a:prstTxWarp prst="textNoShape">
              <a:avLst/>
            </a:prstTxWarp>
          </a:bodyPr>
          <a:lstStyle>
            <a:lvl1pPr marL="0" marR="0" indent="0" algn="l" defTabSz="104195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5400" b="1" kern="1200">
                <a:solidFill>
                  <a:srgbClr val="005AA9"/>
                </a:solidFill>
                <a:latin typeface="+mj-lt"/>
                <a:ea typeface="+mj-ea"/>
                <a:cs typeface="+mj-cs"/>
              </a:defRPr>
            </a:lvl1pPr>
            <a:lvl2pPr algn="l" defTabSz="1041885" rtl="0" fontAlgn="base">
              <a:lnSpc>
                <a:spcPts val="5194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2pPr>
            <a:lvl3pPr algn="l" defTabSz="1041885" rtl="0" fontAlgn="base">
              <a:lnSpc>
                <a:spcPts val="5194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3pPr>
            <a:lvl4pPr algn="l" defTabSz="1041885" rtl="0" fontAlgn="base">
              <a:lnSpc>
                <a:spcPts val="5194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4pPr>
            <a:lvl5pPr algn="l" defTabSz="1041885" rtl="0" fontAlgn="base">
              <a:lnSpc>
                <a:spcPts val="5194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5pPr>
            <a:lvl6pPr marL="456717" algn="l" defTabSz="1041885" rtl="0" eaLnBrk="1" fontAlgn="base" hangingPunct="1">
              <a:lnSpc>
                <a:spcPts val="5194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6pPr>
            <a:lvl7pPr marL="913430" algn="l" defTabSz="1041885" rtl="0" eaLnBrk="1" fontAlgn="base" hangingPunct="1">
              <a:lnSpc>
                <a:spcPts val="5194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7pPr>
            <a:lvl8pPr marL="1370148" algn="l" defTabSz="1041885" rtl="0" eaLnBrk="1" fontAlgn="base" hangingPunct="1">
              <a:lnSpc>
                <a:spcPts val="5194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8pPr>
            <a:lvl9pPr marL="1826864" algn="l" defTabSz="1041885" rtl="0" eaLnBrk="1" fontAlgn="base" hangingPunct="1">
              <a:lnSpc>
                <a:spcPts val="5194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sz="1292" dirty="0"/>
              <a:t>Кассовый чек возможно проверить на сайте ОФД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52871" y="1045260"/>
            <a:ext cx="1580537" cy="35548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none" lIns="70953" tIns="35477" rIns="70953" bIns="35477" rtlCol="0" anchor="ctr">
            <a:normAutofit/>
          </a:bodyPr>
          <a:lstStyle/>
          <a:p>
            <a:pPr algn="ctr" defTabSz="709487">
              <a:spcBef>
                <a:spcPct val="0"/>
              </a:spcBef>
            </a:pPr>
            <a:r>
              <a:rPr lang="ru-RU" sz="1224" b="1" dirty="0">
                <a:solidFill>
                  <a:srgbClr val="005AA9"/>
                </a:solidFill>
                <a:latin typeface="+mj-lt"/>
                <a:ea typeface="+mj-ea"/>
                <a:cs typeface="+mj-cs"/>
              </a:rPr>
              <a:t>Хранение чеков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2819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29087" y="2081921"/>
            <a:ext cx="5597053" cy="1102519"/>
          </a:xfrm>
        </p:spPr>
        <p:txBody>
          <a:bodyPr>
            <a:normAutofit/>
          </a:bodyPr>
          <a:lstStyle/>
          <a:p>
            <a:pPr algn="ctr"/>
            <a:r>
              <a:rPr lang="ru-RU" sz="3061" dirty="0"/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029250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7700-02-407\Downloads\attachments (76)\54_fz_38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5696" y="1321916"/>
            <a:ext cx="1727044" cy="1168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1491630"/>
            <a:ext cx="7561414" cy="829352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>
                <a:solidFill>
                  <a:schemeClr val="tx2"/>
                </a:solidFill>
              </a:rPr>
              <a:t>Федеральный закон от 22.05.2003 № </a:t>
            </a:r>
            <a:r>
              <a:rPr lang="ru-RU" sz="1500" dirty="0" smtClean="0">
                <a:solidFill>
                  <a:schemeClr val="tx2"/>
                </a:solidFill>
              </a:rPr>
              <a:t>54-ФЗ «О </a:t>
            </a:r>
            <a:r>
              <a:rPr lang="ru-RU" sz="1500" dirty="0">
                <a:solidFill>
                  <a:schemeClr val="tx2"/>
                </a:solidFill>
              </a:rPr>
              <a:t>применении </a:t>
            </a:r>
            <a:r>
              <a:rPr lang="ru-RU" sz="1500" dirty="0" smtClean="0">
                <a:solidFill>
                  <a:schemeClr val="tx2"/>
                </a:solidFill>
              </a:rPr>
              <a:t/>
            </a:r>
            <a:br>
              <a:rPr lang="ru-RU" sz="1500" dirty="0" smtClean="0">
                <a:solidFill>
                  <a:schemeClr val="tx2"/>
                </a:solidFill>
              </a:rPr>
            </a:br>
            <a:r>
              <a:rPr lang="ru-RU" sz="1500" dirty="0" smtClean="0">
                <a:solidFill>
                  <a:schemeClr val="tx2"/>
                </a:solidFill>
              </a:rPr>
              <a:t>контрольно-кассовой </a:t>
            </a:r>
            <a:r>
              <a:rPr lang="ru-RU" sz="1500" dirty="0">
                <a:solidFill>
                  <a:schemeClr val="tx2"/>
                </a:solidFill>
              </a:rPr>
              <a:t>техники при осуществлении расчетов в Российской </a:t>
            </a:r>
            <a:r>
              <a:rPr lang="ru-RU" sz="1500" dirty="0" smtClean="0">
                <a:solidFill>
                  <a:schemeClr val="tx2"/>
                </a:solidFill>
              </a:rPr>
              <a:t>Федерации»</a:t>
            </a:r>
            <a:endParaRPr lang="ru-RU" sz="1500" dirty="0">
              <a:solidFill>
                <a:schemeClr val="tx2"/>
              </a:solidFill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E2BDE2D0-AC6E-42C9-9721-4DC3046A6BCB}"/>
              </a:ext>
            </a:extLst>
          </p:cNvPr>
          <p:cNvSpPr txBox="1">
            <a:spLocks/>
          </p:cNvSpPr>
          <p:nvPr/>
        </p:nvSpPr>
        <p:spPr>
          <a:xfrm>
            <a:off x="591475" y="761861"/>
            <a:ext cx="8063748" cy="275862"/>
          </a:xfrm>
          <a:prstGeom prst="rect">
            <a:avLst/>
          </a:prstGeom>
        </p:spPr>
        <p:txBody>
          <a:bodyPr vert="horz" lIns="81630" tIns="40815" rIns="81630" bIns="40815" rtlCol="0" anchor="ctr">
            <a:noAutofit/>
          </a:bodyPr>
          <a:lstStyle>
            <a:lvl1pPr marL="0" marR="0" indent="0" algn="l" defTabSz="81629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tabLst/>
              <a:defRPr sz="4200" b="1" i="0" kern="1200">
                <a:solidFill>
                  <a:srgbClr val="005AA9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dirty="0"/>
              <a:t>Законодательство </a:t>
            </a:r>
            <a:r>
              <a:rPr lang="ru-RU" sz="2400" dirty="0" smtClean="0"/>
              <a:t>Российской Федерации </a:t>
            </a:r>
            <a:r>
              <a:rPr lang="ru-RU" sz="2400" dirty="0"/>
              <a:t>о применении </a:t>
            </a:r>
            <a:r>
              <a:rPr lang="ru-RU" sz="2400" dirty="0" smtClean="0"/>
              <a:t>контрольно-кассовой техники</a:t>
            </a:r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22" name="Заголовок 1">
            <a:extLst>
              <a:ext uri="{FF2B5EF4-FFF2-40B4-BE49-F238E27FC236}">
                <a16:creationId xmlns="" xmlns:a16="http://schemas.microsoft.com/office/drawing/2014/main" id="{E2BDE2D0-AC6E-42C9-9721-4DC3046A6BCB}"/>
              </a:ext>
            </a:extLst>
          </p:cNvPr>
          <p:cNvSpPr txBox="1">
            <a:spLocks/>
          </p:cNvSpPr>
          <p:nvPr/>
        </p:nvSpPr>
        <p:spPr bwMode="auto">
          <a:xfrm>
            <a:off x="1226555" y="2676338"/>
            <a:ext cx="6043392" cy="264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3964" tIns="31981" rIns="63964" bIns="31981" numCol="1" anchor="ctr" anchorCtr="0" compatLnSpc="1">
            <a:prstTxWarp prst="textNoShape">
              <a:avLst/>
            </a:prstTxWarp>
            <a:noAutofit/>
          </a:bodyPr>
          <a:lstStyle>
            <a:lvl1pPr marL="0" marR="0" indent="0" algn="l" defTabSz="104195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5400" b="1" kern="1200">
                <a:solidFill>
                  <a:srgbClr val="005AA9"/>
                </a:solidFill>
                <a:latin typeface="+mj-lt"/>
                <a:ea typeface="+mj-ea"/>
                <a:cs typeface="+mj-cs"/>
              </a:defRPr>
            </a:lvl1pPr>
            <a:lvl2pPr algn="l" defTabSz="1041885" rtl="0" fontAlgn="base">
              <a:lnSpc>
                <a:spcPts val="5194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2pPr>
            <a:lvl3pPr algn="l" defTabSz="1041885" rtl="0" fontAlgn="base">
              <a:lnSpc>
                <a:spcPts val="5194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3pPr>
            <a:lvl4pPr algn="l" defTabSz="1041885" rtl="0" fontAlgn="base">
              <a:lnSpc>
                <a:spcPts val="5194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4pPr>
            <a:lvl5pPr algn="l" defTabSz="1041885" rtl="0" fontAlgn="base">
              <a:lnSpc>
                <a:spcPts val="5194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5pPr>
            <a:lvl6pPr marL="456717" algn="l" defTabSz="1041885" rtl="0" eaLnBrk="1" fontAlgn="base" hangingPunct="1">
              <a:lnSpc>
                <a:spcPts val="5194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6pPr>
            <a:lvl7pPr marL="913430" algn="l" defTabSz="1041885" rtl="0" eaLnBrk="1" fontAlgn="base" hangingPunct="1">
              <a:lnSpc>
                <a:spcPts val="5194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7pPr>
            <a:lvl8pPr marL="1370148" algn="l" defTabSz="1041885" rtl="0" eaLnBrk="1" fontAlgn="base" hangingPunct="1">
              <a:lnSpc>
                <a:spcPts val="5194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8pPr>
            <a:lvl9pPr marL="1826864" algn="l" defTabSz="1041885" rtl="0" eaLnBrk="1" fontAlgn="base" hangingPunct="1">
              <a:lnSpc>
                <a:spcPts val="5194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sz="1800" dirty="0"/>
              <a:t>Ведение кассовых операций в Российской </a:t>
            </a:r>
            <a:r>
              <a:rPr lang="ru-RU" sz="1800" dirty="0" smtClean="0"/>
              <a:t>Федерации:</a:t>
            </a:r>
            <a:endParaRPr lang="ru-RU" sz="1800" dirty="0"/>
          </a:p>
        </p:txBody>
      </p:sp>
      <p:sp>
        <p:nvSpPr>
          <p:cNvPr id="24" name="Заголовок 2"/>
          <p:cNvSpPr txBox="1">
            <a:spLocks/>
          </p:cNvSpPr>
          <p:nvPr/>
        </p:nvSpPr>
        <p:spPr>
          <a:xfrm>
            <a:off x="467544" y="3216318"/>
            <a:ext cx="7561414" cy="1229270"/>
          </a:xfrm>
          <a:prstGeom prst="rect">
            <a:avLst/>
          </a:prstGeom>
        </p:spPr>
        <p:txBody>
          <a:bodyPr vert="horz" lIns="81630" tIns="40815" rIns="81630" bIns="40815" rtlCol="0" anchor="ctr">
            <a:noAutofit/>
          </a:bodyPr>
          <a:lstStyle>
            <a:lvl1pPr marL="0" marR="0" indent="0" algn="l" defTabSz="81629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tabLst/>
              <a:defRPr sz="4200" b="1" i="0" kern="1200">
                <a:solidFill>
                  <a:srgbClr val="005AA9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>
                <a:solidFill>
                  <a:schemeClr val="tx2"/>
                </a:solidFill>
              </a:rPr>
              <a:t>Указание Банка России от 11.03.2014 № </a:t>
            </a:r>
            <a:r>
              <a:rPr lang="ru-RU" sz="1500" dirty="0" smtClean="0">
                <a:solidFill>
                  <a:schemeClr val="tx2"/>
                </a:solidFill>
              </a:rPr>
              <a:t>3210-У «О </a:t>
            </a:r>
            <a:r>
              <a:rPr lang="ru-RU" sz="1500" dirty="0">
                <a:solidFill>
                  <a:schemeClr val="tx2"/>
                </a:solidFill>
              </a:rPr>
              <a:t>порядке ведения кассовых операций юридическими лицами и упрощенном порядке ведения кассовых операций индивидуальными предпринимателями и субъектами малого </a:t>
            </a:r>
            <a:r>
              <a:rPr lang="ru-RU" sz="1500" dirty="0" smtClean="0">
                <a:solidFill>
                  <a:schemeClr val="tx2"/>
                </a:solidFill>
              </a:rPr>
              <a:t>предпринимательства»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>
                <a:solidFill>
                  <a:schemeClr val="tx2"/>
                </a:solidFill>
              </a:rPr>
              <a:t>Указание Банка России от 09.12.2019 </a:t>
            </a:r>
            <a:r>
              <a:rPr lang="ru-RU" sz="1500" dirty="0" smtClean="0">
                <a:solidFill>
                  <a:schemeClr val="tx2"/>
                </a:solidFill>
              </a:rPr>
              <a:t>№ 5348-У «О </a:t>
            </a:r>
            <a:r>
              <a:rPr lang="ru-RU" sz="1500" dirty="0">
                <a:solidFill>
                  <a:schemeClr val="tx2"/>
                </a:solidFill>
              </a:rPr>
              <a:t>правилах наличных </a:t>
            </a:r>
            <a:r>
              <a:rPr lang="ru-RU" sz="1500" dirty="0" smtClean="0">
                <a:solidFill>
                  <a:schemeClr val="tx2"/>
                </a:solidFill>
              </a:rPr>
              <a:t>расчетов»</a:t>
            </a:r>
            <a:endParaRPr lang="ru-RU" sz="15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9929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2"/>
          <p:cNvSpPr txBox="1">
            <a:spLocks/>
          </p:cNvSpPr>
          <p:nvPr/>
        </p:nvSpPr>
        <p:spPr bwMode="auto">
          <a:xfrm>
            <a:off x="539552" y="492657"/>
            <a:ext cx="8022337" cy="564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0879" tIns="35439" rIns="70879" bIns="35439" numCol="1" anchor="ctr" anchorCtr="0" compatLnSpc="1">
            <a:prstTxWarp prst="textNoShape">
              <a:avLst/>
            </a:prstTxWarp>
            <a:noAutofit/>
          </a:bodyPr>
          <a:lstStyle>
            <a:lvl1pPr marL="0" marR="0" indent="0" algn="l" defTabSz="104195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5400" b="1" kern="1200">
                <a:solidFill>
                  <a:srgbClr val="005AA9"/>
                </a:solidFill>
                <a:latin typeface="+mj-lt"/>
                <a:ea typeface="+mj-ea"/>
                <a:cs typeface="+mj-cs"/>
              </a:defRPr>
            </a:lvl1pPr>
            <a:lvl2pPr algn="l" defTabSz="1041885" rtl="0" fontAlgn="base">
              <a:lnSpc>
                <a:spcPts val="5194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2pPr>
            <a:lvl3pPr algn="l" defTabSz="1041885" rtl="0" fontAlgn="base">
              <a:lnSpc>
                <a:spcPts val="5194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3pPr>
            <a:lvl4pPr algn="l" defTabSz="1041885" rtl="0" fontAlgn="base">
              <a:lnSpc>
                <a:spcPts val="5194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4pPr>
            <a:lvl5pPr algn="l" defTabSz="1041885" rtl="0" fontAlgn="base">
              <a:lnSpc>
                <a:spcPts val="5194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5pPr>
            <a:lvl6pPr marL="456717" algn="l" defTabSz="1041885" rtl="0" eaLnBrk="1" fontAlgn="base" hangingPunct="1">
              <a:lnSpc>
                <a:spcPts val="5194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6pPr>
            <a:lvl7pPr marL="913430" algn="l" defTabSz="1041885" rtl="0" eaLnBrk="1" fontAlgn="base" hangingPunct="1">
              <a:lnSpc>
                <a:spcPts val="5194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7pPr>
            <a:lvl8pPr marL="1370148" algn="l" defTabSz="1041885" rtl="0" eaLnBrk="1" fontAlgn="base" hangingPunct="1">
              <a:lnSpc>
                <a:spcPts val="5194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8pPr>
            <a:lvl9pPr marL="1826864" algn="l" defTabSz="1041885" rtl="0" eaLnBrk="1" fontAlgn="base" hangingPunct="1">
              <a:lnSpc>
                <a:spcPts val="5194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sz="2000" dirty="0"/>
              <a:t>Порядок применения контрольно-кассовой техники при реализации товара, оказании услуг, выполнении работ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24" r="11904" b="14814"/>
          <a:stretch/>
        </p:blipFill>
        <p:spPr>
          <a:xfrm>
            <a:off x="971600" y="2961960"/>
            <a:ext cx="3092433" cy="1763388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1259632" y="1209376"/>
            <a:ext cx="6696744" cy="538952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Расчет - в том числе прием (получение) и выплата денежных средств за товары, работы, </a:t>
            </a:r>
            <a:r>
              <a:rPr lang="ru-RU" sz="1400" b="1" dirty="0" smtClean="0"/>
              <a:t>услуги</a:t>
            </a:r>
            <a:endParaRPr lang="ru-RU" sz="1400" b="1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372219" y="2004988"/>
            <a:ext cx="1728192" cy="711797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Наличными деньгами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100881" y="2004988"/>
            <a:ext cx="1728192" cy="711797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В безналичном порядке</a:t>
            </a:r>
          </a:p>
        </p:txBody>
      </p:sp>
      <p:sp>
        <p:nvSpPr>
          <p:cNvPr id="11" name="Стрелка вниз 10"/>
          <p:cNvSpPr/>
          <p:nvPr/>
        </p:nvSpPr>
        <p:spPr>
          <a:xfrm>
            <a:off x="3124057" y="1761424"/>
            <a:ext cx="230506" cy="21835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88"/>
          </a:p>
        </p:txBody>
      </p:sp>
      <p:sp>
        <p:nvSpPr>
          <p:cNvPr id="13" name="Стрелка вниз 12"/>
          <p:cNvSpPr/>
          <p:nvPr/>
        </p:nvSpPr>
        <p:spPr>
          <a:xfrm>
            <a:off x="5809627" y="1761424"/>
            <a:ext cx="233774" cy="22107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88"/>
          </a:p>
        </p:txBody>
      </p:sp>
      <p:sp>
        <p:nvSpPr>
          <p:cNvPr id="17" name="TextBox 16"/>
          <p:cNvSpPr txBox="1"/>
          <p:nvPr/>
        </p:nvSpPr>
        <p:spPr>
          <a:xfrm>
            <a:off x="4383770" y="2986062"/>
            <a:ext cx="3085487" cy="1218076"/>
          </a:xfrm>
          <a:prstGeom prst="rect">
            <a:avLst/>
          </a:prstGeom>
        </p:spPr>
        <p:txBody>
          <a:bodyPr vert="horz" wrap="square" lIns="70953" tIns="35477" rIns="70953" bIns="35477" rtlCol="0" anchor="ctr">
            <a:noAutofit/>
          </a:bodyPr>
          <a:lstStyle/>
          <a:p>
            <a:pPr marL="194367" indent="-194367" algn="just" defTabSz="709487">
              <a:buFont typeface="Wingdings" panose="05000000000000000000" pitchFamily="2" charset="2"/>
              <a:buChar char="Ø"/>
            </a:pPr>
            <a:r>
              <a:rPr lang="ru-RU" sz="10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с использованием системы онлайн-банкинга</a:t>
            </a:r>
            <a:r>
              <a:rPr lang="ru-RU" sz="10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;</a:t>
            </a:r>
          </a:p>
          <a:p>
            <a:pPr algn="just" defTabSz="709487"/>
            <a:endParaRPr lang="ru-RU" sz="54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marL="194367" indent="-194367" algn="just" defTabSz="709487">
              <a:buFont typeface="Wingdings" panose="05000000000000000000" pitchFamily="2" charset="2"/>
              <a:buChar char="Ø"/>
            </a:pPr>
            <a:r>
              <a:rPr lang="ru-RU" sz="10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с </a:t>
            </a:r>
            <a:r>
              <a:rPr lang="ru-RU" sz="10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использованием пластиковых карт;</a:t>
            </a:r>
          </a:p>
          <a:p>
            <a:pPr algn="just" defTabSz="709487"/>
            <a:endParaRPr lang="ru-RU" sz="544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marL="194367" indent="-194367" algn="just" defTabSz="709487">
              <a:buFont typeface="Wingdings" panose="05000000000000000000" pitchFamily="2" charset="2"/>
              <a:buChar char="Ø"/>
            </a:pPr>
            <a:r>
              <a:rPr lang="ru-RU" sz="10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через банкомат;</a:t>
            </a:r>
          </a:p>
          <a:p>
            <a:pPr algn="just" defTabSz="709487"/>
            <a:endParaRPr lang="ru-RU" sz="544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marL="194367" indent="-194367" algn="just" defTabSz="709487">
              <a:buFont typeface="Wingdings" panose="05000000000000000000" pitchFamily="2" charset="2"/>
              <a:buChar char="Ø"/>
            </a:pPr>
            <a:r>
              <a:rPr lang="ru-RU" sz="10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с помощью операциониста в отделении </a:t>
            </a:r>
            <a:r>
              <a:rPr lang="ru-RU" sz="10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банка.</a:t>
            </a:r>
            <a:endParaRPr lang="ru-RU" sz="10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algn="just" defTabSz="709487"/>
            <a:endParaRPr lang="ru-RU" sz="5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8" name="Стрелка вниз 17"/>
          <p:cNvSpPr/>
          <p:nvPr/>
        </p:nvSpPr>
        <p:spPr>
          <a:xfrm>
            <a:off x="5809627" y="2740887"/>
            <a:ext cx="233774" cy="22107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88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84451" y="2192992"/>
            <a:ext cx="1537220" cy="139585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84" b="1" dirty="0">
                <a:solidFill>
                  <a:schemeClr val="tx2">
                    <a:lumMod val="75000"/>
                  </a:schemeClr>
                </a:solidFill>
              </a:rPr>
              <a:t>Пользователем должна быть применена контрольно-кассовая техника при реализации физическому лицу </a:t>
            </a:r>
            <a:r>
              <a:rPr lang="ru-RU" sz="884" b="1" dirty="0" smtClean="0">
                <a:solidFill>
                  <a:schemeClr val="tx2">
                    <a:lumMod val="75000"/>
                  </a:schemeClr>
                </a:solidFill>
              </a:rPr>
              <a:t>и </a:t>
            </a:r>
            <a:r>
              <a:rPr lang="ru-RU" sz="884" b="1" dirty="0">
                <a:solidFill>
                  <a:schemeClr val="tx2">
                    <a:lumMod val="75000"/>
                  </a:schemeClr>
                </a:solidFill>
              </a:rPr>
              <a:t>выдан кассовый чек покупателю вне зависимость от вида расчета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09363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Скругленный прямоугольник 16"/>
          <p:cNvSpPr/>
          <p:nvPr/>
        </p:nvSpPr>
        <p:spPr>
          <a:xfrm>
            <a:off x="635792" y="929264"/>
            <a:ext cx="1964215" cy="3677375"/>
          </a:xfrm>
          <a:prstGeom prst="roundRect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ru-RU" sz="1500" b="1" dirty="0" smtClean="0">
                <a:solidFill>
                  <a:schemeClr val="accent1">
                    <a:lumMod val="75000"/>
                  </a:schemeClr>
                </a:solidFill>
              </a:rPr>
              <a:t>Когда</a:t>
            </a:r>
            <a:endParaRPr lang="ru-RU" sz="15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18" name="Группа 17"/>
          <p:cNvGrpSpPr/>
          <p:nvPr/>
        </p:nvGrpSpPr>
        <p:grpSpPr>
          <a:xfrm>
            <a:off x="739444" y="2037985"/>
            <a:ext cx="1760431" cy="1905376"/>
            <a:chOff x="571827" y="2246774"/>
            <a:chExt cx="1440041" cy="1469663"/>
          </a:xfrm>
        </p:grpSpPr>
        <p:sp>
          <p:nvSpPr>
            <p:cNvPr id="19" name="Скругленный прямоугольник 18"/>
            <p:cNvSpPr/>
            <p:nvPr/>
          </p:nvSpPr>
          <p:spPr>
            <a:xfrm>
              <a:off x="571827" y="2246774"/>
              <a:ext cx="1440041" cy="1469663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Скругленный прямоугольник 4"/>
            <p:cNvSpPr/>
            <p:nvPr/>
          </p:nvSpPr>
          <p:spPr>
            <a:xfrm>
              <a:off x="614004" y="2288951"/>
              <a:ext cx="1355687" cy="13853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500" b="1" kern="1200" dirty="0" smtClean="0"/>
                <a:t>При осуществлении расчета</a:t>
              </a:r>
              <a:endParaRPr lang="ru-RU" sz="1500" b="1" kern="1200" dirty="0"/>
            </a:p>
          </p:txBody>
        </p:sp>
      </p:grpSp>
      <p:sp>
        <p:nvSpPr>
          <p:cNvPr id="21" name="Скругленный прямоугольник 20"/>
          <p:cNvSpPr/>
          <p:nvPr/>
        </p:nvSpPr>
        <p:spPr>
          <a:xfrm>
            <a:off x="3358821" y="929263"/>
            <a:ext cx="1969015" cy="3677375"/>
          </a:xfrm>
          <a:prstGeom prst="roundRect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ru-RU" sz="1500" b="1" dirty="0" smtClean="0">
                <a:solidFill>
                  <a:schemeClr val="accent1">
                    <a:lumMod val="75000"/>
                  </a:schemeClr>
                </a:solidFill>
              </a:rPr>
              <a:t>Как</a:t>
            </a:r>
            <a:endParaRPr lang="ru-RU" sz="15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22" name="Группа 21"/>
          <p:cNvGrpSpPr/>
          <p:nvPr/>
        </p:nvGrpSpPr>
        <p:grpSpPr>
          <a:xfrm>
            <a:off x="3293457" y="1516191"/>
            <a:ext cx="2077200" cy="1338571"/>
            <a:chOff x="2463903" y="1840862"/>
            <a:chExt cx="1679616" cy="1001917"/>
          </a:xfrm>
        </p:grpSpPr>
        <p:sp>
          <p:nvSpPr>
            <p:cNvPr id="23" name="Скругленный прямоугольник 22"/>
            <p:cNvSpPr/>
            <p:nvPr/>
          </p:nvSpPr>
          <p:spPr>
            <a:xfrm>
              <a:off x="2587419" y="1840862"/>
              <a:ext cx="1438874" cy="1001917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4" name="Скругленный прямоугольник 4"/>
            <p:cNvSpPr/>
            <p:nvPr/>
          </p:nvSpPr>
          <p:spPr>
            <a:xfrm>
              <a:off x="2463903" y="1861090"/>
              <a:ext cx="1679616" cy="94322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300" b="1" kern="1200" dirty="0" smtClean="0"/>
                <a:t>Печатается и выдается покупателю кассовый             чек или бланк строгой отчетности</a:t>
              </a:r>
              <a:endParaRPr lang="ru-RU" sz="1300" b="1" kern="1200" dirty="0"/>
            </a:p>
          </p:txBody>
        </p:sp>
      </p:grpSp>
      <p:grpSp>
        <p:nvGrpSpPr>
          <p:cNvPr id="25" name="Группа 24"/>
          <p:cNvGrpSpPr/>
          <p:nvPr/>
        </p:nvGrpSpPr>
        <p:grpSpPr>
          <a:xfrm>
            <a:off x="3446212" y="2980846"/>
            <a:ext cx="1784694" cy="1483673"/>
            <a:chOff x="-1169997" y="3657537"/>
            <a:chExt cx="1451340" cy="984404"/>
          </a:xfrm>
        </p:grpSpPr>
        <p:sp>
          <p:nvSpPr>
            <p:cNvPr id="26" name="Скругленный прямоугольник 25"/>
            <p:cNvSpPr/>
            <p:nvPr/>
          </p:nvSpPr>
          <p:spPr>
            <a:xfrm>
              <a:off x="-1169997" y="3657537"/>
              <a:ext cx="1438874" cy="984404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</p:sp>
        <p:sp>
          <p:nvSpPr>
            <p:cNvPr id="27" name="Скругленный прямоугольник 4"/>
            <p:cNvSpPr/>
            <p:nvPr/>
          </p:nvSpPr>
          <p:spPr>
            <a:xfrm>
              <a:off x="-1169997" y="3664057"/>
              <a:ext cx="1451340" cy="92674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300" b="1" kern="1200" dirty="0" smtClean="0"/>
                <a:t>Направляется покупателю кассовый чек или бланк строгой отчетности в электронной форме</a:t>
              </a:r>
              <a:endParaRPr lang="ru-RU" sz="1300" b="1" kern="1200" dirty="0"/>
            </a:p>
          </p:txBody>
        </p:sp>
      </p:grpSp>
      <p:sp>
        <p:nvSpPr>
          <p:cNvPr id="28" name="Скругленный прямоугольник 27"/>
          <p:cNvSpPr/>
          <p:nvPr/>
        </p:nvSpPr>
        <p:spPr>
          <a:xfrm>
            <a:off x="6034888" y="929263"/>
            <a:ext cx="1962208" cy="3677375"/>
          </a:xfrm>
          <a:prstGeom prst="roundRect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ru-RU" sz="1500" b="1" dirty="0" smtClean="0">
                <a:solidFill>
                  <a:schemeClr val="accent1">
                    <a:lumMod val="75000"/>
                  </a:schemeClr>
                </a:solidFill>
              </a:rPr>
              <a:t>Условие</a:t>
            </a:r>
            <a:endParaRPr lang="ru-RU" sz="15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29" name="Группа 28"/>
          <p:cNvGrpSpPr/>
          <p:nvPr/>
        </p:nvGrpSpPr>
        <p:grpSpPr>
          <a:xfrm>
            <a:off x="6132264" y="1573191"/>
            <a:ext cx="1793278" cy="1231819"/>
            <a:chOff x="4601842" y="1830646"/>
            <a:chExt cx="1438874" cy="1022349"/>
          </a:xfrm>
        </p:grpSpPr>
        <p:sp>
          <p:nvSpPr>
            <p:cNvPr id="30" name="Скругленный прямоугольник 29"/>
            <p:cNvSpPr/>
            <p:nvPr/>
          </p:nvSpPr>
          <p:spPr>
            <a:xfrm>
              <a:off x="4601842" y="1830646"/>
              <a:ext cx="1438874" cy="1022349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" name="Скругленный прямоугольник 4"/>
            <p:cNvSpPr/>
            <p:nvPr/>
          </p:nvSpPr>
          <p:spPr>
            <a:xfrm>
              <a:off x="4631786" y="1860590"/>
              <a:ext cx="1378986" cy="96246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500" b="1" kern="1200" dirty="0" smtClean="0"/>
                <a:t>В обязательном порядке</a:t>
              </a:r>
              <a:endParaRPr lang="ru-RU" sz="1500" b="1" kern="1200" dirty="0"/>
            </a:p>
          </p:txBody>
        </p:sp>
      </p:grpSp>
      <p:grpSp>
        <p:nvGrpSpPr>
          <p:cNvPr id="32" name="Группа 31"/>
          <p:cNvGrpSpPr/>
          <p:nvPr/>
        </p:nvGrpSpPr>
        <p:grpSpPr>
          <a:xfrm>
            <a:off x="6138826" y="2867184"/>
            <a:ext cx="1785883" cy="1597336"/>
            <a:chOff x="10523229" y="2207196"/>
            <a:chExt cx="1440011" cy="1338297"/>
          </a:xfrm>
        </p:grpSpPr>
        <p:sp>
          <p:nvSpPr>
            <p:cNvPr id="33" name="Скругленный прямоугольник 32"/>
            <p:cNvSpPr/>
            <p:nvPr/>
          </p:nvSpPr>
          <p:spPr>
            <a:xfrm>
              <a:off x="10524366" y="2207196"/>
              <a:ext cx="1438874" cy="1338297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</p:sp>
        <p:sp>
          <p:nvSpPr>
            <p:cNvPr id="34" name="Скругленный прямоугольник 4"/>
            <p:cNvSpPr/>
            <p:nvPr/>
          </p:nvSpPr>
          <p:spPr>
            <a:xfrm>
              <a:off x="10523229" y="2244360"/>
              <a:ext cx="1440011" cy="125990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985" tIns="6985" rIns="6985" bIns="6985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300" b="1" kern="1200" dirty="0" smtClean="0">
                  <a:solidFill>
                    <a:srgbClr val="FFFFFF"/>
                  </a:solidFill>
                </a:rPr>
                <a:t>В случае предоставления покупателем пользователю до момента расчета абонентского номера либо адреса электронной почты</a:t>
              </a:r>
              <a:endParaRPr lang="ru-RU" sz="1300" b="1" kern="1200" dirty="0">
                <a:solidFill>
                  <a:srgbClr val="FFFFFF"/>
                </a:solidFill>
              </a:endParaRPr>
            </a:p>
          </p:txBody>
        </p:sp>
      </p:grpSp>
      <p:cxnSp>
        <p:nvCxnSpPr>
          <p:cNvPr id="35" name="Прямая со стрелкой 34"/>
          <p:cNvCxnSpPr/>
          <p:nvPr/>
        </p:nvCxnSpPr>
        <p:spPr>
          <a:xfrm flipV="1">
            <a:off x="2470379" y="2193011"/>
            <a:ext cx="982203" cy="661751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>
            <a:endCxn id="26" idx="1"/>
          </p:cNvCxnSpPr>
          <p:nvPr/>
        </p:nvCxnSpPr>
        <p:spPr>
          <a:xfrm>
            <a:off x="2499875" y="3139613"/>
            <a:ext cx="946337" cy="58307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 flipV="1">
            <a:off x="5215577" y="2185476"/>
            <a:ext cx="940599" cy="7535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>
            <a:stCxn id="26" idx="3"/>
          </p:cNvCxnSpPr>
          <p:nvPr/>
        </p:nvCxnSpPr>
        <p:spPr>
          <a:xfrm>
            <a:off x="5215577" y="3722683"/>
            <a:ext cx="916493" cy="324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Заголовок 1">
            <a:extLst>
              <a:ext uri="{FF2B5EF4-FFF2-40B4-BE49-F238E27FC236}">
                <a16:creationId xmlns:a16="http://schemas.microsoft.com/office/drawing/2014/main" xmlns="" id="{E2BDE2D0-AC6E-42C9-9721-4DC3046A6BCB}"/>
              </a:ext>
            </a:extLst>
          </p:cNvPr>
          <p:cNvSpPr txBox="1">
            <a:spLocks/>
          </p:cNvSpPr>
          <p:nvPr/>
        </p:nvSpPr>
        <p:spPr bwMode="auto">
          <a:xfrm>
            <a:off x="791005" y="392171"/>
            <a:ext cx="7388344" cy="333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4196" tIns="52098" rIns="104196" bIns="52098" numCol="1" anchor="ctr" anchorCtr="0" compatLnSpc="1">
            <a:prstTxWarp prst="textNoShape">
              <a:avLst/>
            </a:prstTxWarp>
            <a:noAutofit/>
          </a:bodyPr>
          <a:lstStyle>
            <a:lvl1pPr marL="0" marR="0" indent="0" algn="l" defTabSz="104195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5400" b="1" kern="1200">
                <a:solidFill>
                  <a:srgbClr val="005AA9"/>
                </a:solidFill>
                <a:latin typeface="+mj-lt"/>
                <a:ea typeface="+mj-ea"/>
                <a:cs typeface="+mj-cs"/>
              </a:defRPr>
            </a:lvl1pPr>
            <a:lvl2pPr algn="l" defTabSz="1041885" rtl="0" fontAlgn="base">
              <a:lnSpc>
                <a:spcPts val="5194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2pPr>
            <a:lvl3pPr algn="l" defTabSz="1041885" rtl="0" fontAlgn="base">
              <a:lnSpc>
                <a:spcPts val="5194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3pPr>
            <a:lvl4pPr algn="l" defTabSz="1041885" rtl="0" fontAlgn="base">
              <a:lnSpc>
                <a:spcPts val="5194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4pPr>
            <a:lvl5pPr algn="l" defTabSz="1041885" rtl="0" fontAlgn="base">
              <a:lnSpc>
                <a:spcPts val="5194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5pPr>
            <a:lvl6pPr marL="456717" algn="l" defTabSz="1041885" rtl="0" eaLnBrk="1" fontAlgn="base" hangingPunct="1">
              <a:lnSpc>
                <a:spcPts val="5194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6pPr>
            <a:lvl7pPr marL="913430" algn="l" defTabSz="1041885" rtl="0" eaLnBrk="1" fontAlgn="base" hangingPunct="1">
              <a:lnSpc>
                <a:spcPts val="5194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7pPr>
            <a:lvl8pPr marL="1370148" algn="l" defTabSz="1041885" rtl="0" eaLnBrk="1" fontAlgn="base" hangingPunct="1">
              <a:lnSpc>
                <a:spcPts val="5194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8pPr>
            <a:lvl9pPr marL="1826864" algn="l" defTabSz="1041885" rtl="0" eaLnBrk="1" fontAlgn="base" hangingPunct="1">
              <a:lnSpc>
                <a:spcPts val="5194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sz="2000" dirty="0"/>
              <a:t>Порядок применения контрольно-кассовой техники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7100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2"/>
          <p:cNvSpPr txBox="1">
            <a:spLocks/>
          </p:cNvSpPr>
          <p:nvPr/>
        </p:nvSpPr>
        <p:spPr bwMode="auto">
          <a:xfrm>
            <a:off x="1252624" y="478759"/>
            <a:ext cx="6514736" cy="417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0879" tIns="35439" rIns="70879" bIns="35439" numCol="1" anchor="ctr" anchorCtr="0" compatLnSpc="1">
            <a:prstTxWarp prst="textNoShape">
              <a:avLst/>
            </a:prstTxWarp>
            <a:noAutofit/>
          </a:bodyPr>
          <a:lstStyle>
            <a:lvl1pPr marL="0" marR="0" indent="0" algn="l" defTabSz="104195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5400" b="1" kern="1200">
                <a:solidFill>
                  <a:srgbClr val="005AA9"/>
                </a:solidFill>
                <a:latin typeface="+mj-lt"/>
                <a:ea typeface="+mj-ea"/>
                <a:cs typeface="+mj-cs"/>
              </a:defRPr>
            </a:lvl1pPr>
            <a:lvl2pPr algn="l" defTabSz="1041885" rtl="0" fontAlgn="base">
              <a:lnSpc>
                <a:spcPts val="5194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2pPr>
            <a:lvl3pPr algn="l" defTabSz="1041885" rtl="0" fontAlgn="base">
              <a:lnSpc>
                <a:spcPts val="5194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3pPr>
            <a:lvl4pPr algn="l" defTabSz="1041885" rtl="0" fontAlgn="base">
              <a:lnSpc>
                <a:spcPts val="5194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4pPr>
            <a:lvl5pPr algn="l" defTabSz="1041885" rtl="0" fontAlgn="base">
              <a:lnSpc>
                <a:spcPts val="5194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5pPr>
            <a:lvl6pPr marL="456717" algn="l" defTabSz="1041885" rtl="0" eaLnBrk="1" fontAlgn="base" hangingPunct="1">
              <a:lnSpc>
                <a:spcPts val="5194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6pPr>
            <a:lvl7pPr marL="913430" algn="l" defTabSz="1041885" rtl="0" eaLnBrk="1" fontAlgn="base" hangingPunct="1">
              <a:lnSpc>
                <a:spcPts val="5194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7pPr>
            <a:lvl8pPr marL="1370148" algn="l" defTabSz="1041885" rtl="0" eaLnBrk="1" fontAlgn="base" hangingPunct="1">
              <a:lnSpc>
                <a:spcPts val="5194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8pPr>
            <a:lvl9pPr marL="1826864" algn="l" defTabSz="1041885" rtl="0" eaLnBrk="1" fontAlgn="base" hangingPunct="1">
              <a:lnSpc>
                <a:spcPts val="5194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sz="1632" dirty="0"/>
              <a:t>Порядок формирования кассового чека и указания признака способа расчета в зависимости от времени поступления денежных средств 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6521076"/>
              </p:ext>
            </p:extLst>
          </p:nvPr>
        </p:nvGraphicFramePr>
        <p:xfrm>
          <a:off x="683568" y="987574"/>
          <a:ext cx="7416823" cy="32278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9242"/>
                <a:gridCol w="3417794"/>
                <a:gridCol w="1759787"/>
              </a:tblGrid>
              <a:tr h="335470"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/>
                        <a:t>Ситуация</a:t>
                      </a:r>
                      <a:endParaRPr lang="ru-RU" sz="1000" b="1" dirty="0"/>
                    </a:p>
                  </a:txBody>
                  <a:tcPr marL="62201" marR="62201" marT="31101" marB="3110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/>
                        <a:t>Поступление денежных средств</a:t>
                      </a:r>
                      <a:endParaRPr lang="ru-RU" sz="1000" b="1" dirty="0"/>
                    </a:p>
                  </a:txBody>
                  <a:tcPr marL="62201" marR="62201" marT="31101" marB="3110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/>
                        <a:t>Реквизит «Признак способа расчета" </a:t>
                      </a:r>
                      <a:endParaRPr lang="ru-RU" sz="1000" b="1" dirty="0"/>
                    </a:p>
                  </a:txBody>
                  <a:tcPr marL="62201" marR="62201" marT="31101" marB="31101" anchor="ctr"/>
                </a:tc>
              </a:tr>
              <a:tr h="196164">
                <a:tc rowSpan="2">
                  <a:txBody>
                    <a:bodyPr/>
                    <a:lstStyle/>
                    <a:p>
                      <a:pPr algn="ctr"/>
                      <a:r>
                        <a:rPr lang="ru-RU" sz="1000" b="1" dirty="0" smtClean="0"/>
                        <a:t>получена 100%-</a:t>
                      </a:r>
                      <a:r>
                        <a:rPr lang="ru-RU" sz="1000" b="1" dirty="0" err="1" smtClean="0"/>
                        <a:t>ная</a:t>
                      </a:r>
                      <a:r>
                        <a:rPr lang="ru-RU" sz="1000" b="1" dirty="0" smtClean="0"/>
                        <a:t> предоплата за товар (услугу)</a:t>
                      </a:r>
                      <a:endParaRPr lang="ru-RU" sz="1000" b="1" dirty="0"/>
                    </a:p>
                  </a:txBody>
                  <a:tcPr marL="62201" marR="62201" marT="31101" marB="3110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/>
                        <a:t>на дату поступления предоплаты </a:t>
                      </a:r>
                      <a:endParaRPr lang="ru-RU" sz="1000" b="1" dirty="0"/>
                    </a:p>
                  </a:txBody>
                  <a:tcPr marL="62201" marR="62201" marT="31101" marB="3110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/>
                        <a:t>«ПРЕДОПЛАТА</a:t>
                      </a:r>
                      <a:r>
                        <a:rPr lang="ru-RU" sz="1000" b="1" baseline="0" dirty="0" smtClean="0"/>
                        <a:t> 100%»</a:t>
                      </a:r>
                      <a:endParaRPr lang="ru-RU" sz="1000" b="1" dirty="0"/>
                    </a:p>
                  </a:txBody>
                  <a:tcPr marL="62201" marR="62201" marT="31101" marB="31101" anchor="ctr"/>
                </a:tc>
              </a:tr>
              <a:tr h="196164">
                <a:tc vMerge="1">
                  <a:txBody>
                    <a:bodyPr/>
                    <a:lstStyle/>
                    <a:p>
                      <a:pPr algn="ctr"/>
                      <a:endParaRPr lang="ru-RU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/>
                        <a:t>на дату передачи товара (оказания услуги) </a:t>
                      </a:r>
                      <a:endParaRPr lang="ru-RU" sz="1000" b="1" dirty="0"/>
                    </a:p>
                  </a:txBody>
                  <a:tcPr marL="62201" marR="62201" marT="31101" marB="3110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/>
                        <a:t>«ПОЛНЫЙ РАСЧЕТ»</a:t>
                      </a:r>
                    </a:p>
                  </a:txBody>
                  <a:tcPr marL="62201" marR="62201" marT="31101" marB="31101" anchor="ctr"/>
                </a:tc>
              </a:tr>
              <a:tr h="282885">
                <a:tc rowSpan="2">
                  <a:txBody>
                    <a:bodyPr/>
                    <a:lstStyle/>
                    <a:p>
                      <a:pPr algn="ctr"/>
                      <a:r>
                        <a:rPr lang="ru-RU" sz="1000" b="1" dirty="0" smtClean="0"/>
                        <a:t>получена предоплата за услуги, в день передачи</a:t>
                      </a:r>
                      <a:r>
                        <a:rPr lang="ru-RU" sz="1000" b="1" baseline="0" dirty="0" smtClean="0"/>
                        <a:t> товара (</a:t>
                      </a:r>
                      <a:r>
                        <a:rPr lang="ru-RU" sz="1000" b="1" dirty="0" smtClean="0"/>
                        <a:t>оказания услуги) уплачивается оставшаяся сумма</a:t>
                      </a:r>
                      <a:endParaRPr lang="ru-RU" sz="1000" b="1" dirty="0"/>
                    </a:p>
                  </a:txBody>
                  <a:tcPr marL="62201" marR="62201" marT="31101" marB="3110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/>
                        <a:t>на дату поступления предоплаты </a:t>
                      </a:r>
                      <a:endParaRPr lang="ru-RU" sz="1000" b="1" dirty="0"/>
                    </a:p>
                  </a:txBody>
                  <a:tcPr marL="62201" marR="62201" marT="31101" marB="31101" anchor="ctr"/>
                </a:tc>
                <a:tc>
                  <a:txBody>
                    <a:bodyPr/>
                    <a:lstStyle/>
                    <a:p>
                      <a:pPr marL="0" marR="0" indent="0" algn="ctr" defTabSz="10419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/>
                        <a:t>"ПРЕДОПЛАТА"</a:t>
                      </a:r>
                    </a:p>
                  </a:txBody>
                  <a:tcPr marL="62201" marR="62201" marT="31101" marB="31101" anchor="ctr"/>
                </a:tc>
              </a:tr>
              <a:tr h="428486">
                <a:tc vMerge="1">
                  <a:txBody>
                    <a:bodyPr/>
                    <a:lstStyle/>
                    <a:p>
                      <a:pPr algn="ctr"/>
                      <a:endParaRPr lang="ru-RU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/>
                        <a:t>на дату передачи товара (оказания услуги) </a:t>
                      </a:r>
                      <a:endParaRPr lang="ru-RU" sz="1000" b="1" dirty="0"/>
                    </a:p>
                  </a:txBody>
                  <a:tcPr marL="62201" marR="62201" marT="31101" marB="3110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/>
                        <a:t>«ПОЛНЫЙ РАСЧЕТ»</a:t>
                      </a:r>
                      <a:endParaRPr lang="ru-RU" sz="1000" b="1" dirty="0"/>
                    </a:p>
                  </a:txBody>
                  <a:tcPr marL="62201" marR="62201" marT="31101" marB="31101" anchor="ctr"/>
                </a:tc>
              </a:tr>
              <a:tr h="274862"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b="1" dirty="0" smtClean="0"/>
                        <a:t>получена предоплата за товар (услуги),</a:t>
                      </a:r>
                      <a:r>
                        <a:rPr lang="ru-RU" sz="1000" b="1" baseline="0" dirty="0" smtClean="0"/>
                        <a:t> </a:t>
                      </a:r>
                      <a:r>
                        <a:rPr lang="ru-RU" sz="1000" b="1" dirty="0" smtClean="0"/>
                        <a:t>передача товара (оказание услуги),</a:t>
                      </a:r>
                      <a:r>
                        <a:rPr lang="ru-RU" sz="1000" b="1" baseline="0" dirty="0" smtClean="0"/>
                        <a:t> о</a:t>
                      </a:r>
                      <a:r>
                        <a:rPr lang="ru-RU" sz="1000" b="1" dirty="0" smtClean="0"/>
                        <a:t>кончательная оплата через несколько дней</a:t>
                      </a:r>
                      <a:endParaRPr lang="ru-RU" sz="1000" b="1" dirty="0"/>
                    </a:p>
                  </a:txBody>
                  <a:tcPr marL="62201" marR="62201" marT="31101" marB="31101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/>
                        <a:t>на дату поступления предоплаты </a:t>
                      </a:r>
                      <a:endParaRPr lang="ru-RU" sz="1000" b="1" dirty="0"/>
                    </a:p>
                  </a:txBody>
                  <a:tcPr marL="62201" marR="62201" marT="31101" marB="31101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/>
                        <a:t>"ПРЕДОПЛАТА"</a:t>
                      </a:r>
                      <a:endParaRPr lang="ru-RU" sz="1000" b="1" dirty="0"/>
                    </a:p>
                  </a:txBody>
                  <a:tcPr marL="62201" marR="62201" marT="31101" marB="31101" anchor="ctr"/>
                </a:tc>
              </a:tr>
              <a:tr h="335470">
                <a:tc vMerge="1">
                  <a:txBody>
                    <a:bodyPr/>
                    <a:lstStyle/>
                    <a:p>
                      <a:pPr algn="ctr"/>
                      <a:endParaRPr lang="ru-RU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/>
                        <a:t>на дату передачи товара (оказания услуги) </a:t>
                      </a:r>
                      <a:endParaRPr lang="ru-RU" sz="1000" b="1" dirty="0"/>
                    </a:p>
                  </a:txBody>
                  <a:tcPr marL="62201" marR="62201" marT="31101" marB="31101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/>
                        <a:t>"ЧАСТИЧНЫЙ РАСЧЕТ И КРЕДИТ"</a:t>
                      </a:r>
                      <a:endParaRPr lang="ru-RU" sz="1000" b="1" dirty="0"/>
                    </a:p>
                  </a:txBody>
                  <a:tcPr marL="62201" marR="62201" marT="31101" marB="31101" anchor="ctr"/>
                </a:tc>
              </a:tr>
              <a:tr h="335470">
                <a:tc vMerge="1">
                  <a:txBody>
                    <a:bodyPr/>
                    <a:lstStyle/>
                    <a:p>
                      <a:pPr algn="ctr"/>
                      <a:endParaRPr lang="ru-RU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/>
                        <a:t>на дату поступления платы за переданные товары (оказанные услуги) </a:t>
                      </a:r>
                      <a:endParaRPr lang="ru-RU" sz="1000" b="1" dirty="0"/>
                    </a:p>
                  </a:txBody>
                  <a:tcPr marL="62201" marR="62201" marT="31101" marB="31101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/>
                        <a:t>"ОПЛАТА КРЕДИТА"</a:t>
                      </a:r>
                      <a:endParaRPr lang="ru-RU" sz="1000" b="1" dirty="0"/>
                    </a:p>
                  </a:txBody>
                  <a:tcPr marL="62201" marR="62201" marT="31101" marB="31101" anchor="ctr"/>
                </a:tc>
              </a:tr>
              <a:tr h="314327">
                <a:tc rowSpan="2">
                  <a:txBody>
                    <a:bodyPr/>
                    <a:lstStyle/>
                    <a:p>
                      <a:pPr marL="0" algn="ctr" defTabSz="1041952" rtl="0" eaLnBrk="1" latinLnBrk="0" hangingPunct="1"/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передан товар (оказана услуга), оплата через несколько дней после передачи товара (оказания услуги)</a:t>
                      </a:r>
                      <a:endParaRPr lang="ru-RU" sz="10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2201" marR="62201" marT="31101" marB="31101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1952" rtl="0" eaLnBrk="1" latinLnBrk="0" hangingPunct="1"/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 дату передачи товара (оказания услуги) </a:t>
                      </a:r>
                      <a:endParaRPr lang="ru-RU" sz="10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2201" marR="62201" marT="31101" marB="31101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1952" rtl="0" eaLnBrk="1" latinLnBrk="0" hangingPunct="1"/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"ПЕРЕДАЧА В КРЕДИТ"</a:t>
                      </a:r>
                      <a:endParaRPr lang="ru-RU" sz="10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2201" marR="62201" marT="31101" marB="31101" anchor="ctr">
                    <a:solidFill>
                      <a:srgbClr val="D0D8E8"/>
                    </a:solidFill>
                  </a:tcPr>
                </a:tc>
              </a:tr>
              <a:tr h="397045">
                <a:tc vMerge="1">
                  <a:txBody>
                    <a:bodyPr/>
                    <a:lstStyle/>
                    <a:p>
                      <a:pPr algn="ctr"/>
                      <a:endParaRPr lang="ru-RU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1041952" rtl="0" eaLnBrk="1" latinLnBrk="0" hangingPunct="1"/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 дату поступления платы за переданные товары (оказанные услуги) </a:t>
                      </a:r>
                      <a:endParaRPr lang="ru-RU" sz="10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2201" marR="62201" marT="31101" marB="31101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1952" rtl="0" eaLnBrk="1" latinLnBrk="0" hangingPunct="1"/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"ОПЛАТА КРЕДИТА"</a:t>
                      </a:r>
                      <a:endParaRPr lang="ru-RU" sz="10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2201" marR="62201" marT="31101" marB="31101" anchor="ctr"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411760" y="4443958"/>
            <a:ext cx="4196464" cy="246058"/>
          </a:xfrm>
          <a:prstGeom prst="rect">
            <a:avLst/>
          </a:prstGeom>
          <a:ln>
            <a:bevel/>
          </a:ln>
          <a:effectLst>
            <a:glow rad="457200">
              <a:schemeClr val="accent1">
                <a:alpha val="40000"/>
              </a:schemeClr>
            </a:glow>
            <a:softEdge rad="381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70953" tIns="35477" rIns="70953" bIns="35477" rtlCol="0" anchor="ctr">
            <a:noAutofit/>
          </a:bodyPr>
          <a:lstStyle/>
          <a:p>
            <a:pPr algn="ctr"/>
            <a:r>
              <a:rPr lang="ru-RU" sz="1200" b="1" dirty="0"/>
              <a:t>Приказ ФНС России от 14.09.2020 № ЕД-7-20/662</a:t>
            </a:r>
            <a:r>
              <a:rPr lang="en-US" sz="1200" b="1" dirty="0"/>
              <a:t>@</a:t>
            </a:r>
            <a:endParaRPr lang="ru-RU" sz="1200" b="1" dirty="0"/>
          </a:p>
        </p:txBody>
      </p:sp>
    </p:spTree>
    <p:extLst>
      <p:ext uri="{BB962C8B-B14F-4D97-AF65-F5344CB8AC3E}">
        <p14:creationId xmlns:p14="http://schemas.microsoft.com/office/powerpoint/2010/main" val="3348616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2"/>
          <p:cNvSpPr>
            <a:spLocks noGrp="1"/>
          </p:cNvSpPr>
          <p:nvPr>
            <p:ph type="title"/>
          </p:nvPr>
        </p:nvSpPr>
        <p:spPr>
          <a:xfrm>
            <a:off x="1307960" y="514589"/>
            <a:ext cx="6563719" cy="33097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45" dirty="0"/>
              <a:t>Расчеты в рамках агентских отношений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20478" r="878" b="50952"/>
          <a:stretch/>
        </p:blipFill>
        <p:spPr>
          <a:xfrm>
            <a:off x="1307960" y="3291565"/>
            <a:ext cx="832711" cy="83271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8610" y="1775429"/>
            <a:ext cx="768757" cy="81933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339937" y="1454181"/>
            <a:ext cx="477621" cy="309069"/>
          </a:xfrm>
          <a:prstGeom prst="rect">
            <a:avLst/>
          </a:prstGeom>
        </p:spPr>
        <p:txBody>
          <a:bodyPr vert="horz" wrap="square" lIns="70953" tIns="35477" rIns="70953" bIns="35477" rtlCol="0" anchor="ctr">
            <a:noAutofit/>
          </a:bodyPr>
          <a:lstStyle/>
          <a:p>
            <a:pPr defTabSz="709487">
              <a:spcBef>
                <a:spcPct val="0"/>
              </a:spcBef>
            </a:pPr>
            <a:r>
              <a:rPr lang="ru-RU" sz="1088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Агент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9937" y="1775253"/>
            <a:ext cx="768757" cy="819338"/>
          </a:xfrm>
          <a:prstGeom prst="rect">
            <a:avLst/>
          </a:prstGeom>
          <a:scene3d>
            <a:camera prst="orthographicFront">
              <a:rot lat="0" lon="10800000" rev="0"/>
            </a:camera>
            <a:lightRig rig="threePt" dir="t"/>
          </a:scene3d>
        </p:spPr>
      </p:pic>
      <p:sp>
        <p:nvSpPr>
          <p:cNvPr id="10" name="TextBox 9"/>
          <p:cNvSpPr txBox="1"/>
          <p:nvPr/>
        </p:nvSpPr>
        <p:spPr>
          <a:xfrm>
            <a:off x="2943802" y="1431577"/>
            <a:ext cx="905517" cy="309069"/>
          </a:xfrm>
          <a:prstGeom prst="rect">
            <a:avLst/>
          </a:prstGeom>
        </p:spPr>
        <p:txBody>
          <a:bodyPr vert="horz" wrap="square" lIns="70953" tIns="35477" rIns="70953" bIns="35477" rtlCol="0" anchor="ctr">
            <a:noAutofit/>
          </a:bodyPr>
          <a:lstStyle/>
          <a:p>
            <a:pPr defTabSz="709487">
              <a:spcBef>
                <a:spcPct val="0"/>
              </a:spcBef>
            </a:pPr>
            <a:r>
              <a:rPr lang="ru-RU" sz="1088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Принципал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027511" y="3029105"/>
            <a:ext cx="1362058" cy="100398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70953" tIns="35477" rIns="70953" bIns="35477" rtlCol="0" anchor="ctr">
            <a:noAutofit/>
          </a:bodyPr>
          <a:lstStyle/>
          <a:p>
            <a:pPr algn="ctr" defTabSz="709487">
              <a:spcBef>
                <a:spcPct val="0"/>
              </a:spcBef>
            </a:pPr>
            <a:r>
              <a:rPr lang="ru-RU" sz="1088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Агент действует от имени принципала, то агентом может быть применена ККТ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7236" y="1711124"/>
            <a:ext cx="768757" cy="81933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298942" y="1416259"/>
            <a:ext cx="521607" cy="309069"/>
          </a:xfrm>
          <a:prstGeom prst="rect">
            <a:avLst/>
          </a:prstGeom>
        </p:spPr>
        <p:txBody>
          <a:bodyPr vert="horz" wrap="square" lIns="70953" tIns="35477" rIns="70953" bIns="35477" rtlCol="0" anchor="ctr">
            <a:noAutofit/>
          </a:bodyPr>
          <a:lstStyle/>
          <a:p>
            <a:pPr defTabSz="709487">
              <a:spcBef>
                <a:spcPct val="0"/>
              </a:spcBef>
            </a:pPr>
            <a:r>
              <a:rPr lang="ru-RU" sz="1088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Агент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7672" y="1703015"/>
            <a:ext cx="768757" cy="819338"/>
          </a:xfrm>
          <a:prstGeom prst="rect">
            <a:avLst/>
          </a:prstGeom>
          <a:scene3d>
            <a:camera prst="orthographicFront">
              <a:rot lat="0" lon="10800000" rev="0"/>
            </a:camera>
            <a:lightRig rig="threePt" dir="t"/>
          </a:scene3d>
        </p:spPr>
      </p:pic>
      <p:sp>
        <p:nvSpPr>
          <p:cNvPr id="16" name="TextBox 15"/>
          <p:cNvSpPr txBox="1"/>
          <p:nvPr/>
        </p:nvSpPr>
        <p:spPr>
          <a:xfrm>
            <a:off x="7270172" y="1425091"/>
            <a:ext cx="832711" cy="309069"/>
          </a:xfrm>
          <a:prstGeom prst="rect">
            <a:avLst/>
          </a:prstGeom>
        </p:spPr>
        <p:txBody>
          <a:bodyPr vert="horz" wrap="square" lIns="70953" tIns="35477" rIns="70953" bIns="35477" rtlCol="0" anchor="ctr">
            <a:noAutofit/>
          </a:bodyPr>
          <a:lstStyle/>
          <a:p>
            <a:pPr defTabSz="709487">
              <a:spcBef>
                <a:spcPct val="0"/>
              </a:spcBef>
            </a:pPr>
            <a:r>
              <a:rPr lang="ru-RU" sz="1088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Принципал</a:t>
            </a: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20478" r="878" b="50952"/>
          <a:stretch/>
        </p:blipFill>
        <p:spPr>
          <a:xfrm>
            <a:off x="5714433" y="3075806"/>
            <a:ext cx="832711" cy="832711"/>
          </a:xfrm>
          <a:prstGeom prst="rect">
            <a:avLst/>
          </a:prstGeom>
        </p:spPr>
      </p:pic>
      <p:cxnSp>
        <p:nvCxnSpPr>
          <p:cNvPr id="3" name="Прямая со стрелкой 2"/>
          <p:cNvCxnSpPr>
            <a:stCxn id="7" idx="1"/>
            <a:endCxn id="9" idx="3"/>
          </p:cNvCxnSpPr>
          <p:nvPr/>
        </p:nvCxnSpPr>
        <p:spPr>
          <a:xfrm flipH="1" flipV="1">
            <a:off x="2108694" y="2184923"/>
            <a:ext cx="749916" cy="17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969330" y="1830844"/>
            <a:ext cx="1202207" cy="309069"/>
          </a:xfrm>
          <a:prstGeom prst="rect">
            <a:avLst/>
          </a:prstGeom>
        </p:spPr>
        <p:txBody>
          <a:bodyPr vert="horz" wrap="square" lIns="70953" tIns="35477" rIns="70953" bIns="35477" rtlCol="0" anchor="ctr">
            <a:noAutofit/>
          </a:bodyPr>
          <a:lstStyle/>
          <a:p>
            <a:pPr defTabSz="709487">
              <a:spcBef>
                <a:spcPct val="0"/>
              </a:spcBef>
            </a:pPr>
            <a:r>
              <a:rPr lang="ru-RU" sz="1088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вознаграждение</a:t>
            </a:r>
          </a:p>
        </p:txBody>
      </p:sp>
      <p:cxnSp>
        <p:nvCxnSpPr>
          <p:cNvPr id="20" name="Прямая со стрелкой 19"/>
          <p:cNvCxnSpPr/>
          <p:nvPr/>
        </p:nvCxnSpPr>
        <p:spPr>
          <a:xfrm flipH="1" flipV="1">
            <a:off x="6332553" y="2163841"/>
            <a:ext cx="749916" cy="17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6143379" y="1811724"/>
            <a:ext cx="1224500" cy="309069"/>
          </a:xfrm>
          <a:prstGeom prst="rect">
            <a:avLst/>
          </a:prstGeom>
        </p:spPr>
        <p:txBody>
          <a:bodyPr vert="horz" wrap="square" lIns="70953" tIns="35477" rIns="70953" bIns="35477" rtlCol="0" anchor="ctr">
            <a:noAutofit/>
          </a:bodyPr>
          <a:lstStyle/>
          <a:p>
            <a:pPr defTabSz="709487">
              <a:spcBef>
                <a:spcPct val="0"/>
              </a:spcBef>
            </a:pPr>
            <a:r>
              <a:rPr lang="ru-RU" sz="1088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вознаграждение</a:t>
            </a:r>
          </a:p>
        </p:txBody>
      </p:sp>
      <p:cxnSp>
        <p:nvCxnSpPr>
          <p:cNvPr id="24" name="Прямая со стрелкой 23"/>
          <p:cNvCxnSpPr/>
          <p:nvPr/>
        </p:nvCxnSpPr>
        <p:spPr>
          <a:xfrm flipV="1">
            <a:off x="1555098" y="2594768"/>
            <a:ext cx="0" cy="64781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1886942" y="2594768"/>
            <a:ext cx="0" cy="64781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 rot="16200000">
            <a:off x="1009267" y="2789421"/>
            <a:ext cx="661342" cy="336091"/>
          </a:xfrm>
          <a:prstGeom prst="rect">
            <a:avLst/>
          </a:prstGeom>
        </p:spPr>
        <p:txBody>
          <a:bodyPr vert="horz" wrap="square" lIns="70953" tIns="35477" rIns="70953" bIns="35477" rtlCol="0" anchor="ctr">
            <a:noAutofit/>
          </a:bodyPr>
          <a:lstStyle/>
          <a:p>
            <a:pPr defTabSz="709487">
              <a:spcBef>
                <a:spcPct val="0"/>
              </a:spcBef>
            </a:pPr>
            <a:r>
              <a:rPr lang="ru-RU" sz="1088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расчет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670406" y="986576"/>
            <a:ext cx="1474980" cy="4146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70953" tIns="35477" rIns="70953" bIns="35477" rtlCol="0" anchor="ctr">
            <a:noAutofit/>
          </a:bodyPr>
          <a:lstStyle/>
          <a:p>
            <a:pPr algn="ctr" defTabSz="709487">
              <a:spcBef>
                <a:spcPct val="0"/>
              </a:spcBef>
            </a:pPr>
            <a:r>
              <a:rPr lang="ru-RU" sz="1088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от своего имени и за счет принципала</a:t>
            </a:r>
          </a:p>
        </p:txBody>
      </p:sp>
      <p:sp>
        <p:nvSpPr>
          <p:cNvPr id="29" name="TextBox 28"/>
          <p:cNvSpPr txBox="1"/>
          <p:nvPr/>
        </p:nvSpPr>
        <p:spPr>
          <a:xfrm rot="5400000">
            <a:off x="1609506" y="2757393"/>
            <a:ext cx="1260687" cy="336091"/>
          </a:xfrm>
          <a:prstGeom prst="rect">
            <a:avLst/>
          </a:prstGeom>
        </p:spPr>
        <p:txBody>
          <a:bodyPr vert="horz" wrap="square" lIns="70953" tIns="35477" rIns="70953" bIns="35477" rtlCol="0" anchor="ctr">
            <a:noAutofit/>
          </a:bodyPr>
          <a:lstStyle/>
          <a:p>
            <a:pPr defTabSz="709487">
              <a:spcBef>
                <a:spcPct val="0"/>
              </a:spcBef>
            </a:pPr>
            <a:r>
              <a:rPr lang="ru-RU" sz="1088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применение ККТ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385998" y="4124275"/>
            <a:ext cx="722696" cy="309069"/>
          </a:xfrm>
          <a:prstGeom prst="rect">
            <a:avLst/>
          </a:prstGeom>
        </p:spPr>
        <p:txBody>
          <a:bodyPr vert="horz" wrap="square" lIns="70953" tIns="35477" rIns="70953" bIns="35477" rtlCol="0" anchor="ctr">
            <a:noAutofit/>
          </a:bodyPr>
          <a:lstStyle/>
          <a:p>
            <a:pPr defTabSz="709487">
              <a:spcBef>
                <a:spcPct val="0"/>
              </a:spcBef>
            </a:pPr>
            <a:r>
              <a:rPr lang="ru-RU" sz="1088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3-и лица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820549" y="3822451"/>
            <a:ext cx="722696" cy="309069"/>
          </a:xfrm>
          <a:prstGeom prst="rect">
            <a:avLst/>
          </a:prstGeom>
        </p:spPr>
        <p:txBody>
          <a:bodyPr vert="horz" wrap="square" lIns="70953" tIns="35477" rIns="70953" bIns="35477" rtlCol="0" anchor="ctr">
            <a:noAutofit/>
          </a:bodyPr>
          <a:lstStyle/>
          <a:p>
            <a:pPr defTabSz="709487">
              <a:spcBef>
                <a:spcPct val="0"/>
              </a:spcBef>
            </a:pPr>
            <a:r>
              <a:rPr lang="ru-RU" sz="1088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3-и лица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878750" y="987570"/>
            <a:ext cx="1418785" cy="40821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70953" tIns="35477" rIns="70953" bIns="35477" rtlCol="0" anchor="ctr">
            <a:noAutofit/>
          </a:bodyPr>
          <a:lstStyle/>
          <a:p>
            <a:pPr algn="ctr" defTabSz="709487">
              <a:spcBef>
                <a:spcPct val="0"/>
              </a:spcBef>
            </a:pPr>
            <a:r>
              <a:rPr lang="ru-RU" sz="1088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от имени и за счет принципала</a:t>
            </a:r>
          </a:p>
        </p:txBody>
      </p:sp>
      <p:sp>
        <p:nvSpPr>
          <p:cNvPr id="33" name="TextBox 32"/>
          <p:cNvSpPr txBox="1"/>
          <p:nvPr/>
        </p:nvSpPr>
        <p:spPr>
          <a:xfrm rot="16200000">
            <a:off x="5037001" y="2539467"/>
            <a:ext cx="661342" cy="336091"/>
          </a:xfrm>
          <a:prstGeom prst="rect">
            <a:avLst/>
          </a:prstGeom>
        </p:spPr>
        <p:txBody>
          <a:bodyPr vert="horz" wrap="square" lIns="70953" tIns="35477" rIns="70953" bIns="35477" rtlCol="0" anchor="ctr">
            <a:noAutofit/>
          </a:bodyPr>
          <a:lstStyle/>
          <a:p>
            <a:pPr defTabSz="709487">
              <a:spcBef>
                <a:spcPct val="0"/>
              </a:spcBef>
            </a:pPr>
            <a:r>
              <a:rPr lang="ru-RU" sz="1088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расчет</a:t>
            </a:r>
          </a:p>
        </p:txBody>
      </p:sp>
      <p:cxnSp>
        <p:nvCxnSpPr>
          <p:cNvPr id="34" name="Прямая со стрелкой 33"/>
          <p:cNvCxnSpPr/>
          <p:nvPr/>
        </p:nvCxnSpPr>
        <p:spPr>
          <a:xfrm flipV="1">
            <a:off x="5583214" y="2534057"/>
            <a:ext cx="4073" cy="461525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 flipH="1">
            <a:off x="6588143" y="2564391"/>
            <a:ext cx="903595" cy="616137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 rot="19461195">
            <a:off x="6615654" y="2816109"/>
            <a:ext cx="1260687" cy="336091"/>
          </a:xfrm>
          <a:prstGeom prst="rect">
            <a:avLst/>
          </a:prstGeom>
        </p:spPr>
        <p:txBody>
          <a:bodyPr vert="horz" wrap="square" lIns="70953" tIns="35477" rIns="70953" bIns="35477" rtlCol="0" anchor="ctr">
            <a:noAutofit/>
          </a:bodyPr>
          <a:lstStyle/>
          <a:p>
            <a:pPr defTabSz="709487">
              <a:spcBef>
                <a:spcPct val="0"/>
              </a:spcBef>
            </a:pPr>
            <a:r>
              <a:rPr lang="ru-RU" sz="1088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применение ККТ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033884" y="2622753"/>
            <a:ext cx="1362058" cy="27123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70953" tIns="35477" rIns="70953" bIns="35477" rtlCol="0" anchor="ctr">
            <a:noAutofit/>
          </a:bodyPr>
          <a:lstStyle/>
          <a:p>
            <a:pPr algn="ctr" defTabSz="709487">
              <a:spcBef>
                <a:spcPct val="0"/>
              </a:spcBef>
            </a:pPr>
            <a:r>
              <a:rPr lang="ru-RU" sz="1088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Агентский договор</a:t>
            </a:r>
          </a:p>
        </p:txBody>
      </p:sp>
      <p:sp>
        <p:nvSpPr>
          <p:cNvPr id="39" name="Стрелка вниз 38"/>
          <p:cNvSpPr/>
          <p:nvPr/>
        </p:nvSpPr>
        <p:spPr>
          <a:xfrm>
            <a:off x="3574171" y="2914486"/>
            <a:ext cx="268738" cy="123734"/>
          </a:xfrm>
          <a:prstGeom prst="downArrow">
            <a:avLst/>
          </a:prstGeom>
          <a:solidFill>
            <a:srgbClr val="CC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88"/>
          </a:p>
        </p:txBody>
      </p:sp>
      <p:sp>
        <p:nvSpPr>
          <p:cNvPr id="40" name="TextBox 39"/>
          <p:cNvSpPr txBox="1"/>
          <p:nvPr/>
        </p:nvSpPr>
        <p:spPr>
          <a:xfrm>
            <a:off x="2502009" y="4215357"/>
            <a:ext cx="4239046" cy="46169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70953" tIns="35477" rIns="70953" bIns="35477" rtlCol="0" anchor="ctr">
            <a:noAutofit/>
          </a:bodyPr>
          <a:lstStyle/>
          <a:p>
            <a:pPr algn="ctr" defTabSz="709487"/>
            <a:r>
              <a:rPr lang="ru-RU" sz="95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При этом, несмотря на фактическое применение ККТ агентом при наличии такой обязанности у принципала, ответственность за нарушение законодательства РФ о применении ККТ несет принципал</a:t>
            </a:r>
          </a:p>
        </p:txBody>
      </p:sp>
    </p:spTree>
    <p:extLst>
      <p:ext uri="{BB962C8B-B14F-4D97-AF65-F5344CB8AC3E}">
        <p14:creationId xmlns:p14="http://schemas.microsoft.com/office/powerpoint/2010/main" val="617983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2"/>
          <p:cNvSpPr txBox="1">
            <a:spLocks/>
          </p:cNvSpPr>
          <p:nvPr/>
        </p:nvSpPr>
        <p:spPr bwMode="auto">
          <a:xfrm>
            <a:off x="1106988" y="556975"/>
            <a:ext cx="7024971" cy="370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3964" tIns="31981" rIns="63964" bIns="31981" numCol="1" anchor="ctr" anchorCtr="0" compatLnSpc="1">
            <a:prstTxWarp prst="textNoShape">
              <a:avLst/>
            </a:prstTxWarp>
            <a:noAutofit/>
          </a:bodyPr>
          <a:lstStyle>
            <a:lvl1pPr marL="0" marR="0" indent="0" algn="l" defTabSz="104195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5400" b="1" kern="1200">
                <a:solidFill>
                  <a:srgbClr val="005AA9"/>
                </a:solidFill>
                <a:latin typeface="+mj-lt"/>
                <a:ea typeface="+mj-ea"/>
                <a:cs typeface="+mj-cs"/>
              </a:defRPr>
            </a:lvl1pPr>
            <a:lvl2pPr algn="l" defTabSz="1041885" rtl="0" fontAlgn="base">
              <a:lnSpc>
                <a:spcPts val="5194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2pPr>
            <a:lvl3pPr algn="l" defTabSz="1041885" rtl="0" fontAlgn="base">
              <a:lnSpc>
                <a:spcPts val="5194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3pPr>
            <a:lvl4pPr algn="l" defTabSz="1041885" rtl="0" fontAlgn="base">
              <a:lnSpc>
                <a:spcPts val="5194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4pPr>
            <a:lvl5pPr algn="l" defTabSz="1041885" rtl="0" fontAlgn="base">
              <a:lnSpc>
                <a:spcPts val="5194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5pPr>
            <a:lvl6pPr marL="456717" algn="l" defTabSz="1041885" rtl="0" eaLnBrk="1" fontAlgn="base" hangingPunct="1">
              <a:lnSpc>
                <a:spcPts val="5194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6pPr>
            <a:lvl7pPr marL="913430" algn="l" defTabSz="1041885" rtl="0" eaLnBrk="1" fontAlgn="base" hangingPunct="1">
              <a:lnSpc>
                <a:spcPts val="5194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7pPr>
            <a:lvl8pPr marL="1370148" algn="l" defTabSz="1041885" rtl="0" eaLnBrk="1" fontAlgn="base" hangingPunct="1">
              <a:lnSpc>
                <a:spcPts val="5194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8pPr>
            <a:lvl9pPr marL="1826864" algn="l" defTabSz="1041885" rtl="0" eaLnBrk="1" fontAlgn="base" hangingPunct="1">
              <a:lnSpc>
                <a:spcPts val="5194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sz="1805" dirty="0"/>
              <a:t>Контроль и надзор за соблюдением законодательства </a:t>
            </a:r>
          </a:p>
          <a:p>
            <a:pPr algn="ctr"/>
            <a:r>
              <a:rPr lang="ru-RU" sz="1805" dirty="0"/>
              <a:t>Российской Федерации о применении ККТ </a:t>
            </a:r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1114590" y="1161611"/>
            <a:ext cx="6728312" cy="839505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95" b="1" dirty="0">
                <a:solidFill>
                  <a:schemeClr val="tx2">
                    <a:lumMod val="50000"/>
                  </a:schemeClr>
                </a:solidFill>
              </a:rPr>
              <a:t>С 01.03.2022 организация и осуществление контроля и надзора за соблюдением законодательства Российской Федерации о применении ККТ регулируется Федеральным законом от 31.07.2020 года № 248-ФЗ</a:t>
            </a:r>
            <a:r>
              <a:rPr lang="en-US" sz="1195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195" b="1" dirty="0">
                <a:solidFill>
                  <a:schemeClr val="tx2">
                    <a:lumMod val="50000"/>
                  </a:schemeClr>
                </a:solidFill>
              </a:rPr>
              <a:t>"О государственном контроле (надзоре) и муниципальном контроле в Российской Федерации" 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331636" y="2469502"/>
            <a:ext cx="2859239" cy="43204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50" b="1" dirty="0">
                <a:solidFill>
                  <a:schemeClr val="tx1"/>
                </a:solidFill>
              </a:rPr>
              <a:t>При взаимодействии с контролируемым лицом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619474" y="2469502"/>
            <a:ext cx="2864365" cy="432049"/>
          </a:xfrm>
          <a:prstGeom prst="roundRect">
            <a:avLst/>
          </a:prstGeom>
          <a:solidFill>
            <a:srgbClr val="FCF1DC"/>
          </a:solidFill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50" b="1" dirty="0">
                <a:solidFill>
                  <a:schemeClr val="tx1"/>
                </a:solidFill>
              </a:rPr>
              <a:t>Без взаимодействия с контролируемым лицом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860032" y="3147813"/>
            <a:ext cx="2488853" cy="581797"/>
          </a:xfrm>
          <a:prstGeom prst="roundRect">
            <a:avLst/>
          </a:prstGeom>
          <a:solidFill>
            <a:srgbClr val="FCF1DC"/>
          </a:solidFill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50" b="1" dirty="0">
                <a:solidFill>
                  <a:schemeClr val="tx1"/>
                </a:solidFill>
              </a:rPr>
              <a:t>наблюдение за соблюдением обязательных требований</a:t>
            </a:r>
          </a:p>
          <a:p>
            <a:pPr algn="ctr"/>
            <a:r>
              <a:rPr lang="ru-RU" sz="1150" b="1" dirty="0">
                <a:solidFill>
                  <a:schemeClr val="tx1"/>
                </a:solidFill>
              </a:rPr>
              <a:t>(статья 74)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860032" y="3970140"/>
            <a:ext cx="2488853" cy="578429"/>
          </a:xfrm>
          <a:prstGeom prst="roundRect">
            <a:avLst/>
          </a:prstGeom>
          <a:solidFill>
            <a:srgbClr val="FCF1DC"/>
          </a:solidFill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50" b="1" dirty="0">
                <a:solidFill>
                  <a:schemeClr val="tx1"/>
                </a:solidFill>
              </a:rPr>
              <a:t>выездное обследование </a:t>
            </a:r>
          </a:p>
          <a:p>
            <a:pPr algn="ctr"/>
            <a:r>
              <a:rPr lang="ru-RU" sz="1150" b="1" dirty="0">
                <a:solidFill>
                  <a:schemeClr val="tx1"/>
                </a:solidFill>
              </a:rPr>
              <a:t>(статья 75)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516832" y="3147813"/>
            <a:ext cx="2488853" cy="360041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50" b="1" dirty="0">
                <a:solidFill>
                  <a:schemeClr val="tx1"/>
                </a:solidFill>
              </a:rPr>
              <a:t>контрольная закупка</a:t>
            </a:r>
          </a:p>
          <a:p>
            <a:pPr algn="ctr"/>
            <a:r>
              <a:rPr lang="ru-RU" sz="1150" b="1" dirty="0">
                <a:solidFill>
                  <a:schemeClr val="tx1"/>
                </a:solidFill>
              </a:rPr>
              <a:t>(статья 67)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516831" y="3723878"/>
            <a:ext cx="2488853" cy="35899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50" b="1" dirty="0">
                <a:solidFill>
                  <a:schemeClr val="tx1"/>
                </a:solidFill>
              </a:rPr>
              <a:t>документарная проверка</a:t>
            </a:r>
          </a:p>
          <a:p>
            <a:pPr algn="ctr"/>
            <a:r>
              <a:rPr lang="ru-RU" sz="1150" b="1" dirty="0">
                <a:solidFill>
                  <a:schemeClr val="tx1"/>
                </a:solidFill>
              </a:rPr>
              <a:t>(статья 72)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516830" y="4298896"/>
            <a:ext cx="2488853" cy="352795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50" b="1" dirty="0">
                <a:solidFill>
                  <a:schemeClr val="tx1"/>
                </a:solidFill>
              </a:rPr>
              <a:t>выездная проверка</a:t>
            </a:r>
          </a:p>
          <a:p>
            <a:pPr algn="ctr"/>
            <a:r>
              <a:rPr lang="ru-RU" sz="1150" b="1" dirty="0">
                <a:solidFill>
                  <a:schemeClr val="tx1"/>
                </a:solidFill>
              </a:rPr>
              <a:t>(статья 73)</a:t>
            </a:r>
          </a:p>
        </p:txBody>
      </p:sp>
      <p:sp>
        <p:nvSpPr>
          <p:cNvPr id="27" name="Заголовок 2"/>
          <p:cNvSpPr txBox="1">
            <a:spLocks/>
          </p:cNvSpPr>
          <p:nvPr/>
        </p:nvSpPr>
        <p:spPr>
          <a:xfrm>
            <a:off x="1516830" y="2045318"/>
            <a:ext cx="5923832" cy="3357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3000" b="1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u-RU" sz="1500" dirty="0" smtClean="0"/>
              <a:t>Виды </a:t>
            </a:r>
            <a:r>
              <a:rPr lang="ru-RU" sz="1500" dirty="0"/>
              <a:t>контрольных (надзорных) </a:t>
            </a:r>
            <a:r>
              <a:rPr lang="ru-RU" sz="1500" dirty="0" smtClean="0"/>
              <a:t>мероприятий:</a:t>
            </a:r>
            <a:endParaRPr lang="ru-RU" sz="1500" dirty="0"/>
          </a:p>
        </p:txBody>
      </p:sp>
    </p:spTree>
    <p:extLst>
      <p:ext uri="{BB962C8B-B14F-4D97-AF65-F5344CB8AC3E}">
        <p14:creationId xmlns:p14="http://schemas.microsoft.com/office/powerpoint/2010/main" val="3678994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8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5" name="TextBox 7"/>
          <p:cNvSpPr txBox="1">
            <a:spLocks noChangeArrowheads="1"/>
          </p:cNvSpPr>
          <p:nvPr/>
        </p:nvSpPr>
        <p:spPr bwMode="auto">
          <a:xfrm>
            <a:off x="2391709" y="2661921"/>
            <a:ext cx="4000980" cy="1131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6634" tIns="23318" rIns="46634" bIns="23318" anchor="ctr"/>
          <a:lstStyle>
            <a:lvl1pPr marL="449263" indent="-449263" defTabSz="684213" eaLnBrk="0" hangingPunct="0">
              <a:spcBef>
                <a:spcPct val="20000"/>
              </a:spcBef>
              <a:buFont typeface="+mj-lt"/>
              <a:defRPr sz="3700">
                <a:solidFill>
                  <a:srgbClr val="005AA9"/>
                </a:solidFill>
                <a:latin typeface="Calibri" panose="020F0502020204030204" pitchFamily="34" charset="0"/>
              </a:defRPr>
            </a:lvl1pPr>
            <a:lvl2pPr marL="742950" indent="-285750" defTabSz="684213" eaLnBrk="0" hangingPunct="0">
              <a:spcBef>
                <a:spcPct val="20000"/>
              </a:spcBef>
              <a:buFont typeface="Arial" panose="020B0604020202020204" pitchFamily="34" charset="0"/>
              <a:defRPr sz="2400">
                <a:solidFill>
                  <a:srgbClr val="504F53"/>
                </a:solidFill>
                <a:latin typeface="Calibri" panose="020F0502020204030204" pitchFamily="34" charset="0"/>
              </a:defRPr>
            </a:lvl2pPr>
            <a:lvl3pPr marL="1143000" indent="-228600" defTabSz="684213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504F53"/>
                </a:solidFill>
                <a:latin typeface="Calibri" panose="020F0502020204030204" pitchFamily="34" charset="0"/>
              </a:defRPr>
            </a:lvl3pPr>
            <a:lvl4pPr marL="1600200" indent="-228600" algn="just" defTabSz="684213" eaLnBrk="0" hangingPunct="0">
              <a:lnSpc>
                <a:spcPts val="1800"/>
              </a:lnSpc>
              <a:spcBef>
                <a:spcPts val="400"/>
              </a:spcBef>
              <a:buFont typeface="Arial" panose="020B0604020202020204" pitchFamily="34" charset="0"/>
              <a:defRPr sz="1700">
                <a:solidFill>
                  <a:srgbClr val="504F53"/>
                </a:solidFill>
                <a:latin typeface="Calibri" panose="020F0502020204030204" pitchFamily="34" charset="0"/>
              </a:defRPr>
            </a:lvl4pPr>
            <a:lvl5pPr marL="2057400" indent="-228600" defTabSz="684213" eaLnBrk="0" hangingPunct="0">
              <a:lnSpc>
                <a:spcPts val="1800"/>
              </a:lnSpc>
              <a:spcBef>
                <a:spcPts val="400"/>
              </a:spcBef>
              <a:buFont typeface="Arial" panose="020B0604020202020204" pitchFamily="34" charset="0"/>
              <a:defRPr sz="1400">
                <a:solidFill>
                  <a:srgbClr val="8D8C90"/>
                </a:solidFill>
                <a:latin typeface="Calibri" panose="020F0502020204030204" pitchFamily="34" charset="0"/>
              </a:defRPr>
            </a:lvl5pPr>
            <a:lvl6pPr marL="2514600" indent="-228600" defTabSz="684213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defRPr sz="1400">
                <a:solidFill>
                  <a:srgbClr val="8D8C90"/>
                </a:solidFill>
                <a:latin typeface="Calibri" panose="020F0502020204030204" pitchFamily="34" charset="0"/>
              </a:defRPr>
            </a:lvl6pPr>
            <a:lvl7pPr marL="2971800" indent="-228600" defTabSz="684213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defRPr sz="1400">
                <a:solidFill>
                  <a:srgbClr val="8D8C90"/>
                </a:solidFill>
                <a:latin typeface="Calibri" panose="020F0502020204030204" pitchFamily="34" charset="0"/>
              </a:defRPr>
            </a:lvl7pPr>
            <a:lvl8pPr marL="3429000" indent="-228600" defTabSz="684213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defRPr sz="1400">
                <a:solidFill>
                  <a:srgbClr val="8D8C90"/>
                </a:solidFill>
                <a:latin typeface="Calibri" panose="020F0502020204030204" pitchFamily="34" charset="0"/>
              </a:defRPr>
            </a:lvl8pPr>
            <a:lvl9pPr marL="3886200" indent="-228600" defTabSz="684213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defRPr sz="1400">
                <a:solidFill>
                  <a:srgbClr val="8D8C90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ru-RU" altLang="ru-RU" sz="2176" b="1">
              <a:latin typeface="Arial" panose="020B0604020202020204" pitchFamily="34" charset="0"/>
            </a:endParaRPr>
          </a:p>
        </p:txBody>
      </p:sp>
      <p:sp>
        <p:nvSpPr>
          <p:cNvPr id="6" name="Прямоугольник 1"/>
          <p:cNvSpPr>
            <a:spLocks noChangeArrowheads="1"/>
          </p:cNvSpPr>
          <p:nvPr/>
        </p:nvSpPr>
        <p:spPr bwMode="auto">
          <a:xfrm>
            <a:off x="1343139" y="323695"/>
            <a:ext cx="6098120" cy="1109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2161" tIns="31080" rIns="62161" bIns="31080">
            <a:spAutoFit/>
          </a:bodyPr>
          <a:lstStyle>
            <a:lvl1pPr defTabSz="455613" eaLnBrk="0" hangingPunct="0">
              <a:spcBef>
                <a:spcPct val="20000"/>
              </a:spcBef>
              <a:buFont typeface="+mj-lt"/>
              <a:defRPr sz="3700">
                <a:solidFill>
                  <a:srgbClr val="005AA9"/>
                </a:solidFill>
                <a:latin typeface="Calibri" panose="020F0502020204030204" pitchFamily="34" charset="0"/>
              </a:defRPr>
            </a:lvl1pPr>
            <a:lvl2pPr marL="742950" indent="-285750" defTabSz="455613" eaLnBrk="0" hangingPunct="0">
              <a:spcBef>
                <a:spcPct val="20000"/>
              </a:spcBef>
              <a:buFont typeface="Arial" panose="020B0604020202020204" pitchFamily="34" charset="0"/>
              <a:defRPr sz="2400">
                <a:solidFill>
                  <a:srgbClr val="504F53"/>
                </a:solidFill>
                <a:latin typeface="Calibri" panose="020F0502020204030204" pitchFamily="34" charset="0"/>
              </a:defRPr>
            </a:lvl2pPr>
            <a:lvl3pPr marL="1143000" indent="-228600" defTabSz="455613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504F53"/>
                </a:solidFill>
                <a:latin typeface="Calibri" panose="020F0502020204030204" pitchFamily="34" charset="0"/>
              </a:defRPr>
            </a:lvl3pPr>
            <a:lvl4pPr marL="1600200" indent="-228600" algn="just" defTabSz="455613" eaLnBrk="0" hangingPunct="0">
              <a:lnSpc>
                <a:spcPts val="1800"/>
              </a:lnSpc>
              <a:spcBef>
                <a:spcPts val="400"/>
              </a:spcBef>
              <a:buFont typeface="Arial" panose="020B0604020202020204" pitchFamily="34" charset="0"/>
              <a:defRPr sz="1700">
                <a:solidFill>
                  <a:srgbClr val="504F53"/>
                </a:solidFill>
                <a:latin typeface="Calibri" panose="020F0502020204030204" pitchFamily="34" charset="0"/>
              </a:defRPr>
            </a:lvl4pPr>
            <a:lvl5pPr marL="2057400" indent="-228600" defTabSz="455613" eaLnBrk="0" hangingPunct="0">
              <a:lnSpc>
                <a:spcPts val="1800"/>
              </a:lnSpc>
              <a:spcBef>
                <a:spcPts val="400"/>
              </a:spcBef>
              <a:buFont typeface="Arial" panose="020B0604020202020204" pitchFamily="34" charset="0"/>
              <a:defRPr sz="1400">
                <a:solidFill>
                  <a:srgbClr val="8D8C90"/>
                </a:solidFill>
                <a:latin typeface="Calibri" panose="020F0502020204030204" pitchFamily="34" charset="0"/>
              </a:defRPr>
            </a:lvl5pPr>
            <a:lvl6pPr marL="2514600" indent="-228600" defTabSz="455613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defRPr sz="1400">
                <a:solidFill>
                  <a:srgbClr val="8D8C90"/>
                </a:solidFill>
                <a:latin typeface="Calibri" panose="020F0502020204030204" pitchFamily="34" charset="0"/>
              </a:defRPr>
            </a:lvl6pPr>
            <a:lvl7pPr marL="2971800" indent="-228600" defTabSz="455613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defRPr sz="1400">
                <a:solidFill>
                  <a:srgbClr val="8D8C90"/>
                </a:solidFill>
                <a:latin typeface="Calibri" panose="020F0502020204030204" pitchFamily="34" charset="0"/>
              </a:defRPr>
            </a:lvl7pPr>
            <a:lvl8pPr marL="3429000" indent="-228600" defTabSz="455613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defRPr sz="1400">
                <a:solidFill>
                  <a:srgbClr val="8D8C90"/>
                </a:solidFill>
                <a:latin typeface="Calibri" panose="020F0502020204030204" pitchFamily="34" charset="0"/>
              </a:defRPr>
            </a:lvl8pPr>
            <a:lvl9pPr marL="3886200" indent="-228600" defTabSz="455613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defRPr sz="1400">
                <a:solidFill>
                  <a:srgbClr val="8D8C90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1973" b="1" dirty="0"/>
              <a:t>Ответственность для юридических лиц – субъектов малого и среднего предпринимательства </a:t>
            </a:r>
            <a:r>
              <a:rPr lang="ru-RU" altLang="ru-RU" sz="1360" b="1" dirty="0"/>
              <a:t>(ст. 4.1.2 КоАП )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ru-RU" altLang="ru-RU" sz="1428" dirty="0">
              <a:solidFill>
                <a:srgbClr val="17375E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ru-RU" altLang="ru-RU" sz="1428" dirty="0">
              <a:solidFill>
                <a:srgbClr val="17375E"/>
              </a:solidFill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/>
          </p:nvPr>
        </p:nvGraphicFramePr>
        <p:xfrm>
          <a:off x="1121036" y="1066994"/>
          <a:ext cx="6725906" cy="35879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5380">
                  <a:extLst>
                    <a:ext uri="{9D8B030D-6E8A-4147-A177-3AD203B41FA5}"/>
                  </a:extLst>
                </a:gridCol>
                <a:gridCol w="2023240">
                  <a:extLst>
                    <a:ext uri="{9D8B030D-6E8A-4147-A177-3AD203B41FA5}"/>
                  </a:extLst>
                </a:gridCol>
                <a:gridCol w="2187286">
                  <a:extLst>
                    <a:ext uri="{9D8B030D-6E8A-4147-A177-3AD203B41FA5}"/>
                  </a:extLst>
                </a:gridCol>
              </a:tblGrid>
              <a:tr h="327770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Штраф</a:t>
                      </a:r>
                    </a:p>
                  </a:txBody>
                  <a:tcPr marL="46656" marR="46656" marT="23334" marB="2333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bg1"/>
                          </a:solidFill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До 06.04.2022</a:t>
                      </a:r>
                      <a:endParaRPr lang="ru-RU" sz="1000" b="1" dirty="0">
                        <a:solidFill>
                          <a:schemeClr val="bg1"/>
                        </a:solidFill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46656" marR="46656" marT="23334" marB="2333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bg1"/>
                          </a:solidFill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После 06.04.2022</a:t>
                      </a:r>
                      <a:endParaRPr lang="ru-RU" sz="1000" b="1" dirty="0">
                        <a:solidFill>
                          <a:schemeClr val="bg1"/>
                        </a:solidFill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46656" marR="46656" marT="23334" marB="23334"/>
                </a:tc>
                <a:extLst>
                  <a:ext uri="{0D108BD9-81ED-4DB2-BD59-A6C34878D82A}"/>
                </a:extLst>
              </a:tr>
              <a:tr h="60661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За </a:t>
                      </a:r>
                      <a:r>
                        <a:rPr lang="ru-RU" sz="1100" dirty="0" smtClean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неприменение </a:t>
                      </a:r>
                      <a:r>
                        <a:rPr lang="ru-RU" sz="1100" dirty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ККТ  в установленном </a:t>
                      </a:r>
                      <a:r>
                        <a:rPr lang="ru-RU" sz="1100" dirty="0" smtClean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порядке (часть 2 статьи 14.5 КоАП РФ)</a:t>
                      </a:r>
                      <a:endParaRPr lang="ru-RU" sz="11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46656" marR="46656" marT="23334" marB="23334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solidFill>
                            <a:srgbClr val="FF0000"/>
                          </a:solidFill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Штраф от </a:t>
                      </a:r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30 </a:t>
                      </a:r>
                      <a:r>
                        <a:rPr lang="ru-RU" sz="1100" dirty="0">
                          <a:solidFill>
                            <a:srgbClr val="FF0000"/>
                          </a:solidFill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000 руб.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(от ¾</a:t>
                      </a:r>
                      <a:r>
                        <a:rPr lang="ru-RU" sz="1100" baseline="0" dirty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r>
                        <a:rPr lang="ru-RU" sz="1100" dirty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до 1 размера</a:t>
                      </a:r>
                      <a:r>
                        <a:rPr lang="ru-RU" sz="1100" baseline="0" dirty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суммы расчета)</a:t>
                      </a:r>
                      <a:endParaRPr lang="ru-RU" sz="1100" dirty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46656" marR="46656" marT="23334" marB="23334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solidFill>
                            <a:srgbClr val="FF0000"/>
                          </a:solidFill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Штраф от </a:t>
                      </a:r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15000 </a:t>
                      </a:r>
                      <a:r>
                        <a:rPr lang="ru-RU" sz="1100" dirty="0">
                          <a:solidFill>
                            <a:srgbClr val="FF0000"/>
                          </a:solidFill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руб.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(</a:t>
                      </a:r>
                      <a:r>
                        <a:rPr lang="ru-RU" sz="1100" dirty="0" smtClean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от 1</a:t>
                      </a: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/2</a:t>
                      </a:r>
                      <a:r>
                        <a:rPr lang="ru-RU" sz="1100" dirty="0" smtClean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r>
                        <a:rPr lang="ru-RU" sz="1100" dirty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¾</a:t>
                      </a:r>
                      <a:r>
                        <a:rPr lang="ru-RU" sz="1100" baseline="0" dirty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r>
                        <a:rPr lang="ru-RU" sz="1100" dirty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до </a:t>
                      </a:r>
                      <a:r>
                        <a:rPr lang="ru-RU" sz="1100" dirty="0" smtClean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1/2 </a:t>
                      </a:r>
                      <a:r>
                        <a:rPr lang="ru-RU" sz="1100" dirty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размера</a:t>
                      </a:r>
                      <a:r>
                        <a:rPr lang="ru-RU" sz="1100" baseline="0" dirty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суммы расчета)</a:t>
                      </a:r>
                      <a:endParaRPr lang="ru-RU" sz="1100" dirty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46656" marR="46656" marT="23334" marB="23334" anchor="ctr"/>
                </a:tc>
                <a:extLst>
                  <a:ext uri="{0D108BD9-81ED-4DB2-BD59-A6C34878D82A}"/>
                </a:extLst>
              </a:tr>
              <a:tr h="744691">
                <a:tc>
                  <a:txBody>
                    <a:bodyPr/>
                    <a:lstStyle/>
                    <a:p>
                      <a:pPr marL="0" marR="0" indent="0" algn="l" defTabSz="9136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За </a:t>
                      </a:r>
                      <a:r>
                        <a:rPr lang="ru-RU" sz="1100" dirty="0" smtClean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непредоставление </a:t>
                      </a:r>
                      <a:r>
                        <a:rPr lang="ru-RU" sz="1100" dirty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клиенту бумажного или электронного чека по его </a:t>
                      </a:r>
                      <a:r>
                        <a:rPr lang="ru-RU" sz="1100" dirty="0" smtClean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требованию(часть 6 статьи 14.5 КоАП РФ)</a:t>
                      </a:r>
                      <a:endParaRPr lang="ru-RU" sz="11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46656" marR="46656" marT="23334" marB="23334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100" baseline="0" dirty="0">
                          <a:solidFill>
                            <a:srgbClr val="FF0000"/>
                          </a:solidFill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Штраф 10 000 руб. </a:t>
                      </a:r>
                      <a:endParaRPr lang="ru-RU" sz="1100" baseline="0" dirty="0" smtClean="0">
                        <a:solidFill>
                          <a:srgbClr val="FF0000"/>
                        </a:solidFill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  <a:p>
                      <a:pPr algn="l"/>
                      <a:r>
                        <a:rPr lang="ru-RU" sz="1100" baseline="0" dirty="0" smtClean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или </a:t>
                      </a:r>
                      <a:r>
                        <a:rPr lang="ru-RU" sz="1100" baseline="0" dirty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п</a:t>
                      </a:r>
                      <a:r>
                        <a:rPr lang="ru-RU" sz="1100" dirty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редупреждение</a:t>
                      </a:r>
                      <a:endParaRPr lang="ru-RU" sz="11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46656" marR="46656" marT="23334" marB="23334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100" baseline="0" dirty="0">
                          <a:solidFill>
                            <a:srgbClr val="FF0000"/>
                          </a:solidFill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Штраф </a:t>
                      </a:r>
                      <a:r>
                        <a:rPr lang="ru-RU" sz="1100" baseline="0" dirty="0" smtClean="0">
                          <a:solidFill>
                            <a:srgbClr val="FF0000"/>
                          </a:solidFill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5 </a:t>
                      </a:r>
                      <a:r>
                        <a:rPr lang="ru-RU" sz="1100" baseline="0" dirty="0">
                          <a:solidFill>
                            <a:srgbClr val="FF0000"/>
                          </a:solidFill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000 руб. </a:t>
                      </a:r>
                      <a:r>
                        <a:rPr lang="ru-RU" sz="1100" baseline="0" dirty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или п</a:t>
                      </a:r>
                      <a:r>
                        <a:rPr lang="ru-RU" sz="1100" dirty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редупреждение</a:t>
                      </a:r>
                      <a:endParaRPr lang="ru-RU" sz="11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46656" marR="46656" marT="23334" marB="23334" anchor="ctr"/>
                </a:tc>
                <a:extLst>
                  <a:ext uri="{0D108BD9-81ED-4DB2-BD59-A6C34878D82A}"/>
                </a:extLst>
              </a:tr>
              <a:tr h="851706">
                <a:tc>
                  <a:txBody>
                    <a:bodyPr/>
                    <a:lstStyle/>
                    <a:p>
                      <a:pPr marL="0" marR="0" indent="0" algn="l" defTabSz="9136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kern="1200" dirty="0">
                          <a:solidFill>
                            <a:schemeClr val="dk1"/>
                          </a:solidFill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Применение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ККТ, не </a:t>
                      </a:r>
                      <a:r>
                        <a:rPr lang="ru-RU" sz="1100" b="0" i="0" kern="1200" dirty="0">
                          <a:solidFill>
                            <a:schemeClr val="dk1"/>
                          </a:solidFill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соответствующей</a:t>
                      </a:r>
                      <a:r>
                        <a:rPr lang="ru-RU" sz="1100" b="0" i="0" kern="1200" baseline="0" dirty="0">
                          <a:solidFill>
                            <a:schemeClr val="dk1"/>
                          </a:solidFill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dk1"/>
                          </a:solidFill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требованиям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ФЗ </a:t>
                      </a:r>
                      <a:r>
                        <a:rPr lang="ru-RU" sz="1100" dirty="0" smtClean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(часть 4 статьи 14.5 КоАП РФ)</a:t>
                      </a:r>
                      <a:endParaRPr lang="ru-RU" sz="11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46656" marR="46656" marT="23334" marB="23334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dirty="0" smtClean="0">
                        <a:solidFill>
                          <a:srgbClr val="FF0000"/>
                        </a:solidFill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Штраф </a:t>
                      </a:r>
                      <a:r>
                        <a:rPr lang="ru-RU" sz="1100" dirty="0">
                          <a:solidFill>
                            <a:srgbClr val="FF0000"/>
                          </a:solidFill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от 5 000 </a:t>
                      </a:r>
                      <a:endParaRPr lang="ru-RU" sz="1100" dirty="0" smtClean="0">
                        <a:solidFill>
                          <a:srgbClr val="FF0000"/>
                        </a:solidFill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до </a:t>
                      </a:r>
                      <a:r>
                        <a:rPr lang="ru-RU" sz="1100" dirty="0">
                          <a:solidFill>
                            <a:srgbClr val="FF0000"/>
                          </a:solidFill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10 000 руб. </a:t>
                      </a:r>
                      <a:r>
                        <a:rPr lang="ru-RU" sz="1100" dirty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или предупреждение </a:t>
                      </a:r>
                      <a:endParaRPr lang="ru-RU" sz="1100" b="1" dirty="0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46656" marR="46656" marT="23334" marB="23334"/>
                </a:tc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dirty="0" smtClean="0">
                        <a:solidFill>
                          <a:srgbClr val="FF0000"/>
                        </a:solidFill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Штраф от 2 500  до 5 000 руб. </a:t>
                      </a:r>
                      <a:r>
                        <a:rPr lang="ru-RU" sz="1100" dirty="0" smtClean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или предупреждение </a:t>
                      </a:r>
                      <a:endParaRPr lang="ru-RU" sz="1100" b="1" dirty="0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dirty="0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dirty="0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dirty="0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Штраф от 2 500  до 5 000 руб. </a:t>
                      </a:r>
                      <a:r>
                        <a:rPr lang="ru-RU" sz="1100" dirty="0" smtClean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или предупреждение </a:t>
                      </a:r>
                      <a:endParaRPr lang="ru-RU" sz="1100" b="1" dirty="0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46656" marR="46656" marT="23334" marB="23334"/>
                </a:tc>
                <a:extLst>
                  <a:ext uri="{0D108BD9-81ED-4DB2-BD59-A6C34878D82A}"/>
                </a:extLst>
              </a:tr>
              <a:tr h="1057181">
                <a:tc>
                  <a:txBody>
                    <a:bodyPr/>
                    <a:lstStyle/>
                    <a:p>
                      <a:pPr marL="0" marR="0" indent="0" algn="l" defTabSz="9136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За непредоставление  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информации и документов по запросам 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ФНС </a:t>
                      </a:r>
                      <a:r>
                        <a:rPr lang="ru-RU" sz="1100" dirty="0" smtClean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(часть 5 статьи 14.5 КоАП РФ)</a:t>
                      </a:r>
                      <a:endParaRPr lang="ru-RU" sz="1100" b="0" dirty="0">
                        <a:solidFill>
                          <a:schemeClr val="tx1"/>
                        </a:solidFill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46656" marR="46656" marT="23334" marB="23334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dirty="0" smtClean="0">
                        <a:solidFill>
                          <a:srgbClr val="FF0000"/>
                        </a:solidFill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Штраф от 5 000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rgbClr val="FF0000"/>
                          </a:solidFill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до 10 000 руб. </a:t>
                      </a:r>
                      <a:r>
                        <a:rPr lang="ru-RU" sz="1100" dirty="0" smtClean="0"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или предупреждение </a:t>
                      </a:r>
                      <a:endParaRPr lang="ru-RU" sz="1100" b="1" dirty="0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dirty="0">
                        <a:solidFill>
                          <a:schemeClr val="bg1"/>
                        </a:solidFill>
                      </a:endParaRPr>
                    </a:p>
                  </a:txBody>
                  <a:tcPr marL="54556" marR="54556" marT="25719" marB="25719"/>
                </a:tc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dirty="0">
                        <a:solidFill>
                          <a:schemeClr val="bg1"/>
                        </a:solidFill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/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74905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9</a:t>
            </a:fld>
            <a:endParaRPr lang="ru-RU" dirty="0"/>
          </a:p>
        </p:txBody>
      </p:sp>
      <p:graphicFrame>
        <p:nvGraphicFramePr>
          <p:cNvPr id="5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3072931"/>
              </p:ext>
            </p:extLst>
          </p:nvPr>
        </p:nvGraphicFramePr>
        <p:xfrm>
          <a:off x="755576" y="771550"/>
          <a:ext cx="7566421" cy="3456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95536" y="3867894"/>
            <a:ext cx="7848872" cy="93610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104306" tIns="52153" rIns="104306" bIns="52153" rtlCol="0" anchor="ctr">
            <a:noAutofit/>
          </a:bodyPr>
          <a:lstStyle/>
          <a:p>
            <a:pPr algn="ctr" defTabSz="1043056" fontAlgn="auto">
              <a:spcAft>
                <a:spcPts val="0"/>
              </a:spcAft>
            </a:pPr>
            <a:r>
              <a:rPr lang="ru-RU" sz="10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В целях исполнения обязанности по применению контрольно-кассовой техники в случае осуществления ранее пользователем расчета без применения контрольно-кассовой техники либо в случае применения контрольно-кассовой техники с нарушением требований законодательства Российской Федерации о применении контрольно-кассовой техники пользователь формирует кассовый чек коррекции </a:t>
            </a:r>
            <a:r>
              <a:rPr lang="ru-RU" sz="10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(БСО) </a:t>
            </a:r>
            <a:r>
              <a:rPr lang="ru-RU" sz="10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(пункт 4 статьи 4.3 Федерального закона № 54-ФЗ).</a:t>
            </a:r>
          </a:p>
          <a:p>
            <a:pPr algn="ctr" defTabSz="1043056" fontAlgn="auto">
              <a:spcAft>
                <a:spcPts val="0"/>
              </a:spcAft>
            </a:pPr>
            <a:r>
              <a:rPr lang="ru-RU" sz="10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При корректировке кассовых чеков </a:t>
            </a:r>
            <a:r>
              <a:rPr lang="ru-RU" sz="10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(БСО) </a:t>
            </a:r>
            <a:r>
              <a:rPr lang="ru-RU" sz="10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следует руководствоваться письмом ФНС России от 06.08.2018 № ЕД-4-20/15240</a:t>
            </a:r>
            <a:r>
              <a:rPr lang="ru-RU" sz="10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@ </a:t>
            </a:r>
            <a:r>
              <a:rPr lang="ru-RU" sz="10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и Методическими указаниями, размещенными на </a:t>
            </a:r>
            <a:r>
              <a:rPr lang="ru-RU" sz="10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сайте.</a:t>
            </a:r>
            <a:endParaRPr lang="ru-RU" sz="10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724068" y="411510"/>
            <a:ext cx="7214696" cy="280027"/>
          </a:xfrm>
        </p:spPr>
        <p:txBody>
          <a:bodyPr>
            <a:noAutofit/>
          </a:bodyPr>
          <a:lstStyle/>
          <a:p>
            <a:pPr algn="ctr"/>
            <a:r>
              <a:rPr lang="ru-RU" sz="2000" dirty="0">
                <a:solidFill>
                  <a:schemeClr val="tx2"/>
                </a:solidFill>
              </a:rPr>
              <a:t>Освобождение от </a:t>
            </a:r>
            <a:r>
              <a:rPr lang="ru-RU" sz="2000" dirty="0" smtClean="0">
                <a:solidFill>
                  <a:schemeClr val="tx2"/>
                </a:solidFill>
              </a:rPr>
              <a:t>ответственности</a:t>
            </a:r>
            <a:endParaRPr lang="ru-RU" sz="2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57451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104306" tIns="52153" rIns="104306" bIns="52153" rtlCol="0" anchor="ctr">
        <a:normAutofit/>
      </a:bodyPr>
      <a:lstStyle>
        <a:defPPr marL="0" marR="0" indent="0" algn="l" defTabSz="1043056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4800" b="1" i="0" u="none" strike="noStrike" kern="1200" cap="none" spc="0" normalizeH="0" baseline="0" noProof="0" dirty="0" smtClean="0">
            <a:ln>
              <a:noFill/>
            </a:ln>
            <a:solidFill>
              <a:srgbClr val="005AA9"/>
            </a:solidFill>
            <a:effectLst/>
            <a:uLnTx/>
            <a:uFillTx/>
            <a:latin typeface="+mj-lt"/>
            <a:ea typeface="+mj-ea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Present_FNS2012_16-9 копия</Template>
  <TotalTime>9554</TotalTime>
  <Words>1034</Words>
  <Application>Microsoft Office PowerPoint</Application>
  <PresentationFormat>Экран (16:9)</PresentationFormat>
  <Paragraphs>152</Paragraphs>
  <Slides>12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 Unicode MS</vt:lpstr>
      <vt:lpstr>Arial</vt:lpstr>
      <vt:lpstr>Calibri</vt:lpstr>
      <vt:lpstr>Wingdings</vt:lpstr>
      <vt:lpstr>Тема Office</vt:lpstr>
      <vt:lpstr>Презентация PowerPoint</vt:lpstr>
      <vt:lpstr>Федеральный закон от 22.05.2003 № 54-ФЗ «О применении  контрольно-кассовой техники при осуществлении расчетов в Российской Федерации»</vt:lpstr>
      <vt:lpstr>Презентация PowerPoint</vt:lpstr>
      <vt:lpstr>Презентация PowerPoint</vt:lpstr>
      <vt:lpstr>Презентация PowerPoint</vt:lpstr>
      <vt:lpstr>Расчеты в рамках агентских отношений</vt:lpstr>
      <vt:lpstr>Презентация PowerPoint</vt:lpstr>
      <vt:lpstr>Презентация PowerPoint</vt:lpstr>
      <vt:lpstr>Освобождение от ответственности</vt:lpstr>
      <vt:lpstr>Презентация PowerPoint</vt:lpstr>
      <vt:lpstr>Функция реализована на сайте ФНС России www.nalog.ru и через мобильное приложение</vt:lpstr>
      <vt:lpstr>СПАСИБО ЗА ВНИМАНИЕ!</vt:lpstr>
    </vt:vector>
  </TitlesOfParts>
  <Company>Russian Federal DPC Tax Services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ЗАСЕДАНИЕ КОЛЛЕГИИ  УФНС РОССИИ ПО Г. МОСКВЕ</dc:title>
  <dc:creator>Россошанская Анна Сергеевна</dc:creator>
  <cp:lastModifiedBy>1</cp:lastModifiedBy>
  <cp:revision>316</cp:revision>
  <cp:lastPrinted>2022-06-22T12:10:38Z</cp:lastPrinted>
  <dcterms:created xsi:type="dcterms:W3CDTF">2020-11-30T08:31:44Z</dcterms:created>
  <dcterms:modified xsi:type="dcterms:W3CDTF">2023-09-05T09:07:21Z</dcterms:modified>
</cp:coreProperties>
</file>