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246" r:id="rId2"/>
  </p:sldIdLst>
  <p:sldSz cx="12192000" cy="6858000"/>
  <p:notesSz cx="9874250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94C"/>
    <a:srgbClr val="ECF3FA"/>
    <a:srgbClr val="5C65E2"/>
    <a:srgbClr val="F8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FC164-26D8-4F35-AC5F-82FE4746DFB2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CCFC6-3A77-4301-B0CD-B2F904966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64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26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BBBD8-07AA-4D26-BAFE-5E75B7675D80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50900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6" y="3271381"/>
            <a:ext cx="789940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27884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26" y="6456612"/>
            <a:ext cx="427884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B9704-C01F-4CC7-817D-57C14FE40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03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047653-A6A2-4263-A608-6853C7918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8B0896E-6914-47BD-900F-B14DC81B4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AAD1D5-484E-43D6-9DC5-0A781B55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B1DF85-0CDC-4949-95A4-30E79BB5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DDC4FFB-8135-4AB4-B960-47E9A0BC4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37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0EDF90-C7AB-4091-B5AB-16EBCAAEF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ECC5AF8-BDD8-4B92-AF5E-1D04C755D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6E91C9-2878-4C51-B645-CF44EA95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DE47B8-415D-4D25-8F0E-6C7CB3C7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D205DC5-159B-4A40-89CE-77CF6304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18694AE-2B4B-4E1C-87E5-60B6E9B47D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D8433EA-4387-45EF-9989-66BE182A1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7B9F0C1-4117-4585-886A-D7DFAC90E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A91714D-FFE4-4598-B642-A46AEB1A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7C6BBF-AAC3-4BE6-82B0-73490618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3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53C8D5-5B31-46BF-8DD5-C9F7E27A2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C1E0B24-CAFD-4B3F-8A1C-FD70AF5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A296E3-574E-4D6D-9CFD-A9E2A0C7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D38B55-D4C1-411F-B815-8DE5E54F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D5F239D-71A2-4261-9605-13AFBD80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53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46885E-DA76-41CE-99DF-5D6B0C58C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2C6D8A-5D88-4C04-AD27-C3B692D71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B202E0-BE45-4F39-92D4-8390CA10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1444F4-F0E7-49D0-A817-95E20F25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05C304-CD42-43AE-9BF4-4BD84CA9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BA985-AA80-49AD-8A24-283B511E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1FF5E7-E2CA-4009-9A18-30C92A2A3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62F3C25-ED84-4CC0-98D1-678D2946E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3AF4B17-4BB5-42E2-A297-7365F773A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F250166-1FB9-4FFC-9382-6D024501F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34B914C-0825-4AFB-AD78-BDE88FFF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23CBEA-D4FD-437F-864B-048883648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2B86C9-CE7E-4D08-BDB9-03F5FF071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9EA9D00-B4AE-478C-BF01-4C8BBF75F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23D9A81-5A07-4B5D-859C-0AB740447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7037D2F-6A00-46C5-AAFB-88014028D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17780B1-575B-4123-9B4E-DFBB4C8B9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7CFB3F2-629C-43DC-B202-98F44BE9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ADAAE58-6CEF-4EB4-87E4-42749F1A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31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214908-FA06-446D-BE82-CB78164CA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2A746D-8ADB-49B7-9480-DD65DF4EA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1D9DA9E-9543-4EFA-9AAE-47075A38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97EB4B1-5888-4331-B47C-52D5CBC0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2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6533881-B25E-4FC4-BA38-9D06E5FB2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09D9807-5514-480B-997E-A0624C56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9C63A75-A501-47B9-A4F2-F066841E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9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875E55-E2F7-4C59-A431-C9792BB3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8B9342-9A1E-4FBD-ADDD-0926F87E5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21712B2-3CE6-421F-B652-3C8B9E1CF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ED7F24C-27E7-4D16-9DBE-7032D1CA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4358BC-5FFC-4B9E-9D22-4232B3E1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9ECBC4E-13A8-402A-82C9-734CFF1F0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5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AE79C2-DF2A-49FB-B418-653325E2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4516A0-B5A4-4C15-B420-34AFD6B95F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7C966BD-F7A6-42BE-9126-02D0083D5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6C9EBB4-2E8F-4813-A41E-CC94FC132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8329241-1874-4D64-B7B9-56281B0D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0E521A-238D-4580-93E6-36ADE9AE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60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32090F-569A-474E-89AB-256129FE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562CB0-4C93-45D1-915C-9C193938E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4944B2-B7F2-47DE-9212-E2448C57A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AE3C-F034-423D-ABD8-6C0267A5D3D4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E63D930-E117-4E2D-A46B-EF43997BA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10E5D8-6103-4952-A910-CB9AE9334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35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347DFD80-2D09-4CD7-9C6F-EF3E5502999C}"/>
              </a:ext>
            </a:extLst>
          </p:cNvPr>
          <p:cNvSpPr txBox="1">
            <a:spLocks/>
          </p:cNvSpPr>
          <p:nvPr/>
        </p:nvSpPr>
        <p:spPr>
          <a:xfrm>
            <a:off x="191386" y="-3392"/>
            <a:ext cx="12000613" cy="811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Сроки уплаты и представления уведомлений об исчисленных суммах 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НДФЛ и страховых взносов за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квартал 2024 года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="" xmlns:a16="http://schemas.microsoft.com/office/drawing/2014/main" id="{5E848194-B880-4247-AB0F-0897013C8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642490"/>
              </p:ext>
            </p:extLst>
          </p:nvPr>
        </p:nvGraphicFramePr>
        <p:xfrm>
          <a:off x="191386" y="3732028"/>
          <a:ext cx="11780874" cy="3018938"/>
        </p:xfrm>
        <a:graphic>
          <a:graphicData uri="http://schemas.openxmlformats.org/drawingml/2006/table">
            <a:tbl>
              <a:tblPr firstRow="1" bandRow="1"/>
              <a:tblGrid>
                <a:gridCol w="2381693">
                  <a:extLst>
                    <a:ext uri="{9D8B030D-6E8A-4147-A177-3AD203B41FA5}">
                      <a16:colId xmlns="" xmlns:a16="http://schemas.microsoft.com/office/drawing/2014/main" val="3303421112"/>
                    </a:ext>
                  </a:extLst>
                </a:gridCol>
                <a:gridCol w="3147238">
                  <a:extLst>
                    <a:ext uri="{9D8B030D-6E8A-4147-A177-3AD203B41FA5}">
                      <a16:colId xmlns="" xmlns:a16="http://schemas.microsoft.com/office/drawing/2014/main" val="2944970942"/>
                    </a:ext>
                  </a:extLst>
                </a:gridCol>
                <a:gridCol w="3051875">
                  <a:extLst>
                    <a:ext uri="{9D8B030D-6E8A-4147-A177-3AD203B41FA5}">
                      <a16:colId xmlns="" xmlns:a16="http://schemas.microsoft.com/office/drawing/2014/main" val="2397056217"/>
                    </a:ext>
                  </a:extLst>
                </a:gridCol>
                <a:gridCol w="3200068">
                  <a:extLst>
                    <a:ext uri="{9D8B030D-6E8A-4147-A177-3AD203B41FA5}">
                      <a16:colId xmlns="" xmlns:a16="http://schemas.microsoft.com/office/drawing/2014/main" val="3309324575"/>
                    </a:ext>
                  </a:extLst>
                </a:gridCol>
              </a:tblGrid>
              <a:tr h="986217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Страховые взносы</a:t>
                      </a:r>
                    </a:p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(плательщики, производящие</a:t>
                      </a:r>
                      <a:r>
                        <a:rPr lang="ru-RU" sz="18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выплаты и иные вознаграждения физическим лицам)</a:t>
                      </a:r>
                      <a:endParaRPr lang="ru-RU" sz="18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3531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исчисления и уплаты СВ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подачи уведомления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учетом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переноса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сроков 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 с НК РФ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уплаты СВ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учетом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переноса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сроков 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 с НК РФ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23998"/>
                  </a:ext>
                </a:extLst>
              </a:tr>
              <a:tr h="3205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Июль 2024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26.08.2024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28.08.2024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1931">
                <a:tc vMerge="1">
                  <a:txBody>
                    <a:bodyPr/>
                    <a:lstStyle/>
                    <a:p>
                      <a:pPr marL="0" algn="l" defTabSz="913531" rtl="0" eaLnBrk="1" latinLnBrk="0" hangingPunct="1"/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3D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Август 2024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25.09.2024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30.09.2024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142979"/>
                  </a:ext>
                </a:extLst>
              </a:tr>
              <a:tr h="1059048">
                <a:tc vMerge="1">
                  <a:txBody>
                    <a:bodyPr/>
                    <a:lstStyle/>
                    <a:p>
                      <a:pPr marL="85725" marR="0" lvl="0" indent="0" algn="l" defTabSz="91353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Сентябрь 2024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Представление</a:t>
                      </a:r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уведомления </a:t>
                      </a:r>
                    </a:p>
                    <a:p>
                      <a:pPr marL="0" algn="ctr" defTabSz="913531" rtl="0" eaLnBrk="1" latinLnBrk="0" hangingPunct="1"/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требуется </a:t>
                      </a:r>
                    </a:p>
                    <a:p>
                      <a:pPr marL="0" algn="ctr" defTabSz="913531" rtl="0" eaLnBrk="1" latinLnBrk="0" hangingPunct="1"/>
                      <a:r>
                        <a:rPr lang="ru-RU" sz="14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для представления расчета по страховым взносам за 9 месяцев  2024 года – не позднее 25.10.2024) 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28.10.2024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298127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D2E4BF73-0B9F-06BD-870C-0DD6E3FB2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314792"/>
              </p:ext>
            </p:extLst>
          </p:nvPr>
        </p:nvGraphicFramePr>
        <p:xfrm>
          <a:off x="191386" y="789626"/>
          <a:ext cx="11802141" cy="2649858"/>
        </p:xfrm>
        <a:graphic>
          <a:graphicData uri="http://schemas.openxmlformats.org/drawingml/2006/table">
            <a:tbl>
              <a:tblPr firstRow="1" bandRow="1"/>
              <a:tblGrid>
                <a:gridCol w="2379564">
                  <a:extLst>
                    <a:ext uri="{9D8B030D-6E8A-4147-A177-3AD203B41FA5}">
                      <a16:colId xmlns="" xmlns:a16="http://schemas.microsoft.com/office/drawing/2014/main" val="120124937"/>
                    </a:ext>
                  </a:extLst>
                </a:gridCol>
                <a:gridCol w="3181173">
                  <a:extLst>
                    <a:ext uri="{9D8B030D-6E8A-4147-A177-3AD203B41FA5}">
                      <a16:colId xmlns="" xmlns:a16="http://schemas.microsoft.com/office/drawing/2014/main" val="796566857"/>
                    </a:ext>
                  </a:extLst>
                </a:gridCol>
                <a:gridCol w="3101200">
                  <a:extLst>
                    <a:ext uri="{9D8B030D-6E8A-4147-A177-3AD203B41FA5}">
                      <a16:colId xmlns="" xmlns:a16="http://schemas.microsoft.com/office/drawing/2014/main" val="2873973929"/>
                    </a:ext>
                  </a:extLst>
                </a:gridCol>
                <a:gridCol w="3140204">
                  <a:extLst>
                    <a:ext uri="{9D8B030D-6E8A-4147-A177-3AD203B41FA5}">
                      <a16:colId xmlns="" xmlns:a16="http://schemas.microsoft.com/office/drawing/2014/main" val="3168773825"/>
                    </a:ext>
                  </a:extLst>
                </a:gridCol>
              </a:tblGrid>
              <a:tr h="492083">
                <a:tc rowSpan="7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НДФЛ</a:t>
                      </a:r>
                    </a:p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Aptos" panose="020B0004020202020204" pitchFamily="34" charset="0"/>
                          <a:cs typeface="Times New Roman" pitchFamily="18" charset="0"/>
                        </a:rPr>
                        <a:t>(налоговые агенты)</a:t>
                      </a: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Период исчисления и удержания НДФЛ</a:t>
                      </a:r>
                      <a:endParaRPr lang="ru-RU" sz="1400" b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Срок подачи уведомления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(с учетом переноса сроков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 соответствии с НК РФ)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Срок уплаты НДФЛ</a:t>
                      </a:r>
                      <a:r>
                        <a:rPr lang="en-US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kern="1200" dirty="0" smtClean="0">
                        <a:solidFill>
                          <a:srgbClr val="000000"/>
                        </a:solidFill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(с учетом переноса сроков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 соответствии с НК РФ)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3155670"/>
                  </a:ext>
                </a:extLst>
              </a:tr>
              <a:tr h="279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01.07.2024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22.07.2024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25.07.2024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29.07.2024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3561967"/>
                  </a:ext>
                </a:extLst>
              </a:tr>
              <a:tr h="304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23.07.2024 по 31.07.2024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6510397"/>
                  </a:ext>
                </a:extLst>
              </a:tr>
              <a:tr h="277577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01.08.2024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28.08.2024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53441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23.08.2024 по 31.08.2024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53441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01.09.2024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85971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23.09.2024 по 30.09.2024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03.10.2024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07.10.2024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10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208</Words>
  <Application>Microsoft Office PowerPoint</Application>
  <PresentationFormat>Широкоэкранный</PresentationFormat>
  <Paragraphs>50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Серкова Валерия Андреевна</dc:creator>
  <cp:lastModifiedBy>Махов Сергей Александрович</cp:lastModifiedBy>
  <cp:revision>89</cp:revision>
  <cp:lastPrinted>2024-07-01T10:03:05Z</cp:lastPrinted>
  <dcterms:created xsi:type="dcterms:W3CDTF">2024-05-28T11:28:21Z</dcterms:created>
  <dcterms:modified xsi:type="dcterms:W3CDTF">2024-07-04T13:22:06Z</dcterms:modified>
</cp:coreProperties>
</file>