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drawings/drawing8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drawings/drawing9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9.xml" ContentType="application/vnd.ms-office.chartcolorstyle+xml"/>
  <Override PartName="/ppt/charts/style9.xml" ContentType="application/vnd.ms-office.chartstyle+xml"/>
  <Override PartName="/ppt/charts/colors10.xml" ContentType="application/vnd.ms-office.chartcolorstyle+xml"/>
  <Override PartName="/ppt/charts/style10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92" r:id="rId3"/>
    <p:sldId id="274" r:id="rId4"/>
    <p:sldId id="281" r:id="rId5"/>
    <p:sldId id="297" r:id="rId6"/>
    <p:sldId id="299" r:id="rId7"/>
    <p:sldId id="300" r:id="rId8"/>
    <p:sldId id="301" r:id="rId9"/>
    <p:sldId id="283" r:id="rId10"/>
    <p:sldId id="286" r:id="rId11"/>
    <p:sldId id="287" r:id="rId12"/>
    <p:sldId id="303" r:id="rId13"/>
    <p:sldId id="304" r:id="rId1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6380172-A024-4FD8-98C6-A22169BFBB63}">
          <p14:sldIdLst>
            <p14:sldId id="257"/>
            <p14:sldId id="292"/>
            <p14:sldId id="274"/>
            <p14:sldId id="281"/>
            <p14:sldId id="297"/>
            <p14:sldId id="299"/>
            <p14:sldId id="300"/>
            <p14:sldId id="301"/>
          </p14:sldIdLst>
        </p14:section>
        <p14:section name="Раздел без заголовка" id="{C980DA0C-522A-4833-89CE-BC8C1073CE1D}">
          <p14:sldIdLst>
            <p14:sldId id="283"/>
            <p14:sldId id="286"/>
            <p14:sldId id="287"/>
            <p14:sldId id="303"/>
            <p14:sldId id="30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orient="horz" pos="232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pos="74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34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20" autoAdjust="0"/>
  </p:normalViewPr>
  <p:slideViewPr>
    <p:cSldViewPr snapToGrid="0">
      <p:cViewPr varScale="1">
        <p:scale>
          <a:sx n="110" d="100"/>
          <a:sy n="110" d="100"/>
        </p:scale>
        <p:origin x="-540" y="-96"/>
      </p:cViewPr>
      <p:guideLst>
        <p:guide orient="horz" pos="2160"/>
        <p:guide orient="horz" pos="232"/>
        <p:guide orient="horz" pos="3952"/>
        <p:guide pos="3840"/>
        <p:guide pos="257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5.xlsx"/><Relationship Id="rId4" Type="http://schemas.microsoft.com/office/2011/relationships/chartStyle" Target="style6.xm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9.xml"/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6.xlsx"/><Relationship Id="rId4" Type="http://schemas.microsoft.com/office/2011/relationships/chartStyle" Target="style9.xml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7.xlsx"/><Relationship Id="rId4" Type="http://schemas.microsoft.com/office/2011/relationships/chartStyle" Target="style10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9D861C-8A1E-4AC4-AB5F-0A983510D790}" type="doc">
      <dgm:prSet loTypeId="urn:microsoft.com/office/officeart/2005/8/layout/list1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A63B790-65D2-4A7D-AC6F-390E19DD9B91}">
      <dgm:prSet phldrT="[Текст]" custT="1"/>
      <dgm:spPr/>
      <dgm:t>
        <a:bodyPr/>
        <a:lstStyle/>
        <a:p>
          <a:pPr algn="just"/>
          <a:r>
            <a:rPr lang="ru-RU" sz="1400" dirty="0" smtClean="0"/>
            <a:t>получившие доходы от продажи имущества, находившегося в собственности менее минимального  предельного срока владения и не попадающего под освобождение от налогообложения, а также получившие доход от реализации имущественных прав (переуступка права требования);</a:t>
          </a:r>
        </a:p>
      </dgm:t>
    </dgm:pt>
    <dgm:pt modelId="{594F0BB0-3778-4807-A5EC-1DE987E2CDA3}" type="parTrans" cxnId="{80905C71-667F-4EF1-92BD-E3D82A3CD7E3}">
      <dgm:prSet/>
      <dgm:spPr/>
      <dgm:t>
        <a:bodyPr/>
        <a:lstStyle/>
        <a:p>
          <a:endParaRPr lang="ru-RU"/>
        </a:p>
      </dgm:t>
    </dgm:pt>
    <dgm:pt modelId="{E30FED3F-3C13-4C86-AFE1-03920BB4C5FD}" type="sibTrans" cxnId="{80905C71-667F-4EF1-92BD-E3D82A3CD7E3}">
      <dgm:prSet/>
      <dgm:spPr/>
      <dgm:t>
        <a:bodyPr/>
        <a:lstStyle/>
        <a:p>
          <a:endParaRPr lang="ru-RU"/>
        </a:p>
      </dgm:t>
    </dgm:pt>
    <dgm:pt modelId="{EE6A0258-D6C8-4A2A-80CC-04098F15509B}">
      <dgm:prSet phldrT="[Текст]" custT="1"/>
      <dgm:spPr/>
      <dgm:t>
        <a:bodyPr/>
        <a:lstStyle/>
        <a:p>
          <a:pPr algn="just"/>
          <a:r>
            <a:rPr lang="ru-RU" sz="1400" dirty="0" smtClean="0"/>
            <a:t>получившие в дар от физических лиц, не являющихся близкими родственниками, недвижимого имущества, транспортных средств, акций, долей, паев;</a:t>
          </a:r>
          <a:endParaRPr lang="ru-RU" sz="1400" dirty="0"/>
        </a:p>
      </dgm:t>
    </dgm:pt>
    <dgm:pt modelId="{BFEDE2B7-D391-4487-98C5-EAA33BD2A280}" type="parTrans" cxnId="{60A9419D-9696-466B-B17B-9CD4555F0990}">
      <dgm:prSet/>
      <dgm:spPr/>
      <dgm:t>
        <a:bodyPr/>
        <a:lstStyle/>
        <a:p>
          <a:endParaRPr lang="ru-RU"/>
        </a:p>
      </dgm:t>
    </dgm:pt>
    <dgm:pt modelId="{39BBE213-BA1E-44CE-8564-493C16764C6A}" type="sibTrans" cxnId="{60A9419D-9696-466B-B17B-9CD4555F0990}">
      <dgm:prSet/>
      <dgm:spPr/>
      <dgm:t>
        <a:bodyPr/>
        <a:lstStyle/>
        <a:p>
          <a:endParaRPr lang="ru-RU"/>
        </a:p>
      </dgm:t>
    </dgm:pt>
    <dgm:pt modelId="{F941EBFA-0E8D-4CEE-A825-9F4F0BB96C7E}">
      <dgm:prSet phldrT="[Текст]" custT="1"/>
      <dgm:spPr/>
      <dgm:t>
        <a:bodyPr/>
        <a:lstStyle/>
        <a:p>
          <a:pPr algn="just"/>
          <a:r>
            <a:rPr lang="ru-RU" sz="1400" dirty="0" smtClean="0"/>
            <a:t>получившие вознаграждения от физических лиц и организаций, не являющихся налоговыми агентами,  на основе заключенных договоров и договоров гражданско-правового характера, включая доходы по договора имущественного найма или </a:t>
          </a:r>
          <a:br>
            <a:rPr lang="ru-RU" sz="1400" dirty="0" smtClean="0"/>
          </a:br>
          <a:r>
            <a:rPr lang="ru-RU" sz="1400" dirty="0" smtClean="0"/>
            <a:t>договорам аренды любого имущества;</a:t>
          </a:r>
          <a:endParaRPr lang="ru-RU" sz="1400" dirty="0"/>
        </a:p>
      </dgm:t>
    </dgm:pt>
    <dgm:pt modelId="{BC71DFC3-BFA3-43C9-9525-2D78FF8A9620}" type="parTrans" cxnId="{8941F4DE-8E73-4023-9221-34A9F5E6D046}">
      <dgm:prSet/>
      <dgm:spPr/>
      <dgm:t>
        <a:bodyPr/>
        <a:lstStyle/>
        <a:p>
          <a:endParaRPr lang="ru-RU"/>
        </a:p>
      </dgm:t>
    </dgm:pt>
    <dgm:pt modelId="{0AB719CB-B214-416F-A03B-F0A45A9D11F1}" type="sibTrans" cxnId="{8941F4DE-8E73-4023-9221-34A9F5E6D046}">
      <dgm:prSet/>
      <dgm:spPr/>
      <dgm:t>
        <a:bodyPr/>
        <a:lstStyle/>
        <a:p>
          <a:endParaRPr lang="ru-RU"/>
        </a:p>
      </dgm:t>
    </dgm:pt>
    <dgm:pt modelId="{EEB12C83-4BE0-46E1-BAE4-67E052896BDB}" type="pres">
      <dgm:prSet presAssocID="{F29D861C-8A1E-4AC4-AB5F-0A983510D79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0A4BD2-3781-4A23-9F60-87FF852E79C7}" type="pres">
      <dgm:prSet presAssocID="{DA63B790-65D2-4A7D-AC6F-390E19DD9B91}" presName="parentLin" presStyleCnt="0"/>
      <dgm:spPr/>
    </dgm:pt>
    <dgm:pt modelId="{003AA229-14F2-4086-868A-3C79E188D0F7}" type="pres">
      <dgm:prSet presAssocID="{DA63B790-65D2-4A7D-AC6F-390E19DD9B9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03F70E5-76F5-4A60-8726-ED5540FC81C0}" type="pres">
      <dgm:prSet presAssocID="{DA63B790-65D2-4A7D-AC6F-390E19DD9B91}" presName="parentText" presStyleLbl="node1" presStyleIdx="0" presStyleCnt="3" custScaleX="137074" custScaleY="1765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89C3DE-5192-4128-96B1-0BE3AB04379F}" type="pres">
      <dgm:prSet presAssocID="{DA63B790-65D2-4A7D-AC6F-390E19DD9B91}" presName="negativeSpace" presStyleCnt="0"/>
      <dgm:spPr/>
    </dgm:pt>
    <dgm:pt modelId="{29969262-26E9-46B7-B3B8-6A4640A8A318}" type="pres">
      <dgm:prSet presAssocID="{DA63B790-65D2-4A7D-AC6F-390E19DD9B91}" presName="childText" presStyleLbl="conFgAcc1" presStyleIdx="0" presStyleCnt="3">
        <dgm:presLayoutVars>
          <dgm:bulletEnabled val="1"/>
        </dgm:presLayoutVars>
      </dgm:prSet>
      <dgm:spPr/>
    </dgm:pt>
    <dgm:pt modelId="{FE735701-03BC-40F0-8214-068B392719FD}" type="pres">
      <dgm:prSet presAssocID="{E30FED3F-3C13-4C86-AFE1-03920BB4C5FD}" presName="spaceBetweenRectangles" presStyleCnt="0"/>
      <dgm:spPr/>
    </dgm:pt>
    <dgm:pt modelId="{B7F2ABE8-C396-4733-9AE1-417E0798085C}" type="pres">
      <dgm:prSet presAssocID="{EE6A0258-D6C8-4A2A-80CC-04098F15509B}" presName="parentLin" presStyleCnt="0"/>
      <dgm:spPr/>
    </dgm:pt>
    <dgm:pt modelId="{CEB006CC-9A90-432C-A2CE-E5C69167882E}" type="pres">
      <dgm:prSet presAssocID="{EE6A0258-D6C8-4A2A-80CC-04098F15509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DD7E74A-2A0E-41D4-98D4-7A8AAFDA4378}" type="pres">
      <dgm:prSet presAssocID="{EE6A0258-D6C8-4A2A-80CC-04098F15509B}" presName="parentText" presStyleLbl="node1" presStyleIdx="1" presStyleCnt="3" custScaleX="140347" custScaleY="1332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59D05C-66BD-4A02-B35F-4C908686D4C4}" type="pres">
      <dgm:prSet presAssocID="{EE6A0258-D6C8-4A2A-80CC-04098F15509B}" presName="negativeSpace" presStyleCnt="0"/>
      <dgm:spPr/>
    </dgm:pt>
    <dgm:pt modelId="{71E983BC-89A5-439B-A3F8-BC919EC4C9BB}" type="pres">
      <dgm:prSet presAssocID="{EE6A0258-D6C8-4A2A-80CC-04098F15509B}" presName="childText" presStyleLbl="conFgAcc1" presStyleIdx="1" presStyleCnt="3">
        <dgm:presLayoutVars>
          <dgm:bulletEnabled val="1"/>
        </dgm:presLayoutVars>
      </dgm:prSet>
      <dgm:spPr/>
    </dgm:pt>
    <dgm:pt modelId="{C9C60E1E-0463-4E18-9577-AAB8F798F53C}" type="pres">
      <dgm:prSet presAssocID="{39BBE213-BA1E-44CE-8564-493C16764C6A}" presName="spaceBetweenRectangles" presStyleCnt="0"/>
      <dgm:spPr/>
    </dgm:pt>
    <dgm:pt modelId="{310C50C9-0493-4249-926C-2DB2B44BF865}" type="pres">
      <dgm:prSet presAssocID="{F941EBFA-0E8D-4CEE-A825-9F4F0BB96C7E}" presName="parentLin" presStyleCnt="0"/>
      <dgm:spPr/>
    </dgm:pt>
    <dgm:pt modelId="{E1A8774A-4779-4B95-A897-E216686EF562}" type="pres">
      <dgm:prSet presAssocID="{F941EBFA-0E8D-4CEE-A825-9F4F0BB96C7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18F3C08-A417-4C04-8AE2-B84150E77151}" type="pres">
      <dgm:prSet presAssocID="{F941EBFA-0E8D-4CEE-A825-9F4F0BB96C7E}" presName="parentText" presStyleLbl="node1" presStyleIdx="2" presStyleCnt="3" custScaleX="141095" custScaleY="2006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E88588-73D9-492C-A4CD-A0A76371CCC0}" type="pres">
      <dgm:prSet presAssocID="{F941EBFA-0E8D-4CEE-A825-9F4F0BB96C7E}" presName="negativeSpace" presStyleCnt="0"/>
      <dgm:spPr/>
    </dgm:pt>
    <dgm:pt modelId="{CE64E29A-E96B-4AC5-9C59-9576DD6A5120}" type="pres">
      <dgm:prSet presAssocID="{F941EBFA-0E8D-4CEE-A825-9F4F0BB96C7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13D8195-8AED-4615-B836-6CCBE1A93432}" type="presOf" srcId="{EE6A0258-D6C8-4A2A-80CC-04098F15509B}" destId="{5DD7E74A-2A0E-41D4-98D4-7A8AAFDA4378}" srcOrd="1" destOrd="0" presId="urn:microsoft.com/office/officeart/2005/8/layout/list1"/>
    <dgm:cxn modelId="{FC31181B-9294-41D5-8D5A-F696E8BDF8C3}" type="presOf" srcId="{F29D861C-8A1E-4AC4-AB5F-0A983510D790}" destId="{EEB12C83-4BE0-46E1-BAE4-67E052896BDB}" srcOrd="0" destOrd="0" presId="urn:microsoft.com/office/officeart/2005/8/layout/list1"/>
    <dgm:cxn modelId="{8B44BB98-9526-4C61-B8CE-F036B117FB8B}" type="presOf" srcId="{F941EBFA-0E8D-4CEE-A825-9F4F0BB96C7E}" destId="{E1A8774A-4779-4B95-A897-E216686EF562}" srcOrd="0" destOrd="0" presId="urn:microsoft.com/office/officeart/2005/8/layout/list1"/>
    <dgm:cxn modelId="{8941F4DE-8E73-4023-9221-34A9F5E6D046}" srcId="{F29D861C-8A1E-4AC4-AB5F-0A983510D790}" destId="{F941EBFA-0E8D-4CEE-A825-9F4F0BB96C7E}" srcOrd="2" destOrd="0" parTransId="{BC71DFC3-BFA3-43C9-9525-2D78FF8A9620}" sibTransId="{0AB719CB-B214-416F-A03B-F0A45A9D11F1}"/>
    <dgm:cxn modelId="{60A9419D-9696-466B-B17B-9CD4555F0990}" srcId="{F29D861C-8A1E-4AC4-AB5F-0A983510D790}" destId="{EE6A0258-D6C8-4A2A-80CC-04098F15509B}" srcOrd="1" destOrd="0" parTransId="{BFEDE2B7-D391-4487-98C5-EAA33BD2A280}" sibTransId="{39BBE213-BA1E-44CE-8564-493C16764C6A}"/>
    <dgm:cxn modelId="{7C4DB220-36D9-4550-A407-026B7B1E439F}" type="presOf" srcId="{DA63B790-65D2-4A7D-AC6F-390E19DD9B91}" destId="{003AA229-14F2-4086-868A-3C79E188D0F7}" srcOrd="0" destOrd="0" presId="urn:microsoft.com/office/officeart/2005/8/layout/list1"/>
    <dgm:cxn modelId="{582ADB34-0EBA-4DAE-8F34-45FACD399AEE}" type="presOf" srcId="{EE6A0258-D6C8-4A2A-80CC-04098F15509B}" destId="{CEB006CC-9A90-432C-A2CE-E5C69167882E}" srcOrd="0" destOrd="0" presId="urn:microsoft.com/office/officeart/2005/8/layout/list1"/>
    <dgm:cxn modelId="{0B4B8782-1323-43C7-9899-2D39FA07AF06}" type="presOf" srcId="{DA63B790-65D2-4A7D-AC6F-390E19DD9B91}" destId="{803F70E5-76F5-4A60-8726-ED5540FC81C0}" srcOrd="1" destOrd="0" presId="urn:microsoft.com/office/officeart/2005/8/layout/list1"/>
    <dgm:cxn modelId="{64B45C4E-E980-40B2-8CFE-6020B466C47B}" type="presOf" srcId="{F941EBFA-0E8D-4CEE-A825-9F4F0BB96C7E}" destId="{518F3C08-A417-4C04-8AE2-B84150E77151}" srcOrd="1" destOrd="0" presId="urn:microsoft.com/office/officeart/2005/8/layout/list1"/>
    <dgm:cxn modelId="{80905C71-667F-4EF1-92BD-E3D82A3CD7E3}" srcId="{F29D861C-8A1E-4AC4-AB5F-0A983510D790}" destId="{DA63B790-65D2-4A7D-AC6F-390E19DD9B91}" srcOrd="0" destOrd="0" parTransId="{594F0BB0-3778-4807-A5EC-1DE987E2CDA3}" sibTransId="{E30FED3F-3C13-4C86-AFE1-03920BB4C5FD}"/>
    <dgm:cxn modelId="{135CA367-116F-40E6-8CD3-0A93EEA1D2CF}" type="presParOf" srcId="{EEB12C83-4BE0-46E1-BAE4-67E052896BDB}" destId="{7D0A4BD2-3781-4A23-9F60-87FF852E79C7}" srcOrd="0" destOrd="0" presId="urn:microsoft.com/office/officeart/2005/8/layout/list1"/>
    <dgm:cxn modelId="{E68EBEA7-3901-4293-BAEE-82F98F1BF684}" type="presParOf" srcId="{7D0A4BD2-3781-4A23-9F60-87FF852E79C7}" destId="{003AA229-14F2-4086-868A-3C79E188D0F7}" srcOrd="0" destOrd="0" presId="urn:microsoft.com/office/officeart/2005/8/layout/list1"/>
    <dgm:cxn modelId="{52D3FF07-B9EF-46F3-A9E7-C1901BE22A97}" type="presParOf" srcId="{7D0A4BD2-3781-4A23-9F60-87FF852E79C7}" destId="{803F70E5-76F5-4A60-8726-ED5540FC81C0}" srcOrd="1" destOrd="0" presId="urn:microsoft.com/office/officeart/2005/8/layout/list1"/>
    <dgm:cxn modelId="{8A212B54-79B6-459F-8A8C-F106B3352E43}" type="presParOf" srcId="{EEB12C83-4BE0-46E1-BAE4-67E052896BDB}" destId="{6C89C3DE-5192-4128-96B1-0BE3AB04379F}" srcOrd="1" destOrd="0" presId="urn:microsoft.com/office/officeart/2005/8/layout/list1"/>
    <dgm:cxn modelId="{239829C0-9080-442C-B90D-04EC5CC45F6D}" type="presParOf" srcId="{EEB12C83-4BE0-46E1-BAE4-67E052896BDB}" destId="{29969262-26E9-46B7-B3B8-6A4640A8A318}" srcOrd="2" destOrd="0" presId="urn:microsoft.com/office/officeart/2005/8/layout/list1"/>
    <dgm:cxn modelId="{6490B727-208F-48E4-81A1-210F6C1DBB37}" type="presParOf" srcId="{EEB12C83-4BE0-46E1-BAE4-67E052896BDB}" destId="{FE735701-03BC-40F0-8214-068B392719FD}" srcOrd="3" destOrd="0" presId="urn:microsoft.com/office/officeart/2005/8/layout/list1"/>
    <dgm:cxn modelId="{408FBA7D-1EDF-49B5-9782-016B34594C1F}" type="presParOf" srcId="{EEB12C83-4BE0-46E1-BAE4-67E052896BDB}" destId="{B7F2ABE8-C396-4733-9AE1-417E0798085C}" srcOrd="4" destOrd="0" presId="urn:microsoft.com/office/officeart/2005/8/layout/list1"/>
    <dgm:cxn modelId="{1A1F625A-53AD-42A3-A66F-FCDB419EC78C}" type="presParOf" srcId="{B7F2ABE8-C396-4733-9AE1-417E0798085C}" destId="{CEB006CC-9A90-432C-A2CE-E5C69167882E}" srcOrd="0" destOrd="0" presId="urn:microsoft.com/office/officeart/2005/8/layout/list1"/>
    <dgm:cxn modelId="{F3687CDD-330F-475C-933F-DB2275960D23}" type="presParOf" srcId="{B7F2ABE8-C396-4733-9AE1-417E0798085C}" destId="{5DD7E74A-2A0E-41D4-98D4-7A8AAFDA4378}" srcOrd="1" destOrd="0" presId="urn:microsoft.com/office/officeart/2005/8/layout/list1"/>
    <dgm:cxn modelId="{681A57B9-2F3B-45CB-908C-B104791D806F}" type="presParOf" srcId="{EEB12C83-4BE0-46E1-BAE4-67E052896BDB}" destId="{8759D05C-66BD-4A02-B35F-4C908686D4C4}" srcOrd="5" destOrd="0" presId="urn:microsoft.com/office/officeart/2005/8/layout/list1"/>
    <dgm:cxn modelId="{A40BD417-5E59-49AA-BB8B-1F0F586C8720}" type="presParOf" srcId="{EEB12C83-4BE0-46E1-BAE4-67E052896BDB}" destId="{71E983BC-89A5-439B-A3F8-BC919EC4C9BB}" srcOrd="6" destOrd="0" presId="urn:microsoft.com/office/officeart/2005/8/layout/list1"/>
    <dgm:cxn modelId="{D4EF830D-E575-4972-8A28-1C02D7E511C2}" type="presParOf" srcId="{EEB12C83-4BE0-46E1-BAE4-67E052896BDB}" destId="{C9C60E1E-0463-4E18-9577-AAB8F798F53C}" srcOrd="7" destOrd="0" presId="urn:microsoft.com/office/officeart/2005/8/layout/list1"/>
    <dgm:cxn modelId="{D5265E4C-6967-4ED7-9FBB-67E679203814}" type="presParOf" srcId="{EEB12C83-4BE0-46E1-BAE4-67E052896BDB}" destId="{310C50C9-0493-4249-926C-2DB2B44BF865}" srcOrd="8" destOrd="0" presId="urn:microsoft.com/office/officeart/2005/8/layout/list1"/>
    <dgm:cxn modelId="{742866C9-33AD-42E3-8D3A-67F317FDC767}" type="presParOf" srcId="{310C50C9-0493-4249-926C-2DB2B44BF865}" destId="{E1A8774A-4779-4B95-A897-E216686EF562}" srcOrd="0" destOrd="0" presId="urn:microsoft.com/office/officeart/2005/8/layout/list1"/>
    <dgm:cxn modelId="{09E85BFE-E094-4977-BB5C-951590CA03F9}" type="presParOf" srcId="{310C50C9-0493-4249-926C-2DB2B44BF865}" destId="{518F3C08-A417-4C04-8AE2-B84150E77151}" srcOrd="1" destOrd="0" presId="urn:microsoft.com/office/officeart/2005/8/layout/list1"/>
    <dgm:cxn modelId="{F700BBEB-1D2F-41C9-A13E-9D58914C775A}" type="presParOf" srcId="{EEB12C83-4BE0-46E1-BAE4-67E052896BDB}" destId="{CAE88588-73D9-492C-A4CD-A0A76371CCC0}" srcOrd="9" destOrd="0" presId="urn:microsoft.com/office/officeart/2005/8/layout/list1"/>
    <dgm:cxn modelId="{C311012B-1409-49B4-BEBD-D1E732207336}" type="presParOf" srcId="{EEB12C83-4BE0-46E1-BAE4-67E052896BDB}" destId="{CE64E29A-E96B-4AC5-9C59-9576DD6A512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12A536-1A27-47CE-B9F8-4B18547B9238}" type="doc">
      <dgm:prSet loTypeId="urn:microsoft.com/office/officeart/2005/8/layout/list1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5937B0C1-5153-43BE-A996-2251C83D3BA2}">
      <dgm:prSet phldrT="[Текст]" custT="1"/>
      <dgm:spPr/>
      <dgm:t>
        <a:bodyPr/>
        <a:lstStyle/>
        <a:p>
          <a:pPr algn="just"/>
          <a:r>
            <a:rPr lang="ru-RU" sz="1400" dirty="0" smtClean="0"/>
            <a:t>индивидуальные предприниматели, нотариусы, занимающиеся частной практикой, адвокаты, учредившие адвокатские кабинеты, и другие лица, занимающиеся частной практикой;</a:t>
          </a:r>
          <a:endParaRPr lang="ru-RU" sz="1400" dirty="0"/>
        </a:p>
      </dgm:t>
    </dgm:pt>
    <dgm:pt modelId="{8A767484-A4DB-4A3D-B672-5E98F0101E7E}" type="parTrans" cxnId="{FB3E565E-E775-46DF-8746-8ECCB507409E}">
      <dgm:prSet/>
      <dgm:spPr/>
      <dgm:t>
        <a:bodyPr/>
        <a:lstStyle/>
        <a:p>
          <a:endParaRPr lang="ru-RU"/>
        </a:p>
      </dgm:t>
    </dgm:pt>
    <dgm:pt modelId="{F62CBE95-3BE0-443D-97A4-F7FF6C781F8B}" type="sibTrans" cxnId="{FB3E565E-E775-46DF-8746-8ECCB507409E}">
      <dgm:prSet/>
      <dgm:spPr/>
      <dgm:t>
        <a:bodyPr/>
        <a:lstStyle/>
        <a:p>
          <a:endParaRPr lang="ru-RU"/>
        </a:p>
      </dgm:t>
    </dgm:pt>
    <dgm:pt modelId="{AA15918B-873A-4038-AEC7-BE74C826A391}">
      <dgm:prSet custT="1"/>
      <dgm:spPr/>
      <dgm:t>
        <a:bodyPr/>
        <a:lstStyle/>
        <a:p>
          <a:pPr algn="just"/>
          <a:r>
            <a:rPr lang="ru-RU" sz="1400" dirty="0" smtClean="0"/>
            <a:t>получившие выигрыши от операторов лотерей, распространителей, организаторов азартных игр, проводимых в букмекерской конторе и тотализаторе – в сумме до 15 000 руб., а также от организаторов азартных игр, не относящихся к букмекерским конторам и тотализаторам;</a:t>
          </a:r>
          <a:endParaRPr lang="ru-RU" sz="1400" dirty="0"/>
        </a:p>
      </dgm:t>
    </dgm:pt>
    <dgm:pt modelId="{8693F64D-37D6-43D9-811D-735CF2BD633A}" type="parTrans" cxnId="{A184C3EE-19EC-4113-9CB8-01957FF2050A}">
      <dgm:prSet/>
      <dgm:spPr/>
      <dgm:t>
        <a:bodyPr/>
        <a:lstStyle/>
        <a:p>
          <a:endParaRPr lang="ru-RU"/>
        </a:p>
      </dgm:t>
    </dgm:pt>
    <dgm:pt modelId="{CD87E35A-F249-4768-8500-7C707B38C87A}" type="sibTrans" cxnId="{A184C3EE-19EC-4113-9CB8-01957FF2050A}">
      <dgm:prSet/>
      <dgm:spPr/>
      <dgm:t>
        <a:bodyPr/>
        <a:lstStyle/>
        <a:p>
          <a:endParaRPr lang="ru-RU"/>
        </a:p>
      </dgm:t>
    </dgm:pt>
    <dgm:pt modelId="{67AD082D-D4BD-45D2-B294-AFE4D2116294}">
      <dgm:prSet phldrT="[Текст]" custT="1"/>
      <dgm:spPr/>
      <dgm:t>
        <a:bodyPr/>
        <a:lstStyle/>
        <a:p>
          <a:r>
            <a:rPr lang="ru-RU" sz="1400" dirty="0" smtClean="0"/>
            <a:t>получившие доходы от источников, находящихся за пределами Российской Федерации.</a:t>
          </a:r>
          <a:endParaRPr lang="ru-RU" sz="1400" dirty="0"/>
        </a:p>
      </dgm:t>
    </dgm:pt>
    <dgm:pt modelId="{7A46617F-7D7D-4A4C-BCF8-5396FE52AA3A}" type="parTrans" cxnId="{6C1C04F2-AB76-4FC1-84E7-B698325F2FCD}">
      <dgm:prSet/>
      <dgm:spPr/>
      <dgm:t>
        <a:bodyPr/>
        <a:lstStyle/>
        <a:p>
          <a:endParaRPr lang="ru-RU"/>
        </a:p>
      </dgm:t>
    </dgm:pt>
    <dgm:pt modelId="{DB343F1C-F8D1-4929-9F4D-0E04E817DB49}" type="sibTrans" cxnId="{6C1C04F2-AB76-4FC1-84E7-B698325F2FCD}">
      <dgm:prSet/>
      <dgm:spPr/>
      <dgm:t>
        <a:bodyPr/>
        <a:lstStyle/>
        <a:p>
          <a:endParaRPr lang="ru-RU"/>
        </a:p>
      </dgm:t>
    </dgm:pt>
    <dgm:pt modelId="{6FC4C77A-7C62-481A-AD36-EAF539CFCF83}" type="pres">
      <dgm:prSet presAssocID="{A312A536-1A27-47CE-B9F8-4B18547B923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CC41D9-440D-4310-A9EF-9F7D2258172C}" type="pres">
      <dgm:prSet presAssocID="{5937B0C1-5153-43BE-A996-2251C83D3BA2}" presName="parentLin" presStyleCnt="0"/>
      <dgm:spPr/>
    </dgm:pt>
    <dgm:pt modelId="{075736FF-DD6C-4B1D-8263-8DF09A15A21A}" type="pres">
      <dgm:prSet presAssocID="{5937B0C1-5153-43BE-A996-2251C83D3BA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3B16F03-4366-4CAF-A910-12AB2989A6E4}" type="pres">
      <dgm:prSet presAssocID="{5937B0C1-5153-43BE-A996-2251C83D3BA2}" presName="parentText" presStyleLbl="node1" presStyleIdx="0" presStyleCnt="3" custScaleX="140851" custScaleY="79285" custLinFactNeighborX="960" custLinFactNeighborY="116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F5FF37-1E6D-4566-B22C-6B1F4CE65F79}" type="pres">
      <dgm:prSet presAssocID="{5937B0C1-5153-43BE-A996-2251C83D3BA2}" presName="negativeSpace" presStyleCnt="0"/>
      <dgm:spPr/>
    </dgm:pt>
    <dgm:pt modelId="{0CB543C3-42B3-45FC-A9A3-141132FE174E}" type="pres">
      <dgm:prSet presAssocID="{5937B0C1-5153-43BE-A996-2251C83D3BA2}" presName="childText" presStyleLbl="conFgAcc1" presStyleIdx="0" presStyleCnt="3" custLinFactNeighborX="0" custLinFactNeighborY="63934">
        <dgm:presLayoutVars>
          <dgm:bulletEnabled val="1"/>
        </dgm:presLayoutVars>
      </dgm:prSet>
      <dgm:spPr/>
    </dgm:pt>
    <dgm:pt modelId="{E9FF9FDD-2F90-4BEA-94EE-8077730C375D}" type="pres">
      <dgm:prSet presAssocID="{F62CBE95-3BE0-443D-97A4-F7FF6C781F8B}" presName="spaceBetweenRectangles" presStyleCnt="0"/>
      <dgm:spPr/>
    </dgm:pt>
    <dgm:pt modelId="{392EB633-251D-4E83-8A94-F746245F72F7}" type="pres">
      <dgm:prSet presAssocID="{AA15918B-873A-4038-AEC7-BE74C826A391}" presName="parentLin" presStyleCnt="0"/>
      <dgm:spPr/>
    </dgm:pt>
    <dgm:pt modelId="{BC6FAF37-8E56-45EC-B44D-CA595B7A3305}" type="pres">
      <dgm:prSet presAssocID="{AA15918B-873A-4038-AEC7-BE74C826A39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DF47C0B-139F-4B69-8453-06C7653D833C}" type="pres">
      <dgm:prSet presAssocID="{AA15918B-873A-4038-AEC7-BE74C826A391}" presName="parentText" presStyleLbl="node1" presStyleIdx="1" presStyleCnt="3" custScaleX="136628" custLinFactNeighborX="974" custLinFactNeighborY="16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C136B-B9DA-426F-A4A7-6848623D6C6A}" type="pres">
      <dgm:prSet presAssocID="{AA15918B-873A-4038-AEC7-BE74C826A391}" presName="negativeSpace" presStyleCnt="0"/>
      <dgm:spPr/>
    </dgm:pt>
    <dgm:pt modelId="{A6D9D532-F2BF-4F08-89D1-27FB0A7A46F3}" type="pres">
      <dgm:prSet presAssocID="{AA15918B-873A-4038-AEC7-BE74C826A391}" presName="childText" presStyleLbl="conFgAcc1" presStyleIdx="1" presStyleCnt="3">
        <dgm:presLayoutVars>
          <dgm:bulletEnabled val="1"/>
        </dgm:presLayoutVars>
      </dgm:prSet>
      <dgm:spPr/>
    </dgm:pt>
    <dgm:pt modelId="{73711252-3B20-4D2F-A015-B08E496F655E}" type="pres">
      <dgm:prSet presAssocID="{CD87E35A-F249-4768-8500-7C707B38C87A}" presName="spaceBetweenRectangles" presStyleCnt="0"/>
      <dgm:spPr/>
    </dgm:pt>
    <dgm:pt modelId="{CBE1FC2A-A62D-45AB-B0B0-18FD6E5893B0}" type="pres">
      <dgm:prSet presAssocID="{67AD082D-D4BD-45D2-B294-AFE4D2116294}" presName="parentLin" presStyleCnt="0"/>
      <dgm:spPr/>
    </dgm:pt>
    <dgm:pt modelId="{BCCD7DA6-036D-4310-8678-38DC0B376652}" type="pres">
      <dgm:prSet presAssocID="{67AD082D-D4BD-45D2-B294-AFE4D211629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C522396-2729-476E-BBD4-BBA3791D5E7F}" type="pres">
      <dgm:prSet presAssocID="{67AD082D-D4BD-45D2-B294-AFE4D2116294}" presName="parentText" presStyleLbl="node1" presStyleIdx="2" presStyleCnt="3" custScaleX="1377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5E958-77AE-456C-A60E-DDD182F00525}" type="pres">
      <dgm:prSet presAssocID="{67AD082D-D4BD-45D2-B294-AFE4D2116294}" presName="negativeSpace" presStyleCnt="0"/>
      <dgm:spPr/>
    </dgm:pt>
    <dgm:pt modelId="{012993E4-2ABF-4851-B66F-1AF880B21A55}" type="pres">
      <dgm:prSet presAssocID="{67AD082D-D4BD-45D2-B294-AFE4D211629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CCED67B-AC3E-4091-955E-E591718F12C7}" type="presOf" srcId="{5937B0C1-5153-43BE-A996-2251C83D3BA2}" destId="{B3B16F03-4366-4CAF-A910-12AB2989A6E4}" srcOrd="1" destOrd="0" presId="urn:microsoft.com/office/officeart/2005/8/layout/list1"/>
    <dgm:cxn modelId="{3B9CB121-06E7-4E63-9F60-6E3E03746E45}" type="presOf" srcId="{67AD082D-D4BD-45D2-B294-AFE4D2116294}" destId="{BCCD7DA6-036D-4310-8678-38DC0B376652}" srcOrd="0" destOrd="0" presId="urn:microsoft.com/office/officeart/2005/8/layout/list1"/>
    <dgm:cxn modelId="{FB3E565E-E775-46DF-8746-8ECCB507409E}" srcId="{A312A536-1A27-47CE-B9F8-4B18547B9238}" destId="{5937B0C1-5153-43BE-A996-2251C83D3BA2}" srcOrd="0" destOrd="0" parTransId="{8A767484-A4DB-4A3D-B672-5E98F0101E7E}" sibTransId="{F62CBE95-3BE0-443D-97A4-F7FF6C781F8B}"/>
    <dgm:cxn modelId="{4720DC7B-7E76-48F1-B2AC-8612CF33DD0C}" type="presOf" srcId="{AA15918B-873A-4038-AEC7-BE74C826A391}" destId="{BC6FAF37-8E56-45EC-B44D-CA595B7A3305}" srcOrd="0" destOrd="0" presId="urn:microsoft.com/office/officeart/2005/8/layout/list1"/>
    <dgm:cxn modelId="{87438825-361D-458C-9EA7-2A41F834EBD4}" type="presOf" srcId="{AA15918B-873A-4038-AEC7-BE74C826A391}" destId="{9DF47C0B-139F-4B69-8453-06C7653D833C}" srcOrd="1" destOrd="0" presId="urn:microsoft.com/office/officeart/2005/8/layout/list1"/>
    <dgm:cxn modelId="{2CA8E4FE-E62D-4D0C-BDB3-CDFFBBC043C4}" type="presOf" srcId="{A312A536-1A27-47CE-B9F8-4B18547B9238}" destId="{6FC4C77A-7C62-481A-AD36-EAF539CFCF83}" srcOrd="0" destOrd="0" presId="urn:microsoft.com/office/officeart/2005/8/layout/list1"/>
    <dgm:cxn modelId="{26B0C7F7-3B81-4680-9AFD-9B3431B0ED36}" type="presOf" srcId="{67AD082D-D4BD-45D2-B294-AFE4D2116294}" destId="{BC522396-2729-476E-BBD4-BBA3791D5E7F}" srcOrd="1" destOrd="0" presId="urn:microsoft.com/office/officeart/2005/8/layout/list1"/>
    <dgm:cxn modelId="{A184C3EE-19EC-4113-9CB8-01957FF2050A}" srcId="{A312A536-1A27-47CE-B9F8-4B18547B9238}" destId="{AA15918B-873A-4038-AEC7-BE74C826A391}" srcOrd="1" destOrd="0" parTransId="{8693F64D-37D6-43D9-811D-735CF2BD633A}" sibTransId="{CD87E35A-F249-4768-8500-7C707B38C87A}"/>
    <dgm:cxn modelId="{1D42CDF5-5BFE-481C-9B95-251D98CA5C48}" type="presOf" srcId="{5937B0C1-5153-43BE-A996-2251C83D3BA2}" destId="{075736FF-DD6C-4B1D-8263-8DF09A15A21A}" srcOrd="0" destOrd="0" presId="urn:microsoft.com/office/officeart/2005/8/layout/list1"/>
    <dgm:cxn modelId="{6C1C04F2-AB76-4FC1-84E7-B698325F2FCD}" srcId="{A312A536-1A27-47CE-B9F8-4B18547B9238}" destId="{67AD082D-D4BD-45D2-B294-AFE4D2116294}" srcOrd="2" destOrd="0" parTransId="{7A46617F-7D7D-4A4C-BCF8-5396FE52AA3A}" sibTransId="{DB343F1C-F8D1-4929-9F4D-0E04E817DB49}"/>
    <dgm:cxn modelId="{5746F9A9-6DD8-44C9-87FA-4F95A8E8FA1A}" type="presParOf" srcId="{6FC4C77A-7C62-481A-AD36-EAF539CFCF83}" destId="{02CC41D9-440D-4310-A9EF-9F7D2258172C}" srcOrd="0" destOrd="0" presId="urn:microsoft.com/office/officeart/2005/8/layout/list1"/>
    <dgm:cxn modelId="{4A6E75CD-55AC-43CD-806E-D634592E24E8}" type="presParOf" srcId="{02CC41D9-440D-4310-A9EF-9F7D2258172C}" destId="{075736FF-DD6C-4B1D-8263-8DF09A15A21A}" srcOrd="0" destOrd="0" presId="urn:microsoft.com/office/officeart/2005/8/layout/list1"/>
    <dgm:cxn modelId="{2A9CA7C8-B859-4BC9-B6EC-FE5277051822}" type="presParOf" srcId="{02CC41D9-440D-4310-A9EF-9F7D2258172C}" destId="{B3B16F03-4366-4CAF-A910-12AB2989A6E4}" srcOrd="1" destOrd="0" presId="urn:microsoft.com/office/officeart/2005/8/layout/list1"/>
    <dgm:cxn modelId="{2DF83422-3978-4978-AFEF-992AB4942B3B}" type="presParOf" srcId="{6FC4C77A-7C62-481A-AD36-EAF539CFCF83}" destId="{FEF5FF37-1E6D-4566-B22C-6B1F4CE65F79}" srcOrd="1" destOrd="0" presId="urn:microsoft.com/office/officeart/2005/8/layout/list1"/>
    <dgm:cxn modelId="{07551EBF-FFFC-40F4-8C23-B45BE3171279}" type="presParOf" srcId="{6FC4C77A-7C62-481A-AD36-EAF539CFCF83}" destId="{0CB543C3-42B3-45FC-A9A3-141132FE174E}" srcOrd="2" destOrd="0" presId="urn:microsoft.com/office/officeart/2005/8/layout/list1"/>
    <dgm:cxn modelId="{08C94188-8893-435D-9FF0-C3AAD6E282BA}" type="presParOf" srcId="{6FC4C77A-7C62-481A-AD36-EAF539CFCF83}" destId="{E9FF9FDD-2F90-4BEA-94EE-8077730C375D}" srcOrd="3" destOrd="0" presId="urn:microsoft.com/office/officeart/2005/8/layout/list1"/>
    <dgm:cxn modelId="{57C7921A-C9AC-47A8-B540-9F29AEF27094}" type="presParOf" srcId="{6FC4C77A-7C62-481A-AD36-EAF539CFCF83}" destId="{392EB633-251D-4E83-8A94-F746245F72F7}" srcOrd="4" destOrd="0" presId="urn:microsoft.com/office/officeart/2005/8/layout/list1"/>
    <dgm:cxn modelId="{55C15FD5-99D1-462B-A46A-25FCEE389808}" type="presParOf" srcId="{392EB633-251D-4E83-8A94-F746245F72F7}" destId="{BC6FAF37-8E56-45EC-B44D-CA595B7A3305}" srcOrd="0" destOrd="0" presId="urn:microsoft.com/office/officeart/2005/8/layout/list1"/>
    <dgm:cxn modelId="{440BA982-BAB2-4C5F-B773-63893ACB1DFA}" type="presParOf" srcId="{392EB633-251D-4E83-8A94-F746245F72F7}" destId="{9DF47C0B-139F-4B69-8453-06C7653D833C}" srcOrd="1" destOrd="0" presId="urn:microsoft.com/office/officeart/2005/8/layout/list1"/>
    <dgm:cxn modelId="{F04B8BD4-96B7-4A56-BB7D-4498DB7B0AFD}" type="presParOf" srcId="{6FC4C77A-7C62-481A-AD36-EAF539CFCF83}" destId="{4E8C136B-B9DA-426F-A4A7-6848623D6C6A}" srcOrd="5" destOrd="0" presId="urn:microsoft.com/office/officeart/2005/8/layout/list1"/>
    <dgm:cxn modelId="{AB1AA629-BFBC-4677-A43A-BAA23D14F789}" type="presParOf" srcId="{6FC4C77A-7C62-481A-AD36-EAF539CFCF83}" destId="{A6D9D532-F2BF-4F08-89D1-27FB0A7A46F3}" srcOrd="6" destOrd="0" presId="urn:microsoft.com/office/officeart/2005/8/layout/list1"/>
    <dgm:cxn modelId="{3F5131F5-0202-4FA3-8CA9-1D2B051CF417}" type="presParOf" srcId="{6FC4C77A-7C62-481A-AD36-EAF539CFCF83}" destId="{73711252-3B20-4D2F-A015-B08E496F655E}" srcOrd="7" destOrd="0" presId="urn:microsoft.com/office/officeart/2005/8/layout/list1"/>
    <dgm:cxn modelId="{16F4438D-1E36-4D7D-9AC6-649AD4A50D74}" type="presParOf" srcId="{6FC4C77A-7C62-481A-AD36-EAF539CFCF83}" destId="{CBE1FC2A-A62D-45AB-B0B0-18FD6E5893B0}" srcOrd="8" destOrd="0" presId="urn:microsoft.com/office/officeart/2005/8/layout/list1"/>
    <dgm:cxn modelId="{B39A07A9-9C0D-418E-B5E9-6DD119312311}" type="presParOf" srcId="{CBE1FC2A-A62D-45AB-B0B0-18FD6E5893B0}" destId="{BCCD7DA6-036D-4310-8678-38DC0B376652}" srcOrd="0" destOrd="0" presId="urn:microsoft.com/office/officeart/2005/8/layout/list1"/>
    <dgm:cxn modelId="{72DBB6E3-E56C-431C-8D89-1DBF80C47EF7}" type="presParOf" srcId="{CBE1FC2A-A62D-45AB-B0B0-18FD6E5893B0}" destId="{BC522396-2729-476E-BBD4-BBA3791D5E7F}" srcOrd="1" destOrd="0" presId="urn:microsoft.com/office/officeart/2005/8/layout/list1"/>
    <dgm:cxn modelId="{C29A0E08-4755-4CDD-BC64-591959E0C4EC}" type="presParOf" srcId="{6FC4C77A-7C62-481A-AD36-EAF539CFCF83}" destId="{0605E958-77AE-456C-A60E-DDD182F00525}" srcOrd="9" destOrd="0" presId="urn:microsoft.com/office/officeart/2005/8/layout/list1"/>
    <dgm:cxn modelId="{230A6217-2609-4B55-A7DA-8A4020C465DE}" type="presParOf" srcId="{6FC4C77A-7C62-481A-AD36-EAF539CFCF83}" destId="{012993E4-2ABF-4851-B66F-1AF880B21A5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9D861C-8A1E-4AC4-AB5F-0A983510D790}" type="doc">
      <dgm:prSet loTypeId="urn:microsoft.com/office/officeart/2005/8/layout/list1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A63B790-65D2-4A7D-AC6F-390E19DD9B91}">
      <dgm:prSet phldrT="[Текст]" custT="1"/>
      <dgm:spPr/>
      <dgm:t>
        <a:bodyPr/>
        <a:lstStyle/>
        <a:p>
          <a:pPr algn="just"/>
          <a:r>
            <a:rPr lang="ru-RU" sz="1600" dirty="0" smtClean="0"/>
            <a:t>доходы, облагаемые по прогрессивной ставке НДФЛ – в случае получения от нескольких налоговых агентов доходов в сумме, превышающей в совокупности размер порогов по доходам, установленных статьей 224 Налогового кодекса Российской Федерации;</a:t>
          </a:r>
        </a:p>
      </dgm:t>
    </dgm:pt>
    <dgm:pt modelId="{594F0BB0-3778-4807-A5EC-1DE987E2CDA3}" type="parTrans" cxnId="{80905C71-667F-4EF1-92BD-E3D82A3CD7E3}">
      <dgm:prSet/>
      <dgm:spPr/>
      <dgm:t>
        <a:bodyPr/>
        <a:lstStyle/>
        <a:p>
          <a:endParaRPr lang="ru-RU"/>
        </a:p>
      </dgm:t>
    </dgm:pt>
    <dgm:pt modelId="{E30FED3F-3C13-4C86-AFE1-03920BB4C5FD}" type="sibTrans" cxnId="{80905C71-667F-4EF1-92BD-E3D82A3CD7E3}">
      <dgm:prSet/>
      <dgm:spPr/>
      <dgm:t>
        <a:bodyPr/>
        <a:lstStyle/>
        <a:p>
          <a:endParaRPr lang="ru-RU"/>
        </a:p>
      </dgm:t>
    </dgm:pt>
    <dgm:pt modelId="{EE6A0258-D6C8-4A2A-80CC-04098F15509B}">
      <dgm:prSet phldrT="[Текст]" custT="1"/>
      <dgm:spPr/>
      <dgm:t>
        <a:bodyPr/>
        <a:lstStyle/>
        <a:p>
          <a:pPr algn="just"/>
          <a:r>
            <a:rPr lang="ru-RU" sz="1600" dirty="0" smtClean="0"/>
            <a:t>доходы, с которых организацией не удержан (полностью или частично) НДФЛ;</a:t>
          </a:r>
          <a:endParaRPr lang="ru-RU" sz="1600" dirty="0"/>
        </a:p>
      </dgm:t>
    </dgm:pt>
    <dgm:pt modelId="{BFEDE2B7-D391-4487-98C5-EAA33BD2A280}" type="parTrans" cxnId="{60A9419D-9696-466B-B17B-9CD4555F0990}">
      <dgm:prSet/>
      <dgm:spPr/>
      <dgm:t>
        <a:bodyPr/>
        <a:lstStyle/>
        <a:p>
          <a:endParaRPr lang="ru-RU"/>
        </a:p>
      </dgm:t>
    </dgm:pt>
    <dgm:pt modelId="{39BBE213-BA1E-44CE-8564-493C16764C6A}" type="sibTrans" cxnId="{60A9419D-9696-466B-B17B-9CD4555F0990}">
      <dgm:prSet/>
      <dgm:spPr/>
      <dgm:t>
        <a:bodyPr/>
        <a:lstStyle/>
        <a:p>
          <a:endParaRPr lang="ru-RU"/>
        </a:p>
      </dgm:t>
    </dgm:pt>
    <dgm:pt modelId="{F941EBFA-0E8D-4CEE-A825-9F4F0BB96C7E}">
      <dgm:prSet phldrT="[Текст]" custT="1"/>
      <dgm:spPr/>
      <dgm:t>
        <a:bodyPr/>
        <a:lstStyle/>
        <a:p>
          <a:pPr algn="just"/>
          <a:r>
            <a:rPr lang="ru-RU" sz="1600" dirty="0" smtClean="0"/>
            <a:t>доходы от выигрышей от участия в азартных играх, проводимых в казино и залах игровых автоматов;</a:t>
          </a:r>
          <a:endParaRPr lang="ru-RU" sz="1600" dirty="0"/>
        </a:p>
      </dgm:t>
    </dgm:pt>
    <dgm:pt modelId="{BC71DFC3-BFA3-43C9-9525-2D78FF8A9620}" type="parTrans" cxnId="{8941F4DE-8E73-4023-9221-34A9F5E6D046}">
      <dgm:prSet/>
      <dgm:spPr/>
      <dgm:t>
        <a:bodyPr/>
        <a:lstStyle/>
        <a:p>
          <a:endParaRPr lang="ru-RU"/>
        </a:p>
      </dgm:t>
    </dgm:pt>
    <dgm:pt modelId="{0AB719CB-B214-416F-A03B-F0A45A9D11F1}" type="sibTrans" cxnId="{8941F4DE-8E73-4023-9221-34A9F5E6D046}">
      <dgm:prSet/>
      <dgm:spPr/>
      <dgm:t>
        <a:bodyPr/>
        <a:lstStyle/>
        <a:p>
          <a:endParaRPr lang="ru-RU"/>
        </a:p>
      </dgm:t>
    </dgm:pt>
    <dgm:pt modelId="{0B782C82-AF01-491D-ABC5-C9139BAC90F5}">
      <dgm:prSet phldrT="[Текст]" custT="1"/>
      <dgm:spPr/>
      <dgm:t>
        <a:bodyPr/>
        <a:lstStyle/>
        <a:p>
          <a:pPr algn="just"/>
          <a:r>
            <a:rPr lang="ru-RU" sz="1600" dirty="0" smtClean="0"/>
            <a:t>доходы в виде процентов по вкладам в банках.</a:t>
          </a:r>
          <a:endParaRPr lang="ru-RU" sz="1600" dirty="0"/>
        </a:p>
      </dgm:t>
    </dgm:pt>
    <dgm:pt modelId="{6E9AD290-2698-46C1-B1F1-F3589A74E9A6}" type="parTrans" cxnId="{05F59640-1282-4C69-8364-27A677855759}">
      <dgm:prSet/>
      <dgm:spPr/>
      <dgm:t>
        <a:bodyPr/>
        <a:lstStyle/>
        <a:p>
          <a:endParaRPr lang="ru-RU"/>
        </a:p>
      </dgm:t>
    </dgm:pt>
    <dgm:pt modelId="{DE6A0283-B173-45E1-977E-A13EC44E2FCD}" type="sibTrans" cxnId="{05F59640-1282-4C69-8364-27A677855759}">
      <dgm:prSet/>
      <dgm:spPr/>
      <dgm:t>
        <a:bodyPr/>
        <a:lstStyle/>
        <a:p>
          <a:endParaRPr lang="ru-RU"/>
        </a:p>
      </dgm:t>
    </dgm:pt>
    <dgm:pt modelId="{EEB12C83-4BE0-46E1-BAE4-67E052896BDB}" type="pres">
      <dgm:prSet presAssocID="{F29D861C-8A1E-4AC4-AB5F-0A983510D79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0A4BD2-3781-4A23-9F60-87FF852E79C7}" type="pres">
      <dgm:prSet presAssocID="{DA63B790-65D2-4A7D-AC6F-390E19DD9B91}" presName="parentLin" presStyleCnt="0"/>
      <dgm:spPr/>
    </dgm:pt>
    <dgm:pt modelId="{003AA229-14F2-4086-868A-3C79E188D0F7}" type="pres">
      <dgm:prSet presAssocID="{DA63B790-65D2-4A7D-AC6F-390E19DD9B91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803F70E5-76F5-4A60-8726-ED5540FC81C0}" type="pres">
      <dgm:prSet presAssocID="{DA63B790-65D2-4A7D-AC6F-390E19DD9B91}" presName="parentText" presStyleLbl="node1" presStyleIdx="0" presStyleCnt="4" custScaleX="137074" custScaleY="1765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89C3DE-5192-4128-96B1-0BE3AB04379F}" type="pres">
      <dgm:prSet presAssocID="{DA63B790-65D2-4A7D-AC6F-390E19DD9B91}" presName="negativeSpace" presStyleCnt="0"/>
      <dgm:spPr/>
    </dgm:pt>
    <dgm:pt modelId="{29969262-26E9-46B7-B3B8-6A4640A8A318}" type="pres">
      <dgm:prSet presAssocID="{DA63B790-65D2-4A7D-AC6F-390E19DD9B91}" presName="childText" presStyleLbl="conFgAcc1" presStyleIdx="0" presStyleCnt="4">
        <dgm:presLayoutVars>
          <dgm:bulletEnabled val="1"/>
        </dgm:presLayoutVars>
      </dgm:prSet>
      <dgm:spPr/>
    </dgm:pt>
    <dgm:pt modelId="{FE735701-03BC-40F0-8214-068B392719FD}" type="pres">
      <dgm:prSet presAssocID="{E30FED3F-3C13-4C86-AFE1-03920BB4C5FD}" presName="spaceBetweenRectangles" presStyleCnt="0"/>
      <dgm:spPr/>
    </dgm:pt>
    <dgm:pt modelId="{B7F2ABE8-C396-4733-9AE1-417E0798085C}" type="pres">
      <dgm:prSet presAssocID="{EE6A0258-D6C8-4A2A-80CC-04098F15509B}" presName="parentLin" presStyleCnt="0"/>
      <dgm:spPr/>
    </dgm:pt>
    <dgm:pt modelId="{CEB006CC-9A90-432C-A2CE-E5C69167882E}" type="pres">
      <dgm:prSet presAssocID="{EE6A0258-D6C8-4A2A-80CC-04098F15509B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5DD7E74A-2A0E-41D4-98D4-7A8AAFDA4378}" type="pres">
      <dgm:prSet presAssocID="{EE6A0258-D6C8-4A2A-80CC-04098F15509B}" presName="parentText" presStyleLbl="node1" presStyleIdx="1" presStyleCnt="4" custScaleX="140347" custScaleY="1332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59D05C-66BD-4A02-B35F-4C908686D4C4}" type="pres">
      <dgm:prSet presAssocID="{EE6A0258-D6C8-4A2A-80CC-04098F15509B}" presName="negativeSpace" presStyleCnt="0"/>
      <dgm:spPr/>
    </dgm:pt>
    <dgm:pt modelId="{71E983BC-89A5-439B-A3F8-BC919EC4C9BB}" type="pres">
      <dgm:prSet presAssocID="{EE6A0258-D6C8-4A2A-80CC-04098F15509B}" presName="childText" presStyleLbl="conFgAcc1" presStyleIdx="1" presStyleCnt="4">
        <dgm:presLayoutVars>
          <dgm:bulletEnabled val="1"/>
        </dgm:presLayoutVars>
      </dgm:prSet>
      <dgm:spPr/>
    </dgm:pt>
    <dgm:pt modelId="{C9C60E1E-0463-4E18-9577-AAB8F798F53C}" type="pres">
      <dgm:prSet presAssocID="{39BBE213-BA1E-44CE-8564-493C16764C6A}" presName="spaceBetweenRectangles" presStyleCnt="0"/>
      <dgm:spPr/>
    </dgm:pt>
    <dgm:pt modelId="{310C50C9-0493-4249-926C-2DB2B44BF865}" type="pres">
      <dgm:prSet presAssocID="{F941EBFA-0E8D-4CEE-A825-9F4F0BB96C7E}" presName="parentLin" presStyleCnt="0"/>
      <dgm:spPr/>
    </dgm:pt>
    <dgm:pt modelId="{E1A8774A-4779-4B95-A897-E216686EF562}" type="pres">
      <dgm:prSet presAssocID="{F941EBFA-0E8D-4CEE-A825-9F4F0BB96C7E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518F3C08-A417-4C04-8AE2-B84150E77151}" type="pres">
      <dgm:prSet presAssocID="{F941EBFA-0E8D-4CEE-A825-9F4F0BB96C7E}" presName="parentText" presStyleLbl="node1" presStyleIdx="2" presStyleCnt="4" custScaleX="141095" custScaleY="2006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E88588-73D9-492C-A4CD-A0A76371CCC0}" type="pres">
      <dgm:prSet presAssocID="{F941EBFA-0E8D-4CEE-A825-9F4F0BB96C7E}" presName="negativeSpace" presStyleCnt="0"/>
      <dgm:spPr/>
    </dgm:pt>
    <dgm:pt modelId="{CE64E29A-E96B-4AC5-9C59-9576DD6A5120}" type="pres">
      <dgm:prSet presAssocID="{F941EBFA-0E8D-4CEE-A825-9F4F0BB96C7E}" presName="childText" presStyleLbl="conFgAcc1" presStyleIdx="2" presStyleCnt="4">
        <dgm:presLayoutVars>
          <dgm:bulletEnabled val="1"/>
        </dgm:presLayoutVars>
      </dgm:prSet>
      <dgm:spPr/>
    </dgm:pt>
    <dgm:pt modelId="{FE7A852D-B85E-41C3-BB0A-A3F3210FCAA1}" type="pres">
      <dgm:prSet presAssocID="{0AB719CB-B214-416F-A03B-F0A45A9D11F1}" presName="spaceBetweenRectangles" presStyleCnt="0"/>
      <dgm:spPr/>
    </dgm:pt>
    <dgm:pt modelId="{9923B3EB-4CD6-4975-9A0E-F2E97BC4088A}" type="pres">
      <dgm:prSet presAssocID="{0B782C82-AF01-491D-ABC5-C9139BAC90F5}" presName="parentLin" presStyleCnt="0"/>
      <dgm:spPr/>
    </dgm:pt>
    <dgm:pt modelId="{767D4024-D4E7-4C11-A080-F0538FF73C6A}" type="pres">
      <dgm:prSet presAssocID="{0B782C82-AF01-491D-ABC5-C9139BAC90F5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497000C0-57BA-4A2A-9B82-C0E44707323E}" type="pres">
      <dgm:prSet presAssocID="{0B782C82-AF01-491D-ABC5-C9139BAC90F5}" presName="parentText" presStyleLbl="node1" presStyleIdx="3" presStyleCnt="4" custScaleX="1393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E05C9-9F0F-43AC-B05F-ED44B8CD52F7}" type="pres">
      <dgm:prSet presAssocID="{0B782C82-AF01-491D-ABC5-C9139BAC90F5}" presName="negativeSpace" presStyleCnt="0"/>
      <dgm:spPr/>
    </dgm:pt>
    <dgm:pt modelId="{3E7A0BF4-0F34-4979-8ECE-F6FD474819DA}" type="pres">
      <dgm:prSet presAssocID="{0B782C82-AF01-491D-ABC5-C9139BAC90F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CB99FD63-56EB-4C3C-928F-454E0E4ED4B1}" type="presOf" srcId="{DA63B790-65D2-4A7D-AC6F-390E19DD9B91}" destId="{803F70E5-76F5-4A60-8726-ED5540FC81C0}" srcOrd="1" destOrd="0" presId="urn:microsoft.com/office/officeart/2005/8/layout/list1"/>
    <dgm:cxn modelId="{07A40999-C31A-43C9-81DF-C4CA33DF8F22}" type="presOf" srcId="{EE6A0258-D6C8-4A2A-80CC-04098F15509B}" destId="{CEB006CC-9A90-432C-A2CE-E5C69167882E}" srcOrd="0" destOrd="0" presId="urn:microsoft.com/office/officeart/2005/8/layout/list1"/>
    <dgm:cxn modelId="{8C61DD15-B608-4A2B-9D93-581CFC4F6B62}" type="presOf" srcId="{F941EBFA-0E8D-4CEE-A825-9F4F0BB96C7E}" destId="{518F3C08-A417-4C04-8AE2-B84150E77151}" srcOrd="1" destOrd="0" presId="urn:microsoft.com/office/officeart/2005/8/layout/list1"/>
    <dgm:cxn modelId="{B446CD77-2B66-4467-BC44-34025A274C17}" type="presOf" srcId="{0B782C82-AF01-491D-ABC5-C9139BAC90F5}" destId="{497000C0-57BA-4A2A-9B82-C0E44707323E}" srcOrd="1" destOrd="0" presId="urn:microsoft.com/office/officeart/2005/8/layout/list1"/>
    <dgm:cxn modelId="{05F59640-1282-4C69-8364-27A677855759}" srcId="{F29D861C-8A1E-4AC4-AB5F-0A983510D790}" destId="{0B782C82-AF01-491D-ABC5-C9139BAC90F5}" srcOrd="3" destOrd="0" parTransId="{6E9AD290-2698-46C1-B1F1-F3589A74E9A6}" sibTransId="{DE6A0283-B173-45E1-977E-A13EC44E2FCD}"/>
    <dgm:cxn modelId="{8941F4DE-8E73-4023-9221-34A9F5E6D046}" srcId="{F29D861C-8A1E-4AC4-AB5F-0A983510D790}" destId="{F941EBFA-0E8D-4CEE-A825-9F4F0BB96C7E}" srcOrd="2" destOrd="0" parTransId="{BC71DFC3-BFA3-43C9-9525-2D78FF8A9620}" sibTransId="{0AB719CB-B214-416F-A03B-F0A45A9D11F1}"/>
    <dgm:cxn modelId="{60A9419D-9696-466B-B17B-9CD4555F0990}" srcId="{F29D861C-8A1E-4AC4-AB5F-0A983510D790}" destId="{EE6A0258-D6C8-4A2A-80CC-04098F15509B}" srcOrd="1" destOrd="0" parTransId="{BFEDE2B7-D391-4487-98C5-EAA33BD2A280}" sibTransId="{39BBE213-BA1E-44CE-8564-493C16764C6A}"/>
    <dgm:cxn modelId="{C834600E-2B9A-4C2B-ACD8-4A8736791700}" type="presOf" srcId="{0B782C82-AF01-491D-ABC5-C9139BAC90F5}" destId="{767D4024-D4E7-4C11-A080-F0538FF73C6A}" srcOrd="0" destOrd="0" presId="urn:microsoft.com/office/officeart/2005/8/layout/list1"/>
    <dgm:cxn modelId="{8BAD5A99-58C5-4804-833D-FBDF50E2F15B}" type="presOf" srcId="{EE6A0258-D6C8-4A2A-80CC-04098F15509B}" destId="{5DD7E74A-2A0E-41D4-98D4-7A8AAFDA4378}" srcOrd="1" destOrd="0" presId="urn:microsoft.com/office/officeart/2005/8/layout/list1"/>
    <dgm:cxn modelId="{C6BDFCCD-0337-400B-A1B9-4E86EC4598D9}" type="presOf" srcId="{F29D861C-8A1E-4AC4-AB5F-0A983510D790}" destId="{EEB12C83-4BE0-46E1-BAE4-67E052896BDB}" srcOrd="0" destOrd="0" presId="urn:microsoft.com/office/officeart/2005/8/layout/list1"/>
    <dgm:cxn modelId="{67A089C3-6686-403D-8477-047B58843A2F}" type="presOf" srcId="{F941EBFA-0E8D-4CEE-A825-9F4F0BB96C7E}" destId="{E1A8774A-4779-4B95-A897-E216686EF562}" srcOrd="0" destOrd="0" presId="urn:microsoft.com/office/officeart/2005/8/layout/list1"/>
    <dgm:cxn modelId="{A1AAD9B1-63D9-4BE9-98D6-5A79374F4176}" type="presOf" srcId="{DA63B790-65D2-4A7D-AC6F-390E19DD9B91}" destId="{003AA229-14F2-4086-868A-3C79E188D0F7}" srcOrd="0" destOrd="0" presId="urn:microsoft.com/office/officeart/2005/8/layout/list1"/>
    <dgm:cxn modelId="{80905C71-667F-4EF1-92BD-E3D82A3CD7E3}" srcId="{F29D861C-8A1E-4AC4-AB5F-0A983510D790}" destId="{DA63B790-65D2-4A7D-AC6F-390E19DD9B91}" srcOrd="0" destOrd="0" parTransId="{594F0BB0-3778-4807-A5EC-1DE987E2CDA3}" sibTransId="{E30FED3F-3C13-4C86-AFE1-03920BB4C5FD}"/>
    <dgm:cxn modelId="{130C7154-9087-4610-A140-E2BADDFB8272}" type="presParOf" srcId="{EEB12C83-4BE0-46E1-BAE4-67E052896BDB}" destId="{7D0A4BD2-3781-4A23-9F60-87FF852E79C7}" srcOrd="0" destOrd="0" presId="urn:microsoft.com/office/officeart/2005/8/layout/list1"/>
    <dgm:cxn modelId="{B12B320D-F8B3-46E0-8B7D-2BDBE2FA80A3}" type="presParOf" srcId="{7D0A4BD2-3781-4A23-9F60-87FF852E79C7}" destId="{003AA229-14F2-4086-868A-3C79E188D0F7}" srcOrd="0" destOrd="0" presId="urn:microsoft.com/office/officeart/2005/8/layout/list1"/>
    <dgm:cxn modelId="{E34A1824-4BE6-4A21-A645-DBC67522728C}" type="presParOf" srcId="{7D0A4BD2-3781-4A23-9F60-87FF852E79C7}" destId="{803F70E5-76F5-4A60-8726-ED5540FC81C0}" srcOrd="1" destOrd="0" presId="urn:microsoft.com/office/officeart/2005/8/layout/list1"/>
    <dgm:cxn modelId="{D3F61CB8-F676-4C47-8D11-120BEB3F4ED9}" type="presParOf" srcId="{EEB12C83-4BE0-46E1-BAE4-67E052896BDB}" destId="{6C89C3DE-5192-4128-96B1-0BE3AB04379F}" srcOrd="1" destOrd="0" presId="urn:microsoft.com/office/officeart/2005/8/layout/list1"/>
    <dgm:cxn modelId="{2205C887-C61E-4400-9997-BA2FB9904BCD}" type="presParOf" srcId="{EEB12C83-4BE0-46E1-BAE4-67E052896BDB}" destId="{29969262-26E9-46B7-B3B8-6A4640A8A318}" srcOrd="2" destOrd="0" presId="urn:microsoft.com/office/officeart/2005/8/layout/list1"/>
    <dgm:cxn modelId="{FC7A4463-71BD-4B56-9310-0D5EB89DC726}" type="presParOf" srcId="{EEB12C83-4BE0-46E1-BAE4-67E052896BDB}" destId="{FE735701-03BC-40F0-8214-068B392719FD}" srcOrd="3" destOrd="0" presId="urn:microsoft.com/office/officeart/2005/8/layout/list1"/>
    <dgm:cxn modelId="{56902F35-9D53-45AC-A2E4-574C5610F8CC}" type="presParOf" srcId="{EEB12C83-4BE0-46E1-BAE4-67E052896BDB}" destId="{B7F2ABE8-C396-4733-9AE1-417E0798085C}" srcOrd="4" destOrd="0" presId="urn:microsoft.com/office/officeart/2005/8/layout/list1"/>
    <dgm:cxn modelId="{8E4EAF9A-FD80-4852-A5AF-68DAB3FB54B6}" type="presParOf" srcId="{B7F2ABE8-C396-4733-9AE1-417E0798085C}" destId="{CEB006CC-9A90-432C-A2CE-E5C69167882E}" srcOrd="0" destOrd="0" presId="urn:microsoft.com/office/officeart/2005/8/layout/list1"/>
    <dgm:cxn modelId="{811D0660-9FAB-4E6C-95B4-0FC70CEC435E}" type="presParOf" srcId="{B7F2ABE8-C396-4733-9AE1-417E0798085C}" destId="{5DD7E74A-2A0E-41D4-98D4-7A8AAFDA4378}" srcOrd="1" destOrd="0" presId="urn:microsoft.com/office/officeart/2005/8/layout/list1"/>
    <dgm:cxn modelId="{65561A62-8E8A-4E33-A5E6-405759F31A81}" type="presParOf" srcId="{EEB12C83-4BE0-46E1-BAE4-67E052896BDB}" destId="{8759D05C-66BD-4A02-B35F-4C908686D4C4}" srcOrd="5" destOrd="0" presId="urn:microsoft.com/office/officeart/2005/8/layout/list1"/>
    <dgm:cxn modelId="{938D9E08-3FB0-4946-8057-F2BFD07DFCDB}" type="presParOf" srcId="{EEB12C83-4BE0-46E1-BAE4-67E052896BDB}" destId="{71E983BC-89A5-439B-A3F8-BC919EC4C9BB}" srcOrd="6" destOrd="0" presId="urn:microsoft.com/office/officeart/2005/8/layout/list1"/>
    <dgm:cxn modelId="{7E6D8F85-626B-4E9F-B978-D7711E116D70}" type="presParOf" srcId="{EEB12C83-4BE0-46E1-BAE4-67E052896BDB}" destId="{C9C60E1E-0463-4E18-9577-AAB8F798F53C}" srcOrd="7" destOrd="0" presId="urn:microsoft.com/office/officeart/2005/8/layout/list1"/>
    <dgm:cxn modelId="{EADE7CDC-3419-4E8E-B941-BBD7BD2AD783}" type="presParOf" srcId="{EEB12C83-4BE0-46E1-BAE4-67E052896BDB}" destId="{310C50C9-0493-4249-926C-2DB2B44BF865}" srcOrd="8" destOrd="0" presId="urn:microsoft.com/office/officeart/2005/8/layout/list1"/>
    <dgm:cxn modelId="{BA199EFE-2071-472D-8495-4CBD1D77AE8F}" type="presParOf" srcId="{310C50C9-0493-4249-926C-2DB2B44BF865}" destId="{E1A8774A-4779-4B95-A897-E216686EF562}" srcOrd="0" destOrd="0" presId="urn:microsoft.com/office/officeart/2005/8/layout/list1"/>
    <dgm:cxn modelId="{649B506D-CFE0-48F8-A42B-EE4B66035AD7}" type="presParOf" srcId="{310C50C9-0493-4249-926C-2DB2B44BF865}" destId="{518F3C08-A417-4C04-8AE2-B84150E77151}" srcOrd="1" destOrd="0" presId="urn:microsoft.com/office/officeart/2005/8/layout/list1"/>
    <dgm:cxn modelId="{D6F1DBB5-C4FE-4A60-B21D-63263C2D0D4D}" type="presParOf" srcId="{EEB12C83-4BE0-46E1-BAE4-67E052896BDB}" destId="{CAE88588-73D9-492C-A4CD-A0A76371CCC0}" srcOrd="9" destOrd="0" presId="urn:microsoft.com/office/officeart/2005/8/layout/list1"/>
    <dgm:cxn modelId="{10235EC3-1956-4B1B-B472-C73D234DB719}" type="presParOf" srcId="{EEB12C83-4BE0-46E1-BAE4-67E052896BDB}" destId="{CE64E29A-E96B-4AC5-9C59-9576DD6A5120}" srcOrd="10" destOrd="0" presId="urn:microsoft.com/office/officeart/2005/8/layout/list1"/>
    <dgm:cxn modelId="{85206830-BF20-43CD-B45D-9699CF5409E1}" type="presParOf" srcId="{EEB12C83-4BE0-46E1-BAE4-67E052896BDB}" destId="{FE7A852D-B85E-41C3-BB0A-A3F3210FCAA1}" srcOrd="11" destOrd="0" presId="urn:microsoft.com/office/officeart/2005/8/layout/list1"/>
    <dgm:cxn modelId="{C6ABE384-AB81-4B7D-99E1-131D6BE846F5}" type="presParOf" srcId="{EEB12C83-4BE0-46E1-BAE4-67E052896BDB}" destId="{9923B3EB-4CD6-4975-9A0E-F2E97BC4088A}" srcOrd="12" destOrd="0" presId="urn:microsoft.com/office/officeart/2005/8/layout/list1"/>
    <dgm:cxn modelId="{B57B695A-C892-4CA9-A1EC-8D1E0E2555F4}" type="presParOf" srcId="{9923B3EB-4CD6-4975-9A0E-F2E97BC4088A}" destId="{767D4024-D4E7-4C11-A080-F0538FF73C6A}" srcOrd="0" destOrd="0" presId="urn:microsoft.com/office/officeart/2005/8/layout/list1"/>
    <dgm:cxn modelId="{E102AF4D-FF99-45C2-9708-EF8E5CFB30EA}" type="presParOf" srcId="{9923B3EB-4CD6-4975-9A0E-F2E97BC4088A}" destId="{497000C0-57BA-4A2A-9B82-C0E44707323E}" srcOrd="1" destOrd="0" presId="urn:microsoft.com/office/officeart/2005/8/layout/list1"/>
    <dgm:cxn modelId="{A39C8081-ECF1-4B90-B893-8ED5AA41BE45}" type="presParOf" srcId="{EEB12C83-4BE0-46E1-BAE4-67E052896BDB}" destId="{CE4E05C9-9F0F-43AC-B05F-ED44B8CD52F7}" srcOrd="13" destOrd="0" presId="urn:microsoft.com/office/officeart/2005/8/layout/list1"/>
    <dgm:cxn modelId="{F585CF5D-0CEE-4353-ACFD-08B0D22A01A8}" type="presParOf" srcId="{EEB12C83-4BE0-46E1-BAE4-67E052896BDB}" destId="{3E7A0BF4-0F34-4979-8ECE-F6FD474819DA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29D861C-8A1E-4AC4-AB5F-0A983510D790}" type="doc">
      <dgm:prSet loTypeId="urn:microsoft.com/office/officeart/2005/8/layout/list1" loCatId="list" qsTypeId="urn:microsoft.com/office/officeart/2005/8/quickstyle/simple5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A63B790-65D2-4A7D-AC6F-390E19DD9B91}">
      <dgm:prSet phldrT="[Текст]" custT="1"/>
      <dgm:spPr/>
      <dgm:t>
        <a:bodyPr/>
        <a:lstStyle/>
        <a:p>
          <a:pPr algn="just"/>
          <a:r>
            <a:rPr lang="ru-RU" sz="1600" dirty="0" smtClean="0"/>
            <a:t>доходов от реализации недвижимого имущества (жилых домов, квартир, комнат, земельных участков, находившийся в собственности менее минимального предельного срока владения (3 или 5 лет), если стоимость от реализации не превышает </a:t>
          </a:r>
          <a:r>
            <a:rPr lang="ru-RU" sz="1600" b="1" u="sng" dirty="0" smtClean="0">
              <a:solidFill>
                <a:srgbClr val="FFFF00"/>
              </a:solidFill>
            </a:rPr>
            <a:t>1 000 000 рублей</a:t>
          </a:r>
          <a:r>
            <a:rPr lang="ru-RU" sz="1600" dirty="0" smtClean="0"/>
            <a:t>;</a:t>
          </a:r>
        </a:p>
      </dgm:t>
    </dgm:pt>
    <dgm:pt modelId="{594F0BB0-3778-4807-A5EC-1DE987E2CDA3}" type="parTrans" cxnId="{80905C71-667F-4EF1-92BD-E3D82A3CD7E3}">
      <dgm:prSet/>
      <dgm:spPr/>
      <dgm:t>
        <a:bodyPr/>
        <a:lstStyle/>
        <a:p>
          <a:endParaRPr lang="ru-RU"/>
        </a:p>
      </dgm:t>
    </dgm:pt>
    <dgm:pt modelId="{E30FED3F-3C13-4C86-AFE1-03920BB4C5FD}" type="sibTrans" cxnId="{80905C71-667F-4EF1-92BD-E3D82A3CD7E3}">
      <dgm:prSet/>
      <dgm:spPr/>
      <dgm:t>
        <a:bodyPr/>
        <a:lstStyle/>
        <a:p>
          <a:endParaRPr lang="ru-RU"/>
        </a:p>
      </dgm:t>
    </dgm:pt>
    <dgm:pt modelId="{9450EA21-270D-4D18-B5A3-9DA5E1A6E4A8}">
      <dgm:prSet phldrT="[Текст]" custT="1"/>
      <dgm:spPr/>
      <dgm:t>
        <a:bodyPr/>
        <a:lstStyle/>
        <a:p>
          <a:pPr algn="just"/>
          <a:r>
            <a:rPr lang="ru-RU" sz="1600" dirty="0" smtClean="0"/>
            <a:t>доходов от реализации иного имущества (автомобиль, мотоцикл, гараж, </a:t>
          </a:r>
          <a:r>
            <a:rPr lang="ru-RU" sz="1600" dirty="0" err="1" smtClean="0"/>
            <a:t>машиноместо</a:t>
          </a:r>
          <a:r>
            <a:rPr lang="ru-RU" sz="1600" dirty="0" smtClean="0"/>
            <a:t>, иное строение), находившихся в собственности менее минимального предельного срока владения (3 или 5 лет), если стоимость от реализации не превышает </a:t>
          </a:r>
          <a:r>
            <a:rPr lang="ru-RU" sz="1600" b="1" u="sng" dirty="0" smtClean="0">
              <a:solidFill>
                <a:srgbClr val="FFFF00"/>
              </a:solidFill>
            </a:rPr>
            <a:t>250 000 рублей.</a:t>
          </a:r>
        </a:p>
      </dgm:t>
    </dgm:pt>
    <dgm:pt modelId="{7FA9B08B-18A2-412B-864C-3C2837467A91}" type="parTrans" cxnId="{570AE9DB-E11A-4139-B70F-FF201CE3EEB3}">
      <dgm:prSet/>
      <dgm:spPr/>
      <dgm:t>
        <a:bodyPr/>
        <a:lstStyle/>
        <a:p>
          <a:endParaRPr lang="ru-RU"/>
        </a:p>
      </dgm:t>
    </dgm:pt>
    <dgm:pt modelId="{62A9A6D9-545B-4F55-B7BE-DC3E4A12A4A7}" type="sibTrans" cxnId="{570AE9DB-E11A-4139-B70F-FF201CE3EEB3}">
      <dgm:prSet/>
      <dgm:spPr/>
      <dgm:t>
        <a:bodyPr/>
        <a:lstStyle/>
        <a:p>
          <a:endParaRPr lang="ru-RU"/>
        </a:p>
      </dgm:t>
    </dgm:pt>
    <dgm:pt modelId="{EEB12C83-4BE0-46E1-BAE4-67E052896BDB}" type="pres">
      <dgm:prSet presAssocID="{F29D861C-8A1E-4AC4-AB5F-0A983510D79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0A4BD2-3781-4A23-9F60-87FF852E79C7}" type="pres">
      <dgm:prSet presAssocID="{DA63B790-65D2-4A7D-AC6F-390E19DD9B91}" presName="parentLin" presStyleCnt="0"/>
      <dgm:spPr/>
    </dgm:pt>
    <dgm:pt modelId="{003AA229-14F2-4086-868A-3C79E188D0F7}" type="pres">
      <dgm:prSet presAssocID="{DA63B790-65D2-4A7D-AC6F-390E19DD9B91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803F70E5-76F5-4A60-8726-ED5540FC81C0}" type="pres">
      <dgm:prSet presAssocID="{DA63B790-65D2-4A7D-AC6F-390E19DD9B91}" presName="parentText" presStyleLbl="node1" presStyleIdx="0" presStyleCnt="2" custScaleX="133857" custScaleY="672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89C3DE-5192-4128-96B1-0BE3AB04379F}" type="pres">
      <dgm:prSet presAssocID="{DA63B790-65D2-4A7D-AC6F-390E19DD9B91}" presName="negativeSpace" presStyleCnt="0"/>
      <dgm:spPr/>
    </dgm:pt>
    <dgm:pt modelId="{29969262-26E9-46B7-B3B8-6A4640A8A318}" type="pres">
      <dgm:prSet presAssocID="{DA63B790-65D2-4A7D-AC6F-390E19DD9B91}" presName="childText" presStyleLbl="conFgAcc1" presStyleIdx="0" presStyleCnt="2" custScaleX="94863" custScaleY="77383">
        <dgm:presLayoutVars>
          <dgm:bulletEnabled val="1"/>
        </dgm:presLayoutVars>
      </dgm:prSet>
      <dgm:spPr/>
    </dgm:pt>
    <dgm:pt modelId="{FE735701-03BC-40F0-8214-068B392719FD}" type="pres">
      <dgm:prSet presAssocID="{E30FED3F-3C13-4C86-AFE1-03920BB4C5FD}" presName="spaceBetweenRectangles" presStyleCnt="0"/>
      <dgm:spPr/>
    </dgm:pt>
    <dgm:pt modelId="{5C418CC3-A9CE-443D-8873-38750F76A1EA}" type="pres">
      <dgm:prSet presAssocID="{9450EA21-270D-4D18-B5A3-9DA5E1A6E4A8}" presName="parentLin" presStyleCnt="0"/>
      <dgm:spPr/>
    </dgm:pt>
    <dgm:pt modelId="{C185D8AD-CD44-455E-A0F8-D772FF6B4F8B}" type="pres">
      <dgm:prSet presAssocID="{9450EA21-270D-4D18-B5A3-9DA5E1A6E4A8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A8B69F82-03CC-46E4-9BF0-8600442B2B03}" type="pres">
      <dgm:prSet presAssocID="{9450EA21-270D-4D18-B5A3-9DA5E1A6E4A8}" presName="parentText" presStyleLbl="node1" presStyleIdx="1" presStyleCnt="2" custScaleX="133061" custScaleY="786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A44852-FFD1-4EA6-89B3-43159959A28E}" type="pres">
      <dgm:prSet presAssocID="{9450EA21-270D-4D18-B5A3-9DA5E1A6E4A8}" presName="negativeSpace" presStyleCnt="0"/>
      <dgm:spPr/>
    </dgm:pt>
    <dgm:pt modelId="{00800F68-1A18-43D2-9668-BD947A6DAD4B}" type="pres">
      <dgm:prSet presAssocID="{9450EA21-270D-4D18-B5A3-9DA5E1A6E4A8}" presName="childText" presStyleLbl="conFgAcc1" presStyleIdx="1" presStyleCnt="2" custScaleX="94863" custScaleY="77383">
        <dgm:presLayoutVars>
          <dgm:bulletEnabled val="1"/>
        </dgm:presLayoutVars>
      </dgm:prSet>
      <dgm:spPr/>
    </dgm:pt>
  </dgm:ptLst>
  <dgm:cxnLst>
    <dgm:cxn modelId="{570AE9DB-E11A-4139-B70F-FF201CE3EEB3}" srcId="{F29D861C-8A1E-4AC4-AB5F-0A983510D790}" destId="{9450EA21-270D-4D18-B5A3-9DA5E1A6E4A8}" srcOrd="1" destOrd="0" parTransId="{7FA9B08B-18A2-412B-864C-3C2837467A91}" sibTransId="{62A9A6D9-545B-4F55-B7BE-DC3E4A12A4A7}"/>
    <dgm:cxn modelId="{F415E3B5-9AB9-46DC-9CDE-299941A04221}" type="presOf" srcId="{F29D861C-8A1E-4AC4-AB5F-0A983510D790}" destId="{EEB12C83-4BE0-46E1-BAE4-67E052896BDB}" srcOrd="0" destOrd="0" presId="urn:microsoft.com/office/officeart/2005/8/layout/list1"/>
    <dgm:cxn modelId="{39D9FDA0-8315-41D5-A59B-DDA4D115EF8C}" type="presOf" srcId="{9450EA21-270D-4D18-B5A3-9DA5E1A6E4A8}" destId="{A8B69F82-03CC-46E4-9BF0-8600442B2B03}" srcOrd="1" destOrd="0" presId="urn:microsoft.com/office/officeart/2005/8/layout/list1"/>
    <dgm:cxn modelId="{F971D434-4198-4E14-B9C0-093C0D37AD84}" type="presOf" srcId="{9450EA21-270D-4D18-B5A3-9DA5E1A6E4A8}" destId="{C185D8AD-CD44-455E-A0F8-D772FF6B4F8B}" srcOrd="0" destOrd="0" presId="urn:microsoft.com/office/officeart/2005/8/layout/list1"/>
    <dgm:cxn modelId="{96C76EBB-DD5B-43AD-B610-9AD47994270F}" type="presOf" srcId="{DA63B790-65D2-4A7D-AC6F-390E19DD9B91}" destId="{803F70E5-76F5-4A60-8726-ED5540FC81C0}" srcOrd="1" destOrd="0" presId="urn:microsoft.com/office/officeart/2005/8/layout/list1"/>
    <dgm:cxn modelId="{F3856A9D-B189-4E5F-AC3B-FBD43E5BA763}" type="presOf" srcId="{DA63B790-65D2-4A7D-AC6F-390E19DD9B91}" destId="{003AA229-14F2-4086-868A-3C79E188D0F7}" srcOrd="0" destOrd="0" presId="urn:microsoft.com/office/officeart/2005/8/layout/list1"/>
    <dgm:cxn modelId="{80905C71-667F-4EF1-92BD-E3D82A3CD7E3}" srcId="{F29D861C-8A1E-4AC4-AB5F-0A983510D790}" destId="{DA63B790-65D2-4A7D-AC6F-390E19DD9B91}" srcOrd="0" destOrd="0" parTransId="{594F0BB0-3778-4807-A5EC-1DE987E2CDA3}" sibTransId="{E30FED3F-3C13-4C86-AFE1-03920BB4C5FD}"/>
    <dgm:cxn modelId="{510DD34A-8B9E-40C3-9EDB-0DAA306401B3}" type="presParOf" srcId="{EEB12C83-4BE0-46E1-BAE4-67E052896BDB}" destId="{7D0A4BD2-3781-4A23-9F60-87FF852E79C7}" srcOrd="0" destOrd="0" presId="urn:microsoft.com/office/officeart/2005/8/layout/list1"/>
    <dgm:cxn modelId="{ADAC4DC5-F33D-46D3-80A0-5583343C5E30}" type="presParOf" srcId="{7D0A4BD2-3781-4A23-9F60-87FF852E79C7}" destId="{003AA229-14F2-4086-868A-3C79E188D0F7}" srcOrd="0" destOrd="0" presId="urn:microsoft.com/office/officeart/2005/8/layout/list1"/>
    <dgm:cxn modelId="{9C9D6649-3C34-46D1-AB04-001CC3C8A45A}" type="presParOf" srcId="{7D0A4BD2-3781-4A23-9F60-87FF852E79C7}" destId="{803F70E5-76F5-4A60-8726-ED5540FC81C0}" srcOrd="1" destOrd="0" presId="urn:microsoft.com/office/officeart/2005/8/layout/list1"/>
    <dgm:cxn modelId="{0C65A522-3284-492C-987B-81D9EBF6720A}" type="presParOf" srcId="{EEB12C83-4BE0-46E1-BAE4-67E052896BDB}" destId="{6C89C3DE-5192-4128-96B1-0BE3AB04379F}" srcOrd="1" destOrd="0" presId="urn:microsoft.com/office/officeart/2005/8/layout/list1"/>
    <dgm:cxn modelId="{B865E601-6442-411A-8647-24F42E34A3CD}" type="presParOf" srcId="{EEB12C83-4BE0-46E1-BAE4-67E052896BDB}" destId="{29969262-26E9-46B7-B3B8-6A4640A8A318}" srcOrd="2" destOrd="0" presId="urn:microsoft.com/office/officeart/2005/8/layout/list1"/>
    <dgm:cxn modelId="{4B22F9DE-CB85-4A8E-9C8C-D7D7CFF97B26}" type="presParOf" srcId="{EEB12C83-4BE0-46E1-BAE4-67E052896BDB}" destId="{FE735701-03BC-40F0-8214-068B392719FD}" srcOrd="3" destOrd="0" presId="urn:microsoft.com/office/officeart/2005/8/layout/list1"/>
    <dgm:cxn modelId="{53EB0593-84C0-4DB2-A215-FD7466907283}" type="presParOf" srcId="{EEB12C83-4BE0-46E1-BAE4-67E052896BDB}" destId="{5C418CC3-A9CE-443D-8873-38750F76A1EA}" srcOrd="4" destOrd="0" presId="urn:microsoft.com/office/officeart/2005/8/layout/list1"/>
    <dgm:cxn modelId="{DE3C4B01-EB66-4EF2-9D5F-409F768AB77B}" type="presParOf" srcId="{5C418CC3-A9CE-443D-8873-38750F76A1EA}" destId="{C185D8AD-CD44-455E-A0F8-D772FF6B4F8B}" srcOrd="0" destOrd="0" presId="urn:microsoft.com/office/officeart/2005/8/layout/list1"/>
    <dgm:cxn modelId="{51043706-B9B9-49A6-9CAD-021854B6ABAA}" type="presParOf" srcId="{5C418CC3-A9CE-443D-8873-38750F76A1EA}" destId="{A8B69F82-03CC-46E4-9BF0-8600442B2B03}" srcOrd="1" destOrd="0" presId="urn:microsoft.com/office/officeart/2005/8/layout/list1"/>
    <dgm:cxn modelId="{45192F40-F1D7-4FED-B553-848F6C710D21}" type="presParOf" srcId="{EEB12C83-4BE0-46E1-BAE4-67E052896BDB}" destId="{CCA44852-FFD1-4EA6-89B3-43159959A28E}" srcOrd="5" destOrd="0" presId="urn:microsoft.com/office/officeart/2005/8/layout/list1"/>
    <dgm:cxn modelId="{1D49AEBE-4FD5-4CF6-834B-1156D046C26F}" type="presParOf" srcId="{EEB12C83-4BE0-46E1-BAE4-67E052896BDB}" destId="{00800F68-1A18-43D2-9668-BD947A6DAD4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969262-26E9-46B7-B3B8-6A4640A8A318}">
      <dsp:nvSpPr>
        <dsp:cNvPr id="0" name=""/>
        <dsp:cNvSpPr/>
      </dsp:nvSpPr>
      <dsp:spPr>
        <a:xfrm>
          <a:off x="0" y="946605"/>
          <a:ext cx="5896034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03F70E5-76F5-4A60-8726-ED5540FC81C0}">
      <dsp:nvSpPr>
        <dsp:cNvPr id="0" name=""/>
        <dsp:cNvSpPr/>
      </dsp:nvSpPr>
      <dsp:spPr>
        <a:xfrm>
          <a:off x="291922" y="49683"/>
          <a:ext cx="5602103" cy="1251161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5999" tIns="0" rIns="155999" bIns="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получившие доходы от продажи имущества, находившегося в собственности менее минимального  предельного срока владения и не попадающего под освобождение от налогообложения, а также получившие доход от реализации имущественных прав (переуступка права требования);</a:t>
          </a:r>
        </a:p>
      </dsp:txBody>
      <dsp:txXfrm>
        <a:off x="352999" y="110760"/>
        <a:ext cx="5479949" cy="1129007"/>
      </dsp:txXfrm>
    </dsp:sp>
    <dsp:sp modelId="{71E983BC-89A5-439B-A3F8-BC919EC4C9BB}">
      <dsp:nvSpPr>
        <dsp:cNvPr id="0" name=""/>
        <dsp:cNvSpPr/>
      </dsp:nvSpPr>
      <dsp:spPr>
        <a:xfrm>
          <a:off x="0" y="2270673"/>
          <a:ext cx="5896034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DD7E74A-2A0E-41D4-98D4-7A8AAFDA4378}">
      <dsp:nvSpPr>
        <dsp:cNvPr id="0" name=""/>
        <dsp:cNvSpPr/>
      </dsp:nvSpPr>
      <dsp:spPr>
        <a:xfrm>
          <a:off x="285301" y="1681005"/>
          <a:ext cx="5605764" cy="943907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5999" tIns="0" rIns="155999" bIns="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получившие в дар от физических лиц, не являющихся близкими родственниками, недвижимого имущества, транспортных средств, акций, долей, паев;</a:t>
          </a:r>
          <a:endParaRPr lang="ru-RU" sz="1400" kern="1200" dirty="0"/>
        </a:p>
      </dsp:txBody>
      <dsp:txXfrm>
        <a:off x="331379" y="1727083"/>
        <a:ext cx="5513608" cy="851751"/>
      </dsp:txXfrm>
    </dsp:sp>
    <dsp:sp modelId="{CE64E29A-E96B-4AC5-9C59-9576DD6A5120}">
      <dsp:nvSpPr>
        <dsp:cNvPr id="0" name=""/>
        <dsp:cNvSpPr/>
      </dsp:nvSpPr>
      <dsp:spPr>
        <a:xfrm>
          <a:off x="0" y="4072299"/>
          <a:ext cx="5896034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18F3C08-A417-4C04-8AE2-B84150E77151}">
      <dsp:nvSpPr>
        <dsp:cNvPr id="0" name=""/>
        <dsp:cNvSpPr/>
      </dsp:nvSpPr>
      <dsp:spPr>
        <a:xfrm>
          <a:off x="283861" y="3005073"/>
          <a:ext cx="5607207" cy="1421465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5999" tIns="0" rIns="155999" bIns="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получившие вознаграждения от физических лиц и организаций, не являющихся налоговыми агентами,  на основе заключенных договоров и договоров гражданско-правового характера, включая доходы по договора имущественного найма или </a:t>
          </a:r>
          <a:br>
            <a:rPr lang="ru-RU" sz="1400" kern="1200" dirty="0" smtClean="0"/>
          </a:br>
          <a:r>
            <a:rPr lang="ru-RU" sz="1400" kern="1200" dirty="0" smtClean="0"/>
            <a:t>договорам аренды любого имущества;</a:t>
          </a:r>
          <a:endParaRPr lang="ru-RU" sz="1400" kern="1200" dirty="0"/>
        </a:p>
      </dsp:txBody>
      <dsp:txXfrm>
        <a:off x="353251" y="3074463"/>
        <a:ext cx="5468427" cy="12826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B543C3-42B3-45FC-A9A3-141132FE174E}">
      <dsp:nvSpPr>
        <dsp:cNvPr id="0" name=""/>
        <dsp:cNvSpPr/>
      </dsp:nvSpPr>
      <dsp:spPr>
        <a:xfrm>
          <a:off x="0" y="463512"/>
          <a:ext cx="549823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3B16F03-4366-4CAF-A910-12AB2989A6E4}">
      <dsp:nvSpPr>
        <dsp:cNvPr id="0" name=""/>
        <dsp:cNvSpPr/>
      </dsp:nvSpPr>
      <dsp:spPr>
        <a:xfrm>
          <a:off x="267793" y="152292"/>
          <a:ext cx="5230443" cy="842577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5474" tIns="0" rIns="145474" bIns="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индивидуальные предприниматели, нотариусы, занимающиеся частной практикой, адвокаты, учредившие адвокатские кабинеты, и другие лица, занимающиеся частной практикой;</a:t>
          </a:r>
          <a:endParaRPr lang="ru-RU" sz="1400" kern="1200" dirty="0"/>
        </a:p>
      </dsp:txBody>
      <dsp:txXfrm>
        <a:off x="308924" y="193423"/>
        <a:ext cx="5148181" cy="760315"/>
      </dsp:txXfrm>
    </dsp:sp>
    <dsp:sp modelId="{A6D9D532-F2BF-4F08-89D1-27FB0A7A46F3}">
      <dsp:nvSpPr>
        <dsp:cNvPr id="0" name=""/>
        <dsp:cNvSpPr/>
      </dsp:nvSpPr>
      <dsp:spPr>
        <a:xfrm>
          <a:off x="0" y="1972184"/>
          <a:ext cx="549823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DF47C0B-139F-4B69-8453-06C7653D833C}">
      <dsp:nvSpPr>
        <dsp:cNvPr id="0" name=""/>
        <dsp:cNvSpPr/>
      </dsp:nvSpPr>
      <dsp:spPr>
        <a:xfrm>
          <a:off x="275691" y="1458582"/>
          <a:ext cx="5222546" cy="10627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5474" tIns="0" rIns="145474" bIns="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получившие выигрыши от операторов лотерей, распространителей, организаторов азартных игр, проводимых в букмекерской конторе и тотализаторе – в сумме до 15 000 руб., а также от организаторов азартных игр, не относящихся к букмекерским конторам и тотализаторам;</a:t>
          </a:r>
          <a:endParaRPr lang="ru-RU" sz="1400" kern="1200" dirty="0"/>
        </a:p>
      </dsp:txBody>
      <dsp:txXfrm>
        <a:off x="327569" y="1510460"/>
        <a:ext cx="5118790" cy="958964"/>
      </dsp:txXfrm>
    </dsp:sp>
    <dsp:sp modelId="{012993E4-2ABF-4851-B66F-1AF880B21A55}">
      <dsp:nvSpPr>
        <dsp:cNvPr id="0" name=""/>
        <dsp:cNvSpPr/>
      </dsp:nvSpPr>
      <dsp:spPr>
        <a:xfrm>
          <a:off x="0" y="3605144"/>
          <a:ext cx="549823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C522396-2729-476E-BBD4-BBA3791D5E7F}">
      <dsp:nvSpPr>
        <dsp:cNvPr id="0" name=""/>
        <dsp:cNvSpPr/>
      </dsp:nvSpPr>
      <dsp:spPr>
        <a:xfrm>
          <a:off x="270884" y="3073784"/>
          <a:ext cx="5222611" cy="10627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5474" tIns="0" rIns="145474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получившие доходы от источников, находящихся за пределами Российской Федерации.</a:t>
          </a:r>
          <a:endParaRPr lang="ru-RU" sz="1400" kern="1200" dirty="0"/>
        </a:p>
      </dsp:txBody>
      <dsp:txXfrm>
        <a:off x="322762" y="3125662"/>
        <a:ext cx="5118855" cy="9589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969262-26E9-46B7-B3B8-6A4640A8A318}">
      <dsp:nvSpPr>
        <dsp:cNvPr id="0" name=""/>
        <dsp:cNvSpPr/>
      </dsp:nvSpPr>
      <dsp:spPr>
        <a:xfrm>
          <a:off x="0" y="636805"/>
          <a:ext cx="1071534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03F70E5-76F5-4A60-8726-ED5540FC81C0}">
      <dsp:nvSpPr>
        <dsp:cNvPr id="0" name=""/>
        <dsp:cNvSpPr/>
      </dsp:nvSpPr>
      <dsp:spPr>
        <a:xfrm>
          <a:off x="530535" y="38857"/>
          <a:ext cx="10181164" cy="834107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3510" tIns="0" rIns="283510" bIns="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доходы, облагаемые по прогрессивной ставке НДФЛ – в случае получения от нескольких налоговых агентов доходов в сумме, превышающей в совокупности размер порогов по доходам, установленных статьей 224 Налогового кодекса Российской Федерации;</a:t>
          </a:r>
        </a:p>
      </dsp:txBody>
      <dsp:txXfrm>
        <a:off x="571253" y="79575"/>
        <a:ext cx="10099728" cy="752671"/>
      </dsp:txXfrm>
    </dsp:sp>
    <dsp:sp modelId="{71E983BC-89A5-439B-A3F8-BC919EC4C9BB}">
      <dsp:nvSpPr>
        <dsp:cNvPr id="0" name=""/>
        <dsp:cNvSpPr/>
      </dsp:nvSpPr>
      <dsp:spPr>
        <a:xfrm>
          <a:off x="0" y="1519517"/>
          <a:ext cx="1071534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DD7E74A-2A0E-41D4-98D4-7A8AAFDA4378}">
      <dsp:nvSpPr>
        <dsp:cNvPr id="0" name=""/>
        <dsp:cNvSpPr/>
      </dsp:nvSpPr>
      <dsp:spPr>
        <a:xfrm>
          <a:off x="518501" y="1126405"/>
          <a:ext cx="10187818" cy="629271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3333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13333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3333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3510" tIns="0" rIns="283510" bIns="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доходы, с которых организацией не удержан (полностью или частично) НДФЛ;</a:t>
          </a:r>
          <a:endParaRPr lang="ru-RU" sz="1600" kern="1200" dirty="0"/>
        </a:p>
      </dsp:txBody>
      <dsp:txXfrm>
        <a:off x="549219" y="1157123"/>
        <a:ext cx="10126382" cy="567835"/>
      </dsp:txXfrm>
    </dsp:sp>
    <dsp:sp modelId="{CE64E29A-E96B-4AC5-9C59-9576DD6A5120}">
      <dsp:nvSpPr>
        <dsp:cNvPr id="0" name=""/>
        <dsp:cNvSpPr/>
      </dsp:nvSpPr>
      <dsp:spPr>
        <a:xfrm>
          <a:off x="0" y="2720601"/>
          <a:ext cx="1071534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18F3C08-A417-4C04-8AE2-B84150E77151}">
      <dsp:nvSpPr>
        <dsp:cNvPr id="0" name=""/>
        <dsp:cNvSpPr/>
      </dsp:nvSpPr>
      <dsp:spPr>
        <a:xfrm>
          <a:off x="515885" y="2009117"/>
          <a:ext cx="10190440" cy="947643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6667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6667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6667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3510" tIns="0" rIns="283510" bIns="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доходы от выигрышей от участия в азартных играх, проводимых в казино и залах игровых автоматов;</a:t>
          </a:r>
          <a:endParaRPr lang="ru-RU" sz="1600" kern="1200" dirty="0"/>
        </a:p>
      </dsp:txBody>
      <dsp:txXfrm>
        <a:off x="562145" y="2055377"/>
        <a:ext cx="10097920" cy="855123"/>
      </dsp:txXfrm>
    </dsp:sp>
    <dsp:sp modelId="{3E7A0BF4-0F34-4979-8ECE-F6FD474819DA}">
      <dsp:nvSpPr>
        <dsp:cNvPr id="0" name=""/>
        <dsp:cNvSpPr/>
      </dsp:nvSpPr>
      <dsp:spPr>
        <a:xfrm>
          <a:off x="0" y="3446361"/>
          <a:ext cx="10715348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97000C0-57BA-4A2A-9B82-C0E44707323E}">
      <dsp:nvSpPr>
        <dsp:cNvPr id="0" name=""/>
        <dsp:cNvSpPr/>
      </dsp:nvSpPr>
      <dsp:spPr>
        <a:xfrm>
          <a:off x="522163" y="3210201"/>
          <a:ext cx="10189236" cy="47232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3510" tIns="0" rIns="283510" bIns="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доходы в виде процентов по вкладам в банках.</a:t>
          </a:r>
          <a:endParaRPr lang="ru-RU" sz="1600" kern="1200" dirty="0"/>
        </a:p>
      </dsp:txBody>
      <dsp:txXfrm>
        <a:off x="545220" y="3233258"/>
        <a:ext cx="10143122" cy="4262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969262-26E9-46B7-B3B8-6A4640A8A318}">
      <dsp:nvSpPr>
        <dsp:cNvPr id="0" name=""/>
        <dsp:cNvSpPr/>
      </dsp:nvSpPr>
      <dsp:spPr>
        <a:xfrm>
          <a:off x="0" y="344137"/>
          <a:ext cx="8059494" cy="124803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03F70E5-76F5-4A60-8726-ED5540FC81C0}">
      <dsp:nvSpPr>
        <dsp:cNvPr id="0" name=""/>
        <dsp:cNvSpPr/>
      </dsp:nvSpPr>
      <dsp:spPr>
        <a:xfrm>
          <a:off x="424796" y="18954"/>
          <a:ext cx="7960677" cy="126982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4788" tIns="0" rIns="224788" bIns="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доходов от реализации недвижимого имущества (жилых домов, квартир, комнат, земельных участков, находившийся в собственности менее минимального предельного срока владения (3 или 5 лет), если стоимость от реализации не превышает </a:t>
          </a:r>
          <a:r>
            <a:rPr lang="ru-RU" sz="1600" b="1" u="sng" kern="1200" dirty="0" smtClean="0">
              <a:solidFill>
                <a:srgbClr val="FFFF00"/>
              </a:solidFill>
            </a:rPr>
            <a:t>1 000 000 рублей</a:t>
          </a:r>
          <a:r>
            <a:rPr lang="ru-RU" sz="1600" kern="1200" dirty="0" smtClean="0"/>
            <a:t>;</a:t>
          </a:r>
        </a:p>
      </dsp:txBody>
      <dsp:txXfrm>
        <a:off x="486784" y="80942"/>
        <a:ext cx="7836701" cy="1145846"/>
      </dsp:txXfrm>
    </dsp:sp>
    <dsp:sp modelId="{00800F68-1A18-43D2-9668-BD947A6DAD4B}">
      <dsp:nvSpPr>
        <dsp:cNvPr id="0" name=""/>
        <dsp:cNvSpPr/>
      </dsp:nvSpPr>
      <dsp:spPr>
        <a:xfrm>
          <a:off x="0" y="2479389"/>
          <a:ext cx="8059494" cy="124803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B69F82-03CC-46E4-9BF0-8600442B2B03}">
      <dsp:nvSpPr>
        <dsp:cNvPr id="0" name=""/>
        <dsp:cNvSpPr/>
      </dsp:nvSpPr>
      <dsp:spPr>
        <a:xfrm>
          <a:off x="424796" y="1937770"/>
          <a:ext cx="7913338" cy="1486258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4788" tIns="0" rIns="224788" bIns="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доходов от реализации иного имущества (автомобиль, мотоцикл, гараж, </a:t>
          </a:r>
          <a:r>
            <a:rPr lang="ru-RU" sz="1600" kern="1200" dirty="0" err="1" smtClean="0"/>
            <a:t>машиноместо</a:t>
          </a:r>
          <a:r>
            <a:rPr lang="ru-RU" sz="1600" kern="1200" dirty="0" smtClean="0"/>
            <a:t>, иное строение), находившихся в собственности менее минимального предельного срока владения (3 или 5 лет), если стоимость от реализации не превышает </a:t>
          </a:r>
          <a:r>
            <a:rPr lang="ru-RU" sz="1600" b="1" u="sng" kern="1200" dirty="0" smtClean="0">
              <a:solidFill>
                <a:srgbClr val="FFFF00"/>
              </a:solidFill>
            </a:rPr>
            <a:t>250 000 рублей.</a:t>
          </a:r>
        </a:p>
      </dsp:txBody>
      <dsp:txXfrm>
        <a:off x="497349" y="2010323"/>
        <a:ext cx="7768232" cy="13411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drawing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rawing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3.png"/><Relationship Id="rId4" Type="http://schemas.openxmlformats.org/officeDocument/2006/relationships/image" Target="../media/image9.jpeg"/></Relationships>
</file>

<file path=ppt/drawings/_rels/drawing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image" Target="../media/image12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0.07354</cdr:x>
      <cdr:y>0.13203</cdr:y>
    </cdr:from>
    <cdr:to>
      <cdr:x>0.96022</cdr:x>
      <cdr:y>0.78011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4153" y="349295"/>
          <a:ext cx="4872561" cy="17145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400" dirty="0"/>
            <a:t>Представить декларацию о доходах, полученных в </a:t>
          </a:r>
          <a:r>
            <a:rPr lang="ru-RU" sz="2400" dirty="0" smtClean="0"/>
            <a:t>2024 </a:t>
          </a:r>
          <a:r>
            <a:rPr lang="ru-RU" sz="2400" dirty="0"/>
            <a:t>году, </a:t>
          </a:r>
          <a:endParaRPr lang="ru-RU" sz="2400" dirty="0" smtClean="0"/>
        </a:p>
        <a:p xmlns:a="http://schemas.openxmlformats.org/drawingml/2006/main">
          <a:pPr algn="ctr"/>
          <a:r>
            <a:rPr lang="ru-RU" sz="2400" dirty="0" smtClean="0"/>
            <a:t>необходимо не позднее </a:t>
          </a:r>
        </a:p>
        <a:p xmlns:a="http://schemas.openxmlformats.org/drawingml/2006/main">
          <a:pPr algn="ctr"/>
          <a:r>
            <a:rPr lang="ru-RU" sz="3200" b="1" dirty="0" smtClean="0">
              <a:solidFill>
                <a:srgbClr val="FF0000"/>
              </a:solidFill>
            </a:rPr>
            <a:t>30 апреля 2025 года</a:t>
          </a:r>
          <a:endParaRPr lang="ru-RU" sz="3200" b="1" dirty="0">
            <a:solidFill>
              <a:srgbClr val="FF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0.04267</cdr:x>
      <cdr:y>0.13203</cdr:y>
    </cdr:from>
    <cdr:to>
      <cdr:x>0.93494</cdr:x>
      <cdr:y>0.77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4045" y="351639"/>
          <a:ext cx="5103210" cy="16991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400" dirty="0" smtClean="0"/>
            <a:t>Срок уплаты НДФЛ</a:t>
          </a:r>
          <a:r>
            <a:rPr lang="ru-RU" sz="2400" dirty="0"/>
            <a:t>, исчисленный в </a:t>
          </a:r>
          <a:r>
            <a:rPr lang="ru-RU" sz="2400" dirty="0" smtClean="0"/>
            <a:t>декларации,</a:t>
          </a:r>
        </a:p>
        <a:p xmlns:a="http://schemas.openxmlformats.org/drawingml/2006/main">
          <a:pPr algn="ctr"/>
          <a:endParaRPr lang="ru-RU" sz="2400" dirty="0" smtClean="0"/>
        </a:p>
        <a:p xmlns:a="http://schemas.openxmlformats.org/drawingml/2006/main">
          <a:pPr algn="ctr"/>
          <a:r>
            <a:rPr lang="ru-RU" sz="3200" b="1" dirty="0" smtClean="0">
              <a:solidFill>
                <a:srgbClr val="FF0000"/>
              </a:solidFill>
            </a:rPr>
            <a:t>15 июля 2025 года</a:t>
          </a:r>
          <a:endParaRPr lang="ru-RU" sz="3200" b="1" dirty="0">
            <a:solidFill>
              <a:srgbClr val="FF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0.03839</cdr:x>
      <cdr:y>0.32279</cdr:y>
    </cdr:from>
    <cdr:to>
      <cdr:x>0.67017</cdr:x>
      <cdr:y>0.58813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36828" y="1554395"/>
          <a:ext cx="7189418" cy="12777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just">
            <a:lnSpc>
              <a:spcPct val="107000"/>
            </a:lnSpc>
            <a:spcAft>
              <a:spcPts val="800"/>
            </a:spcAft>
          </a:pPr>
          <a:r>
            <a:rPr lang="ru-RU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Через сервис «Личный кабинет налогоплательщика для физических лиц» можно заполнить декларацию онлайн в интерактивном режиме без скачивания программы по заполнению и приложить комплект документов</a:t>
          </a:r>
          <a:endParaRPr lang="ru-RU" b="1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0.03839</cdr:x>
      <cdr:y>0.6717</cdr:y>
    </cdr:from>
    <cdr:to>
      <cdr:x>0.66081</cdr:x>
      <cdr:y>0.99859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436822" y="3234599"/>
          <a:ext cx="7082892" cy="15741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just">
            <a:lnSpc>
              <a:spcPct val="107000"/>
            </a:lnSpc>
            <a:spcAft>
              <a:spcPts val="800"/>
            </a:spcAft>
          </a:pPr>
          <a:r>
            <a:rPr lang="ru-RU" sz="18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Заполнить декларацию 3-НДФЛ можно с помощью программы «Декларация», которая находится в свободном доступе для скачивания на сайте ФНС России. Можно сформировать декларацию в том числе для отправки в налоговый орган в электронном виде через «Личный кабинет»</a:t>
          </a:r>
          <a:endParaRPr lang="ru-RU" sz="1800" b="1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0.0336</cdr:x>
      <cdr:y>0.02209</cdr:y>
    </cdr:from>
    <cdr:to>
      <cdr:x>0.92587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2351" y="106384"/>
          <a:ext cx="10153579" cy="4709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endParaRPr lang="ru-RU" sz="2200" dirty="0" smtClean="0"/>
        </a:p>
      </cdr:txBody>
    </cdr:sp>
  </cdr:relSizeAnchor>
  <cdr:relSizeAnchor xmlns:cdr="http://schemas.openxmlformats.org/drawingml/2006/chartDrawing">
    <cdr:from>
      <cdr:x>0.16644</cdr:x>
      <cdr:y>0.51857</cdr:y>
    </cdr:from>
    <cdr:to>
      <cdr:x>0.27894</cdr:x>
      <cdr:y>0.63553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894032" y="2497185"/>
          <a:ext cx="1280160" cy="5632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0.78783</cdr:x>
      <cdr:y>0.80664</cdr:y>
    </cdr:from>
    <cdr:to>
      <cdr:x>0.9633</cdr:x>
      <cdr:y>0.96042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8965062" y="3884428"/>
          <a:ext cx="1996792" cy="7405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0.40882</cdr:x>
      <cdr:y>0.47178</cdr:y>
    </cdr:from>
    <cdr:to>
      <cdr:x>0.56283</cdr:x>
      <cdr:y>0.58357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52121" y="2271855"/>
          <a:ext cx="1752601" cy="5383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0.24023</cdr:x>
      <cdr:y>0.68326</cdr:y>
    </cdr:from>
    <cdr:to>
      <cdr:x>0.73638</cdr:x>
      <cdr:y>0.96611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733719" y="3290275"/>
          <a:ext cx="5645922" cy="1362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300" b="1" dirty="0">
            <a:ln w="0"/>
            <a:solidFill>
              <a:srgbClr val="FF0000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0.01512</cdr:x>
      <cdr:y>0.13154</cdr:y>
    </cdr:from>
    <cdr:to>
      <cdr:x>0.17762</cdr:x>
      <cdr:y>0.65647</cdr:y>
    </cdr:to>
    <cdr:pic>
      <cdr:nvPicPr>
        <cdr:cNvPr id="10" name="Рисунок 9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78592" y="708463"/>
          <a:ext cx="1919224" cy="2827128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accent1"/>
          </a:solidFill>
        </a:ln>
      </cdr:spPr>
    </cdr:pic>
  </cdr:relSizeAnchor>
  <cdr:relSizeAnchor xmlns:cdr="http://schemas.openxmlformats.org/drawingml/2006/chartDrawing">
    <cdr:from>
      <cdr:x>0.46364</cdr:x>
      <cdr:y>0.67206</cdr:y>
    </cdr:from>
    <cdr:to>
      <cdr:x>0.99303</cdr:x>
      <cdr:y>0.84587</cdr:y>
    </cdr:to>
    <cdr:sp macro="" textlink="">
      <cdr:nvSpPr>
        <cdr:cNvPr id="15" name="Блок-схема: дисплей 14"/>
        <cdr:cNvSpPr/>
      </cdr:nvSpPr>
      <cdr:spPr>
        <a:xfrm xmlns:a="http://schemas.openxmlformats.org/drawingml/2006/main">
          <a:off x="5475759" y="3619549"/>
          <a:ext cx="6252237" cy="936104"/>
        </a:xfrm>
        <a:prstGeom xmlns:a="http://schemas.openxmlformats.org/drawingml/2006/main" prst="flowChartDisplay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1pPr>
          <a:lvl2pPr marL="341313" indent="1127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2pPr>
          <a:lvl3pPr marL="684213" indent="2270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3pPr>
          <a:lvl4pPr marL="1027113" indent="3413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4pPr>
          <a:lvl5pPr marL="1370013" indent="4556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5pPr>
          <a:lvl6pPr marL="2286000" algn="l" defTabSz="914400" rtl="0" eaLnBrk="1" latinLnBrk="0" hangingPunct="1"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6pPr>
          <a:lvl7pPr marL="2743200" algn="l" defTabSz="914400" rtl="0" eaLnBrk="1" latinLnBrk="0" hangingPunct="1"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7pPr>
          <a:lvl8pPr marL="3200400" algn="l" defTabSz="914400" rtl="0" eaLnBrk="1" latinLnBrk="0" hangingPunct="1"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8pPr>
          <a:lvl9pPr marL="3657600" algn="l" defTabSz="914400" rtl="0" eaLnBrk="1" latinLnBrk="0" hangingPunct="1"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9pPr>
        </a:lstStyle>
        <a:p xmlns:a="http://schemas.openxmlformats.org/drawingml/2006/main">
          <a:pPr algn="ctr"/>
          <a:r>
            <a:rPr lang="ru-RU" sz="1600" b="1" dirty="0" smtClean="0"/>
            <a:t>приобрели в собственность другое жилье с большей площадью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0.01501</cdr:x>
      <cdr:y>0.81052</cdr:y>
    </cdr:from>
    <cdr:to>
      <cdr:x>0.5444</cdr:x>
      <cdr:y>0.98433</cdr:y>
    </cdr:to>
    <cdr:sp macro="" textlink="">
      <cdr:nvSpPr>
        <cdr:cNvPr id="11" name="Блок-схема: дисплей 10"/>
        <cdr:cNvSpPr/>
      </cdr:nvSpPr>
      <cdr:spPr>
        <a:xfrm xmlns:a="http://schemas.openxmlformats.org/drawingml/2006/main">
          <a:off x="177319" y="4365293"/>
          <a:ext cx="6252237" cy="936104"/>
        </a:xfrm>
        <a:prstGeom xmlns:a="http://schemas.openxmlformats.org/drawingml/2006/main" prst="flowChartDisplay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/>
            <a:t>В 2024 году либо до 30 апреля 2025 года приобретено другое жилье </a:t>
          </a:r>
          <a:endParaRPr lang="ru-RU" sz="16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0.0336</cdr:x>
      <cdr:y>0.02209</cdr:y>
    </cdr:from>
    <cdr:to>
      <cdr:x>0.92587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2351" y="106384"/>
          <a:ext cx="10153579" cy="4709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r>
            <a:rPr lang="ru-RU" sz="2200" dirty="0" smtClean="0"/>
            <a:t>Физические </a:t>
          </a:r>
          <a:r>
            <a:rPr lang="ru-RU" sz="2200" dirty="0"/>
            <a:t>лица, получившие доход от продажи имущества, </a:t>
          </a:r>
          <a:r>
            <a:rPr lang="ru-RU" sz="2200" dirty="0" smtClean="0"/>
            <a:t>которое было </a:t>
          </a:r>
          <a:r>
            <a:rPr lang="ru-RU" sz="2200" dirty="0"/>
            <a:t>в собственности меньше минимального срока владения (у нас в округе этот срок </a:t>
          </a:r>
          <a:r>
            <a:rPr lang="ru-RU" sz="2200" b="1" dirty="0"/>
            <a:t>составляет 3 года</a:t>
          </a:r>
          <a:r>
            <a:rPr lang="ru-RU" sz="2200" dirty="0"/>
            <a:t>). </a:t>
          </a:r>
          <a:r>
            <a:rPr lang="ru-RU" sz="1600" b="1" u="sng" dirty="0" smtClean="0">
              <a:solidFill>
                <a:srgbClr val="FF0000"/>
              </a:solidFill>
              <a:latin typeface="+mn-lt"/>
            </a:rPr>
            <a:t>!!! Только для налогоплательщиков, которые состоят на налоговом учёте в налоговых органах округа, при продаже жилых помещений, находящихся в нашем округе.</a:t>
          </a:r>
          <a:endParaRPr lang="ru-RU" sz="1600" dirty="0" smtClean="0">
            <a:solidFill>
              <a:srgbClr val="FF0000"/>
            </a:solidFill>
            <a:latin typeface="+mn-lt"/>
          </a:endParaRPr>
        </a:p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r>
            <a:rPr lang="ru-RU" sz="2200" dirty="0" smtClean="0"/>
            <a:t>				</a:t>
          </a:r>
          <a:endParaRPr lang="ru-RU" sz="2000" dirty="0" smtClean="0"/>
        </a:p>
        <a:p xmlns:a="http://schemas.openxmlformats.org/drawingml/2006/main">
          <a:pPr algn="l"/>
          <a:endParaRPr lang="ru-RU" sz="2000" dirty="0" smtClean="0"/>
        </a:p>
        <a:p xmlns:a="http://schemas.openxmlformats.org/drawingml/2006/main">
          <a:pPr algn="l"/>
          <a:endParaRPr lang="ru-RU" sz="2200" dirty="0"/>
        </a:p>
        <a:p xmlns:a="http://schemas.openxmlformats.org/drawingml/2006/main">
          <a:pPr algn="l"/>
          <a:r>
            <a:rPr lang="ru-RU" sz="2200" dirty="0" smtClean="0"/>
            <a:t>	         </a:t>
          </a:r>
        </a:p>
        <a:p xmlns:a="http://schemas.openxmlformats.org/drawingml/2006/main">
          <a:pPr algn="l"/>
          <a:r>
            <a:rPr lang="ru-RU" sz="2200" dirty="0" smtClean="0"/>
            <a:t>                            	</a:t>
          </a:r>
        </a:p>
      </cdr:txBody>
    </cdr:sp>
  </cdr:relSizeAnchor>
  <cdr:relSizeAnchor xmlns:cdr="http://schemas.openxmlformats.org/drawingml/2006/chartDrawing">
    <cdr:from>
      <cdr:x>0.47835</cdr:x>
      <cdr:y>0.70535</cdr:y>
    </cdr:from>
    <cdr:to>
      <cdr:x>0.58844</cdr:x>
      <cdr:y>0.96814</cdr:y>
    </cdr:to>
    <cdr:pic>
      <cdr:nvPicPr>
        <cdr:cNvPr id="4" name="Рисунок 3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443346" y="3396652"/>
          <a:ext cx="1252768" cy="12654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0.4527</cdr:x>
      <cdr:y>0.36424</cdr:y>
    </cdr:from>
    <cdr:to>
      <cdr:x>0.45372</cdr:x>
      <cdr:y>1</cdr:y>
    </cdr:to>
    <cdr:cxnSp macro="">
      <cdr:nvCxnSpPr>
        <cdr:cNvPr id="9" name="Прямая соединительная линия 8"/>
        <cdr:cNvCxnSpPr/>
      </cdr:nvCxnSpPr>
      <cdr:spPr>
        <a:xfrm xmlns:a="http://schemas.openxmlformats.org/drawingml/2006/main">
          <a:off x="5151503" y="1754026"/>
          <a:ext cx="11637" cy="306151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accent5"/>
        </a:lnRef>
        <a:fillRef xmlns:a="http://schemas.openxmlformats.org/drawingml/2006/main" idx="0">
          <a:schemeClr val="accent5"/>
        </a:fillRef>
        <a:effectRef xmlns:a="http://schemas.openxmlformats.org/drawingml/2006/main" idx="2">
          <a:schemeClr val="accent5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0.80624</cdr:x>
      <cdr:y>0.63247</cdr:y>
    </cdr:from>
    <cdr:to>
      <cdr:x>0.9573</cdr:x>
      <cdr:y>0.69729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9174574" y="3045708"/>
          <a:ext cx="1718986" cy="312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200" dirty="0" smtClean="0"/>
            <a:t>Г. </a:t>
          </a:r>
          <a:r>
            <a:rPr lang="ru-RU" sz="2200" dirty="0"/>
            <a:t>Т</a:t>
          </a:r>
          <a:r>
            <a:rPr lang="ru-RU" sz="2200" dirty="0" smtClean="0"/>
            <a:t>ЮМЕНЬ</a:t>
          </a:r>
          <a:endParaRPr lang="ru-RU" sz="2200" dirty="0"/>
        </a:p>
      </cdr:txBody>
    </cdr:sp>
  </cdr:relSizeAnchor>
  <cdr:relSizeAnchor xmlns:cdr="http://schemas.openxmlformats.org/drawingml/2006/chartDrawing">
    <cdr:from>
      <cdr:x>0.16644</cdr:x>
      <cdr:y>0.51857</cdr:y>
    </cdr:from>
    <cdr:to>
      <cdr:x>0.27894</cdr:x>
      <cdr:y>0.63553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894032" y="2497185"/>
          <a:ext cx="1280160" cy="5632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0.27746</cdr:x>
      <cdr:y>0.72062</cdr:y>
    </cdr:from>
    <cdr:to>
      <cdr:x>0.42137</cdr:x>
      <cdr:y>0.95615</cdr:y>
    </cdr:to>
    <cdr:pic>
      <cdr:nvPicPr>
        <cdr:cNvPr id="14" name="Объект 7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157312" y="3470157"/>
          <a:ext cx="1637640" cy="11342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solidFill>
            <a:schemeClr val="accent1"/>
          </a:solidFill>
          <a:miter lim="800000"/>
          <a:headEnd/>
          <a:tailEnd/>
        </a:ln>
      </cdr:spPr>
    </cdr:pic>
  </cdr:relSizeAnchor>
  <cdr:relSizeAnchor xmlns:cdr="http://schemas.openxmlformats.org/drawingml/2006/chartDrawing">
    <cdr:from>
      <cdr:x>0.11679</cdr:x>
      <cdr:y>0.47387</cdr:y>
    </cdr:from>
    <cdr:to>
      <cdr:x>0.2978</cdr:x>
      <cdr:y>0.6489</cdr:y>
    </cdr:to>
    <cdr:sp macro="" textlink="">
      <cdr:nvSpPr>
        <cdr:cNvPr id="15" name="Прямоугольная выноска 14"/>
        <cdr:cNvSpPr/>
      </cdr:nvSpPr>
      <cdr:spPr>
        <a:xfrm xmlns:a="http://schemas.openxmlformats.org/drawingml/2006/main">
          <a:off x="1329009" y="2281959"/>
          <a:ext cx="2059814" cy="842845"/>
        </a:xfrm>
        <a:prstGeom xmlns:a="http://schemas.openxmlformats.org/drawingml/2006/main" prst="wedgeRectCallout">
          <a:avLst>
            <a:gd name="adj1" fmla="val 63414"/>
            <a:gd name="adj2" fmla="val 87362"/>
          </a:avLst>
        </a:prstGeom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0.11995</cdr:x>
      <cdr:y>0.48629</cdr:y>
    </cdr:from>
    <cdr:to>
      <cdr:x>0.29543</cdr:x>
      <cdr:y>0.64006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364997" y="2341732"/>
          <a:ext cx="1996792" cy="7405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/>
            <a:t>больше 3х лет в собственности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0.2928</cdr:x>
      <cdr:y>0.64681</cdr:y>
    </cdr:from>
    <cdr:to>
      <cdr:x>0.44387</cdr:x>
      <cdr:y>0.71162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3331971" y="3114741"/>
          <a:ext cx="1719072" cy="3121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200" dirty="0" smtClean="0"/>
            <a:t>ХМАО-ЮГРА</a:t>
          </a:r>
          <a:endParaRPr lang="ru-RU" sz="2200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0.0336</cdr:x>
      <cdr:y>0.02209</cdr:y>
    </cdr:from>
    <cdr:to>
      <cdr:x>0.92587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2351" y="106384"/>
          <a:ext cx="10153579" cy="4709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r>
            <a:rPr lang="ru-RU" sz="2200" dirty="0" smtClean="0"/>
            <a:t>				</a:t>
          </a:r>
          <a:endParaRPr lang="ru-RU" sz="2000" dirty="0" smtClean="0"/>
        </a:p>
        <a:p xmlns:a="http://schemas.openxmlformats.org/drawingml/2006/main">
          <a:pPr algn="l"/>
          <a:endParaRPr lang="ru-RU" sz="2000" dirty="0"/>
        </a:p>
        <a:p xmlns:a="http://schemas.openxmlformats.org/drawingml/2006/main">
          <a:pPr algn="l"/>
          <a:endParaRPr lang="ru-RU" sz="2000" dirty="0" smtClean="0"/>
        </a:p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r>
            <a:rPr lang="ru-RU" sz="2200" dirty="0" smtClean="0"/>
            <a:t>        	</a:t>
          </a:r>
        </a:p>
      </cdr:txBody>
    </cdr:sp>
  </cdr:relSizeAnchor>
  <cdr:relSizeAnchor xmlns:cdr="http://schemas.openxmlformats.org/drawingml/2006/chartDrawing">
    <cdr:from>
      <cdr:x>0.16644</cdr:x>
      <cdr:y>0.51857</cdr:y>
    </cdr:from>
    <cdr:to>
      <cdr:x>0.27894</cdr:x>
      <cdr:y>0.63553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894032" y="2497185"/>
          <a:ext cx="1280160" cy="5632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0.78783</cdr:x>
      <cdr:y>0.80664</cdr:y>
    </cdr:from>
    <cdr:to>
      <cdr:x>0.9633</cdr:x>
      <cdr:y>0.96042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8965062" y="3884428"/>
          <a:ext cx="1996792" cy="7405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0.40882</cdr:x>
      <cdr:y>0.47178</cdr:y>
    </cdr:from>
    <cdr:to>
      <cdr:x>0.56283</cdr:x>
      <cdr:y>0.58357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52121" y="2271855"/>
          <a:ext cx="1752601" cy="5383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0.00454</cdr:x>
      <cdr:y>0.31205</cdr:y>
    </cdr:from>
    <cdr:to>
      <cdr:x>0.1399</cdr:x>
      <cdr:y>0.52777</cdr:y>
    </cdr:to>
    <cdr:pic>
      <cdr:nvPicPr>
        <cdr:cNvPr id="8" name="Picture 6" descr="http://www.vashamashina.ru/images/nalog-s-prodazhi-mashiny-1.jp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clrChange>
            <a:clrFrom>
              <a:srgbClr val="FEFEFE"/>
            </a:clrFrom>
            <a:clrTo>
              <a:srgbClr val="FEFEFE">
                <a:alpha val="0"/>
              </a:srgbClr>
            </a:clrTo>
          </a:clrChange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54016" y="1689656"/>
          <a:ext cx="1610238" cy="1168028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0.1399</cdr:x>
      <cdr:y>0.31442</cdr:y>
    </cdr:from>
    <cdr:to>
      <cdr:x>0.30279</cdr:x>
      <cdr:y>0.5251</cdr:y>
    </cdr:to>
    <cdr:sp macro="" textlink="">
      <cdr:nvSpPr>
        <cdr:cNvPr id="9" name="Стрелка вправо 8"/>
        <cdr:cNvSpPr/>
      </cdr:nvSpPr>
      <cdr:spPr>
        <a:xfrm xmlns:a="http://schemas.openxmlformats.org/drawingml/2006/main">
          <a:off x="1664254" y="1702495"/>
          <a:ext cx="1937755" cy="114076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1pPr>
          <a:lvl2pPr marL="341313" indent="1127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2pPr>
          <a:lvl3pPr marL="684213" indent="2270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3pPr>
          <a:lvl4pPr marL="1027113" indent="3413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4pPr>
          <a:lvl5pPr marL="1370013" indent="4556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5pPr>
          <a:lvl6pPr marL="2286000" algn="l" defTabSz="914400" rtl="0" eaLnBrk="1" latinLnBrk="0" hangingPunct="1"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6pPr>
          <a:lvl7pPr marL="2743200" algn="l" defTabSz="914400" rtl="0" eaLnBrk="1" latinLnBrk="0" hangingPunct="1"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7pPr>
          <a:lvl8pPr marL="3200400" algn="l" defTabSz="914400" rtl="0" eaLnBrk="1" latinLnBrk="0" hangingPunct="1"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8pPr>
          <a:lvl9pPr marL="3657600" algn="l" defTabSz="914400" rtl="0" eaLnBrk="1" latinLnBrk="0" hangingPunct="1"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9pPr>
        </a:lstStyle>
        <a:p xmlns:a="http://schemas.openxmlformats.org/drawingml/2006/main">
          <a:pPr algn="ctr"/>
          <a:r>
            <a:rPr lang="ru-RU" sz="1600" dirty="0" smtClean="0"/>
            <a:t>ПРОДАЖА</a:t>
          </a:r>
        </a:p>
        <a:p xmlns:a="http://schemas.openxmlformats.org/drawingml/2006/main">
          <a:pPr algn="ctr"/>
          <a:r>
            <a:rPr lang="ru-RU" sz="1600" dirty="0" smtClean="0"/>
            <a:t>менее 3-х лет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0.29709</cdr:x>
      <cdr:y>0.2955</cdr:y>
    </cdr:from>
    <cdr:to>
      <cdr:x>0.43327</cdr:x>
      <cdr:y>0.51253</cdr:y>
    </cdr:to>
    <cdr:pic>
      <cdr:nvPicPr>
        <cdr:cNvPr id="10" name="Picture 6" descr="http://www.vashamashina.ru/images/nalog-s-prodazhi-mashiny-1.jp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clrChange>
            <a:clrFrom>
              <a:srgbClr val="FEFEFE"/>
            </a:clrFrom>
            <a:clrTo>
              <a:srgbClr val="FEFEFE">
                <a:alpha val="0"/>
              </a:srgbClr>
            </a:clrTo>
          </a:clrChange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534254" y="1600032"/>
          <a:ext cx="1619987" cy="1175145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0.13273</cdr:x>
      <cdr:y>0.18801</cdr:y>
    </cdr:from>
    <cdr:to>
      <cdr:x>0.2887</cdr:x>
      <cdr:y>0.29461</cdr:y>
    </cdr:to>
    <cdr:sp macro="" textlink="">
      <cdr:nvSpPr>
        <cdr:cNvPr id="11" name="Прямоугольник 10"/>
        <cdr:cNvSpPr/>
      </cdr:nvSpPr>
      <cdr:spPr>
        <a:xfrm xmlns:a="http://schemas.openxmlformats.org/drawingml/2006/main">
          <a:off x="1510399" y="905356"/>
          <a:ext cx="1774885" cy="513360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dirty="0" smtClean="0"/>
            <a:t>ПРИМЕР</a:t>
          </a:r>
          <a:endParaRPr lang="ru-RU" b="1" dirty="0"/>
        </a:p>
      </cdr:txBody>
    </cdr:sp>
  </cdr:relSizeAnchor>
  <cdr:relSizeAnchor xmlns:cdr="http://schemas.openxmlformats.org/drawingml/2006/chartDrawing">
    <cdr:from>
      <cdr:x>0</cdr:x>
      <cdr:y>0.71715</cdr:y>
    </cdr:from>
    <cdr:to>
      <cdr:x>0.48438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0" y="3883124"/>
          <a:ext cx="5762230" cy="15315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9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Доход = 0</a:t>
          </a:r>
        </a:p>
        <a:p xmlns:a="http://schemas.openxmlformats.org/drawingml/2006/main">
          <a:r>
            <a:rPr lang="ru-RU" sz="19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Налог = 0</a:t>
          </a:r>
          <a:endParaRPr lang="ru-RU" sz="1900" b="1" dirty="0">
            <a:solidFill>
              <a:srgbClr val="005AA9"/>
            </a:solidFill>
            <a:latin typeface="Arial" pitchFamily="34" charset="0"/>
            <a:cs typeface="Arial" pitchFamily="34" charset="0"/>
          </a:endParaRPr>
        </a:p>
        <a:p xmlns:a="http://schemas.openxmlformats.org/drawingml/2006/main">
          <a:r>
            <a:rPr lang="ru-RU" sz="19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Декларация 3-НДФЛ до </a:t>
          </a:r>
          <a:r>
            <a:rPr lang="ru-RU" sz="19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30 апреля 2025 </a:t>
          </a:r>
          <a:r>
            <a:rPr lang="ru-RU" sz="19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года</a:t>
          </a:r>
        </a:p>
        <a:p xmlns:a="http://schemas.openxmlformats.org/drawingml/2006/main">
          <a:r>
            <a:rPr lang="ru-RU" sz="1900" b="1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Не предоставил – ШТРАФ 1 000 рублей</a:t>
          </a:r>
          <a:endParaRPr lang="ru-RU" sz="1900" b="1" dirty="0">
            <a:ln w="0"/>
            <a:solidFill>
              <a:srgbClr val="FF0000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0.46909</cdr:x>
      <cdr:y>0.17099</cdr:y>
    </cdr:from>
    <cdr:to>
      <cdr:x>0.46909</cdr:x>
      <cdr:y>1</cdr:y>
    </cdr:to>
    <cdr:cxnSp macro="">
      <cdr:nvCxnSpPr>
        <cdr:cNvPr id="14" name="Прямая соединительная линия 13"/>
        <cdr:cNvCxnSpPr/>
      </cdr:nvCxnSpPr>
      <cdr:spPr>
        <a:xfrm xmlns:a="http://schemas.openxmlformats.org/drawingml/2006/main">
          <a:off x="5580381" y="925853"/>
          <a:ext cx="0" cy="44888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0.61359</cdr:x>
      <cdr:y>0.18881</cdr:y>
    </cdr:from>
    <cdr:to>
      <cdr:x>0.76956</cdr:x>
      <cdr:y>0.29541</cdr:y>
    </cdr:to>
    <cdr:sp macro="" textlink="">
      <cdr:nvSpPr>
        <cdr:cNvPr id="17" name="Прямоугольник 16"/>
        <cdr:cNvSpPr/>
      </cdr:nvSpPr>
      <cdr:spPr>
        <a:xfrm xmlns:a="http://schemas.openxmlformats.org/drawingml/2006/main">
          <a:off x="7299342" y="1022331"/>
          <a:ext cx="1855434" cy="577203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ПРИМЕР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0.48438</cdr:x>
      <cdr:y>0.28979</cdr:y>
    </cdr:from>
    <cdr:to>
      <cdr:x>0.61732</cdr:x>
      <cdr:y>0.50167</cdr:y>
    </cdr:to>
    <cdr:pic>
      <cdr:nvPicPr>
        <cdr:cNvPr id="18" name="Picture 6" descr="http://www.vashamashina.ru/images/nalog-s-prodazhi-mashiny-1.jp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clrChange>
            <a:clrFrom>
              <a:srgbClr val="FEFEFE"/>
            </a:clrFrom>
            <a:clrTo>
              <a:srgbClr val="FEFEFE">
                <a:alpha val="0"/>
              </a:srgbClr>
            </a:clrTo>
          </a:clrChange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5762230" y="1569101"/>
          <a:ext cx="1581450" cy="1147263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0.77361</cdr:x>
      <cdr:y>0.28529</cdr:y>
    </cdr:from>
    <cdr:to>
      <cdr:x>0.91024</cdr:x>
      <cdr:y>0.50303</cdr:y>
    </cdr:to>
    <cdr:pic>
      <cdr:nvPicPr>
        <cdr:cNvPr id="19" name="Picture 6" descr="http://www.vashamashina.ru/images/nalog-s-prodazhi-mashiny-1.jp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clrChange>
            <a:clrFrom>
              <a:srgbClr val="FEFEFE"/>
            </a:clrFrom>
            <a:clrTo>
              <a:srgbClr val="FEFEFE">
                <a:alpha val="0"/>
              </a:srgbClr>
            </a:clrTo>
          </a:clrChange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9202982" y="1544722"/>
          <a:ext cx="1625353" cy="1178992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0.48438</cdr:x>
      <cdr:y>0.51785</cdr:y>
    </cdr:from>
    <cdr:to>
      <cdr:x>0.64035</cdr:x>
      <cdr:y>0.62446</cdr:y>
    </cdr:to>
    <cdr:sp macro="" textlink="">
      <cdr:nvSpPr>
        <cdr:cNvPr id="20" name="Прямоугольник 19"/>
        <cdr:cNvSpPr/>
      </cdr:nvSpPr>
      <cdr:spPr>
        <a:xfrm xmlns:a="http://schemas.openxmlformats.org/drawingml/2006/main">
          <a:off x="5762230" y="2803970"/>
          <a:ext cx="1855433" cy="577257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dirty="0" smtClean="0"/>
            <a:t>Купил за </a:t>
          </a:r>
        </a:p>
        <a:p xmlns:a="http://schemas.openxmlformats.org/drawingml/2006/main">
          <a:pPr algn="ctr"/>
          <a:r>
            <a:rPr lang="ru-RU" dirty="0" smtClean="0"/>
            <a:t>400 тыс. руб.</a:t>
          </a:r>
          <a:endParaRPr lang="ru-RU" dirty="0"/>
        </a:p>
      </cdr:txBody>
    </cdr:sp>
  </cdr:relSizeAnchor>
  <cdr:relSizeAnchor xmlns:cdr="http://schemas.openxmlformats.org/drawingml/2006/chartDrawing">
    <cdr:from>
      <cdr:x>0.47061</cdr:x>
      <cdr:y>0.67976</cdr:y>
    </cdr:from>
    <cdr:to>
      <cdr:x>1</cdr:x>
      <cdr:y>1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5598420" y="3680670"/>
          <a:ext cx="6297672" cy="17339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Доход = </a:t>
          </a:r>
          <a:r>
            <a:rPr lang="ru-RU" sz="17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100 </a:t>
          </a:r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тыс. руб. </a:t>
          </a:r>
          <a:r>
            <a:rPr lang="ru-RU" sz="17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(500 тыс. руб. – 400 тыс. руб.)</a:t>
          </a:r>
        </a:p>
        <a:p xmlns:a="http://schemas.openxmlformats.org/drawingml/2006/main"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Налог = </a:t>
          </a:r>
          <a:r>
            <a:rPr lang="ru-RU" sz="17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13 </a:t>
          </a:r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тыс. руб.  </a:t>
          </a:r>
          <a:r>
            <a:rPr lang="ru-RU" sz="17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(100 тыс. руб.*13</a:t>
          </a:r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%)</a:t>
          </a:r>
          <a:endParaRPr lang="ru-RU" sz="1700" b="1" dirty="0">
            <a:solidFill>
              <a:srgbClr val="005AA9"/>
            </a:solidFill>
            <a:latin typeface="Arial" pitchFamily="34" charset="0"/>
            <a:cs typeface="Arial" pitchFamily="34" charset="0"/>
          </a:endParaRPr>
        </a:p>
        <a:p xmlns:a="http://schemas.openxmlformats.org/drawingml/2006/main">
          <a:r>
            <a:rPr lang="ru-RU" sz="1800" b="1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Не предоставил </a:t>
          </a:r>
          <a:r>
            <a:rPr lang="ru-RU" sz="17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3-НДФЛ до 30 апреля 2025 </a:t>
          </a:r>
          <a:r>
            <a:rPr lang="ru-RU" sz="1700" b="1" dirty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года</a:t>
          </a:r>
        </a:p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ШТРАФ </a:t>
          </a:r>
          <a:r>
            <a:rPr lang="ru-RU" sz="17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1 950  рублей </a:t>
          </a:r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(2 месяца </a:t>
          </a:r>
          <a:r>
            <a:rPr lang="ru-RU" sz="17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х 5% х </a:t>
          </a:r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13 </a:t>
          </a:r>
          <a:r>
            <a:rPr lang="ru-RU" sz="17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000) </a:t>
          </a:r>
          <a:endParaRPr lang="ru-RU" sz="1700" b="1" dirty="0" smtClean="0">
            <a:solidFill>
              <a:srgbClr val="005AA9"/>
            </a:solidFill>
            <a:latin typeface="Arial" pitchFamily="34" charset="0"/>
            <a:cs typeface="Arial" pitchFamily="34" charset="0"/>
          </a:endParaRPr>
        </a:p>
        <a:p xmlns:a="http://schemas.openxmlformats.org/drawingml/2006/main">
          <a:pPr defTabSz="1043056"/>
          <a:r>
            <a:rPr lang="ru-RU" sz="17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За неуплату налога </a:t>
          </a:r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ШТРАФ </a:t>
          </a:r>
          <a:r>
            <a:rPr lang="ru-RU" sz="17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2 600 </a:t>
          </a:r>
          <a:r>
            <a:rPr lang="ru-RU" sz="1700" b="1" dirty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рублей </a:t>
          </a:r>
          <a:r>
            <a:rPr lang="ru-RU" sz="1700" b="1" dirty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(</a:t>
          </a:r>
          <a:r>
            <a:rPr lang="ru-RU" sz="1700" b="1" dirty="0" smtClean="0">
              <a:solidFill>
                <a:srgbClr val="005AA9"/>
              </a:solidFill>
              <a:latin typeface="Arial" pitchFamily="34" charset="0"/>
              <a:cs typeface="Arial" pitchFamily="34" charset="0"/>
            </a:rPr>
            <a:t>20%х 13 тыс. руб.)</a:t>
          </a:r>
          <a:endParaRPr lang="ru-RU" sz="1700" b="1" dirty="0">
            <a:solidFill>
              <a:srgbClr val="005AA9"/>
            </a:solidFill>
            <a:latin typeface="Arial" pitchFamily="34" charset="0"/>
            <a:cs typeface="Arial" pitchFamily="34" charset="0"/>
          </a:endParaRPr>
        </a:p>
        <a:p xmlns:a="http://schemas.openxmlformats.org/drawingml/2006/main">
          <a:pPr defTabSz="1043056"/>
          <a:endParaRPr lang="ru-RU" b="1" dirty="0" smtClean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  <a:p xmlns:a="http://schemas.openxmlformats.org/drawingml/2006/main">
          <a:pPr defTabSz="1043056" fontAlgn="auto">
            <a:spcAft>
              <a:spcPts val="0"/>
            </a:spcAft>
          </a:pPr>
          <a:endParaRPr lang="ru-RU" b="1" dirty="0">
            <a:solidFill>
              <a:srgbClr val="005AA9"/>
            </a:solidFill>
            <a:latin typeface="Arial" pitchFamily="34" charset="0"/>
            <a:cs typeface="Arial" pitchFamily="34" charset="0"/>
          </a:endParaRPr>
        </a:p>
        <a:p xmlns:a="http://schemas.openxmlformats.org/drawingml/2006/main">
          <a:pPr defTabSz="1043056" fontAlgn="auto">
            <a:spcAft>
              <a:spcPts val="0"/>
            </a:spcAft>
          </a:pPr>
          <a:endParaRPr lang="ru-RU" b="1" dirty="0">
            <a:solidFill>
              <a:srgbClr val="005AA9"/>
            </a:solidFill>
            <a:latin typeface="Arial" pitchFamily="34" charset="0"/>
            <a:cs typeface="Arial" pitchFamily="34" charset="0"/>
          </a:endParaRPr>
        </a:p>
        <a:p xmlns:a="http://schemas.openxmlformats.org/drawingml/2006/main">
          <a:pPr defTabSz="1043056" fontAlgn="auto">
            <a:spcAft>
              <a:spcPts val="0"/>
            </a:spcAft>
          </a:pPr>
          <a:r>
            <a: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+ </a:t>
          </a:r>
          <a:r>
            <a: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штраф 78 000 рублей (20%)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0.0336</cdr:x>
      <cdr:y>0.02209</cdr:y>
    </cdr:from>
    <cdr:to>
      <cdr:x>0.92587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2351" y="106384"/>
          <a:ext cx="10153579" cy="4709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r>
            <a:rPr lang="ru-RU" sz="2200" dirty="0" smtClean="0"/>
            <a:t>				</a:t>
          </a:r>
          <a:endParaRPr lang="ru-RU" sz="2000" dirty="0" smtClean="0"/>
        </a:p>
        <a:p xmlns:a="http://schemas.openxmlformats.org/drawingml/2006/main">
          <a:pPr algn="l"/>
          <a:endParaRPr lang="ru-RU" sz="2000" dirty="0"/>
        </a:p>
        <a:p xmlns:a="http://schemas.openxmlformats.org/drawingml/2006/main">
          <a:pPr algn="l"/>
          <a:endParaRPr lang="ru-RU" sz="2000" dirty="0" smtClean="0"/>
        </a:p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endParaRPr lang="ru-RU" sz="2200" dirty="0" smtClean="0"/>
        </a:p>
        <a:p xmlns:a="http://schemas.openxmlformats.org/drawingml/2006/main">
          <a:pPr algn="l"/>
          <a:r>
            <a:rPr lang="ru-RU" sz="2200" dirty="0" smtClean="0"/>
            <a:t>        	</a:t>
          </a:r>
        </a:p>
      </cdr:txBody>
    </cdr:sp>
  </cdr:relSizeAnchor>
  <cdr:relSizeAnchor xmlns:cdr="http://schemas.openxmlformats.org/drawingml/2006/chartDrawing">
    <cdr:from>
      <cdr:x>0.16644</cdr:x>
      <cdr:y>0.51857</cdr:y>
    </cdr:from>
    <cdr:to>
      <cdr:x>0.27894</cdr:x>
      <cdr:y>0.63553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894032" y="2497185"/>
          <a:ext cx="1280160" cy="5632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0.78783</cdr:x>
      <cdr:y>0.80664</cdr:y>
    </cdr:from>
    <cdr:to>
      <cdr:x>0.9633</cdr:x>
      <cdr:y>0.96042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8965062" y="3884428"/>
          <a:ext cx="1996792" cy="7405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0.40882</cdr:x>
      <cdr:y>0.47178</cdr:y>
    </cdr:from>
    <cdr:to>
      <cdr:x>0.56283</cdr:x>
      <cdr:y>0.58357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52121" y="2271855"/>
          <a:ext cx="1752601" cy="5383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0.41856</cdr:x>
      <cdr:y>0.35088</cdr:y>
    </cdr:from>
    <cdr:to>
      <cdr:x>0.58144</cdr:x>
      <cdr:y>0.56156</cdr:y>
    </cdr:to>
    <cdr:sp macro="" textlink="">
      <cdr:nvSpPr>
        <cdr:cNvPr id="9" name="Стрелка вправо 8"/>
        <cdr:cNvSpPr/>
      </cdr:nvSpPr>
      <cdr:spPr>
        <a:xfrm xmlns:a="http://schemas.openxmlformats.org/drawingml/2006/main">
          <a:off x="4943301" y="1889763"/>
          <a:ext cx="1923763" cy="113469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1pPr>
          <a:lvl2pPr marL="341313" indent="1127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2pPr>
          <a:lvl3pPr marL="684213" indent="2270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3pPr>
          <a:lvl4pPr marL="1027113" indent="3413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4pPr>
          <a:lvl5pPr marL="1370013" indent="4556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5pPr>
          <a:lvl6pPr marL="2286000" algn="l" defTabSz="914400" rtl="0" eaLnBrk="1" latinLnBrk="0" hangingPunct="1"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6pPr>
          <a:lvl7pPr marL="2743200" algn="l" defTabSz="914400" rtl="0" eaLnBrk="1" latinLnBrk="0" hangingPunct="1"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7pPr>
          <a:lvl8pPr marL="3200400" algn="l" defTabSz="914400" rtl="0" eaLnBrk="1" latinLnBrk="0" hangingPunct="1"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8pPr>
          <a:lvl9pPr marL="3657600" algn="l" defTabSz="914400" rtl="0" eaLnBrk="1" latinLnBrk="0" hangingPunct="1">
            <a:defRPr sz="2700" kern="1200">
              <a:solidFill>
                <a:schemeClr val="lt1"/>
              </a:solidFill>
              <a:latin typeface="+mn-lt"/>
              <a:ea typeface="+mn-ea"/>
              <a:cs typeface="+mn-cs"/>
              <a:sym typeface="Helvetica Light"/>
            </a:defRPr>
          </a:lvl9pPr>
        </a:lstStyle>
        <a:p xmlns:a="http://schemas.openxmlformats.org/drawingml/2006/main">
          <a:pPr algn="ctr"/>
          <a:r>
            <a:rPr lang="ru-RU" sz="1600" dirty="0" smtClean="0"/>
            <a:t>ПРОДАЖА</a:t>
          </a:r>
        </a:p>
        <a:p xmlns:a="http://schemas.openxmlformats.org/drawingml/2006/main">
          <a:pPr algn="ctr"/>
          <a:r>
            <a:rPr lang="ru-RU" sz="1600" dirty="0" smtClean="0"/>
            <a:t>менее 3-х лет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0.41968</cdr:x>
      <cdr:y>0.22277</cdr:y>
    </cdr:from>
    <cdr:to>
      <cdr:x>0.57566</cdr:x>
      <cdr:y>0.32937</cdr:y>
    </cdr:to>
    <cdr:sp macro="" textlink="">
      <cdr:nvSpPr>
        <cdr:cNvPr id="11" name="Прямоугольник 10"/>
        <cdr:cNvSpPr/>
      </cdr:nvSpPr>
      <cdr:spPr>
        <a:xfrm xmlns:a="http://schemas.openxmlformats.org/drawingml/2006/main">
          <a:off x="4956626" y="1199771"/>
          <a:ext cx="1842089" cy="574151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dirty="0" smtClean="0"/>
            <a:t>ПРИМЕР</a:t>
          </a:r>
          <a:endParaRPr lang="ru-RU" b="1" dirty="0"/>
        </a:p>
      </cdr:txBody>
    </cdr:sp>
  </cdr:relSizeAnchor>
  <cdr:relSizeAnchor xmlns:cdr="http://schemas.openxmlformats.org/drawingml/2006/chartDrawing">
    <cdr:from>
      <cdr:x>0.24023</cdr:x>
      <cdr:y>0.68326</cdr:y>
    </cdr:from>
    <cdr:to>
      <cdr:x>0.73638</cdr:x>
      <cdr:y>0.96611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733719" y="3290275"/>
          <a:ext cx="5645922" cy="1362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300" b="1" dirty="0">
            <a:ln w="0"/>
            <a:solidFill>
              <a:srgbClr val="FF0000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0.56721</cdr:x>
      <cdr:y>0.58176</cdr:y>
    </cdr:from>
    <cdr:to>
      <cdr:x>0.68257</cdr:x>
      <cdr:y>0.67787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6699012" y="3133263"/>
          <a:ext cx="1362438" cy="517584"/>
        </a:xfrm>
        <a:prstGeom xmlns:a="http://schemas.openxmlformats.org/drawingml/2006/main" prst="rect">
          <a:avLst/>
        </a:prstGeom>
        <a:ln xmlns:a="http://schemas.openxmlformats.org/drawingml/2006/main" w="38100"/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0.0336</cdr:x>
      <cdr:y>0.02209</cdr:y>
    </cdr:from>
    <cdr:to>
      <cdr:x>0.92587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2351" y="106384"/>
          <a:ext cx="10153579" cy="4709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endParaRPr lang="ru-RU" sz="2200" dirty="0" smtClean="0"/>
        </a:p>
      </cdr:txBody>
    </cdr:sp>
  </cdr:relSizeAnchor>
  <cdr:relSizeAnchor xmlns:cdr="http://schemas.openxmlformats.org/drawingml/2006/chartDrawing">
    <cdr:from>
      <cdr:x>0.16644</cdr:x>
      <cdr:y>0.51857</cdr:y>
    </cdr:from>
    <cdr:to>
      <cdr:x>0.27894</cdr:x>
      <cdr:y>0.63553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894032" y="2497185"/>
          <a:ext cx="1280160" cy="5632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0.78783</cdr:x>
      <cdr:y>0.80664</cdr:y>
    </cdr:from>
    <cdr:to>
      <cdr:x>0.9633</cdr:x>
      <cdr:y>0.96042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8965062" y="3884428"/>
          <a:ext cx="1996792" cy="7405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0.40882</cdr:x>
      <cdr:y>0.47178</cdr:y>
    </cdr:from>
    <cdr:to>
      <cdr:x>0.56283</cdr:x>
      <cdr:y>0.58357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52121" y="2271855"/>
          <a:ext cx="1752601" cy="5383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0.24023</cdr:x>
      <cdr:y>0.68326</cdr:y>
    </cdr:from>
    <cdr:to>
      <cdr:x>0.73638</cdr:x>
      <cdr:y>0.96611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733719" y="3290275"/>
          <a:ext cx="5645922" cy="1362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300" b="1" dirty="0">
            <a:ln w="0"/>
            <a:solidFill>
              <a:srgbClr val="FF0000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0.24095</cdr:x>
      <cdr:y>0.20296</cdr:y>
    </cdr:from>
    <cdr:to>
      <cdr:x>0.55473</cdr:x>
      <cdr:y>0.44418</cdr:y>
    </cdr:to>
    <cdr:sp macro="" textlink="">
      <cdr:nvSpPr>
        <cdr:cNvPr id="15" name="Стрелка вправо 14"/>
        <cdr:cNvSpPr/>
      </cdr:nvSpPr>
      <cdr:spPr>
        <a:xfrm xmlns:a="http://schemas.openxmlformats.org/drawingml/2006/main">
          <a:off x="2845649" y="1093088"/>
          <a:ext cx="3705954" cy="1299164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000" b="1" dirty="0" smtClean="0"/>
            <a:t>Сдача в аренду имущества</a:t>
          </a:r>
        </a:p>
      </cdr:txBody>
    </cdr:sp>
  </cdr:relSizeAnchor>
  <cdr:relSizeAnchor xmlns:cdr="http://schemas.openxmlformats.org/drawingml/2006/chartDrawing">
    <cdr:from>
      <cdr:x>0.09024</cdr:x>
      <cdr:y>0.65427</cdr:y>
    </cdr:from>
    <cdr:to>
      <cdr:x>0.21767</cdr:x>
      <cdr:y>0.99746</cdr:y>
    </cdr:to>
    <cdr:pic>
      <cdr:nvPicPr>
        <cdr:cNvPr id="17" name="Рисунок 16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065710" y="3523779"/>
          <a:ext cx="1505088" cy="1848351"/>
        </a:xfrm>
        <a:prstGeom xmlns:a="http://schemas.openxmlformats.org/drawingml/2006/main" prst="rect">
          <a:avLst/>
        </a:prstGeom>
        <a:ln xmlns:a="http://schemas.openxmlformats.org/drawingml/2006/main" w="28575">
          <a:solidFill>
            <a:srgbClr val="14348E"/>
          </a:solidFill>
        </a:ln>
      </cdr:spPr>
    </cdr:pic>
  </cdr:relSizeAnchor>
  <cdr:relSizeAnchor xmlns:cdr="http://schemas.openxmlformats.org/drawingml/2006/chartDrawing">
    <cdr:from>
      <cdr:x>0.09972</cdr:x>
      <cdr:y>0.54281</cdr:y>
    </cdr:from>
    <cdr:to>
      <cdr:x>0.20819</cdr:x>
      <cdr:y>0.62809</cdr:y>
    </cdr:to>
    <cdr:pic>
      <cdr:nvPicPr>
        <cdr:cNvPr id="18" name="Picture 23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1177727" y="2923447"/>
          <a:ext cx="1281054" cy="4593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17961" dir="2700000" algn="ctr" rotWithShape="0">
                  <a:srgbClr val="708688"/>
                </a:outerShdw>
              </a:effectLst>
            </a14:hiddenEffects>
          </a:ext>
        </a:extLst>
      </cdr:spPr>
    </cdr:pic>
  </cdr:relSizeAnchor>
  <cdr:relSizeAnchor xmlns:cdr="http://schemas.openxmlformats.org/drawingml/2006/chartDrawing">
    <cdr:from>
      <cdr:x>0.22845</cdr:x>
      <cdr:y>0.68809</cdr:y>
    </cdr:from>
    <cdr:to>
      <cdr:x>0.54224</cdr:x>
      <cdr:y>0.92932</cdr:y>
    </cdr:to>
    <cdr:sp macro="" textlink="">
      <cdr:nvSpPr>
        <cdr:cNvPr id="19" name="Стрелка вправо 18"/>
        <cdr:cNvSpPr/>
      </cdr:nvSpPr>
      <cdr:spPr>
        <a:xfrm xmlns:a="http://schemas.openxmlformats.org/drawingml/2006/main">
          <a:off x="2698041" y="3705934"/>
          <a:ext cx="3705954" cy="1299164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000" b="1" dirty="0" smtClean="0"/>
            <a:t>Сдача в аренду имущества</a:t>
          </a:r>
        </a:p>
      </cdr:txBody>
    </cdr:sp>
  </cdr:relSizeAnchor>
  <cdr:relSizeAnchor xmlns:cdr="http://schemas.openxmlformats.org/drawingml/2006/chartDrawing">
    <cdr:from>
      <cdr:x>0.55137</cdr:x>
      <cdr:y>0.70887</cdr:y>
    </cdr:from>
    <cdr:to>
      <cdr:x>0.70329</cdr:x>
      <cdr:y>0.98916</cdr:y>
    </cdr:to>
    <cdr:pic>
      <cdr:nvPicPr>
        <cdr:cNvPr id="20" name="Рисунок 19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6511833" y="3817811"/>
          <a:ext cx="1794294" cy="1509623"/>
        </a:xfrm>
        <a:prstGeom xmlns:a="http://schemas.openxmlformats.org/drawingml/2006/main" prst="rect">
          <a:avLst/>
        </a:prstGeom>
        <a:ln xmlns:a="http://schemas.openxmlformats.org/drawingml/2006/main" w="28575">
          <a:solidFill>
            <a:srgbClr val="14348E"/>
          </a:solidFill>
        </a:ln>
      </cdr:spPr>
    </cdr:pic>
  </cdr:relSizeAnchor>
  <cdr:relSizeAnchor xmlns:cdr="http://schemas.openxmlformats.org/drawingml/2006/chartDrawing">
    <cdr:from>
      <cdr:x>0.58944</cdr:x>
      <cdr:y>0.60319</cdr:y>
    </cdr:from>
    <cdr:to>
      <cdr:x>0.68979</cdr:x>
      <cdr:y>0.66674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961472" y="3248654"/>
          <a:ext cx="1185156" cy="342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/>
            <a:t>ЮЛ или ИП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0.74455</cdr:x>
      <cdr:y>0.60316</cdr:y>
    </cdr:from>
    <cdr:to>
      <cdr:x>0.9476</cdr:x>
      <cdr:y>0.99353</cdr:y>
    </cdr:to>
    <cdr:grpSp>
      <cdr:nvGrpSpPr>
        <cdr:cNvPr id="22" name="Группа 21"/>
        <cdr:cNvGrpSpPr/>
      </cdr:nvGrpSpPr>
      <cdr:grpSpPr>
        <a:xfrm xmlns:a="http://schemas.openxmlformats.org/drawingml/2006/main">
          <a:off x="8793409" y="3248494"/>
          <a:ext cx="2398095" cy="2102452"/>
          <a:chOff x="-1686175" y="2908466"/>
          <a:chExt cx="6118729" cy="3087183"/>
        </a:xfrm>
      </cdr:grpSpPr>
      <cdr:sp macro="" textlink="">
        <cdr:nvSpPr>
          <cdr:cNvPr id="23" name="Прямоугольник 22"/>
          <cdr:cNvSpPr/>
        </cdr:nvSpPr>
        <cdr:spPr>
          <a:xfrm xmlns:a="http://schemas.openxmlformats.org/drawingml/2006/main">
            <a:off x="-1686175" y="3048282"/>
            <a:ext cx="5480417" cy="2947367"/>
          </a:xfrm>
          <a:prstGeom xmlns:a="http://schemas.openxmlformats.org/drawingml/2006/main" prst="rect">
            <a:avLst/>
          </a:prstGeom>
          <a:solidFill xmlns:a="http://schemas.openxmlformats.org/drawingml/2006/main">
            <a:schemeClr val="bg1"/>
          </a:solidFill>
        </cdr:spPr>
        <cdr:style>
          <a:lnRef xmlns:a="http://schemas.openxmlformats.org/drawingml/2006/main" idx="2">
            <a:schemeClr val="accent1">
              <a:shade val="50000"/>
            </a:schemeClr>
          </a:lnRef>
          <a:fillRef xmlns:a="http://schemas.openxmlformats.org/drawingml/2006/main" idx="1">
            <a:schemeClr val="accent1"/>
          </a:fillRef>
          <a:effectRef xmlns:a="http://schemas.openxmlformats.org/drawingml/2006/main" idx="0">
            <a:schemeClr val="accent1"/>
          </a:effectRef>
          <a:fontRef xmlns:a="http://schemas.openxmlformats.org/drawingml/2006/main" idx="minor">
            <a:schemeClr val="lt1"/>
          </a:fontRef>
        </cdr:style>
        <cdr:txBody>
          <a:bodyPr xmlns:a="http://schemas.openxmlformats.org/drawingml/2006/main" rtlCol="0" anchor="ctr"/>
          <a:lstStyle xmlns:a="http://schemas.openxmlformats.org/drawingml/2006/main"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endParaRPr lang="ru-RU"/>
          </a:p>
        </cdr:txBody>
      </cdr:sp>
      <cdr:sp macro="" textlink="">
        <cdr:nvSpPr>
          <cdr:cNvPr id="24" name="TextBox 16"/>
          <cdr:cNvSpPr txBox="1"/>
        </cdr:nvSpPr>
        <cdr:spPr>
          <a:xfrm xmlns:a="http://schemas.openxmlformats.org/drawingml/2006/main">
            <a:off x="-839839" y="2908466"/>
            <a:ext cx="5272393" cy="3024336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="horz" wrap="square" lIns="104306" tIns="52153" rIns="104306" bIns="52153" rtlCol="0" anchor="ctr">
            <a:normAutofit/>
          </a:bodyPr>
          <a:lstStyle xmlns:a="http://schemas.openxmlformats.org/drawingml/2006/main"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900" b="1" i="0" u="non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Arial" pitchFamily="34" charset="0"/>
            </a:endParaRPr>
          </a:p>
        </cdr:txBody>
      </cdr:sp>
    </cdr:grpSp>
  </cdr:relSizeAnchor>
  <cdr:relSizeAnchor xmlns:cdr="http://schemas.openxmlformats.org/drawingml/2006/chartDrawing">
    <cdr:from>
      <cdr:x>0.75753</cdr:x>
      <cdr:y>0.74239</cdr:y>
    </cdr:from>
    <cdr:to>
      <cdr:x>0.89153</cdr:x>
      <cdr:y>0.9792</cdr:y>
    </cdr:to>
    <cdr:pic>
      <cdr:nvPicPr>
        <cdr:cNvPr id="25" name="Picture 3" descr="C:\Users\1300-03-017\Desktop\2080268302.jp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4">
          <a:clrChange>
            <a:clrFrom>
              <a:srgbClr val="FFFFFF"/>
            </a:clrFrom>
            <a:clrTo>
              <a:srgbClr val="FFFFFF">
                <a:alpha val="0"/>
              </a:srgbClr>
            </a:clrTo>
          </a:clrChange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8946709" y="3998341"/>
          <a:ext cx="1582537" cy="1275451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  <cdr:relSizeAnchor xmlns:cdr="http://schemas.openxmlformats.org/drawingml/2006/chartDrawing">
    <cdr:from>
      <cdr:x>0.71513</cdr:x>
      <cdr:y>0.62224</cdr:y>
    </cdr:from>
    <cdr:to>
      <cdr:x>0.9437</cdr:x>
      <cdr:y>0.75765</cdr:y>
    </cdr:to>
    <cdr:sp macro="" textlink="">
      <cdr:nvSpPr>
        <cdr:cNvPr id="26" name="TextBox 18"/>
        <cdr:cNvSpPr txBox="1"/>
      </cdr:nvSpPr>
      <cdr:spPr>
        <a:xfrm xmlns:a="http://schemas.openxmlformats.org/drawingml/2006/main">
          <a:off x="8445954" y="3351251"/>
          <a:ext cx="2699501" cy="7293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rPr>
            <a:t>НЕТ обязанности предоставлять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0.0336</cdr:x>
      <cdr:y>0.02209</cdr:y>
    </cdr:from>
    <cdr:to>
      <cdr:x>0.92587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2351" y="106384"/>
          <a:ext cx="10153579" cy="47091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l"/>
          <a:endParaRPr lang="ru-RU" sz="2200" dirty="0" smtClean="0"/>
        </a:p>
      </cdr:txBody>
    </cdr:sp>
  </cdr:relSizeAnchor>
  <cdr:relSizeAnchor xmlns:cdr="http://schemas.openxmlformats.org/drawingml/2006/chartDrawing">
    <cdr:from>
      <cdr:x>0.16644</cdr:x>
      <cdr:y>0.51857</cdr:y>
    </cdr:from>
    <cdr:to>
      <cdr:x>0.27894</cdr:x>
      <cdr:y>0.63553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894032" y="2497185"/>
          <a:ext cx="1280160" cy="5632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0.78783</cdr:x>
      <cdr:y>0.80664</cdr:y>
    </cdr:from>
    <cdr:to>
      <cdr:x>0.9633</cdr:x>
      <cdr:y>0.96042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8965062" y="3884428"/>
          <a:ext cx="1996792" cy="7405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0.40882</cdr:x>
      <cdr:y>0.47178</cdr:y>
    </cdr:from>
    <cdr:to>
      <cdr:x>0.56283</cdr:x>
      <cdr:y>0.58357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52121" y="2271855"/>
          <a:ext cx="1752601" cy="5383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0.24023</cdr:x>
      <cdr:y>0.68326</cdr:y>
    </cdr:from>
    <cdr:to>
      <cdr:x>0.73638</cdr:x>
      <cdr:y>0.96611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733719" y="3290275"/>
          <a:ext cx="5645922" cy="1362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300" b="1" dirty="0">
            <a:ln w="0"/>
            <a:solidFill>
              <a:srgbClr val="FF0000"/>
            </a:solidFill>
            <a:effectLst>
              <a:outerShdw blurRad="38100" dist="25400" dir="5400000" algn="ctr" rotWithShape="0">
                <a:srgbClr val="6E747A">
                  <a:alpha val="43000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0.06416</cdr:x>
      <cdr:y>0.4265</cdr:y>
    </cdr:from>
    <cdr:to>
      <cdr:x>0.15103</cdr:x>
      <cdr:y>0.70711</cdr:y>
    </cdr:to>
    <cdr:pic>
      <cdr:nvPicPr>
        <cdr:cNvPr id="10" name="Рисунок 9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757785" y="2297062"/>
          <a:ext cx="1025967" cy="1511307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accent1"/>
          </a:solidFill>
        </a:ln>
      </cdr:spPr>
    </cdr:pic>
  </cdr:relSizeAnchor>
  <cdr:relSizeAnchor xmlns:cdr="http://schemas.openxmlformats.org/drawingml/2006/chartDrawing">
    <cdr:from>
      <cdr:x>0.23498</cdr:x>
      <cdr:y>0.07867</cdr:y>
    </cdr:from>
    <cdr:to>
      <cdr:x>0.98746</cdr:x>
      <cdr:y>0.30602</cdr:y>
    </cdr:to>
    <cdr:sp macro="" textlink="">
      <cdr:nvSpPr>
        <cdr:cNvPr id="14" name="Заголовок 3"/>
        <cdr:cNvSpPr txBox="1">
          <a:spLocks xmlns:a="http://schemas.openxmlformats.org/drawingml/2006/main"/>
        </cdr:cNvSpPr>
      </cdr:nvSpPr>
      <cdr:spPr bwMode="auto">
        <a:xfrm xmlns:a="http://schemas.openxmlformats.org/drawingml/2006/main">
          <a:off x="2775207" y="423719"/>
          <a:ext cx="8887065" cy="1224460"/>
        </a:xfrm>
        <a:prstGeom xmlns:a="http://schemas.openxmlformats.org/drawingml/2006/main" prst="roundRect">
          <a:avLst/>
        </a:prstGeom>
        <a:ln xmlns:a="http://schemas.openxmlformats.org/drawingml/2006/main">
          <a:headEnd/>
          <a:tailEnd/>
        </a:ln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="horz" wrap="square" lIns="95784" tIns="47892" rIns="95784" bIns="47892" numCol="1" rtlCol="0" anchor="ctr" anchorCtr="0" compatLnSpc="1">
          <a:prstTxWarp prst="textNoShape">
            <a:avLst/>
          </a:prstTxWarp>
        </a:bodyPr>
        <a:lstStyle xmlns:a="http://schemas.openxmlformats.org/drawingml/2006/main">
          <a:defPPr>
            <a:defRPr lang="ru-RU"/>
          </a:defPPr>
          <a:lvl1pPr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1pPr>
          <a:lvl2pPr marL="341313" indent="1127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2pPr>
          <a:lvl3pPr marL="684213" indent="2270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3pPr>
          <a:lvl4pPr marL="1027113" indent="3413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4pPr>
          <a:lvl5pPr marL="1370013" indent="455613" algn="l" defTabSz="582613" rtl="0" fontAlgn="base">
            <a:spcBef>
              <a:spcPct val="0"/>
            </a:spcBef>
            <a:spcAft>
              <a:spcPct val="0"/>
            </a:spcAft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5pPr>
          <a:lvl6pPr marL="2286000" algn="l" defTabSz="914400" rtl="0" eaLnBrk="1" latinLnBrk="0" hangingPunct="1"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6pPr>
          <a:lvl7pPr marL="2743200" algn="l" defTabSz="914400" rtl="0" eaLnBrk="1" latinLnBrk="0" hangingPunct="1"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7pPr>
          <a:lvl8pPr marL="3200400" algn="l" defTabSz="914400" rtl="0" eaLnBrk="1" latinLnBrk="0" hangingPunct="1"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8pPr>
          <a:lvl9pPr marL="3657600" algn="l" defTabSz="914400" rtl="0" eaLnBrk="1" latinLnBrk="0" hangingPunct="1">
            <a:defRPr sz="2700" kern="1200">
              <a:solidFill>
                <a:schemeClr val="dk1"/>
              </a:solidFill>
              <a:latin typeface="+mn-lt"/>
              <a:ea typeface="+mn-ea"/>
              <a:cs typeface="+mn-cs"/>
              <a:sym typeface="Helvetica Light"/>
            </a:defRPr>
          </a:lvl9pPr>
        </a:lstStyle>
        <a:p xmlns:a="http://schemas.openxmlformats.org/drawingml/2006/main">
          <a:pPr algn="ctr"/>
          <a:r>
            <a:rPr lang="ru-RU" sz="2000" dirty="0" smtClean="0"/>
            <a:t>Обязаны </a:t>
          </a:r>
          <a:r>
            <a:rPr lang="ru-RU" sz="2000" dirty="0"/>
            <a:t>предоставить декларацию 3-НДФЛ и отчитаться о своих доходах налогоплательщики, </a:t>
          </a:r>
          <a:r>
            <a:rPr lang="ru-RU" sz="2000" dirty="0" smtClean="0"/>
            <a:t>получившие </a:t>
          </a:r>
          <a:r>
            <a:rPr lang="ru-RU" sz="2000" dirty="0"/>
            <a:t>в дар от физических лиц, </a:t>
          </a:r>
          <a:r>
            <a:rPr lang="ru-RU" sz="2000" b="1" u="sng" dirty="0"/>
            <a:t>не являющихся близкими родственниками, </a:t>
          </a:r>
          <a:r>
            <a:rPr lang="ru-RU" sz="2000" dirty="0"/>
            <a:t>недвижимого имущества, транспортных средств, акций, долей, паев</a:t>
          </a:r>
        </a:p>
      </cdr:txBody>
    </cdr:sp>
  </cdr:relSizeAnchor>
  <cdr:relSizeAnchor xmlns:cdr="http://schemas.openxmlformats.org/drawingml/2006/chartDrawing">
    <cdr:from>
      <cdr:x>0.00724</cdr:x>
      <cdr:y>0.05022</cdr:y>
    </cdr:from>
    <cdr:to>
      <cdr:x>0.2063</cdr:x>
      <cdr:y>0.33181</cdr:y>
    </cdr:to>
    <cdr:pic>
      <cdr:nvPicPr>
        <cdr:cNvPr id="9" name="Picture 2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2">
          <a:clrChange>
            <a:clrFrom>
              <a:srgbClr val="FDFDFD"/>
            </a:clrFrom>
            <a:clrTo>
              <a:srgbClr val="FDFDFD">
                <a:alpha val="0"/>
              </a:srgbClr>
            </a:clrTo>
          </a:clrChange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85465" y="270475"/>
          <a:ext cx="2351062" cy="151659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6E34C-9D3C-4694-96C1-A5A47BF1BDD5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B34AA-09B2-4353-8568-3A092C1CDF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93395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899B24-39A1-46BB-A706-BFFA2F78A1D9}" type="datetimeFigureOut">
              <a:rPr lang="ru-RU" smtClean="0"/>
              <a:t>21.03.2025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DD04E-669F-4AE8-BD61-05E8DFAF3B0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699185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/>
              <a:t>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505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/>
              <a:t>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3117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/>
              <a:t>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9717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/>
              <a:t>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133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/>
              <a:t>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1264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/>
              <a:t>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372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505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505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33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26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/>
              <a:t>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319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DD04E-669F-4AE8-BD61-05E8DFAF3B00}" type="slidenum">
              <a:rPr lang="ru-RU" smtClean="0"/>
              <a:t>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640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DB3E0-7F25-47F3-AB58-3754AE0E617E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E07F05FE-B74B-4A7A-B255-D7020C07C7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9980" r="1619" b="43906"/>
          <a:stretch/>
        </p:blipFill>
        <p:spPr>
          <a:xfrm>
            <a:off x="0" y="0"/>
            <a:ext cx="5054886" cy="110993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B7441FB-5596-4CF9-8B62-78502FA540AE}"/>
              </a:ext>
            </a:extLst>
          </p:cNvPr>
          <p:cNvSpPr txBox="1"/>
          <p:nvPr userDrawn="1"/>
        </p:nvSpPr>
        <p:spPr>
          <a:xfrm>
            <a:off x="503141" y="154555"/>
            <a:ext cx="4387358" cy="6924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endParaRPr lang="ru-RU" sz="7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r>
              <a:rPr lang="ru-RU" sz="1600" dirty="0" smtClean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УФНС России по Ханты-Мансийскому автономному округу - Югре</a:t>
            </a:r>
            <a:endParaRPr lang="ru-RU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15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-1" y="1109934"/>
            <a:ext cx="12192001" cy="5748069"/>
          </a:xfrm>
          <a:prstGeom prst="rect">
            <a:avLst/>
          </a:prstGeom>
          <a:solidFill>
            <a:srgbClr val="ECF3FA"/>
          </a:solidFill>
          <a:ln>
            <a:noFill/>
          </a:ln>
          <a:effectLst>
            <a:innerShdw blurRad="660400" dist="317500" dir="13500000">
              <a:schemeClr val="tx2">
                <a:lumMod val="50000"/>
                <a:alpha val="17000"/>
              </a:scheme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xmlns="" id="{571FD3D8-F1EE-494F-A387-916E2BEC90D1}"/>
              </a:ext>
            </a:extLst>
          </p:cNvPr>
          <p:cNvSpPr/>
          <p:nvPr userDrawn="1"/>
        </p:nvSpPr>
        <p:spPr>
          <a:xfrm>
            <a:off x="6229348" y="0"/>
            <a:ext cx="5962652" cy="1109934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7082038-443C-3A40-30F2-01CFCFF34A2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5" y="339977"/>
            <a:ext cx="438755" cy="42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96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E35C9-2A64-4A61-BEEC-36939F747407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838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0E2A-56E8-44E2-902D-303FA91998D8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B09E4-9521-49BD-BBE8-7B14C43C5F16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926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BFA9-0F2A-4452-B6F5-1385BF1D4F8F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92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9A0DB-58F5-4AF9-8C05-FF3B99925A8F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513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31C35-95B8-42E6-8C32-59F5C9AECC05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661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1DB1A-7979-4124-B679-8A553E114DC6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921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8A5B7-9778-4189-9F3B-0492D96BEEF0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59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58E93-2925-413E-9798-A064808FD2D0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390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D157-1B25-4D40-AE3D-78BB83D5B1E9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820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04FCB-B859-4046-A582-6294384E2DE1}" type="datetime1">
              <a:rPr lang="ru-RU" smtClean="0"/>
              <a:t>21.03.2025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9AED7-2BD5-4EF9-8A9B-04C23083A12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1247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3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onsultant.ru/document/cons_doc_LAW_28165/625f7f7ad302ab285fe87457521eb265c7dbee3c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11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>
            <a:extLst>
              <a:ext uri="{FF2B5EF4-FFF2-40B4-BE49-F238E27FC236}">
                <a16:creationId xmlns:a16="http://schemas.microsoft.com/office/drawing/2014/main" xmlns="" id="{E90CB217-ECA5-4EC7-B017-069F7AA0F8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19"/>
          <a:stretch/>
        </p:blipFill>
        <p:spPr>
          <a:xfrm>
            <a:off x="-8709" y="87086"/>
            <a:ext cx="12192000" cy="6857999"/>
          </a:xfrm>
          <a:prstGeom prst="rect">
            <a:avLst/>
          </a:prstGeom>
        </p:spPr>
      </p:pic>
      <p:sp>
        <p:nvSpPr>
          <p:cNvPr id="4" name="Rectangle 34">
            <a:extLst>
              <a:ext uri="{FF2B5EF4-FFF2-40B4-BE49-F238E27FC236}">
                <a16:creationId xmlns:a16="http://schemas.microsoft.com/office/drawing/2014/main" xmlns="" id="{95B5164C-F9CF-4A05-8537-EA95716F545E}"/>
              </a:ext>
            </a:extLst>
          </p:cNvPr>
          <p:cNvSpPr/>
          <p:nvPr/>
        </p:nvSpPr>
        <p:spPr>
          <a:xfrm>
            <a:off x="-227730" y="-288674"/>
            <a:ext cx="12821632" cy="7435346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xmlns="" id="{E90CB217-ECA5-4EC7-B017-069F7AA0F8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619"/>
          <a:stretch/>
        </p:blipFill>
        <p:spPr>
          <a:xfrm>
            <a:off x="-283682" y="-45194"/>
            <a:ext cx="12933536" cy="74353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4E78F31-85F1-48F8-8AAB-173502CE1EDC}"/>
              </a:ext>
            </a:extLst>
          </p:cNvPr>
          <p:cNvSpPr txBox="1"/>
          <p:nvPr/>
        </p:nvSpPr>
        <p:spPr>
          <a:xfrm>
            <a:off x="3683977" y="2998111"/>
            <a:ext cx="8264769" cy="86177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lvl="0" algn="ctr" defTabSz="1219170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Roboto Condensed"/>
              </a:rPr>
              <a:t>ДЕКЛАРАЦИОННАЯ КАМПАНИЯ ПО НДФЛ </a:t>
            </a:r>
          </a:p>
          <a:p>
            <a:pPr lvl="0" algn="ctr" defTabSz="1219170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Roboto Condensed"/>
              </a:rPr>
              <a:t>2025 ГОДА</a:t>
            </a:r>
            <a:endParaRPr lang="ru-RU" sz="2800" b="1" dirty="0">
              <a:solidFill>
                <a:schemeClr val="bg1"/>
              </a:solidFill>
              <a:latin typeface="Roboto Condensed"/>
            </a:endParaRPr>
          </a:p>
        </p:txBody>
      </p:sp>
      <p:sp>
        <p:nvSpPr>
          <p:cNvPr id="9" name="Rectangle: Rounded Corners 10">
            <a:extLst>
              <a:ext uri="{FF2B5EF4-FFF2-40B4-BE49-F238E27FC236}">
                <a16:creationId xmlns:a16="http://schemas.microsoft.com/office/drawing/2014/main" xmlns="" id="{1B9D5B92-9DAE-4437-BB26-7F7DA5EB5566}"/>
              </a:ext>
            </a:extLst>
          </p:cNvPr>
          <p:cNvSpPr/>
          <p:nvPr/>
        </p:nvSpPr>
        <p:spPr>
          <a:xfrm>
            <a:off x="3176043" y="2277465"/>
            <a:ext cx="10412422" cy="2303067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0" name="Group 14">
            <a:extLst>
              <a:ext uri="{FF2B5EF4-FFF2-40B4-BE49-F238E27FC236}">
                <a16:creationId xmlns:a16="http://schemas.microsoft.com/office/drawing/2014/main" xmlns="" id="{55CC7307-0B6F-4D12-9F19-79B35A103D9E}"/>
              </a:ext>
            </a:extLst>
          </p:cNvPr>
          <p:cNvGrpSpPr/>
          <p:nvPr/>
        </p:nvGrpSpPr>
        <p:grpSpPr>
          <a:xfrm>
            <a:off x="11810831" y="3038653"/>
            <a:ext cx="463101" cy="477431"/>
            <a:chOff x="10922866" y="3213584"/>
            <a:chExt cx="440359" cy="440359"/>
          </a:xfrm>
        </p:grpSpPr>
        <p:sp>
          <p:nvSpPr>
            <p:cNvPr id="11" name="Oval 11">
              <a:extLst>
                <a:ext uri="{FF2B5EF4-FFF2-40B4-BE49-F238E27FC236}">
                  <a16:creationId xmlns:a16="http://schemas.microsoft.com/office/drawing/2014/main" xmlns="" id="{03F4B4EC-C483-41D1-8EA1-E8FECE1D0712}"/>
                </a:ext>
              </a:extLst>
            </p:cNvPr>
            <p:cNvSpPr/>
            <p:nvPr/>
          </p:nvSpPr>
          <p:spPr>
            <a:xfrm>
              <a:off x="10922866" y="3213584"/>
              <a:ext cx="440359" cy="440359"/>
            </a:xfrm>
            <a:prstGeom prst="ellipse">
              <a:avLst/>
            </a:prstGeom>
            <a:solidFill>
              <a:srgbClr val="D8403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2" name="Graphic 13" descr="Caret Right with solid fill">
              <a:extLst>
                <a:ext uri="{FF2B5EF4-FFF2-40B4-BE49-F238E27FC236}">
                  <a16:creationId xmlns:a16="http://schemas.microsoft.com/office/drawing/2014/main" xmlns="" id="{18DAD943-8E95-4504-B0A1-B969A5369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922866" y="3213584"/>
              <a:ext cx="440359" cy="440359"/>
            </a:xfrm>
            <a:prstGeom prst="rect">
              <a:avLst/>
            </a:prstGeom>
          </p:spPr>
        </p:pic>
      </p:grp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38FB43B-5C29-DD15-428B-E02C991309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2639" y="5789577"/>
            <a:ext cx="529743" cy="519148"/>
          </a:xfrm>
          <a:prstGeom prst="rect">
            <a:avLst/>
          </a:prstGeom>
        </p:spPr>
      </p:pic>
      <p:pic>
        <p:nvPicPr>
          <p:cNvPr id="20" name="Graphic 9">
            <a:extLst>
              <a:ext uri="{FF2B5EF4-FFF2-40B4-BE49-F238E27FC236}">
                <a16:creationId xmlns:a16="http://schemas.microsoft.com/office/drawing/2014/main" xmlns="" id="{CF3FC13D-EE66-6132-207C-4C705AB5A2F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r="69189"/>
          <a:stretch/>
        </p:blipFill>
        <p:spPr bwMode="auto">
          <a:xfrm>
            <a:off x="484200" y="648432"/>
            <a:ext cx="1219217" cy="1171576"/>
          </a:xfrm>
          <a:prstGeom prst="ellipse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4E78F31-85F1-48F8-8AAB-173502CE1EDC}"/>
              </a:ext>
            </a:extLst>
          </p:cNvPr>
          <p:cNvSpPr txBox="1"/>
          <p:nvPr/>
        </p:nvSpPr>
        <p:spPr>
          <a:xfrm>
            <a:off x="3802672" y="5099698"/>
            <a:ext cx="7443015" cy="16004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endParaRPr lang="ru-RU" sz="4000" b="1" dirty="0">
              <a:solidFill>
                <a:srgbClr val="104E72"/>
              </a:solidFill>
              <a:cs typeface="Arial" pitchFamily="34" charset="0"/>
            </a:endParaRPr>
          </a:p>
          <a:p>
            <a:pPr algn="r"/>
            <a:r>
              <a:rPr lang="ru-RU" sz="1600" b="1" dirty="0" smtClean="0">
                <a:solidFill>
                  <a:schemeClr val="bg1"/>
                </a:solidFill>
                <a:cs typeface="Arial" pitchFamily="34" charset="0"/>
              </a:rPr>
              <a:t>Куклина Ксения Александровна</a:t>
            </a:r>
            <a:endParaRPr lang="ru-RU" sz="1600" b="1" dirty="0">
              <a:solidFill>
                <a:schemeClr val="bg1"/>
              </a:solidFill>
              <a:cs typeface="Arial" pitchFamily="34" charset="0"/>
            </a:endParaRPr>
          </a:p>
          <a:p>
            <a:pPr algn="r"/>
            <a:endParaRPr lang="ru-RU" sz="16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r"/>
            <a:r>
              <a:rPr lang="ru-RU" sz="1600" dirty="0" smtClean="0">
                <a:solidFill>
                  <a:schemeClr val="bg1"/>
                </a:solidFill>
                <a:cs typeface="Arial" pitchFamily="34" charset="0"/>
              </a:rPr>
              <a:t>Старший государственный налоговый инспектор отдела </a:t>
            </a:r>
            <a:r>
              <a:rPr lang="ru-RU" sz="1600" dirty="0">
                <a:solidFill>
                  <a:schemeClr val="bg1"/>
                </a:solidFill>
                <a:cs typeface="Arial" pitchFamily="34" charset="0"/>
              </a:rPr>
              <a:t>налогообложения имущества и доходов физических лиц и администрирования страховых взносов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02422" y="648432"/>
            <a:ext cx="4000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УФНС России по Ханты-Мансийскому автономному округу - Югре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64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endParaRPr lang="ru-RU" sz="3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УМЕНЬШИТЬ ДОХОДЫ ОТ ПРОДАЖИ</a:t>
            </a:r>
            <a:endParaRPr lang="ru-RU" sz="28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49405992"/>
              </p:ext>
            </p:extLst>
          </p:nvPr>
        </p:nvGraphicFramePr>
        <p:xfrm>
          <a:off x="171450" y="1304925"/>
          <a:ext cx="11896092" cy="5414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Объект 15"/>
          <p:cNvSpPr txBox="1">
            <a:spLocks/>
          </p:cNvSpPr>
          <p:nvPr/>
        </p:nvSpPr>
        <p:spPr>
          <a:xfrm>
            <a:off x="104775" y="1228640"/>
            <a:ext cx="11962767" cy="549094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52700" y="1538450"/>
            <a:ext cx="6924675" cy="646331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2">
                  <a:lumMod val="20000"/>
                  <a:lumOff val="80000"/>
                </a:schemeClr>
              </a:gs>
              <a:gs pos="83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599930" y="1562833"/>
            <a:ext cx="6667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 ДОХОДЫ ОТ ПРОДАЖИ МОЖНО УМЕНЬШИТЬ НА ПОНЕСЕННЫЕ РАСХОДЫ ПРИ ПОКУПКЕ ИМУЩЕСТВА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2697" y="4172792"/>
            <a:ext cx="1774885" cy="513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Купил за </a:t>
            </a:r>
          </a:p>
          <a:p>
            <a:pPr algn="ctr"/>
            <a:r>
              <a:rPr lang="ru-RU" dirty="0" smtClean="0"/>
              <a:t>400 тыс. руб.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803714" y="4151705"/>
            <a:ext cx="1709342" cy="5344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Продал </a:t>
            </a:r>
          </a:p>
          <a:p>
            <a:pPr algn="ctr"/>
            <a:r>
              <a:rPr lang="ru-RU" dirty="0" smtClean="0"/>
              <a:t>за 300 тыс. руб.</a:t>
            </a:r>
            <a:endParaRPr lang="ru-RU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010818" y="2950774"/>
            <a:ext cx="1087710" cy="865634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028335" y="2966075"/>
            <a:ext cx="1115531" cy="963166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трелка вправо 18"/>
          <p:cNvSpPr/>
          <p:nvPr/>
        </p:nvSpPr>
        <p:spPr>
          <a:xfrm>
            <a:off x="7473574" y="2959558"/>
            <a:ext cx="1853579" cy="10145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ПРОДАЖА</a:t>
            </a:r>
          </a:p>
          <a:p>
            <a:pPr algn="ctr"/>
            <a:r>
              <a:rPr lang="ru-RU" sz="1600" dirty="0" smtClean="0"/>
              <a:t>менее 3-х лет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9477375" y="4151306"/>
            <a:ext cx="1709342" cy="5348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Продал </a:t>
            </a:r>
          </a:p>
          <a:p>
            <a:pPr algn="ctr"/>
            <a:r>
              <a:rPr lang="ru-RU" dirty="0" smtClean="0"/>
              <a:t>за 500 тыс. руб.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9785286" y="2971763"/>
            <a:ext cx="840042" cy="91440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>
            <a:off x="9696259" y="2950775"/>
            <a:ext cx="929069" cy="891646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62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endParaRPr lang="ru-RU" sz="3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УМЕНЬШИТЬ ДОХОДЫ ОТ ПРОДАЖИ</a:t>
            </a:r>
            <a:endParaRPr lang="ru-RU" sz="28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52548061"/>
              </p:ext>
            </p:extLst>
          </p:nvPr>
        </p:nvGraphicFramePr>
        <p:xfrm>
          <a:off x="180974" y="1281217"/>
          <a:ext cx="11810367" cy="538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Объект 15"/>
          <p:cNvSpPr txBox="1">
            <a:spLocks/>
          </p:cNvSpPr>
          <p:nvPr/>
        </p:nvSpPr>
        <p:spPr>
          <a:xfrm>
            <a:off x="104775" y="1228640"/>
            <a:ext cx="11962767" cy="549094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05508" y="1458036"/>
            <a:ext cx="6924675" cy="928830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2">
                  <a:lumMod val="20000"/>
                  <a:lumOff val="80000"/>
                </a:schemeClr>
              </a:gs>
              <a:gs pos="83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353899" y="1400992"/>
            <a:ext cx="6667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КОГДА РАСХОДЫ ПО ПОКУПКЕ ОТСУТСВУЮТ, ТО ДОХОДЫ ОТ ПРОДАЖИ МОЖНО УМЕНЬШИТЬ НА </a:t>
            </a:r>
            <a:r>
              <a:rPr lang="ru-RU" b="1" u="sng" dirty="0" smtClean="0"/>
              <a:t>ИМУЩЕСТВЕННЫЙ НАЛОГОВЫЙ ВЫЧЕТ:</a:t>
            </a:r>
            <a:endParaRPr lang="ru-RU" b="1" dirty="0" smtClean="0"/>
          </a:p>
          <a:p>
            <a:endParaRPr lang="ru-RU" b="1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268" y="2807413"/>
            <a:ext cx="1808649" cy="11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 descr="http://рцэо.рф/wp-content/uploads/2015/09/salehome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537" y="2743945"/>
            <a:ext cx="1730015" cy="136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6927934" y="4340293"/>
            <a:ext cx="2344618" cy="5868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Продали за 3 000 000 рублей</a:t>
            </a:r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995036" y="4183111"/>
            <a:ext cx="2186563" cy="7413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Расходов нет</a:t>
            </a:r>
          </a:p>
          <a:p>
            <a:pPr algn="ctr"/>
            <a:r>
              <a:rPr lang="ru-RU" sz="1600" b="1" dirty="0" smtClean="0"/>
              <a:t>(подарили, досталось по наследству)</a:t>
            </a:r>
            <a:endParaRPr lang="ru-RU" sz="16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7984" y="1704975"/>
            <a:ext cx="2176576" cy="2987044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2">
                  <a:lumMod val="20000"/>
                  <a:lumOff val="80000"/>
                </a:schemeClr>
              </a:gs>
              <a:gs pos="83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1 000 000 рублей </a:t>
            </a:r>
            <a:r>
              <a:rPr lang="ru-RU" sz="1600" dirty="0">
                <a:solidFill>
                  <a:schemeClr val="tx1"/>
                </a:solidFill>
              </a:rPr>
              <a:t>– при продаже недвижимого имущества (жилых домов, квартир, комнат, дач, садовых домиков, земельных участков, а также долей в указанном имуществе).</a:t>
            </a:r>
          </a:p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805010" y="1828473"/>
            <a:ext cx="2071304" cy="2914485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2">
                  <a:lumMod val="20000"/>
                  <a:lumOff val="80000"/>
                </a:schemeClr>
              </a:gs>
              <a:gs pos="83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250 000 рублей </a:t>
            </a:r>
            <a:r>
              <a:rPr lang="ru-RU" dirty="0">
                <a:solidFill>
                  <a:schemeClr val="tx1"/>
                </a:solidFill>
              </a:rPr>
              <a:t>- при продаже иного имущества (автомобили, нежилые помещения, гаражи и прочие предметы)</a:t>
            </a:r>
          </a:p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53899" y="5060495"/>
            <a:ext cx="80105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Доход = </a:t>
            </a:r>
            <a:r>
              <a:rPr lang="ru-RU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2 млн 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руб. </a:t>
            </a:r>
            <a:r>
              <a:rPr lang="ru-RU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(3 млн 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руб. – </a:t>
            </a:r>
            <a:r>
              <a:rPr lang="ru-RU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1 млн 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руб.)</a:t>
            </a:r>
          </a:p>
          <a:p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Налог = </a:t>
            </a:r>
            <a:r>
              <a:rPr lang="ru-RU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260 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тыс. руб.  </a:t>
            </a:r>
            <a:r>
              <a:rPr lang="ru-RU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(2 млн 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руб.*13%)</a:t>
            </a:r>
          </a:p>
          <a:p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НЕТ декларации 3-НДФЛ до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30 апреля 2025 года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defTabSz="1043056" fontAlgn="auto">
              <a:spcAft>
                <a:spcPts val="0"/>
              </a:spcAft>
            </a:pP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Штраф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26 000 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рублей 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(2 месяца х 5% х </a:t>
            </a:r>
            <a:r>
              <a:rPr lang="ru-RU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260 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000) </a:t>
            </a:r>
          </a:p>
          <a:p>
            <a:pPr defTabSz="1043056"/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За неуплату налога штраф </a:t>
            </a: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52 000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рублей 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(20</a:t>
            </a:r>
            <a:r>
              <a:rPr lang="ru-RU" b="1" dirty="0" smtClean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% х 260 </a:t>
            </a:r>
            <a:r>
              <a:rPr lang="ru-RU" b="1" dirty="0">
                <a:solidFill>
                  <a:srgbClr val="005AA9"/>
                </a:solidFill>
                <a:latin typeface="Arial" pitchFamily="34" charset="0"/>
                <a:cs typeface="Arial" pitchFamily="34" charset="0"/>
              </a:rPr>
              <a:t>000)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7984" y="5228207"/>
            <a:ext cx="2729393" cy="13849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/>
              <a:t>Доходы от </a:t>
            </a:r>
            <a:r>
              <a:rPr lang="ru-RU" sz="1400" b="1" dirty="0"/>
              <a:t>продажи имущества, полученного по наследству или в результате дарения, могут быть уменьшены на </a:t>
            </a:r>
            <a:r>
              <a:rPr lang="ru-RU" sz="1400" b="1" dirty="0" smtClean="0"/>
              <a:t>расходы </a:t>
            </a:r>
            <a:r>
              <a:rPr lang="ru-RU" sz="1400" b="1" dirty="0"/>
              <a:t>наследодателя (дарителя) на его </a:t>
            </a:r>
            <a:r>
              <a:rPr lang="ru-RU" sz="1400" b="1" dirty="0" smtClean="0"/>
              <a:t>приобретение</a:t>
            </a:r>
            <a:r>
              <a:rPr lang="ru-RU" sz="1400" b="1" dirty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1985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endParaRPr lang="ru-RU" sz="3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 от сдачи в аренду имущества</a:t>
            </a:r>
            <a:endParaRPr lang="ru-RU" sz="24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393708134"/>
              </p:ext>
            </p:extLst>
          </p:nvPr>
        </p:nvGraphicFramePr>
        <p:xfrm>
          <a:off x="0" y="1254276"/>
          <a:ext cx="11810367" cy="538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Объект 15"/>
          <p:cNvSpPr txBox="1">
            <a:spLocks/>
          </p:cNvSpPr>
          <p:nvPr/>
        </p:nvSpPr>
        <p:spPr>
          <a:xfrm>
            <a:off x="104775" y="1228640"/>
            <a:ext cx="11962767" cy="549094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latin typeface="Arial Narrow" panose="020B0606020202030204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8859326" y="1856990"/>
            <a:ext cx="2156037" cy="2117123"/>
            <a:chOff x="4808983" y="2954697"/>
            <a:chExt cx="3794118" cy="302433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4808983" y="2993181"/>
              <a:ext cx="3794117" cy="294736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53000" y="2954697"/>
              <a:ext cx="3650101" cy="302433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900" b="1" i="0" u="non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628513" y="1920224"/>
            <a:ext cx="2699501" cy="72931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Есть обязанность предоставлять</a:t>
            </a:r>
          </a:p>
        </p:txBody>
      </p:sp>
      <p:pic>
        <p:nvPicPr>
          <p:cNvPr id="20" name="Picture 3" descr="C:\Users\1300-03-017\Desktop\208026830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6075" y="2653579"/>
            <a:ext cx="1582537" cy="127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7727" y="2135884"/>
            <a:ext cx="1505088" cy="1848351"/>
          </a:xfrm>
          <a:prstGeom prst="rect">
            <a:avLst/>
          </a:prstGeom>
          <a:ln w="28575">
            <a:solidFill>
              <a:srgbClr val="14348E"/>
            </a:solidFill>
          </a:ln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8784" y="2135884"/>
            <a:ext cx="1505088" cy="1848351"/>
          </a:xfrm>
          <a:prstGeom prst="rect">
            <a:avLst/>
          </a:prstGeom>
          <a:ln w="28575">
            <a:solidFill>
              <a:srgbClr val="14348E"/>
            </a:solidFill>
          </a:ln>
        </p:spPr>
      </p:pic>
      <p:pic>
        <p:nvPicPr>
          <p:cNvPr id="22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744" y="1464383"/>
            <a:ext cx="1281054" cy="45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pic>
        <p:nvPicPr>
          <p:cNvPr id="23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109" y="1455509"/>
            <a:ext cx="1362438" cy="48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57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endParaRPr lang="ru-RU" sz="3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ru-RU" sz="24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екларирования </a:t>
            </a:r>
            <a:r>
              <a:rPr lang="ru-RU" sz="24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доходов </a:t>
            </a:r>
            <a:r>
              <a:rPr lang="ru-RU" sz="24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получении в дар имущества</a:t>
            </a:r>
            <a:endParaRPr lang="ru-RU" sz="24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264273889"/>
              </p:ext>
            </p:extLst>
          </p:nvPr>
        </p:nvGraphicFramePr>
        <p:xfrm>
          <a:off x="214042" y="1281217"/>
          <a:ext cx="11810367" cy="538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Объект 15"/>
          <p:cNvSpPr txBox="1">
            <a:spLocks/>
          </p:cNvSpPr>
          <p:nvPr/>
        </p:nvSpPr>
        <p:spPr>
          <a:xfrm>
            <a:off x="104775" y="1228640"/>
            <a:ext cx="11962767" cy="549094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4" name="Блок-схема: дисплей 23"/>
          <p:cNvSpPr/>
          <p:nvPr/>
        </p:nvSpPr>
        <p:spPr>
          <a:xfrm>
            <a:off x="2198924" y="3370675"/>
            <a:ext cx="9868618" cy="1718911"/>
          </a:xfrm>
          <a:prstGeom prst="flowChartDisplay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043056" fontAlgn="auto">
              <a:spcAft>
                <a:spcPts val="0"/>
              </a:spcAft>
            </a:pPr>
            <a:endParaRPr lang="ru-RU" sz="1600" b="1" dirty="0">
              <a:solidFill>
                <a:srgbClr val="005AA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76446" y="3421610"/>
            <a:ext cx="79794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/>
              <a:t>В соответствии с Семейным </a:t>
            </a:r>
            <a:r>
              <a:rPr lang="ru-RU" sz="2000" b="1" dirty="0">
                <a:hlinkClick r:id="rId4"/>
              </a:rPr>
              <a:t>кодексом</a:t>
            </a:r>
            <a:r>
              <a:rPr lang="ru-RU" sz="2000" b="1" dirty="0"/>
              <a:t> Российской Федерации родственниками являются супруги, родители и дети, в том числе усыновители и усыновленные, дедушки, бабушки и внуки, полнородные и </a:t>
            </a:r>
            <a:r>
              <a:rPr lang="ru-RU" sz="2000" b="1" dirty="0" err="1"/>
              <a:t>неполнородные</a:t>
            </a:r>
            <a:r>
              <a:rPr lang="ru-RU" sz="2000" b="1" dirty="0"/>
              <a:t> (имеющими общих отца или мать) братья и сестры</a:t>
            </a:r>
          </a:p>
        </p:txBody>
      </p:sp>
    </p:spTree>
    <p:extLst>
      <p:ext uri="{BB962C8B-B14F-4D97-AF65-F5344CB8AC3E}">
        <p14:creationId xmlns:p14="http://schemas.microsoft.com/office/powerpoint/2010/main" val="387027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endParaRPr lang="ru-RU" sz="3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Обязаны представить декларацию за 2024 год до 30 апреля 2025 года лица:</a:t>
            </a:r>
            <a:endParaRPr lang="ru-RU" sz="28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10892284"/>
              </p:ext>
            </p:extLst>
          </p:nvPr>
        </p:nvGraphicFramePr>
        <p:xfrm>
          <a:off x="213064" y="1411550"/>
          <a:ext cx="5896034" cy="4726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76395543"/>
              </p:ext>
            </p:extLst>
          </p:nvPr>
        </p:nvGraphicFramePr>
        <p:xfrm>
          <a:off x="6693763" y="1597982"/>
          <a:ext cx="5498238" cy="454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84048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endParaRPr lang="ru-RU" sz="3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СРОКИ ДЕКЛАРАЦИОННОЙ КАМПАНИИ 2025 ГОДА</a:t>
            </a:r>
            <a:endParaRPr lang="ru-RU" sz="28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521582785"/>
              </p:ext>
            </p:extLst>
          </p:nvPr>
        </p:nvGraphicFramePr>
        <p:xfrm>
          <a:off x="333972" y="1411520"/>
          <a:ext cx="5495328" cy="2645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447810037"/>
              </p:ext>
            </p:extLst>
          </p:nvPr>
        </p:nvGraphicFramePr>
        <p:xfrm>
          <a:off x="6282525" y="1411520"/>
          <a:ext cx="5719356" cy="2663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63" y="4237063"/>
            <a:ext cx="1565970" cy="219235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69700" y="4649662"/>
            <a:ext cx="100066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rgbClr val="405965"/>
                </a:solidFill>
                <a:latin typeface="Open Sans"/>
              </a:rPr>
              <a:t>На граждан, представляющих налоговую декларацию за 2024 год исключительно с целью получения налоговых вычетов по НДФЛ (стандартных, социальных, инвестиционных, имущественных при покупке жилья), установленный срок подачи декларации – 30 апреля 2025 года – не распространяется.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24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endParaRPr lang="ru-RU" sz="3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ПРЕДСТАВИТЬ ДЕКЛАРАЦИЮ 3-НДФЛ</a:t>
            </a:r>
            <a:endParaRPr lang="ru-RU" sz="2800" b="1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9585790"/>
              </p:ext>
            </p:extLst>
          </p:nvPr>
        </p:nvGraphicFramePr>
        <p:xfrm>
          <a:off x="496822" y="1411255"/>
          <a:ext cx="11379492" cy="4815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7040" y="3139283"/>
            <a:ext cx="1962646" cy="7165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8534" y="1876448"/>
            <a:ext cx="2839657" cy="5313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7040" y="5058917"/>
            <a:ext cx="2159463" cy="4835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33644" y="1706631"/>
            <a:ext cx="7082892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Декларацию 3-НДФЛ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бумажном носителе можно предоставить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налоговый орган по месту своего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учет: лично или направить по почте; представить через МФЦ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36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5B9BD5"/>
              </a:buClr>
              <a:tabLst>
                <a:tab pos="342900" algn="l"/>
              </a:tabLst>
            </a:pPr>
            <a:endParaRPr lang="ru-RU" sz="3200" b="1" dirty="0">
              <a:solidFill>
                <a:prstClr val="black">
                  <a:lumMod val="75000"/>
                </a:prst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5B9BD5"/>
              </a:buClr>
              <a:tabLst>
                <a:tab pos="342900" algn="l"/>
              </a:tabLst>
            </a:pPr>
            <a:r>
              <a:rPr lang="ru-RU" b="1" dirty="0" smtClean="0">
                <a:solidFill>
                  <a:prstClr val="black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Отсутствует обязанность по предоставлению декларации по доходам, по которым НДФЛ уплачивается на основании налогового уведомления</a:t>
            </a:r>
            <a:endParaRPr lang="ru-RU" b="1" dirty="0">
              <a:solidFill>
                <a:prstClr val="black">
                  <a:lumMod val="75000"/>
                </a:prst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76541139"/>
              </p:ext>
            </p:extLst>
          </p:nvPr>
        </p:nvGraphicFramePr>
        <p:xfrm>
          <a:off x="266329" y="1544715"/>
          <a:ext cx="10715349" cy="3888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105791" y="5768247"/>
            <a:ext cx="100066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>
                <a:solidFill>
                  <a:srgbClr val="405965"/>
                </a:solidFill>
                <a:latin typeface="Open Sans"/>
              </a:rPr>
              <a:t>По указанным доходам НДФЛ уплачивается на основании налогового уведомления, выставляемого налоговым органом не позднее 1 декабря 2025 года.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87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5B9BD5"/>
              </a:buClr>
              <a:tabLst>
                <a:tab pos="342900" algn="l"/>
              </a:tabLst>
            </a:pPr>
            <a:endParaRPr lang="ru-RU" sz="3200" b="1" dirty="0">
              <a:solidFill>
                <a:prstClr val="black">
                  <a:lumMod val="75000"/>
                </a:prst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5B9BD5"/>
              </a:buClr>
              <a:tabLst>
                <a:tab pos="342900" algn="l"/>
              </a:tabLst>
            </a:pPr>
            <a:r>
              <a:rPr lang="ru-RU" b="1" dirty="0" smtClean="0">
                <a:solidFill>
                  <a:prstClr val="black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Отсутствует обязанность по предоставлению декларации в отношении:</a:t>
            </a:r>
            <a:endParaRPr lang="ru-RU" b="1" dirty="0">
              <a:solidFill>
                <a:prstClr val="black">
                  <a:lumMod val="75000"/>
                </a:prst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13354300"/>
              </p:ext>
            </p:extLst>
          </p:nvPr>
        </p:nvGraphicFramePr>
        <p:xfrm>
          <a:off x="1064018" y="1663236"/>
          <a:ext cx="8495930" cy="3746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9531580" y="3567499"/>
            <a:ext cx="2526981" cy="3024336"/>
            <a:chOff x="4808983" y="2954697"/>
            <a:chExt cx="3794118" cy="302433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4808983" y="2993181"/>
              <a:ext cx="3794117" cy="294736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53000" y="2954697"/>
              <a:ext cx="3650101" cy="3024336"/>
            </a:xfrm>
            <a:prstGeom prst="rect">
              <a:avLst/>
            </a:prstGeom>
          </p:spPr>
          <p:txBody>
            <a:bodyPr vert="horz" wrap="square" lIns="104306" tIns="52153" rIns="104306" bIns="52153" rtlCol="0" anchor="ctr">
              <a:normAutofit/>
            </a:bodyPr>
            <a:lstStyle/>
            <a:p>
              <a:pPr marL="0" marR="0" indent="0" algn="l" defTabSz="1043056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1900" b="1" i="0" u="non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endParaRPr>
            </a:p>
          </p:txBody>
        </p:sp>
      </p:grpSp>
      <p:pic>
        <p:nvPicPr>
          <p:cNvPr id="13" name="Picture 3" descr="C:\Users\1300-03-017\Desktop\2080268302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515" y="4473509"/>
            <a:ext cx="2322973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559948" y="3827178"/>
            <a:ext cx="23490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</a:rPr>
              <a:t>Нет обязанности предоставлять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9864"/>
            <a:ext cx="1731962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 descr="http://www.vashamashina.ru/images/nalog-s-prodazhi-mashiny-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" y="5041531"/>
            <a:ext cx="2241609" cy="151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87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5B9BD5"/>
              </a:buClr>
              <a:tabLst>
                <a:tab pos="342900" algn="l"/>
              </a:tabLst>
            </a:pPr>
            <a:endParaRPr lang="ru-RU" sz="3200" b="1" dirty="0">
              <a:solidFill>
                <a:prstClr val="black">
                  <a:lumMod val="75000"/>
                </a:prst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5B9BD5"/>
              </a:buClr>
            </a:pPr>
            <a:r>
              <a:rPr lang="ru-RU" b="1" dirty="0">
                <a:solidFill>
                  <a:prstClr val="black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Отсутствует обязанность по предоставлению декларации по доходам от продажи жилья семьями с двумя и более детьми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9457885"/>
              </p:ext>
            </p:extLst>
          </p:nvPr>
        </p:nvGraphicFramePr>
        <p:xfrm>
          <a:off x="180974" y="1281217"/>
          <a:ext cx="11810367" cy="538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Блок-схема: дисплей 17"/>
          <p:cNvSpPr/>
          <p:nvPr/>
        </p:nvSpPr>
        <p:spPr>
          <a:xfrm>
            <a:off x="2410587" y="1509352"/>
            <a:ext cx="6007223" cy="936104"/>
          </a:xfrm>
          <a:prstGeom prst="flowChartDisplay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возраст детей налогоплательщика - до 18 лет (или до 24 лет в случае обучения ребенка на очной форме обучения)</a:t>
            </a:r>
            <a:endParaRPr lang="ru-RU" sz="1600" b="1" dirty="0">
              <a:solidFill>
                <a:prstClr val="black"/>
              </a:solidFill>
            </a:endParaRPr>
          </a:p>
        </p:txBody>
      </p:sp>
      <p:sp>
        <p:nvSpPr>
          <p:cNvPr id="23" name="Блок-схема: дисплей 22"/>
          <p:cNvSpPr/>
          <p:nvPr/>
        </p:nvSpPr>
        <p:spPr>
          <a:xfrm>
            <a:off x="5843493" y="2616353"/>
            <a:ext cx="6032821" cy="936104"/>
          </a:xfrm>
          <a:prstGeom prst="flowChartDisplay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043056"/>
            <a:r>
              <a:rPr lang="ru-RU" sz="1600" b="1" dirty="0">
                <a:solidFill>
                  <a:prstClr val="black"/>
                </a:solidFill>
              </a:rPr>
              <a:t>кадастровая стоимость проданного жилого помещения не превышает 50 млн рублей</a:t>
            </a:r>
            <a:endParaRPr lang="ru-RU" sz="1600" b="1" dirty="0">
              <a:solidFill>
                <a:srgbClr val="005AA9"/>
              </a:solidFill>
            </a:endParaRPr>
          </a:p>
        </p:txBody>
      </p:sp>
      <p:sp>
        <p:nvSpPr>
          <p:cNvPr id="24" name="Блок-схема: дисплей 23"/>
          <p:cNvSpPr/>
          <p:nvPr/>
        </p:nvSpPr>
        <p:spPr>
          <a:xfrm>
            <a:off x="2410587" y="3731217"/>
            <a:ext cx="6252235" cy="1085591"/>
          </a:xfrm>
          <a:prstGeom prst="flowChartDisplay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043056"/>
            <a:endParaRPr lang="ru-RU" sz="1600" b="1" dirty="0">
              <a:solidFill>
                <a:srgbClr val="005AA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90607" y="3740825"/>
            <a:ext cx="49057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</a:rPr>
              <a:t>При продаже </a:t>
            </a:r>
            <a:r>
              <a:rPr lang="ru-RU" sz="1600" b="1" dirty="0" smtClean="0">
                <a:solidFill>
                  <a:prstClr val="black"/>
                </a:solidFill>
              </a:rPr>
              <a:t>налогоплательщику </a:t>
            </a:r>
            <a:r>
              <a:rPr lang="ru-RU" sz="1600" b="1" dirty="0">
                <a:solidFill>
                  <a:prstClr val="black"/>
                </a:solidFill>
              </a:rPr>
              <a:t>и членам семьи не принадлежит в совокупности более 50% другого жилья, общая площадь которого больше приобретаемого</a:t>
            </a:r>
            <a:endParaRPr lang="ru-RU" sz="1600" b="1" dirty="0">
              <a:solidFill>
                <a:srgbClr val="005AA9"/>
              </a:solidFill>
            </a:endParaRPr>
          </a:p>
          <a:p>
            <a:endParaRPr lang="ru-RU" sz="1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31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5B9BD5"/>
              </a:buClr>
              <a:tabLst>
                <a:tab pos="342900" algn="l"/>
              </a:tabLst>
            </a:pPr>
            <a:endParaRPr lang="ru-RU" sz="3200" b="1" dirty="0">
              <a:solidFill>
                <a:prstClr val="black">
                  <a:lumMod val="75000"/>
                </a:prst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5B9BD5"/>
              </a:buClr>
              <a:tabLst>
                <a:tab pos="342900" algn="l"/>
              </a:tabLst>
            </a:pPr>
            <a:r>
              <a:rPr lang="ru-RU" sz="2800" b="1" dirty="0" smtClean="0">
                <a:solidFill>
                  <a:prstClr val="black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Ответственность за непредставление декларации 3-НДФЛ</a:t>
            </a:r>
            <a:endParaRPr lang="ru-RU" sz="2800" b="1" dirty="0">
              <a:solidFill>
                <a:prstClr val="black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бъект 15"/>
          <p:cNvSpPr txBox="1">
            <a:spLocks/>
          </p:cNvSpPr>
          <p:nvPr/>
        </p:nvSpPr>
        <p:spPr>
          <a:xfrm>
            <a:off x="104775" y="1228640"/>
            <a:ext cx="11962767" cy="549094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5416" y="2037820"/>
            <a:ext cx="95397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405965"/>
                </a:solidFill>
                <a:latin typeface="Open Sans"/>
              </a:rPr>
              <a:t>Нарушение сроков подачи декларации и уплаты НДФЛ может повлечь привлечение к ответственности в виде </a:t>
            </a:r>
            <a:r>
              <a:rPr lang="ru-RU" sz="2000" dirty="0" smtClean="0">
                <a:solidFill>
                  <a:srgbClr val="FF0000"/>
                </a:solidFill>
                <a:latin typeface="Open Sans"/>
              </a:rPr>
              <a:t>штрафа, начисление пени, взыскание задолженности по налогу (недоимки), пеней и штрафа через суд.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9" y="1449474"/>
            <a:ext cx="1565970" cy="219235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79937" y="4473769"/>
            <a:ext cx="95397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405965"/>
                </a:solidFill>
                <a:latin typeface="Open Sans"/>
              </a:rPr>
              <a:t>В случае непредставления декларации или пояснений об отсутствии обязанности ее представления с приложением подтверждающих документов, налоговым органом самостоятельно будет произведено доначисление суммы НДФЛ на основании сведений, полученных из регистрирующего органа. 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83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225144" y="65865"/>
            <a:ext cx="6651170" cy="96827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endParaRPr lang="ru-RU" sz="3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5181599" y="76746"/>
            <a:ext cx="6727371" cy="10009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tabLst>
                <a:tab pos="342900" algn="l"/>
              </a:tabLst>
            </a:pP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 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обязан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 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задекларировать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 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свой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 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</a:t>
            </a:r>
            <a:r>
              <a:rPr lang="ru-RU" sz="2800" b="1" dirty="0" smtClean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?</a:t>
            </a:r>
            <a:endParaRPr lang="ru-RU" sz="28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4332598"/>
              </p:ext>
            </p:extLst>
          </p:nvPr>
        </p:nvGraphicFramePr>
        <p:xfrm>
          <a:off x="496822" y="1379699"/>
          <a:ext cx="11379492" cy="4815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Объект 15"/>
          <p:cNvSpPr txBox="1">
            <a:spLocks/>
          </p:cNvSpPr>
          <p:nvPr/>
        </p:nvSpPr>
        <p:spPr>
          <a:xfrm>
            <a:off x="104775" y="1228640"/>
            <a:ext cx="11962767" cy="5490946"/>
          </a:xfrm>
          <a:prstGeom prst="rect">
            <a:avLst/>
          </a:prstGeom>
          <a:ln>
            <a:solidFill>
              <a:schemeClr val="tx1"/>
            </a:solidFill>
            <a:prstDash val="lgDash"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11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49225" y="4783411"/>
            <a:ext cx="1637640" cy="113424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844239" y="2970270"/>
            <a:ext cx="4337360" cy="636931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2">
                  <a:lumMod val="20000"/>
                  <a:lumOff val="80000"/>
                </a:schemeClr>
              </a:gs>
              <a:gs pos="83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118041" y="3052536"/>
            <a:ext cx="4265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ОСВОБОЖДЕН ОТ ДЕКЛАРИРОВАНИЯ</a:t>
            </a:r>
          </a:p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37162" y="2970269"/>
            <a:ext cx="4337360" cy="636931"/>
          </a:xfrm>
          <a:prstGeom prst="round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74000">
                <a:schemeClr val="accent2">
                  <a:lumMod val="20000"/>
                  <a:lumOff val="80000"/>
                </a:schemeClr>
              </a:gs>
              <a:gs pos="83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303268" y="2966583"/>
            <a:ext cx="42650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ОБЯЗАН ЗАДЕКЛАРИРОВАТЬ ДОХОД ОТ ПРОДАЖИ</a:t>
            </a:r>
          </a:p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2296552" y="4864096"/>
            <a:ext cx="1228515" cy="9728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7" name="TextBox 1"/>
          <p:cNvSpPr txBox="1"/>
          <p:nvPr/>
        </p:nvSpPr>
        <p:spPr>
          <a:xfrm>
            <a:off x="2296552" y="5158547"/>
            <a:ext cx="1408176" cy="32224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ПРОДАЛ</a:t>
            </a:r>
            <a:endParaRPr lang="ru-RU" sz="2000" dirty="0"/>
          </a:p>
        </p:txBody>
      </p:sp>
      <p:sp>
        <p:nvSpPr>
          <p:cNvPr id="19" name="TextBox 1"/>
          <p:cNvSpPr txBox="1"/>
          <p:nvPr/>
        </p:nvSpPr>
        <p:spPr>
          <a:xfrm>
            <a:off x="641488" y="4441190"/>
            <a:ext cx="1719072" cy="31211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 smtClean="0"/>
              <a:t>ХМАО-ЮГРА</a:t>
            </a:r>
            <a:endParaRPr lang="ru-RU" sz="22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447" y="4862885"/>
            <a:ext cx="1252786" cy="1265481"/>
          </a:xfrm>
          <a:prstGeom prst="rect">
            <a:avLst/>
          </a:prstGeom>
        </p:spPr>
      </p:pic>
      <p:sp>
        <p:nvSpPr>
          <p:cNvPr id="21" name="Прямоугольная выноска 20"/>
          <p:cNvSpPr/>
          <p:nvPr/>
        </p:nvSpPr>
        <p:spPr>
          <a:xfrm>
            <a:off x="7258953" y="3752536"/>
            <a:ext cx="2059814" cy="842845"/>
          </a:xfrm>
          <a:prstGeom prst="wedgeRectCallout">
            <a:avLst>
              <a:gd name="adj1" fmla="val 63414"/>
              <a:gd name="adj2" fmla="val 8736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7258953" y="3787946"/>
            <a:ext cx="2066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меньше 5 лет в собственности</a:t>
            </a:r>
          </a:p>
        </p:txBody>
      </p:sp>
    </p:spTree>
    <p:extLst>
      <p:ext uri="{BB962C8B-B14F-4D97-AF65-F5344CB8AC3E}">
        <p14:creationId xmlns:p14="http://schemas.microsoft.com/office/powerpoint/2010/main" val="321754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3629</TotalTime>
  <Words>1242</Words>
  <Application>Microsoft Office PowerPoint</Application>
  <PresentationFormat>Произвольный</PresentationFormat>
  <Paragraphs>145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Медведев Алексей Сергеевич</dc:creator>
  <cp:lastModifiedBy>Куклина Ксения Александровна</cp:lastModifiedBy>
  <cp:revision>217</cp:revision>
  <cp:lastPrinted>2022-11-24T05:39:54Z</cp:lastPrinted>
  <dcterms:created xsi:type="dcterms:W3CDTF">2022-08-30T12:48:06Z</dcterms:created>
  <dcterms:modified xsi:type="dcterms:W3CDTF">2025-03-21T07:00:45Z</dcterms:modified>
</cp:coreProperties>
</file>