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0" r:id="rId2"/>
  </p:sldMasterIdLst>
  <p:notesMasterIdLst>
    <p:notesMasterId r:id="rId9"/>
  </p:notesMasterIdLst>
  <p:handoutMasterIdLst>
    <p:handoutMasterId r:id="rId10"/>
  </p:handoutMasterIdLst>
  <p:sldIdLst>
    <p:sldId id="257" r:id="rId3"/>
    <p:sldId id="302" r:id="rId4"/>
    <p:sldId id="295" r:id="rId5"/>
    <p:sldId id="303" r:id="rId6"/>
    <p:sldId id="304" r:id="rId7"/>
    <p:sldId id="305" r:id="rId8"/>
  </p:sldIdLst>
  <p:sldSz cx="12192000" cy="6858000"/>
  <p:notesSz cx="6797675" cy="9926638"/>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06380172-A024-4FD8-98C6-A22169BFBB63}">
          <p14:sldIdLst>
            <p14:sldId id="257"/>
          </p14:sldIdLst>
        </p14:section>
        <p14:section name="Раздел без заголовка" id="{C980DA0C-522A-4833-89CE-BC8C1073CE1D}">
          <p14:sldIdLst>
            <p14:sldId id="302"/>
            <p14:sldId id="295"/>
            <p14:sldId id="303"/>
            <p14:sldId id="304"/>
            <p14:sldId id="305"/>
          </p14:sldIdLst>
        </p14:section>
      </p14:sectionLst>
    </p:ex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guide id="3" pos="257" userDrawn="1">
          <p15:clr>
            <a:srgbClr val="A4A3A4"/>
          </p15:clr>
        </p15:guide>
        <p15:guide id="4" orient="horz" pos="232" userDrawn="1">
          <p15:clr>
            <a:srgbClr val="A4A3A4"/>
          </p15:clr>
        </p15:guide>
        <p15:guide id="5" orient="horz" pos="3952" userDrawn="1">
          <p15:clr>
            <a:srgbClr val="A4A3A4"/>
          </p15:clr>
        </p15:guide>
        <p15:guide id="6" pos="744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4348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8D230F3-CF80-4859-8CE7-A43EE81993B5}" styleName="Светлый стиль 1 — акцент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3B4B98B0-60AC-42C2-AFA5-B58CD77FA1E5}" styleName="Светлый стиль 1 — акцент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20" autoAdjust="0"/>
  </p:normalViewPr>
  <p:slideViewPr>
    <p:cSldViewPr snapToGrid="0">
      <p:cViewPr varScale="1">
        <p:scale>
          <a:sx n="104" d="100"/>
          <a:sy n="104" d="100"/>
        </p:scale>
        <p:origin x="-696" y="-96"/>
      </p:cViewPr>
      <p:guideLst>
        <p:guide orient="horz" pos="2160"/>
        <p:guide orient="horz" pos="232"/>
        <p:guide orient="horz" pos="3952"/>
        <p:guide pos="3840"/>
        <p:guide pos="257"/>
        <p:guide pos="744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notesMaster" Target="notesMasters/notesMaster1.xml"/><Relationship Id="rId14"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perspective val="5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dLbls>
          <c:dLblPos val="outEnd"/>
          <c:showLegendKey val="0"/>
          <c:showVal val="0"/>
          <c:showCatName val="0"/>
          <c:showSerName val="0"/>
          <c:showPercent val="1"/>
          <c:showBubbleSize val="0"/>
          <c:showLeaderLines val="0"/>
        </c:dLbls>
      </c:pie3DChart>
      <c:spPr>
        <a:noFill/>
        <a:ln>
          <a:noFill/>
        </a:ln>
        <a:effectLst/>
      </c:spPr>
    </c:plotArea>
    <c:legend>
      <c:legendPos val="b"/>
      <c:layout/>
      <c:overlay val="0"/>
      <c:spPr>
        <a:solidFill>
          <a:schemeClr val="lt1">
            <a:alpha val="50000"/>
          </a:schemeClr>
        </a:solid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ru-RU"/>
        </a:p>
      </c:txPr>
    </c:legend>
    <c:plotVisOnly val="1"/>
    <c:dispBlanksAs val="gap"/>
    <c:showDLblsOverMax val="0"/>
  </c:chart>
  <c:spPr>
    <a:pattFill prst="dkDnDiag">
      <a:fgClr>
        <a:schemeClr val="lt1"/>
      </a:fgClr>
      <a:bgClr>
        <a:schemeClr val="dk1">
          <a:lumMod val="10000"/>
          <a:lumOff val="90000"/>
        </a:schemeClr>
      </a:bgClr>
    </a:pattFill>
    <a:ln w="9525" cap="flat" cmpd="sng" algn="ctr">
      <a:solidFill>
        <a:schemeClr val="dk1">
          <a:lumMod val="15000"/>
          <a:lumOff val="85000"/>
        </a:schemeClr>
      </a:solidFill>
      <a:round/>
    </a:ln>
    <a:effectLst/>
  </c:spPr>
  <c:txPr>
    <a:bodyPr/>
    <a:lstStyle/>
    <a:p>
      <a:pPr>
        <a:defRPr/>
      </a:pPr>
      <a:endParaRPr lang="ru-RU"/>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0.03839</cdr:x>
      <cdr:y>0.32279</cdr:y>
    </cdr:from>
    <cdr:to>
      <cdr:x>0.67017</cdr:x>
      <cdr:y>0.58813</cdr:y>
    </cdr:to>
    <cdr:sp macro="" textlink="">
      <cdr:nvSpPr>
        <cdr:cNvPr id="2" name="Прямоугольник 1"/>
        <cdr:cNvSpPr/>
      </cdr:nvSpPr>
      <cdr:spPr>
        <a:xfrm xmlns:a="http://schemas.openxmlformats.org/drawingml/2006/main">
          <a:off x="436828" y="1554395"/>
          <a:ext cx="7189418" cy="1277786"/>
        </a:xfrm>
        <a:prstGeom xmlns:a="http://schemas.openxmlformats.org/drawingml/2006/main" prst="rect">
          <a:avLst/>
        </a:prstGeom>
      </cdr:spPr>
      <cdr:txBody>
        <a:bodyPr xmlns:a="http://schemas.openxmlformats.org/drawingml/2006/main" wrap="square">
          <a:spAutoFit/>
        </a:bodyPr>
        <a:lstStyle xmlns:a="http://schemas.openxmlformats.org/drawingml/2006/main">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just">
            <a:lnSpc>
              <a:spcPct val="107000"/>
            </a:lnSpc>
            <a:spcAft>
              <a:spcPts val="800"/>
            </a:spcAft>
          </a:pPr>
          <a:r>
            <a:rPr lang="ru-RU" b="1" dirty="0" smtClean="0">
              <a:latin typeface="Calibri" panose="020F0502020204030204" pitchFamily="34" charset="0"/>
              <a:ea typeface="Calibri" panose="020F0502020204030204" pitchFamily="34" charset="0"/>
              <a:cs typeface="Times New Roman" panose="02020603050405020304" pitchFamily="18" charset="0"/>
            </a:rPr>
            <a:t>Через сервис «Личный кабинет налогоплательщика для физических лиц» можно заполнить декларацию онлайн в интерактивном режиме без скачивания программы по заполнению и приложить комплект документов</a:t>
          </a:r>
          <a:endParaRPr lang="ru-RU" b="1" dirty="0">
            <a:effectLst/>
            <a:latin typeface="Calibri" panose="020F0502020204030204" pitchFamily="34" charset="0"/>
            <a:ea typeface="Calibri" panose="020F0502020204030204" pitchFamily="34" charset="0"/>
            <a:cs typeface="Times New Roman" panose="02020603050405020304" pitchFamily="18" charset="0"/>
          </a:endParaRPr>
        </a:p>
      </cdr:txBody>
    </cdr:sp>
  </cdr:relSizeAnchor>
  <cdr:relSizeAnchor xmlns:cdr="http://schemas.openxmlformats.org/drawingml/2006/chartDrawing">
    <cdr:from>
      <cdr:x>0.03839</cdr:x>
      <cdr:y>0.6717</cdr:y>
    </cdr:from>
    <cdr:to>
      <cdr:x>0.66081</cdr:x>
      <cdr:y>0.99859</cdr:y>
    </cdr:to>
    <cdr:sp macro="" textlink="">
      <cdr:nvSpPr>
        <cdr:cNvPr id="3" name="Прямоугольник 2"/>
        <cdr:cNvSpPr/>
      </cdr:nvSpPr>
      <cdr:spPr>
        <a:xfrm xmlns:a="http://schemas.openxmlformats.org/drawingml/2006/main">
          <a:off x="436822" y="3234599"/>
          <a:ext cx="7082892" cy="1574149"/>
        </a:xfrm>
        <a:prstGeom xmlns:a="http://schemas.openxmlformats.org/drawingml/2006/main" prst="rect">
          <a:avLst/>
        </a:prstGeom>
      </cdr:spPr>
      <cdr:txBody>
        <a:bodyPr xmlns:a="http://schemas.openxmlformats.org/drawingml/2006/main" wrap="squar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just">
            <a:lnSpc>
              <a:spcPct val="107000"/>
            </a:lnSpc>
            <a:spcAft>
              <a:spcPts val="800"/>
            </a:spcAft>
          </a:pPr>
          <a:r>
            <a:rPr lang="ru-RU" sz="1800" b="1" dirty="0" smtClean="0">
              <a:latin typeface="Calibri" panose="020F0502020204030204" pitchFamily="34" charset="0"/>
              <a:ea typeface="Calibri" panose="020F0502020204030204" pitchFamily="34" charset="0"/>
              <a:cs typeface="Times New Roman" panose="02020603050405020304" pitchFamily="18" charset="0"/>
            </a:rPr>
            <a:t>Заполнить декларацию 3-НДФЛ можно с помощью программы «Декларация», которая находится в свободном доступе для скачивания на сайте ФНС России. Можно сформировать декларацию в том числе для отправки в налоговый орган в электронном виде через «Личный кабинет»</a:t>
          </a:r>
          <a:endParaRPr lang="ru-RU" sz="1800" b="1" dirty="0">
            <a:effectLst/>
            <a:latin typeface="Calibri" panose="020F0502020204030204" pitchFamily="34" charset="0"/>
            <a:ea typeface="Calibri" panose="020F0502020204030204" pitchFamily="34" charset="0"/>
            <a:cs typeface="Times New Roman" panose="02020603050405020304" pitchFamily="18" charset="0"/>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7B96E34C-9D3C-4694-96C1-A5A47BF1BDD5}" type="datetimeFigureOut">
              <a:rPr lang="ru-RU" smtClean="0"/>
              <a:t>21.03.2025</a:t>
            </a:fld>
            <a:endParaRPr lang="ru-RU"/>
          </a:p>
        </p:txBody>
      </p:sp>
      <p:sp>
        <p:nvSpPr>
          <p:cNvPr id="4" name="Нижний колонтитул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6E1B34AA-09B2-4353-8568-3A092C1CDF66}" type="slidenum">
              <a:rPr lang="ru-RU" smtClean="0"/>
              <a:t>‹#›</a:t>
            </a:fld>
            <a:endParaRPr lang="ru-RU"/>
          </a:p>
        </p:txBody>
      </p:sp>
    </p:spTree>
    <p:extLst>
      <p:ext uri="{BB962C8B-B14F-4D97-AF65-F5344CB8AC3E}">
        <p14:creationId xmlns:p14="http://schemas.microsoft.com/office/powerpoint/2010/main" val="250993395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13899B24-39A1-46BB-A706-BFFA2F78A1D9}" type="datetimeFigureOut">
              <a:rPr lang="ru-RU" smtClean="0"/>
              <a:t>21.03.2025</a:t>
            </a:fld>
            <a:endParaRPr lang="ru-RU" dirty="0"/>
          </a:p>
        </p:txBody>
      </p:sp>
      <p:sp>
        <p:nvSpPr>
          <p:cNvPr id="4" name="Образ слайда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F41DD04E-669F-4AE8-BD61-05E8DFAF3B00}" type="slidenum">
              <a:rPr lang="ru-RU" smtClean="0"/>
              <a:t>‹#›</a:t>
            </a:fld>
            <a:endParaRPr lang="ru-RU" dirty="0"/>
          </a:p>
        </p:txBody>
      </p:sp>
    </p:spTree>
    <p:extLst>
      <p:ext uri="{BB962C8B-B14F-4D97-AF65-F5344CB8AC3E}">
        <p14:creationId xmlns:p14="http://schemas.microsoft.com/office/powerpoint/2010/main" val="3326991857"/>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41DD04E-669F-4AE8-BD61-05E8DFAF3B00}" type="slidenum">
              <a:rPr lang="ru-RU" smtClean="0">
                <a:solidFill>
                  <a:prstClr val="black"/>
                </a:solidFill>
              </a:rPr>
              <a:pPr/>
              <a:t>2</a:t>
            </a:fld>
            <a:endParaRPr lang="ru-RU" dirty="0">
              <a:solidFill>
                <a:prstClr val="black"/>
              </a:solidFill>
            </a:endParaRPr>
          </a:p>
        </p:txBody>
      </p:sp>
      <p:sp>
        <p:nvSpPr>
          <p:cNvPr id="5" name="Нижний колонтитул 4"/>
          <p:cNvSpPr>
            <a:spLocks noGrp="1"/>
          </p:cNvSpPr>
          <p:nvPr>
            <p:ph type="ftr" sz="quarter" idx="11"/>
          </p:nvPr>
        </p:nvSpPr>
        <p:spPr/>
        <p:txBody>
          <a:bodyPr/>
          <a:lstStyle/>
          <a:p>
            <a:endParaRPr lang="ru-RU" dirty="0">
              <a:solidFill>
                <a:prstClr val="black"/>
              </a:solidFill>
            </a:endParaRPr>
          </a:p>
        </p:txBody>
      </p:sp>
    </p:spTree>
    <p:extLst>
      <p:ext uri="{BB962C8B-B14F-4D97-AF65-F5344CB8AC3E}">
        <p14:creationId xmlns:p14="http://schemas.microsoft.com/office/powerpoint/2010/main" val="21795050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41DD04E-669F-4AE8-BD61-05E8DFAF3B00}" type="slidenum">
              <a:rPr lang="ru-RU" smtClean="0"/>
              <a:t>3</a:t>
            </a:fld>
            <a:endParaRPr lang="ru-RU" dirty="0"/>
          </a:p>
        </p:txBody>
      </p:sp>
      <p:sp>
        <p:nvSpPr>
          <p:cNvPr id="5" name="Нижний колонтитул 4"/>
          <p:cNvSpPr>
            <a:spLocks noGrp="1"/>
          </p:cNvSpPr>
          <p:nvPr>
            <p:ph type="ftr" sz="quarter" idx="11"/>
          </p:nvPr>
        </p:nvSpPr>
        <p:spPr/>
        <p:txBody>
          <a:bodyPr/>
          <a:lstStyle/>
          <a:p>
            <a:endParaRPr lang="ru-RU" dirty="0"/>
          </a:p>
        </p:txBody>
      </p:sp>
    </p:spTree>
    <p:extLst>
      <p:ext uri="{BB962C8B-B14F-4D97-AF65-F5344CB8AC3E}">
        <p14:creationId xmlns:p14="http://schemas.microsoft.com/office/powerpoint/2010/main" val="21795050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41DD04E-669F-4AE8-BD61-05E8DFAF3B00}" type="slidenum">
              <a:rPr lang="ru-RU" smtClean="0"/>
              <a:t>4</a:t>
            </a:fld>
            <a:endParaRPr lang="ru-RU" dirty="0"/>
          </a:p>
        </p:txBody>
      </p:sp>
      <p:sp>
        <p:nvSpPr>
          <p:cNvPr id="5" name="Нижний колонтитул 4"/>
          <p:cNvSpPr>
            <a:spLocks noGrp="1"/>
          </p:cNvSpPr>
          <p:nvPr>
            <p:ph type="ftr" sz="quarter" idx="11"/>
          </p:nvPr>
        </p:nvSpPr>
        <p:spPr/>
        <p:txBody>
          <a:bodyPr/>
          <a:lstStyle/>
          <a:p>
            <a:endParaRPr lang="ru-RU" dirty="0"/>
          </a:p>
        </p:txBody>
      </p:sp>
    </p:spTree>
    <p:extLst>
      <p:ext uri="{BB962C8B-B14F-4D97-AF65-F5344CB8AC3E}">
        <p14:creationId xmlns:p14="http://schemas.microsoft.com/office/powerpoint/2010/main" val="21795050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41DD04E-669F-4AE8-BD61-05E8DFAF3B00}" type="slidenum">
              <a:rPr lang="ru-RU" smtClean="0">
                <a:solidFill>
                  <a:prstClr val="black"/>
                </a:solidFill>
              </a:rPr>
              <a:pPr/>
              <a:t>5</a:t>
            </a:fld>
            <a:endParaRPr lang="ru-RU" dirty="0">
              <a:solidFill>
                <a:prstClr val="black"/>
              </a:solidFill>
            </a:endParaRPr>
          </a:p>
        </p:txBody>
      </p:sp>
      <p:sp>
        <p:nvSpPr>
          <p:cNvPr id="5" name="Нижний колонтитул 4"/>
          <p:cNvSpPr>
            <a:spLocks noGrp="1"/>
          </p:cNvSpPr>
          <p:nvPr>
            <p:ph type="ftr" sz="quarter" idx="11"/>
          </p:nvPr>
        </p:nvSpPr>
        <p:spPr/>
        <p:txBody>
          <a:bodyPr/>
          <a:lstStyle/>
          <a:p>
            <a:endParaRPr lang="ru-RU" dirty="0">
              <a:solidFill>
                <a:prstClr val="black"/>
              </a:solidFill>
            </a:endParaRPr>
          </a:p>
        </p:txBody>
      </p:sp>
    </p:spTree>
    <p:extLst>
      <p:ext uri="{BB962C8B-B14F-4D97-AF65-F5344CB8AC3E}">
        <p14:creationId xmlns:p14="http://schemas.microsoft.com/office/powerpoint/2010/main" val="21795050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41DD04E-669F-4AE8-BD61-05E8DFAF3B00}" type="slidenum">
              <a:rPr lang="ru-RU" smtClean="0">
                <a:solidFill>
                  <a:prstClr val="black"/>
                </a:solidFill>
              </a:rPr>
              <a:pPr/>
              <a:t>6</a:t>
            </a:fld>
            <a:endParaRPr lang="ru-RU" dirty="0">
              <a:solidFill>
                <a:prstClr val="black"/>
              </a:solidFill>
            </a:endParaRPr>
          </a:p>
        </p:txBody>
      </p:sp>
      <p:sp>
        <p:nvSpPr>
          <p:cNvPr id="5" name="Нижний колонтитул 4"/>
          <p:cNvSpPr>
            <a:spLocks noGrp="1"/>
          </p:cNvSpPr>
          <p:nvPr>
            <p:ph type="ftr" sz="quarter" idx="11"/>
          </p:nvPr>
        </p:nvSpPr>
        <p:spPr/>
        <p:txBody>
          <a:bodyPr/>
          <a:lstStyle/>
          <a:p>
            <a:endParaRPr lang="ru-RU" dirty="0">
              <a:solidFill>
                <a:prstClr val="black"/>
              </a:solidFill>
            </a:endParaRPr>
          </a:p>
        </p:txBody>
      </p:sp>
    </p:spTree>
    <p:extLst>
      <p:ext uri="{BB962C8B-B14F-4D97-AF65-F5344CB8AC3E}">
        <p14:creationId xmlns:p14="http://schemas.microsoft.com/office/powerpoint/2010/main" val="40343724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dirty="0"/>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p>
            <a:fld id="{C8BDB3E0-7F25-47F3-AB58-3754AE0E617E}" type="datetime1">
              <a:rPr lang="ru-RU" smtClean="0"/>
              <a:t>21.03.2025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689AED7-2BD5-4EF9-8A9B-04C23083A124}" type="slidenum">
              <a:rPr lang="ru-RU" smtClean="0"/>
              <a:t>‹#›</a:t>
            </a:fld>
            <a:endParaRPr lang="ru-RU" dirty="0"/>
          </a:p>
        </p:txBody>
      </p:sp>
      <p:pic>
        <p:nvPicPr>
          <p:cNvPr id="7" name="Picture 4">
            <a:extLst>
              <a:ext uri="{FF2B5EF4-FFF2-40B4-BE49-F238E27FC236}">
                <a16:creationId xmlns="" xmlns:a16="http://schemas.microsoft.com/office/drawing/2014/main" id="{E07F05FE-B74B-4A7A-B255-D7020C07C77F}"/>
              </a:ext>
            </a:extLst>
          </p:cNvPr>
          <p:cNvPicPr>
            <a:picLocks noChangeAspect="1"/>
          </p:cNvPicPr>
          <p:nvPr userDrawn="1"/>
        </p:nvPicPr>
        <p:blipFill rotWithShape="1">
          <a:blip r:embed="rId2"/>
          <a:srcRect t="9980" r="1619" b="43906"/>
          <a:stretch/>
        </p:blipFill>
        <p:spPr>
          <a:xfrm>
            <a:off x="0" y="0"/>
            <a:ext cx="5054886" cy="1109933"/>
          </a:xfrm>
          <a:prstGeom prst="rect">
            <a:avLst/>
          </a:prstGeom>
        </p:spPr>
      </p:pic>
      <p:sp>
        <p:nvSpPr>
          <p:cNvPr id="14" name="TextBox 13">
            <a:extLst>
              <a:ext uri="{FF2B5EF4-FFF2-40B4-BE49-F238E27FC236}">
                <a16:creationId xmlns="" xmlns:a16="http://schemas.microsoft.com/office/drawing/2014/main" id="{EB7441FB-5596-4CF9-8B62-78502FA540AE}"/>
              </a:ext>
            </a:extLst>
          </p:cNvPr>
          <p:cNvSpPr txBox="1"/>
          <p:nvPr userDrawn="1"/>
        </p:nvSpPr>
        <p:spPr>
          <a:xfrm>
            <a:off x="503141" y="154555"/>
            <a:ext cx="4387358" cy="692497"/>
          </a:xfrm>
          <a:prstGeom prst="rect">
            <a:avLst/>
          </a:prstGeom>
          <a:noFill/>
        </p:spPr>
        <p:txBody>
          <a:bodyPr wrap="square" rtlCol="0" anchor="t" anchorCtr="0">
            <a:spAutoFit/>
          </a:bodyPr>
          <a:lstStyle/>
          <a:p>
            <a:endParaRPr lang="ru-RU" sz="700"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a:p>
            <a:r>
              <a:rPr lang="ru-RU" sz="1600" dirty="0" smtClean="0">
                <a:solidFill>
                  <a:schemeClr val="bg1"/>
                </a:solidFill>
                <a:latin typeface="Roboto Light" panose="02000000000000000000" pitchFamily="2" charset="0"/>
                <a:ea typeface="Roboto Light" panose="02000000000000000000" pitchFamily="2" charset="0"/>
                <a:cs typeface="Roboto Light" panose="02000000000000000000" pitchFamily="2" charset="0"/>
              </a:rPr>
              <a:t>УФНС России по Ханты-Мансийскому автономному округу - Югре</a:t>
            </a:r>
            <a:endParaRPr lang="ru-RU" sz="1600"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15" name="Rectangle 18">
            <a:extLst>
              <a:ext uri="{FF2B5EF4-FFF2-40B4-BE49-F238E27FC236}">
                <a16:creationId xmlns="" xmlns:a16="http://schemas.microsoft.com/office/drawing/2014/main" id="{EC23726F-899C-4D2F-9B92-56857361E210}"/>
              </a:ext>
            </a:extLst>
          </p:cNvPr>
          <p:cNvSpPr/>
          <p:nvPr userDrawn="1"/>
        </p:nvSpPr>
        <p:spPr>
          <a:xfrm>
            <a:off x="-1" y="1109934"/>
            <a:ext cx="12192001" cy="5748069"/>
          </a:xfrm>
          <a:prstGeom prst="rect">
            <a:avLst/>
          </a:prstGeom>
          <a:solidFill>
            <a:srgbClr val="ECF3FA"/>
          </a:solidFill>
          <a:ln>
            <a:noFill/>
          </a:ln>
          <a:effectLst>
            <a:innerShdw blurRad="660400" dist="317500" dir="13500000">
              <a:schemeClr val="tx2">
                <a:lumMod val="50000"/>
                <a:alpha val="17000"/>
              </a:schemeClr>
            </a:inn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p>
        </p:txBody>
      </p:sp>
      <p:sp>
        <p:nvSpPr>
          <p:cNvPr id="16" name="Rectangle 5">
            <a:extLst>
              <a:ext uri="{FF2B5EF4-FFF2-40B4-BE49-F238E27FC236}">
                <a16:creationId xmlns="" xmlns:a16="http://schemas.microsoft.com/office/drawing/2014/main" id="{571FD3D8-F1EE-494F-A387-916E2BEC90D1}"/>
              </a:ext>
            </a:extLst>
          </p:cNvPr>
          <p:cNvSpPr/>
          <p:nvPr userDrawn="1"/>
        </p:nvSpPr>
        <p:spPr>
          <a:xfrm>
            <a:off x="6229348" y="0"/>
            <a:ext cx="5962652" cy="1109934"/>
          </a:xfrm>
          <a:prstGeom prst="rect">
            <a:avLst/>
          </a:prstGeom>
          <a:solidFill>
            <a:srgbClr val="FCFCF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ru-RU" sz="2400" b="0" i="0" u="none" strike="noStrike" kern="1200" cap="none" spc="0" normalizeH="0" baseline="0" noProof="0" dirty="0">
              <a:ln>
                <a:noFill/>
              </a:ln>
              <a:solidFill>
                <a:srgbClr val="485068"/>
              </a:solidFill>
              <a:effectLst/>
              <a:uLnTx/>
              <a:uFillTx/>
              <a:latin typeface="Open Sans Light"/>
              <a:ea typeface="+mn-ea"/>
              <a:cs typeface="+mn-cs"/>
            </a:endParaRPr>
          </a:p>
        </p:txBody>
      </p:sp>
      <p:pic>
        <p:nvPicPr>
          <p:cNvPr id="9" name="Рисунок 8">
            <a:extLst>
              <a:ext uri="{FF2B5EF4-FFF2-40B4-BE49-F238E27FC236}">
                <a16:creationId xmlns="" xmlns:a16="http://schemas.microsoft.com/office/drawing/2014/main" id="{37082038-443C-3A40-30F2-01CFCFF34A2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4385" y="339977"/>
            <a:ext cx="438755" cy="429980"/>
          </a:xfrm>
          <a:prstGeom prst="rect">
            <a:avLst/>
          </a:prstGeom>
        </p:spPr>
      </p:pic>
    </p:spTree>
    <p:extLst>
      <p:ext uri="{BB962C8B-B14F-4D97-AF65-F5344CB8AC3E}">
        <p14:creationId xmlns:p14="http://schemas.microsoft.com/office/powerpoint/2010/main" val="3765968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remove" nodeType="afterEffect">
                                  <p:stCondLst>
                                    <p:cond delay="0"/>
                                  </p:stCondLst>
                                  <p:childTnLst>
                                    <p:animEffect transition="out" filter="fade">
                                      <p:cBhvr>
                                        <p:cTn id="6" dur="5000" tmFilter="0, 0; .2, .5; .8, .5; 1, 0"/>
                                        <p:tgtEl>
                                          <p:spTgt spid="9"/>
                                        </p:tgtEl>
                                      </p:cBhvr>
                                    </p:animEffect>
                                    <p:animScale>
                                      <p:cBhvr>
                                        <p:cTn id="7" dur="250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B2E35C9-2A64-4A61-BEEC-36939F747407}" type="datetime1">
              <a:rPr lang="ru-RU" smtClean="0"/>
              <a:t>21.03.2025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689AED7-2BD5-4EF9-8A9B-04C23083A124}" type="slidenum">
              <a:rPr lang="ru-RU" smtClean="0"/>
              <a:t>‹#›</a:t>
            </a:fld>
            <a:endParaRPr lang="ru-RU" dirty="0"/>
          </a:p>
        </p:txBody>
      </p:sp>
    </p:spTree>
    <p:extLst>
      <p:ext uri="{BB962C8B-B14F-4D97-AF65-F5344CB8AC3E}">
        <p14:creationId xmlns:p14="http://schemas.microsoft.com/office/powerpoint/2010/main" val="10598386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F14B0E2A-56E8-44E2-902D-303FA91998D8}" type="datetime1">
              <a:rPr lang="ru-RU" smtClean="0"/>
              <a:t>21.03.2025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689AED7-2BD5-4EF9-8A9B-04C23083A124}" type="slidenum">
              <a:rPr lang="ru-RU" smtClean="0"/>
              <a:t>‹#›</a:t>
            </a:fld>
            <a:endParaRPr lang="ru-RU" dirty="0"/>
          </a:p>
        </p:txBody>
      </p:sp>
    </p:spTree>
    <p:extLst>
      <p:ext uri="{BB962C8B-B14F-4D97-AF65-F5344CB8AC3E}">
        <p14:creationId xmlns:p14="http://schemas.microsoft.com/office/powerpoint/2010/main" val="306132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dirty="0"/>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p>
            <a:fld id="{C8BDB3E0-7F25-47F3-AB58-3754AE0E617E}" type="datetime1">
              <a:rPr lang="ru-RU" smtClean="0">
                <a:solidFill>
                  <a:prstClr val="black">
                    <a:tint val="75000"/>
                  </a:prstClr>
                </a:solidFill>
              </a:rPr>
              <a:pPr/>
              <a:t>21.03.2025</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dirty="0">
              <a:solidFill>
                <a:prstClr val="black">
                  <a:tint val="75000"/>
                </a:prstClr>
              </a:solidFill>
            </a:endParaRPr>
          </a:p>
        </p:txBody>
      </p:sp>
      <p:sp>
        <p:nvSpPr>
          <p:cNvPr id="6" name="Номер слайда 5"/>
          <p:cNvSpPr>
            <a:spLocks noGrp="1"/>
          </p:cNvSpPr>
          <p:nvPr>
            <p:ph type="sldNum" sz="quarter" idx="12"/>
          </p:nvPr>
        </p:nvSpPr>
        <p:spPr/>
        <p:txBody>
          <a:bodyPr/>
          <a:lstStyle/>
          <a:p>
            <a:fld id="{0689AED7-2BD5-4EF9-8A9B-04C23083A124}" type="slidenum">
              <a:rPr lang="ru-RU" smtClean="0">
                <a:solidFill>
                  <a:prstClr val="black">
                    <a:tint val="75000"/>
                  </a:prstClr>
                </a:solidFill>
              </a:rPr>
              <a:pPr/>
              <a:t>‹#›</a:t>
            </a:fld>
            <a:endParaRPr lang="ru-RU" dirty="0">
              <a:solidFill>
                <a:prstClr val="black">
                  <a:tint val="75000"/>
                </a:prstClr>
              </a:solidFill>
            </a:endParaRPr>
          </a:p>
        </p:txBody>
      </p:sp>
      <p:pic>
        <p:nvPicPr>
          <p:cNvPr id="7" name="Picture 4">
            <a:extLst>
              <a:ext uri="{FF2B5EF4-FFF2-40B4-BE49-F238E27FC236}">
                <a16:creationId xmlns:a16="http://schemas.microsoft.com/office/drawing/2014/main" xmlns="" id="{E07F05FE-B74B-4A7A-B255-D7020C07C77F}"/>
              </a:ext>
            </a:extLst>
          </p:cNvPr>
          <p:cNvPicPr>
            <a:picLocks noChangeAspect="1"/>
          </p:cNvPicPr>
          <p:nvPr userDrawn="1"/>
        </p:nvPicPr>
        <p:blipFill rotWithShape="1">
          <a:blip r:embed="rId2"/>
          <a:srcRect t="9980" r="1619" b="43906"/>
          <a:stretch/>
        </p:blipFill>
        <p:spPr>
          <a:xfrm>
            <a:off x="0" y="0"/>
            <a:ext cx="5054886" cy="1109933"/>
          </a:xfrm>
          <a:prstGeom prst="rect">
            <a:avLst/>
          </a:prstGeom>
        </p:spPr>
      </p:pic>
      <p:sp>
        <p:nvSpPr>
          <p:cNvPr id="14" name="TextBox 13">
            <a:extLst>
              <a:ext uri="{FF2B5EF4-FFF2-40B4-BE49-F238E27FC236}">
                <a16:creationId xmlns:a16="http://schemas.microsoft.com/office/drawing/2014/main" xmlns="" id="{EB7441FB-5596-4CF9-8B62-78502FA540AE}"/>
              </a:ext>
            </a:extLst>
          </p:cNvPr>
          <p:cNvSpPr txBox="1"/>
          <p:nvPr userDrawn="1"/>
        </p:nvSpPr>
        <p:spPr>
          <a:xfrm>
            <a:off x="503141" y="154555"/>
            <a:ext cx="4387358" cy="692497"/>
          </a:xfrm>
          <a:prstGeom prst="rect">
            <a:avLst/>
          </a:prstGeom>
          <a:noFill/>
        </p:spPr>
        <p:txBody>
          <a:bodyPr wrap="square" rtlCol="0" anchor="t" anchorCtr="0">
            <a:spAutoFit/>
          </a:bodyPr>
          <a:lstStyle/>
          <a:p>
            <a:endParaRPr lang="ru-RU" sz="700" dirty="0">
              <a:solidFill>
                <a:prstClr val="white"/>
              </a:solidFill>
              <a:latin typeface="Roboto Light" panose="02000000000000000000" pitchFamily="2" charset="0"/>
              <a:ea typeface="Roboto Light" panose="02000000000000000000" pitchFamily="2" charset="0"/>
              <a:cs typeface="Roboto Light" panose="02000000000000000000" pitchFamily="2" charset="0"/>
            </a:endParaRPr>
          </a:p>
          <a:p>
            <a:r>
              <a:rPr lang="ru-RU" sz="1600" dirty="0" smtClean="0">
                <a:solidFill>
                  <a:prstClr val="white"/>
                </a:solidFill>
                <a:latin typeface="Roboto Light" panose="02000000000000000000" pitchFamily="2" charset="0"/>
                <a:ea typeface="Roboto Light" panose="02000000000000000000" pitchFamily="2" charset="0"/>
                <a:cs typeface="Roboto Light" panose="02000000000000000000" pitchFamily="2" charset="0"/>
              </a:rPr>
              <a:t>УФНС России по Ханты-Мансийскому автономному округу - Югре</a:t>
            </a:r>
            <a:endParaRPr lang="ru-RU" sz="1600" dirty="0">
              <a:solidFill>
                <a:prstClr val="white"/>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15" name="Rectangle 18">
            <a:extLst>
              <a:ext uri="{FF2B5EF4-FFF2-40B4-BE49-F238E27FC236}">
                <a16:creationId xmlns:a16="http://schemas.microsoft.com/office/drawing/2014/main" xmlns="" id="{EC23726F-899C-4D2F-9B92-56857361E210}"/>
              </a:ext>
            </a:extLst>
          </p:cNvPr>
          <p:cNvSpPr/>
          <p:nvPr userDrawn="1"/>
        </p:nvSpPr>
        <p:spPr>
          <a:xfrm>
            <a:off x="-1" y="1109934"/>
            <a:ext cx="12192001" cy="5748069"/>
          </a:xfrm>
          <a:prstGeom prst="rect">
            <a:avLst/>
          </a:prstGeom>
          <a:solidFill>
            <a:srgbClr val="ECF3FA"/>
          </a:solidFill>
          <a:ln>
            <a:noFill/>
          </a:ln>
          <a:effectLst>
            <a:innerShdw blurRad="660400" dist="317500" dir="13500000">
              <a:schemeClr val="tx2">
                <a:lumMod val="50000"/>
                <a:alpha val="17000"/>
              </a:schemeClr>
            </a:inn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prstClr val="white"/>
              </a:solidFill>
            </a:endParaRPr>
          </a:p>
        </p:txBody>
      </p:sp>
      <p:sp>
        <p:nvSpPr>
          <p:cNvPr id="16" name="Rectangle 5">
            <a:extLst>
              <a:ext uri="{FF2B5EF4-FFF2-40B4-BE49-F238E27FC236}">
                <a16:creationId xmlns:a16="http://schemas.microsoft.com/office/drawing/2014/main" xmlns="" id="{571FD3D8-F1EE-494F-A387-916E2BEC90D1}"/>
              </a:ext>
            </a:extLst>
          </p:cNvPr>
          <p:cNvSpPr/>
          <p:nvPr userDrawn="1"/>
        </p:nvSpPr>
        <p:spPr>
          <a:xfrm>
            <a:off x="6229348" y="0"/>
            <a:ext cx="5962652" cy="1109934"/>
          </a:xfrm>
          <a:prstGeom prst="rect">
            <a:avLst/>
          </a:prstGeom>
          <a:solidFill>
            <a:srgbClr val="FCFCF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1219170">
              <a:defRPr/>
            </a:pPr>
            <a:endParaRPr lang="ru-RU" sz="2400" dirty="0">
              <a:solidFill>
                <a:srgbClr val="485068"/>
              </a:solidFill>
              <a:latin typeface="Open Sans Light"/>
            </a:endParaRPr>
          </a:p>
        </p:txBody>
      </p:sp>
      <p:pic>
        <p:nvPicPr>
          <p:cNvPr id="9" name="Рисунок 8">
            <a:extLst>
              <a:ext uri="{FF2B5EF4-FFF2-40B4-BE49-F238E27FC236}">
                <a16:creationId xmlns:a16="http://schemas.microsoft.com/office/drawing/2014/main" xmlns="" id="{37082038-443C-3A40-30F2-01CFCFF34A2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4385" y="339977"/>
            <a:ext cx="438755" cy="429980"/>
          </a:xfrm>
          <a:prstGeom prst="rect">
            <a:avLst/>
          </a:prstGeom>
        </p:spPr>
      </p:pic>
    </p:spTree>
    <p:extLst>
      <p:ext uri="{BB962C8B-B14F-4D97-AF65-F5344CB8AC3E}">
        <p14:creationId xmlns:p14="http://schemas.microsoft.com/office/powerpoint/2010/main" val="2375982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remove" nodeType="afterEffect">
                                  <p:stCondLst>
                                    <p:cond delay="0"/>
                                  </p:stCondLst>
                                  <p:childTnLst>
                                    <p:animEffect transition="out" filter="fade">
                                      <p:cBhvr>
                                        <p:cTn id="6" dur="5000" tmFilter="0, 0; .2, .5; .8, .5; 1, 0"/>
                                        <p:tgtEl>
                                          <p:spTgt spid="9"/>
                                        </p:tgtEl>
                                      </p:cBhvr>
                                    </p:animEffect>
                                    <p:animScale>
                                      <p:cBhvr>
                                        <p:cTn id="7" dur="250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AF6B09E4-9521-49BD-BBE8-7B14C43C5F16}" type="datetime1">
              <a:rPr lang="ru-RU" smtClean="0">
                <a:solidFill>
                  <a:prstClr val="black">
                    <a:tint val="75000"/>
                  </a:prstClr>
                </a:solidFill>
              </a:rPr>
              <a:pPr/>
              <a:t>21.03.2025</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dirty="0">
              <a:solidFill>
                <a:prstClr val="black">
                  <a:tint val="75000"/>
                </a:prstClr>
              </a:solidFill>
            </a:endParaRPr>
          </a:p>
        </p:txBody>
      </p:sp>
      <p:sp>
        <p:nvSpPr>
          <p:cNvPr id="6" name="Номер слайда 5"/>
          <p:cNvSpPr>
            <a:spLocks noGrp="1"/>
          </p:cNvSpPr>
          <p:nvPr>
            <p:ph type="sldNum" sz="quarter" idx="12"/>
          </p:nvPr>
        </p:nvSpPr>
        <p:spPr/>
        <p:txBody>
          <a:bodyPr/>
          <a:lstStyle/>
          <a:p>
            <a:fld id="{0689AED7-2BD5-4EF9-8A9B-04C23083A124}" type="slidenum">
              <a:rPr lang="ru-RU" smtClean="0">
                <a:solidFill>
                  <a:prstClr val="black">
                    <a:tint val="75000"/>
                  </a:prstClr>
                </a:solidFill>
              </a:rPr>
              <a:pPr/>
              <a:t>‹#›</a:t>
            </a:fld>
            <a:endParaRPr lang="ru-RU" dirty="0">
              <a:solidFill>
                <a:prstClr val="black">
                  <a:tint val="75000"/>
                </a:prstClr>
              </a:solidFill>
            </a:endParaRPr>
          </a:p>
        </p:txBody>
      </p:sp>
    </p:spTree>
    <p:extLst>
      <p:ext uri="{BB962C8B-B14F-4D97-AF65-F5344CB8AC3E}">
        <p14:creationId xmlns:p14="http://schemas.microsoft.com/office/powerpoint/2010/main" val="32864549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2632BFA9-0F2A-4452-B6F5-1385BF1D4F8F}" type="datetime1">
              <a:rPr lang="ru-RU" smtClean="0">
                <a:solidFill>
                  <a:prstClr val="black">
                    <a:tint val="75000"/>
                  </a:prstClr>
                </a:solidFill>
              </a:rPr>
              <a:pPr/>
              <a:t>21.03.2025</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dirty="0">
              <a:solidFill>
                <a:prstClr val="black">
                  <a:tint val="75000"/>
                </a:prstClr>
              </a:solidFill>
            </a:endParaRPr>
          </a:p>
        </p:txBody>
      </p:sp>
      <p:sp>
        <p:nvSpPr>
          <p:cNvPr id="6" name="Номер слайда 5"/>
          <p:cNvSpPr>
            <a:spLocks noGrp="1"/>
          </p:cNvSpPr>
          <p:nvPr>
            <p:ph type="sldNum" sz="quarter" idx="12"/>
          </p:nvPr>
        </p:nvSpPr>
        <p:spPr/>
        <p:txBody>
          <a:bodyPr/>
          <a:lstStyle/>
          <a:p>
            <a:fld id="{0689AED7-2BD5-4EF9-8A9B-04C23083A124}" type="slidenum">
              <a:rPr lang="ru-RU" smtClean="0">
                <a:solidFill>
                  <a:prstClr val="black">
                    <a:tint val="75000"/>
                  </a:prstClr>
                </a:solidFill>
              </a:rPr>
              <a:pPr/>
              <a:t>‹#›</a:t>
            </a:fld>
            <a:endParaRPr lang="ru-RU" dirty="0">
              <a:solidFill>
                <a:prstClr val="black">
                  <a:tint val="75000"/>
                </a:prstClr>
              </a:solidFill>
            </a:endParaRPr>
          </a:p>
        </p:txBody>
      </p:sp>
    </p:spTree>
    <p:extLst>
      <p:ext uri="{BB962C8B-B14F-4D97-AF65-F5344CB8AC3E}">
        <p14:creationId xmlns:p14="http://schemas.microsoft.com/office/powerpoint/2010/main" val="7804104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54B9A0DB-58F5-4AF9-8C05-FF3B99925A8F}" type="datetime1">
              <a:rPr lang="ru-RU" smtClean="0">
                <a:solidFill>
                  <a:prstClr val="black">
                    <a:tint val="75000"/>
                  </a:prstClr>
                </a:solidFill>
              </a:rPr>
              <a:pPr/>
              <a:t>21.03.2025</a:t>
            </a:fld>
            <a:endParaRPr lang="ru-RU" dirty="0">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dirty="0">
              <a:solidFill>
                <a:prstClr val="black">
                  <a:tint val="75000"/>
                </a:prstClr>
              </a:solidFill>
            </a:endParaRPr>
          </a:p>
        </p:txBody>
      </p:sp>
      <p:sp>
        <p:nvSpPr>
          <p:cNvPr id="7" name="Номер слайда 6"/>
          <p:cNvSpPr>
            <a:spLocks noGrp="1"/>
          </p:cNvSpPr>
          <p:nvPr>
            <p:ph type="sldNum" sz="quarter" idx="12"/>
          </p:nvPr>
        </p:nvSpPr>
        <p:spPr/>
        <p:txBody>
          <a:bodyPr/>
          <a:lstStyle/>
          <a:p>
            <a:fld id="{0689AED7-2BD5-4EF9-8A9B-04C23083A124}" type="slidenum">
              <a:rPr lang="ru-RU" smtClean="0">
                <a:solidFill>
                  <a:prstClr val="black">
                    <a:tint val="75000"/>
                  </a:prstClr>
                </a:solidFill>
              </a:rPr>
              <a:pPr/>
              <a:t>‹#›</a:t>
            </a:fld>
            <a:endParaRPr lang="ru-RU" dirty="0">
              <a:solidFill>
                <a:prstClr val="black">
                  <a:tint val="75000"/>
                </a:prstClr>
              </a:solidFill>
            </a:endParaRPr>
          </a:p>
        </p:txBody>
      </p:sp>
    </p:spTree>
    <p:extLst>
      <p:ext uri="{BB962C8B-B14F-4D97-AF65-F5344CB8AC3E}">
        <p14:creationId xmlns:p14="http://schemas.microsoft.com/office/powerpoint/2010/main" val="12293329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6CD31C35-95B8-42E6-8C32-59F5C9AECC05}" type="datetime1">
              <a:rPr lang="ru-RU" smtClean="0">
                <a:solidFill>
                  <a:prstClr val="black">
                    <a:tint val="75000"/>
                  </a:prstClr>
                </a:solidFill>
              </a:rPr>
              <a:pPr/>
              <a:t>21.03.2025</a:t>
            </a:fld>
            <a:endParaRPr lang="ru-RU" dirty="0">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dirty="0">
              <a:solidFill>
                <a:prstClr val="black">
                  <a:tint val="75000"/>
                </a:prstClr>
              </a:solidFill>
            </a:endParaRPr>
          </a:p>
        </p:txBody>
      </p:sp>
      <p:sp>
        <p:nvSpPr>
          <p:cNvPr id="9" name="Номер слайда 8"/>
          <p:cNvSpPr>
            <a:spLocks noGrp="1"/>
          </p:cNvSpPr>
          <p:nvPr>
            <p:ph type="sldNum" sz="quarter" idx="12"/>
          </p:nvPr>
        </p:nvSpPr>
        <p:spPr/>
        <p:txBody>
          <a:bodyPr/>
          <a:lstStyle/>
          <a:p>
            <a:fld id="{0689AED7-2BD5-4EF9-8A9B-04C23083A124}" type="slidenum">
              <a:rPr lang="ru-RU" smtClean="0">
                <a:solidFill>
                  <a:prstClr val="black">
                    <a:tint val="75000"/>
                  </a:prstClr>
                </a:solidFill>
              </a:rPr>
              <a:pPr/>
              <a:t>‹#›</a:t>
            </a:fld>
            <a:endParaRPr lang="ru-RU" dirty="0">
              <a:solidFill>
                <a:prstClr val="black">
                  <a:tint val="75000"/>
                </a:prstClr>
              </a:solidFill>
            </a:endParaRPr>
          </a:p>
        </p:txBody>
      </p:sp>
    </p:spTree>
    <p:extLst>
      <p:ext uri="{BB962C8B-B14F-4D97-AF65-F5344CB8AC3E}">
        <p14:creationId xmlns:p14="http://schemas.microsoft.com/office/powerpoint/2010/main" val="6501478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6901DB1A-7979-4124-B679-8A553E114DC6}" type="datetime1">
              <a:rPr lang="ru-RU" smtClean="0">
                <a:solidFill>
                  <a:prstClr val="black">
                    <a:tint val="75000"/>
                  </a:prstClr>
                </a:solidFill>
              </a:rPr>
              <a:pPr/>
              <a:t>21.03.2025</a:t>
            </a:fld>
            <a:endParaRPr lang="ru-RU" dirty="0">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dirty="0">
              <a:solidFill>
                <a:prstClr val="black">
                  <a:tint val="75000"/>
                </a:prstClr>
              </a:solidFill>
            </a:endParaRPr>
          </a:p>
        </p:txBody>
      </p:sp>
      <p:sp>
        <p:nvSpPr>
          <p:cNvPr id="5" name="Номер слайда 4"/>
          <p:cNvSpPr>
            <a:spLocks noGrp="1"/>
          </p:cNvSpPr>
          <p:nvPr>
            <p:ph type="sldNum" sz="quarter" idx="12"/>
          </p:nvPr>
        </p:nvSpPr>
        <p:spPr/>
        <p:txBody>
          <a:bodyPr/>
          <a:lstStyle/>
          <a:p>
            <a:fld id="{0689AED7-2BD5-4EF9-8A9B-04C23083A124}" type="slidenum">
              <a:rPr lang="ru-RU" smtClean="0">
                <a:solidFill>
                  <a:prstClr val="black">
                    <a:tint val="75000"/>
                  </a:prstClr>
                </a:solidFill>
              </a:rPr>
              <a:pPr/>
              <a:t>‹#›</a:t>
            </a:fld>
            <a:endParaRPr lang="ru-RU" dirty="0">
              <a:solidFill>
                <a:prstClr val="black">
                  <a:tint val="75000"/>
                </a:prstClr>
              </a:solidFill>
            </a:endParaRPr>
          </a:p>
        </p:txBody>
      </p:sp>
    </p:spTree>
    <p:extLst>
      <p:ext uri="{BB962C8B-B14F-4D97-AF65-F5344CB8AC3E}">
        <p14:creationId xmlns:p14="http://schemas.microsoft.com/office/powerpoint/2010/main" val="24080635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7E8A5B7-9778-4189-9F3B-0492D96BEEF0}" type="datetime1">
              <a:rPr lang="ru-RU" smtClean="0">
                <a:solidFill>
                  <a:prstClr val="black">
                    <a:tint val="75000"/>
                  </a:prstClr>
                </a:solidFill>
              </a:rPr>
              <a:pPr/>
              <a:t>21.03.2025</a:t>
            </a:fld>
            <a:endParaRPr lang="ru-RU" dirty="0">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dirty="0">
              <a:solidFill>
                <a:prstClr val="black">
                  <a:tint val="75000"/>
                </a:prstClr>
              </a:solidFill>
            </a:endParaRPr>
          </a:p>
        </p:txBody>
      </p:sp>
      <p:sp>
        <p:nvSpPr>
          <p:cNvPr id="4" name="Номер слайда 3"/>
          <p:cNvSpPr>
            <a:spLocks noGrp="1"/>
          </p:cNvSpPr>
          <p:nvPr>
            <p:ph type="sldNum" sz="quarter" idx="12"/>
          </p:nvPr>
        </p:nvSpPr>
        <p:spPr/>
        <p:txBody>
          <a:bodyPr/>
          <a:lstStyle/>
          <a:p>
            <a:fld id="{0689AED7-2BD5-4EF9-8A9B-04C23083A124}" type="slidenum">
              <a:rPr lang="ru-RU" smtClean="0">
                <a:solidFill>
                  <a:prstClr val="black">
                    <a:tint val="75000"/>
                  </a:prstClr>
                </a:solidFill>
              </a:rPr>
              <a:pPr/>
              <a:t>‹#›</a:t>
            </a:fld>
            <a:endParaRPr lang="ru-RU" dirty="0">
              <a:solidFill>
                <a:prstClr val="black">
                  <a:tint val="75000"/>
                </a:prstClr>
              </a:solidFill>
            </a:endParaRPr>
          </a:p>
        </p:txBody>
      </p:sp>
    </p:spTree>
    <p:extLst>
      <p:ext uri="{BB962C8B-B14F-4D97-AF65-F5344CB8AC3E}">
        <p14:creationId xmlns:p14="http://schemas.microsoft.com/office/powerpoint/2010/main" val="24952189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36058E93-2925-413E-9798-A064808FD2D0}" type="datetime1">
              <a:rPr lang="ru-RU" smtClean="0">
                <a:solidFill>
                  <a:prstClr val="black">
                    <a:tint val="75000"/>
                  </a:prstClr>
                </a:solidFill>
              </a:rPr>
              <a:pPr/>
              <a:t>21.03.2025</a:t>
            </a:fld>
            <a:endParaRPr lang="ru-RU" dirty="0">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dirty="0">
              <a:solidFill>
                <a:prstClr val="black">
                  <a:tint val="75000"/>
                </a:prstClr>
              </a:solidFill>
            </a:endParaRPr>
          </a:p>
        </p:txBody>
      </p:sp>
      <p:sp>
        <p:nvSpPr>
          <p:cNvPr id="7" name="Номер слайда 6"/>
          <p:cNvSpPr>
            <a:spLocks noGrp="1"/>
          </p:cNvSpPr>
          <p:nvPr>
            <p:ph type="sldNum" sz="quarter" idx="12"/>
          </p:nvPr>
        </p:nvSpPr>
        <p:spPr/>
        <p:txBody>
          <a:bodyPr/>
          <a:lstStyle/>
          <a:p>
            <a:fld id="{0689AED7-2BD5-4EF9-8A9B-04C23083A124}" type="slidenum">
              <a:rPr lang="ru-RU" smtClean="0">
                <a:solidFill>
                  <a:prstClr val="black">
                    <a:tint val="75000"/>
                  </a:prstClr>
                </a:solidFill>
              </a:rPr>
              <a:pPr/>
              <a:t>‹#›</a:t>
            </a:fld>
            <a:endParaRPr lang="ru-RU" dirty="0">
              <a:solidFill>
                <a:prstClr val="black">
                  <a:tint val="75000"/>
                </a:prstClr>
              </a:solidFill>
            </a:endParaRPr>
          </a:p>
        </p:txBody>
      </p:sp>
    </p:spTree>
    <p:extLst>
      <p:ext uri="{BB962C8B-B14F-4D97-AF65-F5344CB8AC3E}">
        <p14:creationId xmlns:p14="http://schemas.microsoft.com/office/powerpoint/2010/main" val="27554547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AF6B09E4-9521-49BD-BBE8-7B14C43C5F16}" type="datetime1">
              <a:rPr lang="ru-RU" smtClean="0"/>
              <a:t>21.03.2025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689AED7-2BD5-4EF9-8A9B-04C23083A124}" type="slidenum">
              <a:rPr lang="ru-RU" smtClean="0"/>
              <a:t>‹#›</a:t>
            </a:fld>
            <a:endParaRPr lang="ru-RU" dirty="0"/>
          </a:p>
        </p:txBody>
      </p:sp>
    </p:spTree>
    <p:extLst>
      <p:ext uri="{BB962C8B-B14F-4D97-AF65-F5344CB8AC3E}">
        <p14:creationId xmlns:p14="http://schemas.microsoft.com/office/powerpoint/2010/main" val="11229264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0055D157-1B25-4D40-AE3D-78BB83D5B1E9}" type="datetime1">
              <a:rPr lang="ru-RU" smtClean="0">
                <a:solidFill>
                  <a:prstClr val="black">
                    <a:tint val="75000"/>
                  </a:prstClr>
                </a:solidFill>
              </a:rPr>
              <a:pPr/>
              <a:t>21.03.2025</a:t>
            </a:fld>
            <a:endParaRPr lang="ru-RU" dirty="0">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dirty="0">
              <a:solidFill>
                <a:prstClr val="black">
                  <a:tint val="75000"/>
                </a:prstClr>
              </a:solidFill>
            </a:endParaRPr>
          </a:p>
        </p:txBody>
      </p:sp>
      <p:sp>
        <p:nvSpPr>
          <p:cNvPr id="7" name="Номер слайда 6"/>
          <p:cNvSpPr>
            <a:spLocks noGrp="1"/>
          </p:cNvSpPr>
          <p:nvPr>
            <p:ph type="sldNum" sz="quarter" idx="12"/>
          </p:nvPr>
        </p:nvSpPr>
        <p:spPr/>
        <p:txBody>
          <a:bodyPr/>
          <a:lstStyle/>
          <a:p>
            <a:fld id="{0689AED7-2BD5-4EF9-8A9B-04C23083A124}" type="slidenum">
              <a:rPr lang="ru-RU" smtClean="0">
                <a:solidFill>
                  <a:prstClr val="black">
                    <a:tint val="75000"/>
                  </a:prstClr>
                </a:solidFill>
              </a:rPr>
              <a:pPr/>
              <a:t>‹#›</a:t>
            </a:fld>
            <a:endParaRPr lang="ru-RU" dirty="0">
              <a:solidFill>
                <a:prstClr val="black">
                  <a:tint val="75000"/>
                </a:prstClr>
              </a:solidFill>
            </a:endParaRPr>
          </a:p>
        </p:txBody>
      </p:sp>
    </p:spTree>
    <p:extLst>
      <p:ext uri="{BB962C8B-B14F-4D97-AF65-F5344CB8AC3E}">
        <p14:creationId xmlns:p14="http://schemas.microsoft.com/office/powerpoint/2010/main" val="38624797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1B2E35C9-2A64-4A61-BEEC-36939F747407}" type="datetime1">
              <a:rPr lang="ru-RU" smtClean="0">
                <a:solidFill>
                  <a:prstClr val="black">
                    <a:tint val="75000"/>
                  </a:prstClr>
                </a:solidFill>
              </a:rPr>
              <a:pPr/>
              <a:t>21.03.2025</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dirty="0">
              <a:solidFill>
                <a:prstClr val="black">
                  <a:tint val="75000"/>
                </a:prstClr>
              </a:solidFill>
            </a:endParaRPr>
          </a:p>
        </p:txBody>
      </p:sp>
      <p:sp>
        <p:nvSpPr>
          <p:cNvPr id="6" name="Номер слайда 5"/>
          <p:cNvSpPr>
            <a:spLocks noGrp="1"/>
          </p:cNvSpPr>
          <p:nvPr>
            <p:ph type="sldNum" sz="quarter" idx="12"/>
          </p:nvPr>
        </p:nvSpPr>
        <p:spPr/>
        <p:txBody>
          <a:bodyPr/>
          <a:lstStyle/>
          <a:p>
            <a:fld id="{0689AED7-2BD5-4EF9-8A9B-04C23083A124}" type="slidenum">
              <a:rPr lang="ru-RU" smtClean="0">
                <a:solidFill>
                  <a:prstClr val="black">
                    <a:tint val="75000"/>
                  </a:prstClr>
                </a:solidFill>
              </a:rPr>
              <a:pPr/>
              <a:t>‹#›</a:t>
            </a:fld>
            <a:endParaRPr lang="ru-RU" dirty="0">
              <a:solidFill>
                <a:prstClr val="black">
                  <a:tint val="75000"/>
                </a:prstClr>
              </a:solidFill>
            </a:endParaRPr>
          </a:p>
        </p:txBody>
      </p:sp>
    </p:spTree>
    <p:extLst>
      <p:ext uri="{BB962C8B-B14F-4D97-AF65-F5344CB8AC3E}">
        <p14:creationId xmlns:p14="http://schemas.microsoft.com/office/powerpoint/2010/main" val="166543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F14B0E2A-56E8-44E2-902D-303FA91998D8}" type="datetime1">
              <a:rPr lang="ru-RU" smtClean="0">
                <a:solidFill>
                  <a:prstClr val="black">
                    <a:tint val="75000"/>
                  </a:prstClr>
                </a:solidFill>
              </a:rPr>
              <a:pPr/>
              <a:t>21.03.2025</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dirty="0">
              <a:solidFill>
                <a:prstClr val="black">
                  <a:tint val="75000"/>
                </a:prstClr>
              </a:solidFill>
            </a:endParaRPr>
          </a:p>
        </p:txBody>
      </p:sp>
      <p:sp>
        <p:nvSpPr>
          <p:cNvPr id="6" name="Номер слайда 5"/>
          <p:cNvSpPr>
            <a:spLocks noGrp="1"/>
          </p:cNvSpPr>
          <p:nvPr>
            <p:ph type="sldNum" sz="quarter" idx="12"/>
          </p:nvPr>
        </p:nvSpPr>
        <p:spPr/>
        <p:txBody>
          <a:bodyPr/>
          <a:lstStyle/>
          <a:p>
            <a:fld id="{0689AED7-2BD5-4EF9-8A9B-04C23083A124}" type="slidenum">
              <a:rPr lang="ru-RU" smtClean="0">
                <a:solidFill>
                  <a:prstClr val="black">
                    <a:tint val="75000"/>
                  </a:prstClr>
                </a:solidFill>
              </a:rPr>
              <a:pPr/>
              <a:t>‹#›</a:t>
            </a:fld>
            <a:endParaRPr lang="ru-RU" dirty="0">
              <a:solidFill>
                <a:prstClr val="black">
                  <a:tint val="75000"/>
                </a:prstClr>
              </a:solidFill>
            </a:endParaRPr>
          </a:p>
        </p:txBody>
      </p:sp>
    </p:spTree>
    <p:extLst>
      <p:ext uri="{BB962C8B-B14F-4D97-AF65-F5344CB8AC3E}">
        <p14:creationId xmlns:p14="http://schemas.microsoft.com/office/powerpoint/2010/main" val="2463991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2632BFA9-0F2A-4452-B6F5-1385BF1D4F8F}" type="datetime1">
              <a:rPr lang="ru-RU" smtClean="0"/>
              <a:t>21.03.2025</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689AED7-2BD5-4EF9-8A9B-04C23083A124}" type="slidenum">
              <a:rPr lang="ru-RU" smtClean="0"/>
              <a:t>‹#›</a:t>
            </a:fld>
            <a:endParaRPr lang="ru-RU" dirty="0"/>
          </a:p>
        </p:txBody>
      </p:sp>
    </p:spTree>
    <p:extLst>
      <p:ext uri="{BB962C8B-B14F-4D97-AF65-F5344CB8AC3E}">
        <p14:creationId xmlns:p14="http://schemas.microsoft.com/office/powerpoint/2010/main" val="3674923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54B9A0DB-58F5-4AF9-8C05-FF3B99925A8F}" type="datetime1">
              <a:rPr lang="ru-RU" smtClean="0"/>
              <a:t>21.03.2025</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0689AED7-2BD5-4EF9-8A9B-04C23083A124}" type="slidenum">
              <a:rPr lang="ru-RU" smtClean="0"/>
              <a:t>‹#›</a:t>
            </a:fld>
            <a:endParaRPr lang="ru-RU" dirty="0"/>
          </a:p>
        </p:txBody>
      </p:sp>
    </p:spTree>
    <p:extLst>
      <p:ext uri="{BB962C8B-B14F-4D97-AF65-F5344CB8AC3E}">
        <p14:creationId xmlns:p14="http://schemas.microsoft.com/office/powerpoint/2010/main" val="42351378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6CD31C35-95B8-42E6-8C32-59F5C9AECC05}" type="datetime1">
              <a:rPr lang="ru-RU" smtClean="0"/>
              <a:t>21.03.2025</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0689AED7-2BD5-4EF9-8A9B-04C23083A124}" type="slidenum">
              <a:rPr lang="ru-RU" smtClean="0"/>
              <a:t>‹#›</a:t>
            </a:fld>
            <a:endParaRPr lang="ru-RU" dirty="0"/>
          </a:p>
        </p:txBody>
      </p:sp>
    </p:spTree>
    <p:extLst>
      <p:ext uri="{BB962C8B-B14F-4D97-AF65-F5344CB8AC3E}">
        <p14:creationId xmlns:p14="http://schemas.microsoft.com/office/powerpoint/2010/main" val="34746614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6901DB1A-7979-4124-B679-8A553E114DC6}" type="datetime1">
              <a:rPr lang="ru-RU" smtClean="0"/>
              <a:t>21.03.2025</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0689AED7-2BD5-4EF9-8A9B-04C23083A124}" type="slidenum">
              <a:rPr lang="ru-RU" smtClean="0"/>
              <a:t>‹#›</a:t>
            </a:fld>
            <a:endParaRPr lang="ru-RU" dirty="0"/>
          </a:p>
        </p:txBody>
      </p:sp>
    </p:spTree>
    <p:extLst>
      <p:ext uri="{BB962C8B-B14F-4D97-AF65-F5344CB8AC3E}">
        <p14:creationId xmlns:p14="http://schemas.microsoft.com/office/powerpoint/2010/main" val="629213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7E8A5B7-9778-4189-9F3B-0492D96BEEF0}" type="datetime1">
              <a:rPr lang="ru-RU" smtClean="0"/>
              <a:t>21.03.2025</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0689AED7-2BD5-4EF9-8A9B-04C23083A124}" type="slidenum">
              <a:rPr lang="ru-RU" smtClean="0"/>
              <a:t>‹#›</a:t>
            </a:fld>
            <a:endParaRPr lang="ru-RU" dirty="0"/>
          </a:p>
        </p:txBody>
      </p:sp>
    </p:spTree>
    <p:extLst>
      <p:ext uri="{BB962C8B-B14F-4D97-AF65-F5344CB8AC3E}">
        <p14:creationId xmlns:p14="http://schemas.microsoft.com/office/powerpoint/2010/main" val="20305952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36058E93-2925-413E-9798-A064808FD2D0}" type="datetime1">
              <a:rPr lang="ru-RU" smtClean="0"/>
              <a:t>21.03.2025</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0689AED7-2BD5-4EF9-8A9B-04C23083A124}" type="slidenum">
              <a:rPr lang="ru-RU" smtClean="0"/>
              <a:t>‹#›</a:t>
            </a:fld>
            <a:endParaRPr lang="ru-RU" dirty="0"/>
          </a:p>
        </p:txBody>
      </p:sp>
    </p:spTree>
    <p:extLst>
      <p:ext uri="{BB962C8B-B14F-4D97-AF65-F5344CB8AC3E}">
        <p14:creationId xmlns:p14="http://schemas.microsoft.com/office/powerpoint/2010/main" val="19173906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0055D157-1B25-4D40-AE3D-78BB83D5B1E9}" type="datetime1">
              <a:rPr lang="ru-RU" smtClean="0"/>
              <a:t>21.03.2025</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0689AED7-2BD5-4EF9-8A9B-04C23083A124}" type="slidenum">
              <a:rPr lang="ru-RU" smtClean="0"/>
              <a:t>‹#›</a:t>
            </a:fld>
            <a:endParaRPr lang="ru-RU" dirty="0"/>
          </a:p>
        </p:txBody>
      </p:sp>
    </p:spTree>
    <p:extLst>
      <p:ext uri="{BB962C8B-B14F-4D97-AF65-F5344CB8AC3E}">
        <p14:creationId xmlns:p14="http://schemas.microsoft.com/office/powerpoint/2010/main" val="27758200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F04FCB-B859-4046-A582-6294384E2DE1}" type="datetime1">
              <a:rPr lang="ru-RU" smtClean="0"/>
              <a:t>21.03.2025</a:t>
            </a:fld>
            <a:endParaRPr lang="ru-RU" dirty="0"/>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89AED7-2BD5-4EF9-8A9B-04C23083A124}" type="slidenum">
              <a:rPr lang="ru-RU" smtClean="0"/>
              <a:t>‹#›</a:t>
            </a:fld>
            <a:endParaRPr lang="ru-RU" dirty="0"/>
          </a:p>
        </p:txBody>
      </p:sp>
    </p:spTree>
    <p:extLst>
      <p:ext uri="{BB962C8B-B14F-4D97-AF65-F5344CB8AC3E}">
        <p14:creationId xmlns:p14="http://schemas.microsoft.com/office/powerpoint/2010/main" val="10812471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F04FCB-B859-4046-A582-6294384E2DE1}" type="datetime1">
              <a:rPr lang="ru-RU" smtClean="0">
                <a:solidFill>
                  <a:prstClr val="black">
                    <a:tint val="75000"/>
                  </a:prstClr>
                </a:solidFill>
              </a:rPr>
              <a:pPr/>
              <a:t>21.03.2025</a:t>
            </a:fld>
            <a:endParaRPr lang="ru-RU" dirty="0">
              <a:solidFill>
                <a:prstClr val="black">
                  <a:tint val="75000"/>
                </a:prstClr>
              </a:solidFill>
            </a:endParaRPr>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solidFill>
                <a:prstClr val="black">
                  <a:tint val="75000"/>
                </a:prstClr>
              </a:solidFill>
            </a:endParaRPr>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89AED7-2BD5-4EF9-8A9B-04C23083A124}" type="slidenum">
              <a:rPr lang="ru-RU" smtClean="0">
                <a:solidFill>
                  <a:prstClr val="black">
                    <a:tint val="75000"/>
                  </a:prstClr>
                </a:solidFill>
              </a:rPr>
              <a:pPr/>
              <a:t>‹#›</a:t>
            </a:fld>
            <a:endParaRPr lang="ru-RU" dirty="0">
              <a:solidFill>
                <a:prstClr val="black">
                  <a:tint val="75000"/>
                </a:prstClr>
              </a:solidFill>
            </a:endParaRPr>
          </a:p>
        </p:txBody>
      </p:sp>
    </p:spTree>
    <p:extLst>
      <p:ext uri="{BB962C8B-B14F-4D97-AF65-F5344CB8AC3E}">
        <p14:creationId xmlns:p14="http://schemas.microsoft.com/office/powerpoint/2010/main" val="15695115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image" Target="../media/image4.sv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png"/><Relationship Id="rId9" Type="http://schemas.openxmlformats.org/officeDocument/2006/relationships/image" Target="../media/image1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6">
            <a:extLst>
              <a:ext uri="{FF2B5EF4-FFF2-40B4-BE49-F238E27FC236}">
                <a16:creationId xmlns="" xmlns:a16="http://schemas.microsoft.com/office/drawing/2014/main" id="{E90CB217-ECA5-4EC7-B017-069F7AA0F882}"/>
              </a:ext>
            </a:extLst>
          </p:cNvPr>
          <p:cNvPicPr>
            <a:picLocks noChangeAspect="1"/>
          </p:cNvPicPr>
          <p:nvPr/>
        </p:nvPicPr>
        <p:blipFill rotWithShape="1">
          <a:blip r:embed="rId2"/>
          <a:srcRect r="1619"/>
          <a:stretch/>
        </p:blipFill>
        <p:spPr>
          <a:xfrm>
            <a:off x="-8709" y="87086"/>
            <a:ext cx="12192000" cy="6857999"/>
          </a:xfrm>
          <a:prstGeom prst="rect">
            <a:avLst/>
          </a:prstGeom>
        </p:spPr>
      </p:pic>
      <p:sp>
        <p:nvSpPr>
          <p:cNvPr id="4" name="Rectangle 34">
            <a:extLst>
              <a:ext uri="{FF2B5EF4-FFF2-40B4-BE49-F238E27FC236}">
                <a16:creationId xmlns="" xmlns:a16="http://schemas.microsoft.com/office/drawing/2014/main" id="{95B5164C-F9CF-4A05-8537-EA95716F545E}"/>
              </a:ext>
            </a:extLst>
          </p:cNvPr>
          <p:cNvSpPr/>
          <p:nvPr/>
        </p:nvSpPr>
        <p:spPr>
          <a:xfrm>
            <a:off x="-227730" y="-288674"/>
            <a:ext cx="12821632" cy="7435346"/>
          </a:xfrm>
          <a:prstGeom prst="rect">
            <a:avLst/>
          </a:prstGeom>
          <a:solidFill>
            <a:srgbClr val="FCFCF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ru-RU" sz="2400" b="0" i="0" u="none" strike="noStrike" kern="1200" cap="none" spc="0" normalizeH="0" baseline="0" noProof="0" dirty="0">
              <a:ln>
                <a:noFill/>
              </a:ln>
              <a:solidFill>
                <a:srgbClr val="485068"/>
              </a:solidFill>
              <a:effectLst/>
              <a:uLnTx/>
              <a:uFillTx/>
              <a:latin typeface="Open Sans Light"/>
              <a:ea typeface="+mn-ea"/>
              <a:cs typeface="+mn-cs"/>
            </a:endParaRPr>
          </a:p>
        </p:txBody>
      </p:sp>
      <p:pic>
        <p:nvPicPr>
          <p:cNvPr id="5" name="Picture 6">
            <a:extLst>
              <a:ext uri="{FF2B5EF4-FFF2-40B4-BE49-F238E27FC236}">
                <a16:creationId xmlns="" xmlns:a16="http://schemas.microsoft.com/office/drawing/2014/main" id="{E90CB217-ECA5-4EC7-B017-069F7AA0F882}"/>
              </a:ext>
            </a:extLst>
          </p:cNvPr>
          <p:cNvPicPr>
            <a:picLocks noChangeAspect="1"/>
          </p:cNvPicPr>
          <p:nvPr/>
        </p:nvPicPr>
        <p:blipFill rotWithShape="1">
          <a:blip r:embed="rId2"/>
          <a:srcRect r="1619"/>
          <a:stretch/>
        </p:blipFill>
        <p:spPr>
          <a:xfrm>
            <a:off x="-283682" y="-45194"/>
            <a:ext cx="12933536" cy="7435346"/>
          </a:xfrm>
          <a:prstGeom prst="rect">
            <a:avLst/>
          </a:prstGeom>
        </p:spPr>
      </p:pic>
      <p:sp>
        <p:nvSpPr>
          <p:cNvPr id="6" name="TextBox 5">
            <a:extLst>
              <a:ext uri="{FF2B5EF4-FFF2-40B4-BE49-F238E27FC236}">
                <a16:creationId xmlns="" xmlns:a16="http://schemas.microsoft.com/office/drawing/2014/main" id="{24E78F31-85F1-48F8-8AAB-173502CE1EDC}"/>
              </a:ext>
            </a:extLst>
          </p:cNvPr>
          <p:cNvSpPr txBox="1"/>
          <p:nvPr/>
        </p:nvSpPr>
        <p:spPr>
          <a:xfrm>
            <a:off x="3512741" y="3213555"/>
            <a:ext cx="8264769" cy="430887"/>
          </a:xfrm>
          <a:prstGeom prst="rect">
            <a:avLst/>
          </a:prstGeom>
          <a:noFill/>
        </p:spPr>
        <p:txBody>
          <a:bodyPr wrap="square" lIns="0" tIns="0" rIns="0" bIns="0" rtlCol="0" anchor="ctr" anchorCtr="0">
            <a:spAutoFit/>
          </a:bodyPr>
          <a:lstStyle/>
          <a:p>
            <a:pPr lvl="0" algn="ctr" defTabSz="1219170">
              <a:defRPr/>
            </a:pPr>
            <a:r>
              <a:rPr lang="ru-RU" sz="2800" b="1" dirty="0" smtClean="0">
                <a:solidFill>
                  <a:schemeClr val="bg1"/>
                </a:solidFill>
                <a:latin typeface="Roboto Condensed"/>
              </a:rPr>
              <a:t>Порядок предоставления налоговых вычетов</a:t>
            </a:r>
            <a:endParaRPr lang="ru-RU" sz="2800" b="1" dirty="0">
              <a:solidFill>
                <a:schemeClr val="bg1"/>
              </a:solidFill>
              <a:latin typeface="Roboto Condensed"/>
            </a:endParaRPr>
          </a:p>
        </p:txBody>
      </p:sp>
      <p:sp>
        <p:nvSpPr>
          <p:cNvPr id="9" name="Rectangle: Rounded Corners 10">
            <a:extLst>
              <a:ext uri="{FF2B5EF4-FFF2-40B4-BE49-F238E27FC236}">
                <a16:creationId xmlns="" xmlns:a16="http://schemas.microsoft.com/office/drawing/2014/main" id="{1B9D5B92-9DAE-4437-BB26-7F7DA5EB5566}"/>
              </a:ext>
            </a:extLst>
          </p:cNvPr>
          <p:cNvSpPr/>
          <p:nvPr/>
        </p:nvSpPr>
        <p:spPr>
          <a:xfrm>
            <a:off x="3176043" y="2277465"/>
            <a:ext cx="10412422" cy="2303067"/>
          </a:xfrm>
          <a:prstGeom prst="roundRect">
            <a:avLst>
              <a:gd name="adj" fmla="val 50000"/>
            </a:avLst>
          </a:prstGeom>
          <a:noFill/>
          <a:ln w="12700">
            <a:solidFill>
              <a:schemeClr val="bg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dirty="0"/>
          </a:p>
        </p:txBody>
      </p:sp>
      <p:grpSp>
        <p:nvGrpSpPr>
          <p:cNvPr id="10" name="Group 14">
            <a:extLst>
              <a:ext uri="{FF2B5EF4-FFF2-40B4-BE49-F238E27FC236}">
                <a16:creationId xmlns="" xmlns:a16="http://schemas.microsoft.com/office/drawing/2014/main" id="{55CC7307-0B6F-4D12-9F19-79B35A103D9E}"/>
              </a:ext>
            </a:extLst>
          </p:cNvPr>
          <p:cNvGrpSpPr/>
          <p:nvPr/>
        </p:nvGrpSpPr>
        <p:grpSpPr>
          <a:xfrm>
            <a:off x="11810831" y="3038653"/>
            <a:ext cx="463101" cy="477431"/>
            <a:chOff x="10922866" y="3213584"/>
            <a:chExt cx="440359" cy="440359"/>
          </a:xfrm>
        </p:grpSpPr>
        <p:sp>
          <p:nvSpPr>
            <p:cNvPr id="11" name="Oval 11">
              <a:extLst>
                <a:ext uri="{FF2B5EF4-FFF2-40B4-BE49-F238E27FC236}">
                  <a16:creationId xmlns="" xmlns:a16="http://schemas.microsoft.com/office/drawing/2014/main" id="{03F4B4EC-C483-41D1-8EA1-E8FECE1D0712}"/>
                </a:ext>
              </a:extLst>
            </p:cNvPr>
            <p:cNvSpPr/>
            <p:nvPr/>
          </p:nvSpPr>
          <p:spPr>
            <a:xfrm>
              <a:off x="10922866" y="3213584"/>
              <a:ext cx="440359" cy="440359"/>
            </a:xfrm>
            <a:prstGeom prst="ellipse">
              <a:avLst/>
            </a:prstGeom>
            <a:solidFill>
              <a:srgbClr val="D8403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dirty="0"/>
            </a:p>
          </p:txBody>
        </p:sp>
        <p:pic>
          <p:nvPicPr>
            <p:cNvPr id="12" name="Graphic 13" descr="Caret Right with solid fill">
              <a:extLst>
                <a:ext uri="{FF2B5EF4-FFF2-40B4-BE49-F238E27FC236}">
                  <a16:creationId xmlns="" xmlns:a16="http://schemas.microsoft.com/office/drawing/2014/main" id="{18DAD943-8E95-4504-B0A1-B969A536944E}"/>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10922866" y="3213584"/>
              <a:ext cx="440359" cy="440359"/>
            </a:xfrm>
            <a:prstGeom prst="rect">
              <a:avLst/>
            </a:prstGeom>
          </p:spPr>
        </p:pic>
      </p:grpSp>
      <p:pic>
        <p:nvPicPr>
          <p:cNvPr id="13" name="Рисунок 12">
            <a:extLst>
              <a:ext uri="{FF2B5EF4-FFF2-40B4-BE49-F238E27FC236}">
                <a16:creationId xmlns="" xmlns:a16="http://schemas.microsoft.com/office/drawing/2014/main" id="{A38FB43B-5C29-DD15-428B-E02C9913094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512639" y="5789577"/>
            <a:ext cx="529743" cy="519148"/>
          </a:xfrm>
          <a:prstGeom prst="rect">
            <a:avLst/>
          </a:prstGeom>
        </p:spPr>
      </p:pic>
      <p:pic>
        <p:nvPicPr>
          <p:cNvPr id="20" name="Graphic 9">
            <a:extLst>
              <a:ext uri="{FF2B5EF4-FFF2-40B4-BE49-F238E27FC236}">
                <a16:creationId xmlns="" xmlns:a16="http://schemas.microsoft.com/office/drawing/2014/main" id="{CF3FC13D-EE66-6132-207C-4C705AB5A2F8}"/>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r="69189"/>
          <a:stretch/>
        </p:blipFill>
        <p:spPr bwMode="auto">
          <a:xfrm>
            <a:off x="484200" y="648432"/>
            <a:ext cx="1219217" cy="1171576"/>
          </a:xfrm>
          <a:prstGeom prst="ellipse">
            <a:avLst/>
          </a:prstGeom>
          <a:ln>
            <a:noFill/>
          </a:ln>
          <a:extLst>
            <a:ext uri="{53640926-AAD7-44D8-BBD7-CCE9431645EC}">
              <a14:shadowObscured xmlns:a14="http://schemas.microsoft.com/office/drawing/2010/main"/>
            </a:ext>
          </a:extLst>
        </p:spPr>
      </p:pic>
      <p:sp>
        <p:nvSpPr>
          <p:cNvPr id="15" name="TextBox 14">
            <a:extLst>
              <a:ext uri="{FF2B5EF4-FFF2-40B4-BE49-F238E27FC236}">
                <a16:creationId xmlns="" xmlns:a16="http://schemas.microsoft.com/office/drawing/2014/main" id="{24E78F31-85F1-48F8-8AAB-173502CE1EDC}"/>
              </a:ext>
            </a:extLst>
          </p:cNvPr>
          <p:cNvSpPr txBox="1"/>
          <p:nvPr/>
        </p:nvSpPr>
        <p:spPr>
          <a:xfrm>
            <a:off x="4337960" y="5099698"/>
            <a:ext cx="6907727" cy="1600438"/>
          </a:xfrm>
          <a:prstGeom prst="rect">
            <a:avLst/>
          </a:prstGeom>
          <a:noFill/>
        </p:spPr>
        <p:txBody>
          <a:bodyPr wrap="square" lIns="0" tIns="0" rIns="0" bIns="0" rtlCol="0" anchor="ctr" anchorCtr="0">
            <a:spAutoFit/>
          </a:bodyPr>
          <a:lstStyle/>
          <a:p>
            <a:pPr algn="r"/>
            <a:endParaRPr lang="ru-RU" sz="4000" b="1" dirty="0">
              <a:solidFill>
                <a:srgbClr val="104E72"/>
              </a:solidFill>
              <a:cs typeface="Arial" pitchFamily="34" charset="0"/>
            </a:endParaRPr>
          </a:p>
          <a:p>
            <a:pPr algn="r"/>
            <a:r>
              <a:rPr lang="ru-RU" sz="1600" b="1" dirty="0" err="1" smtClean="0">
                <a:solidFill>
                  <a:schemeClr val="bg1"/>
                </a:solidFill>
                <a:cs typeface="Arial" pitchFamily="34" charset="0"/>
              </a:rPr>
              <a:t>Молданова</a:t>
            </a:r>
            <a:r>
              <a:rPr lang="ru-RU" sz="1600" b="1" dirty="0" smtClean="0">
                <a:solidFill>
                  <a:schemeClr val="bg1"/>
                </a:solidFill>
                <a:cs typeface="Arial" pitchFamily="34" charset="0"/>
              </a:rPr>
              <a:t> Марина Владимировна</a:t>
            </a:r>
            <a:endParaRPr lang="ru-RU" sz="1600" b="1" dirty="0">
              <a:solidFill>
                <a:schemeClr val="bg1"/>
              </a:solidFill>
              <a:cs typeface="Arial" pitchFamily="34" charset="0"/>
            </a:endParaRPr>
          </a:p>
          <a:p>
            <a:pPr algn="r"/>
            <a:r>
              <a:rPr lang="ru-RU" sz="1600" dirty="0" smtClean="0">
                <a:solidFill>
                  <a:schemeClr val="bg1"/>
                </a:solidFill>
                <a:cs typeface="Arial" pitchFamily="34" charset="0"/>
              </a:rPr>
              <a:t>Государственный налоговый инспектор</a:t>
            </a:r>
            <a:endParaRPr lang="ru-RU" sz="1600" dirty="0">
              <a:solidFill>
                <a:schemeClr val="bg1"/>
              </a:solidFill>
              <a:cs typeface="Arial" pitchFamily="34" charset="0"/>
            </a:endParaRPr>
          </a:p>
          <a:p>
            <a:pPr algn="r"/>
            <a:r>
              <a:rPr lang="ru-RU" sz="1600" dirty="0">
                <a:solidFill>
                  <a:schemeClr val="bg1"/>
                </a:solidFill>
                <a:cs typeface="Arial" pitchFamily="34" charset="0"/>
              </a:rPr>
              <a:t>отдела налогообложения имущества и доходов физических лиц и администрирования страховых взносов</a:t>
            </a:r>
          </a:p>
        </p:txBody>
      </p:sp>
      <p:sp>
        <p:nvSpPr>
          <p:cNvPr id="2" name="TextBox 1"/>
          <p:cNvSpPr txBox="1"/>
          <p:nvPr/>
        </p:nvSpPr>
        <p:spPr>
          <a:xfrm>
            <a:off x="1802422" y="648432"/>
            <a:ext cx="4000501" cy="584775"/>
          </a:xfrm>
          <a:prstGeom prst="rect">
            <a:avLst/>
          </a:prstGeom>
          <a:noFill/>
        </p:spPr>
        <p:txBody>
          <a:bodyPr wrap="square" rtlCol="0">
            <a:spAutoFit/>
          </a:bodyPr>
          <a:lstStyle/>
          <a:p>
            <a:r>
              <a:rPr lang="ru-RU" sz="1600" dirty="0" smtClean="0">
                <a:solidFill>
                  <a:schemeClr val="bg1"/>
                </a:solidFill>
              </a:rPr>
              <a:t>УФНС России по Ханты-Мансийскому автономному округу - Югре</a:t>
            </a:r>
            <a:endParaRPr lang="ru-RU" sz="1600" dirty="0">
              <a:solidFill>
                <a:schemeClr val="bg1"/>
              </a:solidFill>
            </a:endParaRPr>
          </a:p>
        </p:txBody>
      </p:sp>
    </p:spTree>
    <p:extLst>
      <p:ext uri="{BB962C8B-B14F-4D97-AF65-F5344CB8AC3E}">
        <p14:creationId xmlns:p14="http://schemas.microsoft.com/office/powerpoint/2010/main" val="33496492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a:extLst>
              <a:ext uri="{FF2B5EF4-FFF2-40B4-BE49-F238E27FC236}">
                <a16:creationId xmlns="" xmlns:a16="http://schemas.microsoft.com/office/drawing/2014/main" id="{2344D0E4-F4CC-4666-BA65-228B5D600976}"/>
              </a:ext>
            </a:extLst>
          </p:cNvPr>
          <p:cNvSpPr txBox="1">
            <a:spLocks/>
          </p:cNvSpPr>
          <p:nvPr/>
        </p:nvSpPr>
        <p:spPr>
          <a:xfrm>
            <a:off x="5225144" y="65865"/>
            <a:ext cx="6651170" cy="968278"/>
          </a:xfrm>
          <a:prstGeom prst="rect">
            <a:avLst/>
          </a:prstGeom>
        </p:spPr>
        <p:txBody>
          <a:bodyPr vert="horz" lIns="0" tIns="0" rIns="0" bIns="0" rtlCol="0" anchor="ctr">
            <a:noAutofit/>
          </a:bodyPr>
          <a:lstStyle>
            <a:lvl1pPr marL="0" indent="0" algn="ctr" defTabSz="1219170" rtl="0" eaLnBrk="1" latinLnBrk="0" hangingPunct="1">
              <a:spcBef>
                <a:spcPct val="20000"/>
              </a:spcBef>
              <a:buClr>
                <a:schemeClr val="accent1"/>
              </a:buClr>
              <a:buFont typeface="Arial" panose="020B0604020202020204" pitchFamily="34" charset="0"/>
              <a:buNone/>
              <a:defRPr sz="2000" kern="800" spc="-13">
                <a:solidFill>
                  <a:schemeClr val="tx1">
                    <a:tint val="75000"/>
                  </a:schemeClr>
                </a:solidFill>
                <a:latin typeface="+mn-lt"/>
                <a:ea typeface="+mn-ea"/>
                <a:cs typeface="+mn-cs"/>
              </a:defRPr>
            </a:lvl1pPr>
            <a:lvl2pPr marL="609585"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2pPr>
            <a:lvl3pPr marL="1219170"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3pPr>
            <a:lvl4pPr marL="1828754"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4pPr>
            <a:lvl5pPr marL="2438339"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5pPr>
            <a:lvl6pPr marL="3047924"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6pPr>
            <a:lvl7pPr marL="3657509"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7pPr>
            <a:lvl8pPr marL="4267093"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8pPr>
            <a:lvl9pPr marL="4876678"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9pPr>
          </a:lstStyle>
          <a:p>
            <a:pPr>
              <a:spcBef>
                <a:spcPts val="0"/>
              </a:spcBef>
              <a:buClr>
                <a:srgbClr val="5B9BD5"/>
              </a:buClr>
              <a:tabLst>
                <a:tab pos="342900" algn="l"/>
              </a:tabLst>
            </a:pPr>
            <a:endParaRPr lang="ru-RU" sz="3200" b="1" dirty="0">
              <a:solidFill>
                <a:prstClr val="black">
                  <a:lumMod val="75000"/>
                </a:prstClr>
              </a:solidFill>
              <a:latin typeface="Roboto Condensed" panose="02000000000000000000" pitchFamily="2" charset="0"/>
            </a:endParaRPr>
          </a:p>
        </p:txBody>
      </p:sp>
      <p:sp>
        <p:nvSpPr>
          <p:cNvPr id="7" name="Subtitle 2">
            <a:extLst>
              <a:ext uri="{FF2B5EF4-FFF2-40B4-BE49-F238E27FC236}">
                <a16:creationId xmlns="" xmlns:a16="http://schemas.microsoft.com/office/drawing/2014/main" id="{2344D0E4-F4CC-4666-BA65-228B5D600976}"/>
              </a:ext>
            </a:extLst>
          </p:cNvPr>
          <p:cNvSpPr txBox="1">
            <a:spLocks/>
          </p:cNvSpPr>
          <p:nvPr/>
        </p:nvSpPr>
        <p:spPr>
          <a:xfrm>
            <a:off x="5181599" y="76746"/>
            <a:ext cx="6727371" cy="1000940"/>
          </a:xfrm>
          <a:prstGeom prst="rect">
            <a:avLst/>
          </a:prstGeom>
        </p:spPr>
        <p:txBody>
          <a:bodyPr vert="horz" lIns="0" tIns="0" rIns="0" bIns="0" rtlCol="0" anchor="ctr">
            <a:noAutofit/>
          </a:bodyPr>
          <a:lstStyle>
            <a:lvl1pPr marL="0" indent="0" algn="ctr" defTabSz="1219170" rtl="0" eaLnBrk="1" latinLnBrk="0" hangingPunct="1">
              <a:spcBef>
                <a:spcPct val="20000"/>
              </a:spcBef>
              <a:buClr>
                <a:schemeClr val="accent1"/>
              </a:buClr>
              <a:buFont typeface="Arial" panose="020B0604020202020204" pitchFamily="34" charset="0"/>
              <a:buNone/>
              <a:defRPr sz="2000" kern="800" spc="-13">
                <a:solidFill>
                  <a:schemeClr val="tx1">
                    <a:tint val="75000"/>
                  </a:schemeClr>
                </a:solidFill>
                <a:latin typeface="+mn-lt"/>
                <a:ea typeface="+mn-ea"/>
                <a:cs typeface="+mn-cs"/>
              </a:defRPr>
            </a:lvl1pPr>
            <a:lvl2pPr marL="609585"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2pPr>
            <a:lvl3pPr marL="1219170"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3pPr>
            <a:lvl4pPr marL="1828754"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4pPr>
            <a:lvl5pPr marL="2438339"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5pPr>
            <a:lvl6pPr marL="3047924"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6pPr>
            <a:lvl7pPr marL="3657509"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7pPr>
            <a:lvl8pPr marL="4267093"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8pPr>
            <a:lvl9pPr marL="4876678"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9pPr>
          </a:lstStyle>
          <a:p>
            <a:pPr>
              <a:buClr>
                <a:srgbClr val="5B9BD5"/>
              </a:buClr>
            </a:pPr>
            <a:r>
              <a:rPr lang="ru-RU" sz="2800" b="1" u="sng" dirty="0" smtClean="0">
                <a:solidFill>
                  <a:prstClr val="black"/>
                </a:solidFill>
              </a:rPr>
              <a:t>НОВОЕ!!! В получении стандартных налоговых вычетов</a:t>
            </a:r>
            <a:endParaRPr lang="ru-RU" sz="2800" dirty="0">
              <a:solidFill>
                <a:prstClr val="black"/>
              </a:solidFill>
            </a:endParaRPr>
          </a:p>
        </p:txBody>
      </p:sp>
      <p:sp>
        <p:nvSpPr>
          <p:cNvPr id="15" name="Объект 15"/>
          <p:cNvSpPr txBox="1">
            <a:spLocks/>
          </p:cNvSpPr>
          <p:nvPr/>
        </p:nvSpPr>
        <p:spPr>
          <a:xfrm>
            <a:off x="1" y="1101033"/>
            <a:ext cx="12218194" cy="5618553"/>
          </a:xfrm>
          <a:prstGeom prst="rect">
            <a:avLst/>
          </a:prstGeom>
          <a:ln>
            <a:solidFill>
              <a:schemeClr val="tx1"/>
            </a:solidFill>
            <a:prstDash val="lgDash"/>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ru-RU" dirty="0">
              <a:solidFill>
                <a:prstClr val="black"/>
              </a:solidFill>
              <a:latin typeface="Arial Narrow" panose="020B0606020202030204" pitchFamily="34" charset="0"/>
            </a:endParaRPr>
          </a:p>
        </p:txBody>
      </p:sp>
      <p:graphicFrame>
        <p:nvGraphicFramePr>
          <p:cNvPr id="11" name="Таблица 10"/>
          <p:cNvGraphicFramePr>
            <a:graphicFrameLocks noGrp="1"/>
          </p:cNvGraphicFramePr>
          <p:nvPr>
            <p:extLst>
              <p:ext uri="{D42A27DB-BD31-4B8C-83A1-F6EECF244321}">
                <p14:modId xmlns:p14="http://schemas.microsoft.com/office/powerpoint/2010/main" val="4085230326"/>
              </p:ext>
            </p:extLst>
          </p:nvPr>
        </p:nvGraphicFramePr>
        <p:xfrm>
          <a:off x="353391" y="1664057"/>
          <a:ext cx="5720541" cy="2150544"/>
        </p:xfrm>
        <a:graphic>
          <a:graphicData uri="http://schemas.openxmlformats.org/drawingml/2006/table">
            <a:tbl>
              <a:tblPr firstRow="1" bandRow="1">
                <a:tableStyleId>{5C22544A-7EE6-4342-B048-85BDC9FD1C3A}</a:tableStyleId>
              </a:tblPr>
              <a:tblGrid>
                <a:gridCol w="2265522"/>
                <a:gridCol w="1757778"/>
                <a:gridCol w="1697241"/>
              </a:tblGrid>
              <a:tr h="257307">
                <a:tc>
                  <a:txBody>
                    <a:bodyPr/>
                    <a:lstStyle/>
                    <a:p>
                      <a:endParaRPr lang="ru-RU" sz="1200" dirty="0"/>
                    </a:p>
                  </a:txBody>
                  <a:tcPr/>
                </a:tc>
                <a:tc>
                  <a:txBody>
                    <a:bodyPr/>
                    <a:lstStyle/>
                    <a:p>
                      <a:r>
                        <a:rPr lang="ru-RU" sz="1200" b="1" dirty="0" smtClean="0"/>
                        <a:t>До</a:t>
                      </a:r>
                      <a:r>
                        <a:rPr lang="ru-RU" sz="1200" b="1" baseline="0" dirty="0" smtClean="0"/>
                        <a:t> 2024 года</a:t>
                      </a:r>
                      <a:endParaRPr lang="ru-RU" sz="1200" b="1" dirty="0"/>
                    </a:p>
                  </a:txBody>
                  <a:tcPr/>
                </a:tc>
                <a:tc>
                  <a:txBody>
                    <a:bodyPr/>
                    <a:lstStyle/>
                    <a:p>
                      <a:r>
                        <a:rPr lang="en-US" sz="1200" b="1" dirty="0" smtClean="0"/>
                        <a:t>C </a:t>
                      </a:r>
                      <a:r>
                        <a:rPr lang="ru-RU" sz="1200" b="1" dirty="0" smtClean="0"/>
                        <a:t>2025 года</a:t>
                      </a:r>
                      <a:endParaRPr lang="ru-RU" sz="1200" b="1" dirty="0"/>
                    </a:p>
                  </a:txBody>
                  <a:tcPr/>
                </a:tc>
              </a:tr>
              <a:tr h="369817">
                <a:tc>
                  <a:txBody>
                    <a:bodyPr/>
                    <a:lstStyle/>
                    <a:p>
                      <a:r>
                        <a:rPr lang="ru-RU" sz="1200" b="0" dirty="0" smtClean="0">
                          <a:latin typeface="Times New Roman" panose="02020603050405020304" pitchFamily="18" charset="0"/>
                          <a:cs typeface="Times New Roman" panose="02020603050405020304" pitchFamily="18" charset="0"/>
                        </a:rPr>
                        <a:t>На второго ребенка</a:t>
                      </a:r>
                      <a:endParaRPr lang="ru-RU" sz="1200" b="0" dirty="0">
                        <a:latin typeface="Times New Roman" panose="02020603050405020304" pitchFamily="18" charset="0"/>
                        <a:cs typeface="Times New Roman" panose="02020603050405020304" pitchFamily="18" charset="0"/>
                      </a:endParaRPr>
                    </a:p>
                  </a:txBody>
                  <a:tcPr/>
                </a:tc>
                <a:tc>
                  <a:txBody>
                    <a:bodyPr/>
                    <a:lstStyle/>
                    <a:p>
                      <a:r>
                        <a:rPr lang="ru-RU" sz="1200" b="0" dirty="0" smtClean="0">
                          <a:latin typeface="Times New Roman" panose="02020603050405020304" pitchFamily="18" charset="0"/>
                          <a:cs typeface="Times New Roman" panose="02020603050405020304" pitchFamily="18" charset="0"/>
                        </a:rPr>
                        <a:t>1 400 рублей</a:t>
                      </a:r>
                      <a:endParaRPr lang="ru-RU" sz="1200" b="0" dirty="0">
                        <a:latin typeface="Times New Roman" panose="02020603050405020304" pitchFamily="18" charset="0"/>
                        <a:cs typeface="Times New Roman" panose="02020603050405020304" pitchFamily="18" charset="0"/>
                      </a:endParaRPr>
                    </a:p>
                  </a:txBody>
                  <a:tcPr/>
                </a:tc>
                <a:tc>
                  <a:txBody>
                    <a:bodyPr/>
                    <a:lstStyle/>
                    <a:p>
                      <a:r>
                        <a:rPr lang="ru-RU" sz="1200" b="0" dirty="0" smtClean="0">
                          <a:latin typeface="Times New Roman" panose="02020603050405020304" pitchFamily="18" charset="0"/>
                          <a:cs typeface="Times New Roman" panose="02020603050405020304" pitchFamily="18" charset="0"/>
                        </a:rPr>
                        <a:t>2 800 рублей</a:t>
                      </a:r>
                      <a:endParaRPr lang="ru-RU" sz="1200" b="0" dirty="0">
                        <a:latin typeface="Times New Roman" panose="02020603050405020304" pitchFamily="18" charset="0"/>
                        <a:cs typeface="Times New Roman" panose="02020603050405020304" pitchFamily="18" charset="0"/>
                      </a:endParaRPr>
                    </a:p>
                  </a:txBody>
                  <a:tcPr/>
                </a:tc>
              </a:tr>
              <a:tr h="50056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0" kern="1200" dirty="0" smtClean="0">
                          <a:solidFill>
                            <a:schemeClr val="dk1"/>
                          </a:solidFill>
                          <a:latin typeface="Times New Roman" panose="02020603050405020304" pitchFamily="18" charset="0"/>
                          <a:ea typeface="+mn-ea"/>
                          <a:cs typeface="Times New Roman" panose="02020603050405020304" pitchFamily="18" charset="0"/>
                        </a:rPr>
                        <a:t>На третьего и</a:t>
                      </a:r>
                      <a:r>
                        <a:rPr lang="ru-RU" sz="1200" b="0" kern="1200" baseline="0" dirty="0" smtClean="0">
                          <a:solidFill>
                            <a:schemeClr val="dk1"/>
                          </a:solidFill>
                          <a:latin typeface="Times New Roman" panose="02020603050405020304" pitchFamily="18" charset="0"/>
                          <a:ea typeface="+mn-ea"/>
                          <a:cs typeface="Times New Roman" panose="02020603050405020304" pitchFamily="18" charset="0"/>
                        </a:rPr>
                        <a:t> каждого последующего ребенка</a:t>
                      </a:r>
                      <a:endParaRPr lang="ru-RU" sz="1200" b="0" i="1" kern="1200" dirty="0" smtClean="0">
                        <a:solidFill>
                          <a:schemeClr val="dk1"/>
                        </a:solidFill>
                        <a:latin typeface="Times New Roman" panose="02020603050405020304" pitchFamily="18" charset="0"/>
                        <a:ea typeface="+mn-ea"/>
                        <a:cs typeface="Times New Roman" panose="02020603050405020304" pitchFamily="18" charset="0"/>
                      </a:endParaRPr>
                    </a:p>
                  </a:txBody>
                  <a:tcPr/>
                </a:tc>
                <a:tc>
                  <a:txBody>
                    <a:bodyPr/>
                    <a:lstStyle/>
                    <a:p>
                      <a:r>
                        <a:rPr lang="ru-RU" sz="1200" b="0" dirty="0" smtClean="0">
                          <a:latin typeface="Times New Roman" panose="02020603050405020304" pitchFamily="18" charset="0"/>
                          <a:cs typeface="Times New Roman" panose="02020603050405020304" pitchFamily="18" charset="0"/>
                        </a:rPr>
                        <a:t>3 000 рублей </a:t>
                      </a:r>
                      <a:endParaRPr lang="ru-RU" sz="1200" b="0" dirty="0">
                        <a:latin typeface="Times New Roman" panose="02020603050405020304" pitchFamily="18" charset="0"/>
                        <a:cs typeface="Times New Roman" panose="02020603050405020304"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0" dirty="0" smtClean="0">
                          <a:latin typeface="Times New Roman" panose="02020603050405020304" pitchFamily="18" charset="0"/>
                          <a:cs typeface="Times New Roman" panose="02020603050405020304" pitchFamily="18" charset="0"/>
                        </a:rPr>
                        <a:t>6</a:t>
                      </a:r>
                      <a:r>
                        <a:rPr lang="ru-RU" sz="1200" b="0" baseline="0" dirty="0" smtClean="0">
                          <a:latin typeface="Times New Roman" panose="02020603050405020304" pitchFamily="18" charset="0"/>
                          <a:cs typeface="Times New Roman" panose="02020603050405020304" pitchFamily="18" charset="0"/>
                        </a:rPr>
                        <a:t> 000 </a:t>
                      </a:r>
                      <a:r>
                        <a:rPr lang="ru-RU" sz="1200" b="0" dirty="0" smtClean="0">
                          <a:latin typeface="Times New Roman" panose="02020603050405020304" pitchFamily="18" charset="0"/>
                          <a:cs typeface="Times New Roman" panose="02020603050405020304" pitchFamily="18" charset="0"/>
                        </a:rPr>
                        <a:t>рублей</a:t>
                      </a:r>
                    </a:p>
                  </a:txBody>
                  <a:tcPr/>
                </a:tc>
              </a:tr>
              <a:tr h="97776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0" i="0" kern="1200" dirty="0" smtClean="0">
                          <a:solidFill>
                            <a:schemeClr val="dk1"/>
                          </a:solidFill>
                          <a:latin typeface="Times New Roman" panose="02020603050405020304" pitchFamily="18" charset="0"/>
                          <a:ea typeface="+mn-ea"/>
                          <a:cs typeface="Times New Roman" panose="02020603050405020304" pitchFamily="18" charset="0"/>
                        </a:rPr>
                        <a:t>На ребенка-инвалида</a:t>
                      </a:r>
                      <a:r>
                        <a:rPr lang="ru-RU" sz="1200" b="0" i="0" kern="1200" baseline="0" dirty="0" smtClean="0">
                          <a:solidFill>
                            <a:schemeClr val="dk1"/>
                          </a:solidFill>
                          <a:latin typeface="Times New Roman" panose="02020603050405020304" pitchFamily="18" charset="0"/>
                          <a:ea typeface="+mn-ea"/>
                          <a:cs typeface="Times New Roman" panose="02020603050405020304" pitchFamily="18" charset="0"/>
                        </a:rPr>
                        <a:t>, находящегося на обеспечении опекуна, попечителя, приемного родителя, супруга (супруги) приемного родителя</a:t>
                      </a:r>
                      <a:endParaRPr lang="ru-RU" sz="1200" b="0" i="0" kern="1200" dirty="0" smtClean="0">
                        <a:solidFill>
                          <a:schemeClr val="dk1"/>
                        </a:solidFill>
                        <a:latin typeface="Times New Roman" panose="02020603050405020304" pitchFamily="18" charset="0"/>
                        <a:ea typeface="+mn-ea"/>
                        <a:cs typeface="Times New Roman" panose="02020603050405020304" pitchFamily="18" charset="0"/>
                      </a:endParaRPr>
                    </a:p>
                  </a:txBody>
                  <a:tcPr/>
                </a:tc>
                <a:tc>
                  <a:txBody>
                    <a:bodyPr/>
                    <a:lstStyle/>
                    <a:p>
                      <a:r>
                        <a:rPr lang="ru-RU" sz="1200" b="0" dirty="0" smtClean="0">
                          <a:latin typeface="Times New Roman" panose="02020603050405020304" pitchFamily="18" charset="0"/>
                          <a:cs typeface="Times New Roman" panose="02020603050405020304" pitchFamily="18" charset="0"/>
                        </a:rPr>
                        <a:t>6 000 рублей</a:t>
                      </a:r>
                      <a:endParaRPr lang="ru-RU" sz="1200" b="0" dirty="0">
                        <a:latin typeface="Times New Roman" panose="02020603050405020304" pitchFamily="18" charset="0"/>
                        <a:cs typeface="Times New Roman" panose="02020603050405020304" pitchFamily="18" charset="0"/>
                      </a:endParaRPr>
                    </a:p>
                  </a:txBody>
                  <a:tcPr/>
                </a:tc>
                <a:tc>
                  <a:txBody>
                    <a:bodyPr/>
                    <a:lstStyle/>
                    <a:p>
                      <a:r>
                        <a:rPr lang="ru-RU" sz="1200" b="0" dirty="0" smtClean="0">
                          <a:latin typeface="Times New Roman" panose="02020603050405020304" pitchFamily="18" charset="0"/>
                          <a:cs typeface="Times New Roman" panose="02020603050405020304" pitchFamily="18" charset="0"/>
                        </a:rPr>
                        <a:t>12 000 рублей</a:t>
                      </a:r>
                      <a:endParaRPr lang="ru-RU" sz="1200" b="0" dirty="0">
                        <a:latin typeface="Times New Roman" panose="02020603050405020304" pitchFamily="18" charset="0"/>
                        <a:cs typeface="Times New Roman" panose="02020603050405020304" pitchFamily="18" charset="0"/>
                      </a:endParaRPr>
                    </a:p>
                  </a:txBody>
                  <a:tcPr/>
                </a:tc>
              </a:tr>
            </a:tbl>
          </a:graphicData>
        </a:graphic>
      </p:graphicFrame>
      <p:sp>
        <p:nvSpPr>
          <p:cNvPr id="14" name="TextBox 13"/>
          <p:cNvSpPr txBox="1"/>
          <p:nvPr/>
        </p:nvSpPr>
        <p:spPr>
          <a:xfrm>
            <a:off x="1250033" y="1208466"/>
            <a:ext cx="3243533" cy="369332"/>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r>
              <a:rPr lang="ru-RU" b="1" dirty="0" smtClean="0">
                <a:solidFill>
                  <a:prstClr val="black"/>
                </a:solidFill>
              </a:rPr>
              <a:t>Изменение размера вычета</a:t>
            </a:r>
            <a:endParaRPr lang="ru-RU" b="1" dirty="0">
              <a:solidFill>
                <a:prstClr val="black"/>
              </a:solidFill>
            </a:endParaRPr>
          </a:p>
        </p:txBody>
      </p:sp>
      <p:sp>
        <p:nvSpPr>
          <p:cNvPr id="31" name="Прямоугольник 30"/>
          <p:cNvSpPr/>
          <p:nvPr/>
        </p:nvSpPr>
        <p:spPr>
          <a:xfrm>
            <a:off x="342963" y="3960822"/>
            <a:ext cx="6670395" cy="2862322"/>
          </a:xfrm>
          <a:prstGeom prst="rect">
            <a:avLst/>
          </a:prstGeom>
        </p:spPr>
        <p:txBody>
          <a:bodyPr wrap="square">
            <a:spAutoFit/>
          </a:bodyPr>
          <a:lstStyle/>
          <a:p>
            <a:pPr algn="just"/>
            <a:r>
              <a:rPr lang="ru-RU" dirty="0">
                <a:latin typeface="Times New Roman" panose="02020603050405020304" pitchFamily="18" charset="0"/>
                <a:cs typeface="Times New Roman" panose="02020603050405020304" pitchFamily="18" charset="0"/>
              </a:rPr>
              <a:t>Стандартный налоговый вычет на детей предоставляется налоговым агентом (работодателем) автоматически при наличии соответствующих сведений. Заявление подавать не требуется. Если налогоплательщик впервые получает такой вычет, то представляет документы, подтверждающие право на него: копии свидетельства о рождении ребенка, свидетельства о заключении брака либо справки об отсутствии факта государственной регистрации брака, выданной органами ЗАГС, а также справки об установлении инвалидности и удостоверения, если ребенок – инвалид</a:t>
            </a:r>
            <a:r>
              <a:rPr lang="ru-RU" dirty="0" smtClean="0">
                <a:latin typeface="Times New Roman" panose="02020603050405020304" pitchFamily="18" charset="0"/>
                <a:cs typeface="Times New Roman" panose="02020603050405020304" pitchFamily="18" charset="0"/>
              </a:rPr>
              <a:t>.</a:t>
            </a:r>
            <a:endParaRPr lang="ru-RU" dirty="0">
              <a:latin typeface="Times New Roman" panose="02020603050405020304" pitchFamily="18" charset="0"/>
              <a:cs typeface="Times New Roman" panose="02020603050405020304" pitchFamily="18" charset="0"/>
            </a:endParaRPr>
          </a:p>
        </p:txBody>
      </p:sp>
      <p:sp>
        <p:nvSpPr>
          <p:cNvPr id="24" name="Прямоугольник 23"/>
          <p:cNvSpPr/>
          <p:nvPr/>
        </p:nvSpPr>
        <p:spPr>
          <a:xfrm>
            <a:off x="6446494" y="2019108"/>
            <a:ext cx="5263151" cy="1200329"/>
          </a:xfrm>
          <a:prstGeom prst="rect">
            <a:avLst/>
          </a:prstGeom>
        </p:spPr>
        <p:txBody>
          <a:bodyPr wrap="square">
            <a:spAutoFit/>
          </a:bodyPr>
          <a:lstStyle/>
          <a:p>
            <a:pPr algn="just"/>
            <a:r>
              <a:rPr lang="ru-RU" b="1" dirty="0" smtClean="0">
                <a:latin typeface="Times New Roman" panose="02020603050405020304" pitchFamily="18" charset="0"/>
                <a:cs typeface="Times New Roman" panose="02020603050405020304" pitchFamily="18" charset="0"/>
              </a:rPr>
              <a:t>Предельный доход, при получении которого у физических лиц сохраняется право на получение таких вычетов, увеличен с 350 тыс. рублей до 450 тыс. рублей.</a:t>
            </a:r>
            <a:endParaRPr lang="ru-RU" b="1" dirty="0">
              <a:latin typeface="Times New Roman" panose="02020603050405020304" pitchFamily="18" charset="0"/>
              <a:cs typeface="Times New Roman" panose="02020603050405020304" pitchFamily="18" charset="0"/>
            </a:endParaRPr>
          </a:p>
        </p:txBody>
      </p:sp>
      <p:sp>
        <p:nvSpPr>
          <p:cNvPr id="25" name="TextBox 24"/>
          <p:cNvSpPr txBox="1"/>
          <p:nvPr/>
        </p:nvSpPr>
        <p:spPr>
          <a:xfrm>
            <a:off x="6446495" y="1228804"/>
            <a:ext cx="5263152" cy="338554"/>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r>
              <a:rPr lang="ru-RU" sz="1600" b="1" dirty="0" smtClean="0">
                <a:solidFill>
                  <a:prstClr val="black"/>
                </a:solidFill>
              </a:rPr>
              <a:t>Увеличение предельного дохода для получения вычета</a:t>
            </a:r>
            <a:endParaRPr lang="ru-RU" sz="1600" b="1" dirty="0">
              <a:solidFill>
                <a:prstClr val="black"/>
              </a:solidFill>
            </a:endParaRPr>
          </a:p>
        </p:txBody>
      </p:sp>
      <p:pic>
        <p:nvPicPr>
          <p:cNvPr id="26" name="Рисунок 25"/>
          <p:cNvPicPr>
            <a:picLocks noChangeAspect="1"/>
          </p:cNvPicPr>
          <p:nvPr/>
        </p:nvPicPr>
        <p:blipFill>
          <a:blip r:embed="rId3"/>
          <a:stretch>
            <a:fillRect/>
          </a:stretch>
        </p:blipFill>
        <p:spPr>
          <a:xfrm>
            <a:off x="7222639" y="4091590"/>
            <a:ext cx="1628397" cy="2398723"/>
          </a:xfrm>
          <a:prstGeom prst="rect">
            <a:avLst/>
          </a:prstGeom>
          <a:ln>
            <a:solidFill>
              <a:schemeClr val="accent1"/>
            </a:solidFill>
          </a:ln>
        </p:spPr>
      </p:pic>
      <p:sp>
        <p:nvSpPr>
          <p:cNvPr id="12" name="Прямоугольник 11"/>
          <p:cNvSpPr/>
          <p:nvPr/>
        </p:nvSpPr>
        <p:spPr>
          <a:xfrm>
            <a:off x="9192595" y="3960822"/>
            <a:ext cx="2999405" cy="877163"/>
          </a:xfrm>
          <a:prstGeom prst="rect">
            <a:avLst/>
          </a:prstGeom>
        </p:spPr>
        <p:txBody>
          <a:bodyPr wrap="square">
            <a:spAutoFit/>
          </a:bodyPr>
          <a:lstStyle/>
          <a:p>
            <a:pPr algn="ctr">
              <a:spcAft>
                <a:spcPts val="600"/>
              </a:spcAft>
              <a:defRPr/>
            </a:pPr>
            <a:r>
              <a:rPr lang="ru-RU" kern="0" dirty="0" smtClean="0">
                <a:solidFill>
                  <a:sysClr val="windowText" lastClr="000000"/>
                </a:solidFill>
                <a:ea typeface="Roboto Condensed" panose="02000000000000000000" pitchFamily="2" charset="0"/>
                <a:cs typeface="Roboto Condensed" panose="02000000000000000000" pitchFamily="2" charset="0"/>
              </a:rPr>
              <a:t>Новый вычет </a:t>
            </a:r>
            <a:r>
              <a:rPr lang="ru-RU" kern="0" dirty="0">
                <a:solidFill>
                  <a:sysClr val="windowText" lastClr="000000"/>
                </a:solidFill>
                <a:ea typeface="Roboto Condensed" panose="02000000000000000000" pitchFamily="2" charset="0"/>
                <a:cs typeface="Roboto Condensed" panose="02000000000000000000" pitchFamily="2" charset="0"/>
              </a:rPr>
              <a:t>– на ГТО </a:t>
            </a:r>
            <a:endParaRPr lang="ru-RU" kern="0" dirty="0" smtClean="0">
              <a:solidFill>
                <a:sysClr val="windowText" lastClr="000000"/>
              </a:solidFill>
              <a:ea typeface="Roboto Condensed" panose="02000000000000000000" pitchFamily="2" charset="0"/>
              <a:cs typeface="Roboto Condensed" panose="02000000000000000000" pitchFamily="2" charset="0"/>
            </a:endParaRPr>
          </a:p>
          <a:p>
            <a:pPr algn="ctr">
              <a:defRPr/>
            </a:pPr>
            <a:r>
              <a:rPr lang="ru-RU" sz="1400" kern="0" dirty="0" smtClean="0">
                <a:solidFill>
                  <a:srgbClr val="57565A">
                    <a:lumMod val="75000"/>
                  </a:srgbClr>
                </a:solidFill>
                <a:ea typeface="Roboto Condensed" panose="02000000000000000000" pitchFamily="2" charset="0"/>
                <a:cs typeface="Roboto Condensed" panose="02000000000000000000" pitchFamily="2" charset="0"/>
              </a:rPr>
              <a:t>при </a:t>
            </a:r>
            <a:r>
              <a:rPr lang="ru-RU" sz="1400" kern="0" dirty="0">
                <a:solidFill>
                  <a:srgbClr val="57565A">
                    <a:lumMod val="75000"/>
                  </a:srgbClr>
                </a:solidFill>
                <a:ea typeface="Roboto Condensed" panose="02000000000000000000" pitchFamily="2" charset="0"/>
                <a:cs typeface="Roboto Condensed" panose="02000000000000000000" pitchFamily="2" charset="0"/>
              </a:rPr>
              <a:t>условии прохождения </a:t>
            </a:r>
            <a:endParaRPr lang="ru-RU" sz="1400" kern="0" dirty="0" smtClean="0">
              <a:solidFill>
                <a:srgbClr val="57565A">
                  <a:lumMod val="75000"/>
                </a:srgbClr>
              </a:solidFill>
              <a:ea typeface="Roboto Condensed" panose="02000000000000000000" pitchFamily="2" charset="0"/>
              <a:cs typeface="Roboto Condensed" panose="02000000000000000000" pitchFamily="2" charset="0"/>
            </a:endParaRPr>
          </a:p>
          <a:p>
            <a:pPr algn="ctr">
              <a:defRPr/>
            </a:pPr>
            <a:r>
              <a:rPr lang="ru-RU" sz="1400" kern="0" dirty="0" smtClean="0">
                <a:solidFill>
                  <a:srgbClr val="57565A">
                    <a:lumMod val="75000"/>
                  </a:srgbClr>
                </a:solidFill>
                <a:ea typeface="Roboto Condensed" panose="02000000000000000000" pitchFamily="2" charset="0"/>
                <a:cs typeface="Roboto Condensed" panose="02000000000000000000" pitchFamily="2" charset="0"/>
              </a:rPr>
              <a:t>диспансеризации</a:t>
            </a:r>
            <a:endParaRPr lang="ru-RU" sz="1400" kern="0" dirty="0">
              <a:solidFill>
                <a:srgbClr val="57565A">
                  <a:lumMod val="75000"/>
                </a:srgbClr>
              </a:solidFill>
              <a:ea typeface="Roboto Condensed" panose="02000000000000000000" pitchFamily="2" charset="0"/>
              <a:cs typeface="Roboto Condensed" panose="02000000000000000000" pitchFamily="2" charset="0"/>
            </a:endParaRPr>
          </a:p>
        </p:txBody>
      </p:sp>
      <p:sp>
        <p:nvSpPr>
          <p:cNvPr id="13" name="Прямоугольник 4">
            <a:extLst>
              <a:ext uri="{FF2B5EF4-FFF2-40B4-BE49-F238E27FC236}">
                <a16:creationId xmlns:a16="http://schemas.microsoft.com/office/drawing/2014/main" xmlns="" id="{75346BB2-0B4C-31F4-57C4-6A79DD7F3062}"/>
              </a:ext>
            </a:extLst>
          </p:cNvPr>
          <p:cNvSpPr/>
          <p:nvPr/>
        </p:nvSpPr>
        <p:spPr>
          <a:xfrm>
            <a:off x="9330033" y="4906453"/>
            <a:ext cx="2578937" cy="1477328"/>
          </a:xfrm>
          <a:prstGeom prst="rect">
            <a:avLst/>
          </a:prstGeom>
          <a:noFill/>
        </p:spPr>
        <p:txBody>
          <a:bodyPr wrap="square" lIns="0" tIns="0" rIns="0" bIns="0">
            <a:spAutoFit/>
          </a:bodyPr>
          <a:lstStyle/>
          <a:p>
            <a:pPr algn="ctr" defTabSz="1219170">
              <a:defRPr/>
            </a:pPr>
            <a:r>
              <a:rPr lang="ru-RU" sz="4800" b="1" kern="0" dirty="0" smtClean="0">
                <a:solidFill>
                  <a:srgbClr val="166CFD"/>
                </a:solidFill>
                <a:ea typeface="Golos Text" panose="020B0503020202020204" pitchFamily="34" charset="0"/>
              </a:rPr>
              <a:t>18 </a:t>
            </a:r>
            <a:r>
              <a:rPr lang="ru-RU" sz="2800" b="1" kern="0" dirty="0" smtClean="0">
                <a:solidFill>
                  <a:srgbClr val="166CFD"/>
                </a:solidFill>
                <a:ea typeface="Golos Text" panose="020B0503020202020204" pitchFamily="34" charset="0"/>
              </a:rPr>
              <a:t>тыс. руб./год</a:t>
            </a:r>
          </a:p>
          <a:p>
            <a:pPr algn="ctr" defTabSz="1219170">
              <a:defRPr/>
            </a:pPr>
            <a:r>
              <a:rPr lang="ru-RU" sz="2000" b="1" kern="0" dirty="0" smtClean="0">
                <a:solidFill>
                  <a:srgbClr val="FFC000"/>
                </a:solidFill>
                <a:ea typeface="Golos Text" panose="020B0503020202020204" pitchFamily="34" charset="0"/>
              </a:rPr>
              <a:t>заявительный </a:t>
            </a:r>
            <a:r>
              <a:rPr lang="ru-RU" sz="2000" b="1" kern="0" dirty="0">
                <a:solidFill>
                  <a:srgbClr val="FFC000"/>
                </a:solidFill>
                <a:ea typeface="Golos Text" panose="020B0503020202020204" pitchFamily="34" charset="0"/>
              </a:rPr>
              <a:t>порядок</a:t>
            </a:r>
          </a:p>
        </p:txBody>
      </p:sp>
    </p:spTree>
    <p:extLst>
      <p:ext uri="{BB962C8B-B14F-4D97-AF65-F5344CB8AC3E}">
        <p14:creationId xmlns:p14="http://schemas.microsoft.com/office/powerpoint/2010/main" val="40290027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a:extLst>
              <a:ext uri="{FF2B5EF4-FFF2-40B4-BE49-F238E27FC236}">
                <a16:creationId xmlns="" xmlns:a16="http://schemas.microsoft.com/office/drawing/2014/main" id="{2344D0E4-F4CC-4666-BA65-228B5D600976}"/>
              </a:ext>
            </a:extLst>
          </p:cNvPr>
          <p:cNvSpPr txBox="1">
            <a:spLocks/>
          </p:cNvSpPr>
          <p:nvPr/>
        </p:nvSpPr>
        <p:spPr>
          <a:xfrm>
            <a:off x="5225144" y="65865"/>
            <a:ext cx="6651170" cy="968278"/>
          </a:xfrm>
          <a:prstGeom prst="rect">
            <a:avLst/>
          </a:prstGeom>
        </p:spPr>
        <p:txBody>
          <a:bodyPr vert="horz" lIns="0" tIns="0" rIns="0" bIns="0" rtlCol="0" anchor="ctr">
            <a:noAutofit/>
          </a:bodyPr>
          <a:lstStyle>
            <a:lvl1pPr marL="0" indent="0" algn="ctr" defTabSz="1219170" rtl="0" eaLnBrk="1" latinLnBrk="0" hangingPunct="1">
              <a:spcBef>
                <a:spcPct val="20000"/>
              </a:spcBef>
              <a:buClr>
                <a:schemeClr val="accent1"/>
              </a:buClr>
              <a:buFont typeface="Arial" panose="020B0604020202020204" pitchFamily="34" charset="0"/>
              <a:buNone/>
              <a:defRPr sz="2000" kern="800" spc="-13">
                <a:solidFill>
                  <a:schemeClr val="tx1">
                    <a:tint val="75000"/>
                  </a:schemeClr>
                </a:solidFill>
                <a:latin typeface="+mn-lt"/>
                <a:ea typeface="+mn-ea"/>
                <a:cs typeface="+mn-cs"/>
              </a:defRPr>
            </a:lvl1pPr>
            <a:lvl2pPr marL="609585"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2pPr>
            <a:lvl3pPr marL="1219170"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3pPr>
            <a:lvl4pPr marL="1828754"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4pPr>
            <a:lvl5pPr marL="2438339"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5pPr>
            <a:lvl6pPr marL="3047924"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6pPr>
            <a:lvl7pPr marL="3657509"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7pPr>
            <a:lvl8pPr marL="4267093"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8pPr>
            <a:lvl9pPr marL="4876678"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9pPr>
          </a:lstStyle>
          <a:p>
            <a:pPr>
              <a:spcBef>
                <a:spcPts val="0"/>
              </a:spcBef>
              <a:tabLst>
                <a:tab pos="342900" algn="l"/>
              </a:tabLst>
            </a:pPr>
            <a:endParaRPr lang="ru-RU" sz="3200" b="1" dirty="0">
              <a:solidFill>
                <a:schemeClr val="tx1">
                  <a:lumMod val="75000"/>
                </a:schemeClr>
              </a:solidFill>
              <a:latin typeface="Roboto Condensed" panose="02000000000000000000" pitchFamily="2" charset="0"/>
            </a:endParaRPr>
          </a:p>
        </p:txBody>
      </p:sp>
      <p:sp>
        <p:nvSpPr>
          <p:cNvPr id="7" name="Subtitle 2">
            <a:extLst>
              <a:ext uri="{FF2B5EF4-FFF2-40B4-BE49-F238E27FC236}">
                <a16:creationId xmlns="" xmlns:a16="http://schemas.microsoft.com/office/drawing/2014/main" id="{2344D0E4-F4CC-4666-BA65-228B5D600976}"/>
              </a:ext>
            </a:extLst>
          </p:cNvPr>
          <p:cNvSpPr txBox="1">
            <a:spLocks/>
          </p:cNvSpPr>
          <p:nvPr/>
        </p:nvSpPr>
        <p:spPr>
          <a:xfrm>
            <a:off x="5181599" y="76746"/>
            <a:ext cx="6727371" cy="1000940"/>
          </a:xfrm>
          <a:prstGeom prst="rect">
            <a:avLst/>
          </a:prstGeom>
        </p:spPr>
        <p:txBody>
          <a:bodyPr vert="horz" lIns="0" tIns="0" rIns="0" bIns="0" rtlCol="0" anchor="ctr">
            <a:noAutofit/>
          </a:bodyPr>
          <a:lstStyle>
            <a:lvl1pPr marL="0" indent="0" algn="ctr" defTabSz="1219170" rtl="0" eaLnBrk="1" latinLnBrk="0" hangingPunct="1">
              <a:spcBef>
                <a:spcPct val="20000"/>
              </a:spcBef>
              <a:buClr>
                <a:schemeClr val="accent1"/>
              </a:buClr>
              <a:buFont typeface="Arial" panose="020B0604020202020204" pitchFamily="34" charset="0"/>
              <a:buNone/>
              <a:defRPr sz="2000" kern="800" spc="-13">
                <a:solidFill>
                  <a:schemeClr val="tx1">
                    <a:tint val="75000"/>
                  </a:schemeClr>
                </a:solidFill>
                <a:latin typeface="+mn-lt"/>
                <a:ea typeface="+mn-ea"/>
                <a:cs typeface="+mn-cs"/>
              </a:defRPr>
            </a:lvl1pPr>
            <a:lvl2pPr marL="609585"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2pPr>
            <a:lvl3pPr marL="1219170"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3pPr>
            <a:lvl4pPr marL="1828754"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4pPr>
            <a:lvl5pPr marL="2438339"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5pPr>
            <a:lvl6pPr marL="3047924"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6pPr>
            <a:lvl7pPr marL="3657509"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7pPr>
            <a:lvl8pPr marL="4267093"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8pPr>
            <a:lvl9pPr marL="4876678"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9pPr>
          </a:lstStyle>
          <a:p>
            <a:r>
              <a:rPr lang="ru-RU" sz="2800" b="1" u="sng" dirty="0">
                <a:solidFill>
                  <a:schemeClr val="tx1"/>
                </a:solidFill>
              </a:rPr>
              <a:t>НОВОЕ!!!</a:t>
            </a:r>
            <a:r>
              <a:rPr lang="ru-RU" sz="2800" b="1" dirty="0">
                <a:solidFill>
                  <a:schemeClr val="tx1"/>
                </a:solidFill>
              </a:rPr>
              <a:t> в </a:t>
            </a:r>
            <a:r>
              <a:rPr lang="ru-RU" sz="2800" b="1" dirty="0" smtClean="0">
                <a:solidFill>
                  <a:schemeClr val="tx1"/>
                </a:solidFill>
              </a:rPr>
              <a:t>получении </a:t>
            </a:r>
            <a:r>
              <a:rPr lang="ru-RU" sz="2800" b="1" dirty="0">
                <a:solidFill>
                  <a:schemeClr val="tx1"/>
                </a:solidFill>
              </a:rPr>
              <a:t>социальных налоговых </a:t>
            </a:r>
            <a:r>
              <a:rPr lang="ru-RU" sz="2800" b="1" dirty="0" smtClean="0">
                <a:solidFill>
                  <a:schemeClr val="tx1"/>
                </a:solidFill>
              </a:rPr>
              <a:t>вычетов</a:t>
            </a:r>
            <a:endParaRPr lang="ru-RU" sz="2800" dirty="0">
              <a:solidFill>
                <a:schemeClr val="tx1"/>
              </a:solidFill>
            </a:endParaRPr>
          </a:p>
        </p:txBody>
      </p:sp>
      <p:sp>
        <p:nvSpPr>
          <p:cNvPr id="15" name="Объект 15"/>
          <p:cNvSpPr txBox="1">
            <a:spLocks/>
          </p:cNvSpPr>
          <p:nvPr/>
        </p:nvSpPr>
        <p:spPr>
          <a:xfrm>
            <a:off x="1" y="1101033"/>
            <a:ext cx="12218194" cy="5618553"/>
          </a:xfrm>
          <a:prstGeom prst="rect">
            <a:avLst/>
          </a:prstGeom>
          <a:ln>
            <a:solidFill>
              <a:schemeClr val="tx1"/>
            </a:solidFill>
            <a:prstDash val="lgDash"/>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ru-RU" dirty="0">
              <a:latin typeface="Arial Narrow" panose="020B0606020202030204" pitchFamily="34" charset="0"/>
            </a:endParaRPr>
          </a:p>
        </p:txBody>
      </p:sp>
      <p:pic>
        <p:nvPicPr>
          <p:cNvPr id="13" name="Объект 3" descr="Новый интерфейс личного кабинета налогоплательщика"/>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88622" y="3894910"/>
            <a:ext cx="4261449" cy="2422009"/>
          </a:xfrm>
          <a:prstGeom prst="rect">
            <a:avLst/>
          </a:prstGeom>
          <a:noFill/>
          <a:ln>
            <a:noFill/>
          </a:ln>
        </p:spPr>
      </p:pic>
      <p:sp>
        <p:nvSpPr>
          <p:cNvPr id="16" name="Блок-схема: альтернативный процесс 15"/>
          <p:cNvSpPr/>
          <p:nvPr/>
        </p:nvSpPr>
        <p:spPr>
          <a:xfrm>
            <a:off x="2888622" y="4556762"/>
            <a:ext cx="3391601" cy="655609"/>
          </a:xfrm>
          <a:prstGeom prst="flowChartAlternateProcess">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w="28575">
                <a:solidFill>
                  <a:schemeClr val="tx1"/>
                </a:solidFill>
              </a:ln>
            </a:endParaRPr>
          </a:p>
        </p:txBody>
      </p:sp>
      <p:pic>
        <p:nvPicPr>
          <p:cNvPr id="18" name="Рисунок 17"/>
          <p:cNvPicPr>
            <a:picLocks noChangeAspect="1"/>
          </p:cNvPicPr>
          <p:nvPr/>
        </p:nvPicPr>
        <p:blipFill>
          <a:blip r:embed="rId4"/>
          <a:stretch>
            <a:fillRect/>
          </a:stretch>
        </p:blipFill>
        <p:spPr>
          <a:xfrm>
            <a:off x="1044869" y="3915223"/>
            <a:ext cx="1826931" cy="661852"/>
          </a:xfrm>
          <a:prstGeom prst="rect">
            <a:avLst/>
          </a:prstGeom>
        </p:spPr>
      </p:pic>
      <p:graphicFrame>
        <p:nvGraphicFramePr>
          <p:cNvPr id="11" name="Таблица 10"/>
          <p:cNvGraphicFramePr>
            <a:graphicFrameLocks noGrp="1"/>
          </p:cNvGraphicFramePr>
          <p:nvPr>
            <p:extLst>
              <p:ext uri="{D42A27DB-BD31-4B8C-83A1-F6EECF244321}">
                <p14:modId xmlns:p14="http://schemas.microsoft.com/office/powerpoint/2010/main" val="3554231984"/>
              </p:ext>
            </p:extLst>
          </p:nvPr>
        </p:nvGraphicFramePr>
        <p:xfrm>
          <a:off x="353391" y="1664057"/>
          <a:ext cx="5720541" cy="1920240"/>
        </p:xfrm>
        <a:graphic>
          <a:graphicData uri="http://schemas.openxmlformats.org/drawingml/2006/table">
            <a:tbl>
              <a:tblPr firstRow="1" bandRow="1">
                <a:tableStyleId>{5C22544A-7EE6-4342-B048-85BDC9FD1C3A}</a:tableStyleId>
              </a:tblPr>
              <a:tblGrid>
                <a:gridCol w="1906847"/>
                <a:gridCol w="1906847"/>
                <a:gridCol w="1906847"/>
              </a:tblGrid>
              <a:tr h="257307">
                <a:tc>
                  <a:txBody>
                    <a:bodyPr/>
                    <a:lstStyle/>
                    <a:p>
                      <a:endParaRPr lang="ru-RU" sz="1200" dirty="0"/>
                    </a:p>
                  </a:txBody>
                  <a:tcPr/>
                </a:tc>
                <a:tc>
                  <a:txBody>
                    <a:bodyPr/>
                    <a:lstStyle/>
                    <a:p>
                      <a:r>
                        <a:rPr lang="ru-RU" sz="1200" b="1" dirty="0" smtClean="0"/>
                        <a:t>До</a:t>
                      </a:r>
                      <a:r>
                        <a:rPr lang="ru-RU" sz="1200" b="1" baseline="0" dirty="0" smtClean="0"/>
                        <a:t> 2024 года</a:t>
                      </a:r>
                      <a:endParaRPr lang="ru-RU" sz="1200" b="1" dirty="0"/>
                    </a:p>
                  </a:txBody>
                  <a:tcPr/>
                </a:tc>
                <a:tc>
                  <a:txBody>
                    <a:bodyPr/>
                    <a:lstStyle/>
                    <a:p>
                      <a:r>
                        <a:rPr lang="en-US" sz="1200" b="1" dirty="0" smtClean="0"/>
                        <a:t>C </a:t>
                      </a:r>
                      <a:r>
                        <a:rPr lang="ru-RU" sz="1200" b="1" dirty="0" smtClean="0"/>
                        <a:t>2024</a:t>
                      </a:r>
                      <a:r>
                        <a:rPr lang="ru-RU" sz="1200" b="1" baseline="0" dirty="0" smtClean="0"/>
                        <a:t> год</a:t>
                      </a:r>
                      <a:endParaRPr lang="ru-RU" sz="1200" b="1" dirty="0"/>
                    </a:p>
                  </a:txBody>
                  <a:tcPr/>
                </a:tc>
              </a:tr>
              <a:tr h="437421">
                <a:tc>
                  <a:txBody>
                    <a:bodyPr/>
                    <a:lstStyle/>
                    <a:p>
                      <a:r>
                        <a:rPr lang="ru-RU" sz="1200" b="1" dirty="0" smtClean="0"/>
                        <a:t>Совокупный</a:t>
                      </a:r>
                      <a:r>
                        <a:rPr lang="ru-RU" sz="1200" b="1" baseline="0" dirty="0" smtClean="0"/>
                        <a:t> размер </a:t>
                      </a:r>
                      <a:r>
                        <a:rPr lang="ru-RU" sz="1200" b="1" baseline="0" dirty="0" err="1" smtClean="0"/>
                        <a:t>соцвычетов</a:t>
                      </a:r>
                      <a:endParaRPr lang="ru-RU" sz="1200" b="1" dirty="0"/>
                    </a:p>
                  </a:txBody>
                  <a:tcPr/>
                </a:tc>
                <a:tc>
                  <a:txBody>
                    <a:bodyPr/>
                    <a:lstStyle/>
                    <a:p>
                      <a:r>
                        <a:rPr lang="ru-RU" sz="1200" b="1" dirty="0" smtClean="0"/>
                        <a:t>120 000 рублей</a:t>
                      </a:r>
                      <a:endParaRPr lang="ru-RU" sz="1200" b="1" dirty="0"/>
                    </a:p>
                  </a:txBody>
                  <a:tcPr/>
                </a:tc>
                <a:tc>
                  <a:txBody>
                    <a:bodyPr/>
                    <a:lstStyle/>
                    <a:p>
                      <a:r>
                        <a:rPr lang="ru-RU" sz="1200" b="1" dirty="0" smtClean="0"/>
                        <a:t>150 000 рублей</a:t>
                      </a:r>
                      <a:endParaRPr lang="ru-RU" sz="1200" b="1" dirty="0"/>
                    </a:p>
                  </a:txBody>
                  <a:tcPr/>
                </a:tc>
              </a:tr>
              <a:tr h="97776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dk1"/>
                          </a:solidFill>
                          <a:latin typeface="+mn-lt"/>
                          <a:ea typeface="+mn-ea"/>
                          <a:cs typeface="+mn-cs"/>
                        </a:rPr>
                        <a:t>Вычет на обучение ребёнка </a:t>
                      </a:r>
                      <a:r>
                        <a:rPr lang="ru-RU" sz="1200" b="0" i="1" kern="1200" dirty="0" smtClean="0">
                          <a:solidFill>
                            <a:schemeClr val="dk1"/>
                          </a:solidFill>
                          <a:latin typeface="+mn-lt"/>
                          <a:ea typeface="+mn-ea"/>
                          <a:cs typeface="+mn-cs"/>
                        </a:rPr>
                        <a:t>(на каждого ребенка в общей сумме на обоих родителей (опекуна или попечителя)</a:t>
                      </a:r>
                    </a:p>
                  </a:txBody>
                  <a:tcPr/>
                </a:tc>
                <a:tc>
                  <a:txBody>
                    <a:bodyPr/>
                    <a:lstStyle/>
                    <a:p>
                      <a:r>
                        <a:rPr lang="ru-RU" sz="1200" b="1" dirty="0" smtClean="0"/>
                        <a:t>50 000 рублей </a:t>
                      </a:r>
                      <a:endParaRPr lang="ru-RU" sz="12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1" dirty="0" smtClean="0"/>
                        <a:t>110</a:t>
                      </a:r>
                      <a:r>
                        <a:rPr lang="ru-RU" sz="1200" b="1" baseline="0" dirty="0" smtClean="0"/>
                        <a:t> 000 </a:t>
                      </a:r>
                      <a:r>
                        <a:rPr lang="ru-RU" sz="1200" b="1" dirty="0" smtClean="0"/>
                        <a:t>рублей</a:t>
                      </a:r>
                    </a:p>
                    <a:p>
                      <a:endParaRPr lang="ru-RU" sz="1200" b="1" dirty="0"/>
                    </a:p>
                  </a:txBody>
                  <a:tcPr/>
                </a:tc>
              </a:tr>
            </a:tbl>
          </a:graphicData>
        </a:graphic>
      </p:graphicFrame>
      <p:pic>
        <p:nvPicPr>
          <p:cNvPr id="20" name="Объект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45668" y="1854679"/>
            <a:ext cx="766115" cy="577838"/>
          </a:xfrm>
          <a:prstGeom prst="rect">
            <a:avLst/>
          </a:prstGeom>
          <a:ln>
            <a:solidFill>
              <a:schemeClr val="accent1"/>
            </a:solidFill>
          </a:ln>
        </p:spPr>
      </p:pic>
      <p:pic>
        <p:nvPicPr>
          <p:cNvPr id="21" name="Рисунок 2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79907" y="2628925"/>
            <a:ext cx="697635" cy="676084"/>
          </a:xfrm>
          <a:prstGeom prst="rect">
            <a:avLst/>
          </a:prstGeom>
          <a:ln>
            <a:solidFill>
              <a:schemeClr val="accent1"/>
            </a:solidFill>
          </a:ln>
        </p:spPr>
      </p:pic>
      <p:pic>
        <p:nvPicPr>
          <p:cNvPr id="22" name="Рисунок 2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79907" y="3529398"/>
            <a:ext cx="681032" cy="731023"/>
          </a:xfrm>
          <a:prstGeom prst="rect">
            <a:avLst/>
          </a:prstGeom>
          <a:ln>
            <a:solidFill>
              <a:schemeClr val="accent1"/>
            </a:solidFill>
          </a:ln>
        </p:spPr>
      </p:pic>
      <p:sp>
        <p:nvSpPr>
          <p:cNvPr id="23" name="Блок-схема: дисплей 22"/>
          <p:cNvSpPr/>
          <p:nvPr/>
        </p:nvSpPr>
        <p:spPr>
          <a:xfrm>
            <a:off x="8472939" y="1912120"/>
            <a:ext cx="3371849" cy="485892"/>
          </a:xfrm>
          <a:prstGeom prst="flowChartDisplay">
            <a:avLst/>
          </a:prstGeom>
          <a:ln w="28575">
            <a:solidFill>
              <a:schemeClr val="accent1"/>
            </a:solidFill>
            <a:prstDash val="solid"/>
          </a:ln>
        </p:spPr>
        <p:style>
          <a:lnRef idx="1">
            <a:schemeClr val="accent1"/>
          </a:lnRef>
          <a:fillRef idx="2">
            <a:schemeClr val="accent1"/>
          </a:fillRef>
          <a:effectRef idx="1">
            <a:schemeClr val="accent1"/>
          </a:effectRef>
          <a:fontRef idx="minor">
            <a:schemeClr val="dk1"/>
          </a:fontRef>
        </p:style>
        <p:txBody>
          <a:bodyPr rtlCol="0" anchor="ctr"/>
          <a:lstStyle/>
          <a:p>
            <a:pPr algn="ctr"/>
            <a:r>
              <a:rPr lang="ru-RU" sz="1400" b="1" dirty="0">
                <a:solidFill>
                  <a:schemeClr val="tx1"/>
                </a:solidFill>
              </a:rPr>
              <a:t>Расходы на обучение</a:t>
            </a:r>
            <a:endParaRPr lang="ru-RU" sz="1400" dirty="0"/>
          </a:p>
        </p:txBody>
      </p:sp>
      <p:sp>
        <p:nvSpPr>
          <p:cNvPr id="27" name="Блок-схема: дисплей 26"/>
          <p:cNvSpPr/>
          <p:nvPr/>
        </p:nvSpPr>
        <p:spPr>
          <a:xfrm>
            <a:off x="8472939" y="2628925"/>
            <a:ext cx="3331543" cy="559668"/>
          </a:xfrm>
          <a:prstGeom prst="flowChartDisplay">
            <a:avLst/>
          </a:prstGeom>
          <a:ln w="28575">
            <a:solidFill>
              <a:schemeClr val="accent1"/>
            </a:solidFill>
            <a:prstDash val="solid"/>
          </a:ln>
        </p:spPr>
        <p:style>
          <a:lnRef idx="1">
            <a:schemeClr val="accent1"/>
          </a:lnRef>
          <a:fillRef idx="2">
            <a:schemeClr val="accent1"/>
          </a:fillRef>
          <a:effectRef idx="1">
            <a:schemeClr val="accent1"/>
          </a:effectRef>
          <a:fontRef idx="minor">
            <a:schemeClr val="dk1"/>
          </a:fontRef>
        </p:style>
        <p:txBody>
          <a:bodyPr rtlCol="0" anchor="ctr"/>
          <a:lstStyle/>
          <a:p>
            <a:pPr algn="ctr"/>
            <a:r>
              <a:rPr lang="ru-RU" sz="1400" b="1" dirty="0">
                <a:solidFill>
                  <a:schemeClr val="tx1"/>
                </a:solidFill>
              </a:rPr>
              <a:t>Расходы </a:t>
            </a:r>
            <a:r>
              <a:rPr lang="ru-RU" sz="1400" b="1" dirty="0" smtClean="0">
                <a:solidFill>
                  <a:schemeClr val="tx1"/>
                </a:solidFill>
              </a:rPr>
              <a:t>на лечение</a:t>
            </a:r>
            <a:endParaRPr lang="ru-RU" sz="1400" dirty="0"/>
          </a:p>
        </p:txBody>
      </p:sp>
      <p:sp>
        <p:nvSpPr>
          <p:cNvPr id="28" name="Блок-схема: дисплей 27"/>
          <p:cNvSpPr/>
          <p:nvPr/>
        </p:nvSpPr>
        <p:spPr>
          <a:xfrm>
            <a:off x="8472939" y="3513339"/>
            <a:ext cx="3294262" cy="594027"/>
          </a:xfrm>
          <a:prstGeom prst="flowChartDisplay">
            <a:avLst/>
          </a:prstGeom>
          <a:ln w="28575">
            <a:solidFill>
              <a:schemeClr val="accent1"/>
            </a:solidFill>
            <a:prstDash val="solid"/>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sz="1400" b="1" dirty="0" smtClean="0">
              <a:solidFill>
                <a:schemeClr val="tx1"/>
              </a:solidFill>
            </a:endParaRPr>
          </a:p>
          <a:p>
            <a:pPr algn="ctr"/>
            <a:r>
              <a:rPr lang="ru-RU" sz="1400" b="1" dirty="0" smtClean="0">
                <a:solidFill>
                  <a:schemeClr val="tx1"/>
                </a:solidFill>
              </a:rPr>
              <a:t>Страхование жизни и пенсионное страхование</a:t>
            </a:r>
            <a:endParaRPr lang="ru-RU" sz="1400" dirty="0"/>
          </a:p>
          <a:p>
            <a:pPr algn="ctr"/>
            <a:endParaRPr lang="ru-RU" dirty="0"/>
          </a:p>
        </p:txBody>
      </p:sp>
      <p:pic>
        <p:nvPicPr>
          <p:cNvPr id="29" name="Рисунок 28"/>
          <p:cNvPicPr>
            <a:picLocks noChangeAspect="1"/>
          </p:cNvPicPr>
          <p:nvPr/>
        </p:nvPicPr>
        <p:blipFill>
          <a:blip r:embed="rId8"/>
          <a:stretch>
            <a:fillRect/>
          </a:stretch>
        </p:blipFill>
        <p:spPr>
          <a:xfrm>
            <a:off x="7695549" y="4518072"/>
            <a:ext cx="666352" cy="732987"/>
          </a:xfrm>
          <a:prstGeom prst="rect">
            <a:avLst/>
          </a:prstGeom>
          <a:ln>
            <a:solidFill>
              <a:schemeClr val="accent1"/>
            </a:solidFill>
          </a:ln>
        </p:spPr>
      </p:pic>
      <p:sp>
        <p:nvSpPr>
          <p:cNvPr id="30" name="Блок-схема: дисплей 29"/>
          <p:cNvSpPr/>
          <p:nvPr/>
        </p:nvSpPr>
        <p:spPr>
          <a:xfrm>
            <a:off x="8472939" y="4537340"/>
            <a:ext cx="3294262" cy="655608"/>
          </a:xfrm>
          <a:prstGeom prst="flowChartDisplay">
            <a:avLst/>
          </a:prstGeom>
          <a:ln w="28575">
            <a:solidFill>
              <a:schemeClr val="accent1"/>
            </a:solidFill>
            <a:prstDash val="solid"/>
          </a:ln>
        </p:spPr>
        <p:style>
          <a:lnRef idx="1">
            <a:schemeClr val="accent1"/>
          </a:lnRef>
          <a:fillRef idx="2">
            <a:schemeClr val="accent1"/>
          </a:fillRef>
          <a:effectRef idx="1">
            <a:schemeClr val="accent1"/>
          </a:effectRef>
          <a:fontRef idx="minor">
            <a:schemeClr val="dk1"/>
          </a:fontRef>
        </p:style>
        <p:txBody>
          <a:bodyPr rtlCol="0" anchor="ctr"/>
          <a:lstStyle/>
          <a:p>
            <a:pPr algn="ctr"/>
            <a:r>
              <a:rPr lang="ru-RU" sz="1400" b="1" dirty="0">
                <a:solidFill>
                  <a:schemeClr val="tx1"/>
                </a:solidFill>
              </a:rPr>
              <a:t>Расходы на </a:t>
            </a:r>
            <a:r>
              <a:rPr lang="ru-RU" sz="1400" b="1" dirty="0" smtClean="0">
                <a:solidFill>
                  <a:schemeClr val="tx1"/>
                </a:solidFill>
              </a:rPr>
              <a:t>физкультурно-оздоровительные услуги</a:t>
            </a:r>
            <a:endParaRPr lang="ru-RU" sz="1400" dirty="0"/>
          </a:p>
        </p:txBody>
      </p:sp>
      <p:pic>
        <p:nvPicPr>
          <p:cNvPr id="2050"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502107" y="5616464"/>
            <a:ext cx="4657286" cy="9366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p:cNvSpPr txBox="1"/>
          <p:nvPr/>
        </p:nvSpPr>
        <p:spPr>
          <a:xfrm>
            <a:off x="1250033" y="1208466"/>
            <a:ext cx="3243533" cy="369332"/>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r>
              <a:rPr lang="ru-RU" b="1" dirty="0" smtClean="0">
                <a:solidFill>
                  <a:schemeClr val="tx1"/>
                </a:solidFill>
              </a:rPr>
              <a:t>Изменение размеров вычета</a:t>
            </a:r>
            <a:endParaRPr lang="ru-RU" b="1" dirty="0">
              <a:solidFill>
                <a:schemeClr val="tx1"/>
              </a:solidFill>
            </a:endParaRPr>
          </a:p>
        </p:txBody>
      </p:sp>
      <p:sp>
        <p:nvSpPr>
          <p:cNvPr id="19" name="TextBox 18"/>
          <p:cNvSpPr txBox="1"/>
          <p:nvPr/>
        </p:nvSpPr>
        <p:spPr>
          <a:xfrm>
            <a:off x="7659670" y="1200607"/>
            <a:ext cx="4373758" cy="52322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pPr algn="just"/>
            <a:r>
              <a:rPr lang="ru-RU" sz="1400" b="1" dirty="0" smtClean="0">
                <a:solidFill>
                  <a:schemeClr val="tx1"/>
                </a:solidFill>
              </a:rPr>
              <a:t>Виды вычетов, которые можно</a:t>
            </a:r>
          </a:p>
          <a:p>
            <a:pPr algn="just"/>
            <a:r>
              <a:rPr lang="ru-RU" sz="1400" b="1" dirty="0" smtClean="0">
                <a:solidFill>
                  <a:schemeClr val="tx1"/>
                </a:solidFill>
              </a:rPr>
              <a:t>получить в 2025 году в упрощенном порядке</a:t>
            </a:r>
            <a:endParaRPr lang="ru-RU" sz="1400" b="1" dirty="0">
              <a:solidFill>
                <a:schemeClr val="tx1"/>
              </a:solidFill>
            </a:endParaRPr>
          </a:p>
        </p:txBody>
      </p:sp>
      <p:sp>
        <p:nvSpPr>
          <p:cNvPr id="31" name="Прямоугольник 30"/>
          <p:cNvSpPr/>
          <p:nvPr/>
        </p:nvSpPr>
        <p:spPr>
          <a:xfrm>
            <a:off x="257280" y="4680929"/>
            <a:ext cx="2538674" cy="1754326"/>
          </a:xfrm>
          <a:prstGeom prst="rect">
            <a:avLst/>
          </a:prstGeom>
        </p:spPr>
        <p:txBody>
          <a:bodyPr wrap="square">
            <a:spAutoFit/>
          </a:bodyPr>
          <a:lstStyle/>
          <a:p>
            <a:r>
              <a:rPr lang="ru-RU" b="1" dirty="0" smtClean="0">
                <a:solidFill>
                  <a:srgbClr val="FF0000"/>
                </a:solidFill>
              </a:rPr>
              <a:t>ВАЖНО!!! </a:t>
            </a:r>
            <a:r>
              <a:rPr lang="ru-RU" dirty="0" smtClean="0"/>
              <a:t>Вычет </a:t>
            </a:r>
            <a:r>
              <a:rPr lang="ru-RU" dirty="0"/>
              <a:t>в упрощенном порядке доступен только для пользователей </a:t>
            </a:r>
            <a:r>
              <a:rPr lang="ru-RU" dirty="0">
                <a:solidFill>
                  <a:srgbClr val="FF0000"/>
                </a:solidFill>
              </a:rPr>
              <a:t>личного кабинета физических лиц</a:t>
            </a:r>
          </a:p>
        </p:txBody>
      </p:sp>
    </p:spTree>
    <p:extLst>
      <p:ext uri="{BB962C8B-B14F-4D97-AF65-F5344CB8AC3E}">
        <p14:creationId xmlns:p14="http://schemas.microsoft.com/office/powerpoint/2010/main" val="34474080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a:extLst>
              <a:ext uri="{FF2B5EF4-FFF2-40B4-BE49-F238E27FC236}">
                <a16:creationId xmlns="" xmlns:a16="http://schemas.microsoft.com/office/drawing/2014/main" id="{2344D0E4-F4CC-4666-BA65-228B5D600976}"/>
              </a:ext>
            </a:extLst>
          </p:cNvPr>
          <p:cNvSpPr txBox="1">
            <a:spLocks/>
          </p:cNvSpPr>
          <p:nvPr/>
        </p:nvSpPr>
        <p:spPr>
          <a:xfrm>
            <a:off x="5225144" y="65865"/>
            <a:ext cx="6651170" cy="968278"/>
          </a:xfrm>
          <a:prstGeom prst="rect">
            <a:avLst/>
          </a:prstGeom>
        </p:spPr>
        <p:txBody>
          <a:bodyPr vert="horz" lIns="0" tIns="0" rIns="0" bIns="0" rtlCol="0" anchor="ctr">
            <a:noAutofit/>
          </a:bodyPr>
          <a:lstStyle>
            <a:lvl1pPr marL="0" indent="0" algn="ctr" defTabSz="1219170" rtl="0" eaLnBrk="1" latinLnBrk="0" hangingPunct="1">
              <a:spcBef>
                <a:spcPct val="20000"/>
              </a:spcBef>
              <a:buClr>
                <a:schemeClr val="accent1"/>
              </a:buClr>
              <a:buFont typeface="Arial" panose="020B0604020202020204" pitchFamily="34" charset="0"/>
              <a:buNone/>
              <a:defRPr sz="2000" kern="800" spc="-13">
                <a:solidFill>
                  <a:schemeClr val="tx1">
                    <a:tint val="75000"/>
                  </a:schemeClr>
                </a:solidFill>
                <a:latin typeface="+mn-lt"/>
                <a:ea typeface="+mn-ea"/>
                <a:cs typeface="+mn-cs"/>
              </a:defRPr>
            </a:lvl1pPr>
            <a:lvl2pPr marL="609585"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2pPr>
            <a:lvl3pPr marL="1219170"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3pPr>
            <a:lvl4pPr marL="1828754"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4pPr>
            <a:lvl5pPr marL="2438339"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5pPr>
            <a:lvl6pPr marL="3047924"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6pPr>
            <a:lvl7pPr marL="3657509"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7pPr>
            <a:lvl8pPr marL="4267093"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8pPr>
            <a:lvl9pPr marL="4876678"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9pPr>
          </a:lstStyle>
          <a:p>
            <a:pPr>
              <a:spcBef>
                <a:spcPts val="0"/>
              </a:spcBef>
              <a:tabLst>
                <a:tab pos="342900" algn="l"/>
              </a:tabLst>
            </a:pPr>
            <a:endParaRPr lang="ru-RU" sz="3200" b="1" dirty="0">
              <a:solidFill>
                <a:schemeClr val="tx1">
                  <a:lumMod val="75000"/>
                </a:schemeClr>
              </a:solidFill>
              <a:latin typeface="Roboto Condensed" panose="02000000000000000000" pitchFamily="2" charset="0"/>
            </a:endParaRPr>
          </a:p>
        </p:txBody>
      </p:sp>
      <p:sp>
        <p:nvSpPr>
          <p:cNvPr id="7" name="Subtitle 2">
            <a:extLst>
              <a:ext uri="{FF2B5EF4-FFF2-40B4-BE49-F238E27FC236}">
                <a16:creationId xmlns="" xmlns:a16="http://schemas.microsoft.com/office/drawing/2014/main" id="{2344D0E4-F4CC-4666-BA65-228B5D600976}"/>
              </a:ext>
            </a:extLst>
          </p:cNvPr>
          <p:cNvSpPr txBox="1">
            <a:spLocks/>
          </p:cNvSpPr>
          <p:nvPr/>
        </p:nvSpPr>
        <p:spPr>
          <a:xfrm>
            <a:off x="5181599" y="76746"/>
            <a:ext cx="6727371" cy="1000940"/>
          </a:xfrm>
          <a:prstGeom prst="rect">
            <a:avLst/>
          </a:prstGeom>
        </p:spPr>
        <p:txBody>
          <a:bodyPr vert="horz" lIns="0" tIns="0" rIns="0" bIns="0" rtlCol="0" anchor="ctr">
            <a:noAutofit/>
          </a:bodyPr>
          <a:lstStyle>
            <a:lvl1pPr marL="0" indent="0" algn="ctr" defTabSz="1219170" rtl="0" eaLnBrk="1" latinLnBrk="0" hangingPunct="1">
              <a:spcBef>
                <a:spcPct val="20000"/>
              </a:spcBef>
              <a:buClr>
                <a:schemeClr val="accent1"/>
              </a:buClr>
              <a:buFont typeface="Arial" panose="020B0604020202020204" pitchFamily="34" charset="0"/>
              <a:buNone/>
              <a:defRPr sz="2000" kern="800" spc="-13">
                <a:solidFill>
                  <a:schemeClr val="tx1">
                    <a:tint val="75000"/>
                  </a:schemeClr>
                </a:solidFill>
                <a:latin typeface="+mn-lt"/>
                <a:ea typeface="+mn-ea"/>
                <a:cs typeface="+mn-cs"/>
              </a:defRPr>
            </a:lvl1pPr>
            <a:lvl2pPr marL="609585"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2pPr>
            <a:lvl3pPr marL="1219170"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3pPr>
            <a:lvl4pPr marL="1828754"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4pPr>
            <a:lvl5pPr marL="2438339"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5pPr>
            <a:lvl6pPr marL="3047924"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6pPr>
            <a:lvl7pPr marL="3657509"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7pPr>
            <a:lvl8pPr marL="4267093"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8pPr>
            <a:lvl9pPr marL="4876678"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9pPr>
          </a:lstStyle>
          <a:p>
            <a:r>
              <a:rPr lang="ru-RU" sz="2800" b="1" u="sng" dirty="0">
                <a:solidFill>
                  <a:schemeClr val="tx1"/>
                </a:solidFill>
              </a:rPr>
              <a:t>НОВОЕ!!!</a:t>
            </a:r>
            <a:r>
              <a:rPr lang="ru-RU" sz="2800" b="1" dirty="0">
                <a:solidFill>
                  <a:schemeClr val="tx1"/>
                </a:solidFill>
              </a:rPr>
              <a:t> </a:t>
            </a:r>
            <a:r>
              <a:rPr lang="ru-RU" sz="2800" b="1" dirty="0" smtClean="0">
                <a:solidFill>
                  <a:schemeClr val="tx1"/>
                </a:solidFill>
              </a:rPr>
              <a:t>Налоговые вычеты на долгосрочные сбережения граждан</a:t>
            </a:r>
            <a:endParaRPr lang="ru-RU" sz="2800" dirty="0">
              <a:solidFill>
                <a:schemeClr val="tx1"/>
              </a:solidFill>
            </a:endParaRPr>
          </a:p>
        </p:txBody>
      </p:sp>
      <p:sp>
        <p:nvSpPr>
          <p:cNvPr id="24" name="Прямоугольник 23"/>
          <p:cNvSpPr/>
          <p:nvPr/>
        </p:nvSpPr>
        <p:spPr>
          <a:xfrm>
            <a:off x="338339" y="1351867"/>
            <a:ext cx="5052984" cy="369332"/>
          </a:xfrm>
          <a:prstGeom prst="rect">
            <a:avLst/>
          </a:prstGeom>
        </p:spPr>
        <p:txBody>
          <a:bodyPr wrap="square">
            <a:spAutoFit/>
          </a:bodyPr>
          <a:lstStyle/>
          <a:p>
            <a:pPr algn="ctr">
              <a:spcAft>
                <a:spcPts val="600"/>
              </a:spcAft>
              <a:defRPr/>
            </a:pPr>
            <a:r>
              <a:rPr lang="ru-RU" b="1" kern="0" dirty="0" smtClean="0">
                <a:solidFill>
                  <a:srgbClr val="0561FC"/>
                </a:solidFill>
                <a:ea typeface="Roboto Condensed" panose="02000000000000000000" pitchFamily="2" charset="0"/>
                <a:cs typeface="Roboto Condensed" panose="02000000000000000000" pitchFamily="2" charset="0"/>
              </a:rPr>
              <a:t>Виды расходов</a:t>
            </a:r>
            <a:endParaRPr lang="ru-RU" b="1" kern="0" dirty="0">
              <a:solidFill>
                <a:srgbClr val="57565A">
                  <a:lumMod val="75000"/>
                </a:srgbClr>
              </a:solidFill>
              <a:ea typeface="Roboto Condensed" panose="02000000000000000000" pitchFamily="2" charset="0"/>
              <a:cs typeface="Roboto Condensed" panose="02000000000000000000" pitchFamily="2" charset="0"/>
            </a:endParaRPr>
          </a:p>
        </p:txBody>
      </p:sp>
      <p:sp>
        <p:nvSpPr>
          <p:cNvPr id="25" name="Прямоугольник 24"/>
          <p:cNvSpPr/>
          <p:nvPr/>
        </p:nvSpPr>
        <p:spPr>
          <a:xfrm>
            <a:off x="1362519" y="1733312"/>
            <a:ext cx="4742053" cy="1015663"/>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800" b="0" i="0" u="none" strike="noStrike" kern="0" cap="none" spc="0" normalizeH="0" baseline="0" noProof="0" dirty="0" smtClean="0">
                <a:ln>
                  <a:noFill/>
                </a:ln>
                <a:solidFill>
                  <a:sysClr val="windowText" lastClr="000000"/>
                </a:solidFill>
                <a:effectLst/>
                <a:uLnTx/>
                <a:uFillTx/>
              </a:rPr>
              <a:t>Взносы по договору НПО </a:t>
            </a:r>
          </a:p>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200" b="0" i="0" u="none" strike="noStrike" kern="0" cap="none" spc="0" normalizeH="0" baseline="0" noProof="0" dirty="0" smtClean="0">
                <a:ln>
                  <a:noFill/>
                </a:ln>
                <a:solidFill>
                  <a:prstClr val="white">
                    <a:lumMod val="50000"/>
                  </a:prstClr>
                </a:solidFill>
                <a:effectLst/>
                <a:uLnTx/>
                <a:uFillTx/>
                <a:ea typeface="Roboto Condensed" panose="02000000000000000000" pitchFamily="2" charset="0"/>
                <a:cs typeface="Roboto Condensed" panose="02000000000000000000" pitchFamily="2" charset="0"/>
              </a:rPr>
              <a:t>(предоставляется в отношении взносов, уплаченных налогоплательщиком, начиная с 01.01.2025)</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ysClr val="windowText" lastClr="000000"/>
              </a:solidFill>
              <a:effectLst/>
              <a:uLnTx/>
              <a:uFillTx/>
            </a:endParaRPr>
          </a:p>
        </p:txBody>
      </p:sp>
      <p:sp>
        <p:nvSpPr>
          <p:cNvPr id="26" name="Прямоугольник 25"/>
          <p:cNvSpPr/>
          <p:nvPr/>
        </p:nvSpPr>
        <p:spPr>
          <a:xfrm>
            <a:off x="1445689" y="2656642"/>
            <a:ext cx="4658883" cy="1015663"/>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800" b="0" i="0" u="none" strike="noStrike" kern="0" cap="none" spc="0" normalizeH="0" baseline="0" noProof="0" dirty="0" smtClean="0">
                <a:ln>
                  <a:noFill/>
                </a:ln>
                <a:solidFill>
                  <a:sysClr val="windowText" lastClr="000000"/>
                </a:solidFill>
                <a:effectLst/>
                <a:uLnTx/>
                <a:uFillTx/>
              </a:rPr>
              <a:t>Сберегательные взносы по договору ДСГ</a:t>
            </a:r>
          </a:p>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200" b="0" i="0" u="none" strike="noStrike" kern="0" cap="none" spc="0" normalizeH="0" baseline="0" noProof="0" dirty="0" smtClean="0">
                <a:ln>
                  <a:noFill/>
                </a:ln>
                <a:solidFill>
                  <a:prstClr val="white">
                    <a:lumMod val="50000"/>
                  </a:prstClr>
                </a:solidFill>
                <a:effectLst/>
                <a:uLnTx/>
                <a:uFillTx/>
                <a:ea typeface="Roboto Condensed" panose="02000000000000000000" pitchFamily="2" charset="0"/>
                <a:cs typeface="Roboto Condensed" panose="02000000000000000000" pitchFamily="2" charset="0"/>
              </a:rPr>
              <a:t>(предоставляется в отношении взносов, уплаченных начиная с 01.01.2024)</a:t>
            </a:r>
          </a:p>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800" b="0" i="0" u="none" strike="noStrike" kern="0" cap="none" spc="0" normalizeH="0" baseline="0" noProof="0" dirty="0" smtClean="0">
                <a:ln>
                  <a:noFill/>
                </a:ln>
                <a:solidFill>
                  <a:sysClr val="windowText" lastClr="000000"/>
                </a:solidFill>
                <a:effectLst/>
                <a:uLnTx/>
                <a:uFillTx/>
              </a:rPr>
              <a:t>		</a:t>
            </a:r>
          </a:p>
        </p:txBody>
      </p:sp>
      <p:sp>
        <p:nvSpPr>
          <p:cNvPr id="32" name="Прямоугольник 31"/>
          <p:cNvSpPr/>
          <p:nvPr/>
        </p:nvSpPr>
        <p:spPr>
          <a:xfrm>
            <a:off x="1049613" y="1733312"/>
            <a:ext cx="377026"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smtClean="0">
                <a:ln>
                  <a:noFill/>
                </a:ln>
                <a:solidFill>
                  <a:srgbClr val="166CFD"/>
                </a:solidFill>
                <a:effectLst/>
                <a:uLnTx/>
                <a:uFillTx/>
                <a:ea typeface="Golos Text" panose="020B0503020202020204" pitchFamily="34" charset="0"/>
              </a:rPr>
              <a:t>1.</a:t>
            </a:r>
            <a:endParaRPr kumimoji="0" lang="ru-RU" sz="1800" b="0" i="0" u="none" strike="noStrike" kern="0" cap="none" spc="0" normalizeH="0" baseline="0" noProof="0" dirty="0" smtClean="0">
              <a:ln>
                <a:noFill/>
              </a:ln>
              <a:solidFill>
                <a:sysClr val="windowText" lastClr="000000"/>
              </a:solidFill>
              <a:effectLst/>
              <a:uLnTx/>
              <a:uFillTx/>
            </a:endParaRPr>
          </a:p>
        </p:txBody>
      </p:sp>
      <p:sp>
        <p:nvSpPr>
          <p:cNvPr id="33" name="Прямоугольник 32"/>
          <p:cNvSpPr/>
          <p:nvPr/>
        </p:nvSpPr>
        <p:spPr>
          <a:xfrm>
            <a:off x="1049613" y="2656642"/>
            <a:ext cx="377026"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smtClean="0">
                <a:ln>
                  <a:noFill/>
                </a:ln>
                <a:solidFill>
                  <a:srgbClr val="166CFD"/>
                </a:solidFill>
                <a:effectLst/>
                <a:uLnTx/>
                <a:uFillTx/>
                <a:ea typeface="Golos Text" panose="020B0503020202020204" pitchFamily="34" charset="0"/>
              </a:rPr>
              <a:t>2.</a:t>
            </a:r>
            <a:endParaRPr kumimoji="0" lang="ru-RU" sz="1800" b="0" i="0" u="none" strike="noStrike" kern="0" cap="none" spc="0" normalizeH="0" baseline="0" noProof="0" dirty="0" smtClean="0">
              <a:ln>
                <a:noFill/>
              </a:ln>
              <a:solidFill>
                <a:sysClr val="windowText" lastClr="000000"/>
              </a:solidFill>
              <a:effectLst/>
              <a:uLnTx/>
              <a:uFillTx/>
            </a:endParaRPr>
          </a:p>
        </p:txBody>
      </p:sp>
      <p:sp>
        <p:nvSpPr>
          <p:cNvPr id="34" name="Прямоугольник 33"/>
          <p:cNvSpPr/>
          <p:nvPr/>
        </p:nvSpPr>
        <p:spPr>
          <a:xfrm>
            <a:off x="1049613" y="4810764"/>
            <a:ext cx="377026"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smtClean="0">
                <a:ln>
                  <a:noFill/>
                </a:ln>
                <a:solidFill>
                  <a:srgbClr val="166CFD"/>
                </a:solidFill>
                <a:effectLst/>
                <a:uLnTx/>
                <a:uFillTx/>
                <a:ea typeface="Golos Text" panose="020B0503020202020204" pitchFamily="34" charset="0"/>
              </a:rPr>
              <a:t>4.</a:t>
            </a:r>
            <a:endParaRPr kumimoji="0" lang="ru-RU" sz="1800" b="0" i="0" u="none" strike="noStrike" kern="0" cap="none" spc="0" normalizeH="0" baseline="0" noProof="0" dirty="0" smtClean="0">
              <a:ln>
                <a:noFill/>
              </a:ln>
              <a:solidFill>
                <a:sysClr val="windowText" lastClr="000000"/>
              </a:solidFill>
              <a:effectLst/>
              <a:uLnTx/>
              <a:uFillTx/>
            </a:endParaRPr>
          </a:p>
        </p:txBody>
      </p:sp>
      <p:sp>
        <p:nvSpPr>
          <p:cNvPr id="35" name="Прямоугольник 34"/>
          <p:cNvSpPr/>
          <p:nvPr/>
        </p:nvSpPr>
        <p:spPr>
          <a:xfrm>
            <a:off x="1022901" y="3782663"/>
            <a:ext cx="377026"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smtClean="0">
                <a:ln>
                  <a:noFill/>
                </a:ln>
                <a:solidFill>
                  <a:srgbClr val="166CFD"/>
                </a:solidFill>
                <a:effectLst/>
                <a:uLnTx/>
                <a:uFillTx/>
                <a:ea typeface="Golos Text" panose="020B0503020202020204" pitchFamily="34" charset="0"/>
              </a:rPr>
              <a:t>3.</a:t>
            </a:r>
            <a:endParaRPr kumimoji="0" lang="ru-RU" sz="1800" b="0" i="0" u="none" strike="noStrike" kern="0" cap="none" spc="0" normalizeH="0" baseline="0" noProof="0" dirty="0" smtClean="0">
              <a:ln>
                <a:noFill/>
              </a:ln>
              <a:solidFill>
                <a:sysClr val="windowText" lastClr="000000"/>
              </a:solidFill>
              <a:effectLst/>
              <a:uLnTx/>
              <a:uFillTx/>
            </a:endParaRPr>
          </a:p>
        </p:txBody>
      </p:sp>
      <p:sp>
        <p:nvSpPr>
          <p:cNvPr id="36" name="Прямоугольник 35"/>
          <p:cNvSpPr/>
          <p:nvPr/>
        </p:nvSpPr>
        <p:spPr>
          <a:xfrm>
            <a:off x="1426639" y="4798325"/>
            <a:ext cx="4677933" cy="1200329"/>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800" b="0" i="0" u="none" strike="noStrike" kern="0" cap="none" spc="0" normalizeH="0" baseline="0" noProof="0" dirty="0" smtClean="0">
                <a:ln>
                  <a:noFill/>
                </a:ln>
                <a:solidFill>
                  <a:sysClr val="windowText" lastClr="000000"/>
                </a:solidFill>
                <a:effectLst/>
                <a:uLnTx/>
                <a:uFillTx/>
              </a:rPr>
              <a:t>Положительный финансовый результат, полученный по операциям на ИИС </a:t>
            </a:r>
            <a:r>
              <a:rPr kumimoji="0" lang="ru-RU" sz="1200" b="0" i="0" u="none" strike="noStrike" kern="0" cap="none" spc="0" normalizeH="0" baseline="0" noProof="0" dirty="0" smtClean="0">
                <a:ln>
                  <a:noFill/>
                </a:ln>
                <a:solidFill>
                  <a:prstClr val="white">
                    <a:lumMod val="50000"/>
                  </a:prstClr>
                </a:solidFill>
                <a:effectLst/>
                <a:uLnTx/>
                <a:uFillTx/>
                <a:ea typeface="Roboto Condensed" panose="02000000000000000000" pitchFamily="2" charset="0"/>
                <a:cs typeface="Roboto Condensed" panose="02000000000000000000" pitchFamily="2" charset="0"/>
              </a:rPr>
              <a:t>(предоставляется в отношении ИИС, открытого с 01.01.2024)</a:t>
            </a:r>
            <a:r>
              <a:rPr kumimoji="0" lang="ru-RU" sz="1800" b="1" i="0" u="none" strike="noStrike" kern="0" cap="none" spc="0" normalizeH="0" baseline="0" noProof="0" dirty="0" smtClean="0">
                <a:ln>
                  <a:noFill/>
                </a:ln>
                <a:solidFill>
                  <a:srgbClr val="FF0000"/>
                </a:solidFill>
                <a:effectLst/>
                <a:uLnTx/>
                <a:uFillTx/>
                <a:ea typeface="Roboto Condensed" panose="02000000000000000000" pitchFamily="2" charset="0"/>
                <a:cs typeface="Roboto Condensed" panose="02000000000000000000" pitchFamily="2" charset="0"/>
              </a:rPr>
              <a:t>*</a:t>
            </a:r>
          </a:p>
          <a:p>
            <a:pPr marL="0" marR="0" lvl="0" indent="0" algn="just"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ysClr val="windowText" lastClr="000000"/>
              </a:solidFill>
              <a:effectLst/>
              <a:uLnTx/>
              <a:uFillTx/>
            </a:endParaRPr>
          </a:p>
        </p:txBody>
      </p:sp>
      <p:sp>
        <p:nvSpPr>
          <p:cNvPr id="37" name="Прямоугольник 36"/>
          <p:cNvSpPr/>
          <p:nvPr/>
        </p:nvSpPr>
        <p:spPr>
          <a:xfrm>
            <a:off x="1409452" y="3782662"/>
            <a:ext cx="4695120" cy="1107996"/>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800" b="0" i="0" u="none" strike="noStrike" kern="0" cap="none" spc="0" normalizeH="0" baseline="0" noProof="0" dirty="0" smtClean="0">
                <a:ln>
                  <a:noFill/>
                </a:ln>
                <a:solidFill>
                  <a:sysClr val="windowText" lastClr="000000"/>
                </a:solidFill>
                <a:effectLst/>
                <a:uLnTx/>
                <a:uFillTx/>
              </a:rPr>
              <a:t>Денежные средства, внесенные на ИИС </a:t>
            </a:r>
            <a:r>
              <a:rPr kumimoji="0" lang="ru-RU" sz="1200" b="0" i="0" u="none" strike="noStrike" kern="0" cap="none" spc="0" normalizeH="0" baseline="0" noProof="0" dirty="0" smtClean="0">
                <a:ln>
                  <a:noFill/>
                </a:ln>
                <a:solidFill>
                  <a:prstClr val="white">
                    <a:lumMod val="50000"/>
                  </a:prstClr>
                </a:solidFill>
                <a:effectLst/>
                <a:uLnTx/>
                <a:uFillTx/>
                <a:ea typeface="Roboto Condensed" panose="02000000000000000000" pitchFamily="2" charset="0"/>
                <a:cs typeface="Roboto Condensed" panose="02000000000000000000" pitchFamily="2" charset="0"/>
              </a:rPr>
              <a:t>(предоставляется в отношении денежных средств, внесенных начиная с 01.01.2024)</a:t>
            </a:r>
            <a:r>
              <a:rPr kumimoji="0" lang="ru-RU" sz="1800" b="1" i="0" u="none" strike="noStrike" kern="0" cap="none" spc="0" normalizeH="0" baseline="0" noProof="0" dirty="0" smtClean="0">
                <a:ln>
                  <a:noFill/>
                </a:ln>
                <a:solidFill>
                  <a:srgbClr val="FF0000"/>
                </a:solidFill>
                <a:effectLst/>
                <a:uLnTx/>
                <a:uFillTx/>
                <a:ea typeface="Roboto Condensed" panose="02000000000000000000" pitchFamily="2" charset="0"/>
                <a:cs typeface="Roboto Condensed" panose="02000000000000000000" pitchFamily="2" charset="0"/>
              </a:rPr>
              <a:t>*</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dirty="0" smtClean="0">
              <a:ln>
                <a:noFill/>
              </a:ln>
              <a:solidFill>
                <a:sysClr val="windowText" lastClr="000000"/>
              </a:solidFill>
              <a:effectLst/>
              <a:uLnTx/>
              <a:uFillTx/>
            </a:endParaRPr>
          </a:p>
        </p:txBody>
      </p:sp>
      <p:sp>
        <p:nvSpPr>
          <p:cNvPr id="38" name="Прямоугольник 37"/>
          <p:cNvSpPr/>
          <p:nvPr/>
        </p:nvSpPr>
        <p:spPr>
          <a:xfrm>
            <a:off x="1038755" y="6042391"/>
            <a:ext cx="5065817" cy="584775"/>
          </a:xfrm>
          <a:prstGeom prst="rect">
            <a:avLst/>
          </a:prstGeom>
        </p:spPr>
        <p:txBody>
          <a:bodyPr wrap="square">
            <a:spAutoFit/>
          </a:bodyPr>
          <a:lstStyle/>
          <a:p>
            <a:pPr algn="just"/>
            <a:r>
              <a:rPr lang="ru-RU" sz="1600" b="1" i="1" kern="0" dirty="0">
                <a:solidFill>
                  <a:srgbClr val="0460FB"/>
                </a:solidFill>
                <a:latin typeface="Arial Narrow" panose="020B0606020202030204" pitchFamily="34" charset="0"/>
                <a:cs typeface="Tahoma"/>
              </a:rPr>
              <a:t>Существуют</a:t>
            </a:r>
            <a:r>
              <a:rPr lang="ru-RU" sz="1600" i="1" kern="0" dirty="0" smtClean="0">
                <a:solidFill>
                  <a:prstClr val="white">
                    <a:lumMod val="50000"/>
                  </a:prstClr>
                </a:solidFill>
                <a:ea typeface="Roboto Condensed" panose="02000000000000000000" pitchFamily="2" charset="0"/>
                <a:cs typeface="Roboto Condensed" panose="02000000000000000000" pitchFamily="2" charset="0"/>
              </a:rPr>
              <a:t>  </a:t>
            </a:r>
            <a:r>
              <a:rPr lang="ru-RU" sz="1600" b="1" i="1" kern="0" dirty="0">
                <a:solidFill>
                  <a:srgbClr val="0460FB"/>
                </a:solidFill>
                <a:latin typeface="Arial Narrow" panose="020B0606020202030204" pitchFamily="34" charset="0"/>
                <a:cs typeface="Tahoma"/>
              </a:rPr>
              <a:t>возможность</a:t>
            </a:r>
            <a:r>
              <a:rPr lang="ru-RU" sz="1600" i="1" kern="0" dirty="0" smtClean="0">
                <a:solidFill>
                  <a:prstClr val="white">
                    <a:lumMod val="50000"/>
                  </a:prstClr>
                </a:solidFill>
                <a:ea typeface="Roboto Condensed" panose="02000000000000000000" pitchFamily="2" charset="0"/>
                <a:cs typeface="Roboto Condensed" panose="02000000000000000000" pitchFamily="2" charset="0"/>
              </a:rPr>
              <a:t> </a:t>
            </a:r>
            <a:r>
              <a:rPr lang="ru-RU" sz="1600" b="1" i="1" kern="0" dirty="0">
                <a:solidFill>
                  <a:srgbClr val="0460FB"/>
                </a:solidFill>
                <a:latin typeface="Arial Narrow" panose="020B0606020202030204" pitchFamily="34" charset="0"/>
                <a:cs typeface="Tahoma"/>
              </a:rPr>
              <a:t>получения</a:t>
            </a:r>
            <a:r>
              <a:rPr lang="ru-RU" sz="1600" i="1" kern="0" dirty="0" smtClean="0">
                <a:solidFill>
                  <a:prstClr val="white">
                    <a:lumMod val="50000"/>
                  </a:prstClr>
                </a:solidFill>
                <a:ea typeface="Roboto Condensed" panose="02000000000000000000" pitchFamily="2" charset="0"/>
                <a:cs typeface="Roboto Condensed" panose="02000000000000000000" pitchFamily="2" charset="0"/>
              </a:rPr>
              <a:t> </a:t>
            </a:r>
            <a:r>
              <a:rPr lang="ru-RU" sz="1600" b="1" i="1" kern="0" dirty="0">
                <a:solidFill>
                  <a:srgbClr val="0460FB"/>
                </a:solidFill>
                <a:latin typeface="Arial Narrow" panose="020B0606020202030204" pitchFamily="34" charset="0"/>
                <a:cs typeface="Tahoma"/>
              </a:rPr>
              <a:t>такого</a:t>
            </a:r>
            <a:r>
              <a:rPr lang="ru-RU" sz="1600" i="1" kern="0" dirty="0" smtClean="0">
                <a:solidFill>
                  <a:prstClr val="white">
                    <a:lumMod val="50000"/>
                  </a:prstClr>
                </a:solidFill>
                <a:ea typeface="Roboto Condensed" panose="02000000000000000000" pitchFamily="2" charset="0"/>
                <a:cs typeface="Roboto Condensed" panose="02000000000000000000" pitchFamily="2" charset="0"/>
              </a:rPr>
              <a:t> </a:t>
            </a:r>
            <a:r>
              <a:rPr lang="ru-RU" sz="1600" b="1" i="1" kern="0" dirty="0" smtClean="0">
                <a:solidFill>
                  <a:srgbClr val="0460FB"/>
                </a:solidFill>
                <a:latin typeface="Arial Narrow" panose="020B0606020202030204" pitchFamily="34" charset="0"/>
                <a:cs typeface="Tahoma"/>
              </a:rPr>
              <a:t>вычета</a:t>
            </a:r>
            <a:r>
              <a:rPr lang="ru-RU" sz="1600" i="1" kern="0" dirty="0" smtClean="0">
                <a:solidFill>
                  <a:prstClr val="white">
                    <a:lumMod val="50000"/>
                  </a:prstClr>
                </a:solidFill>
                <a:ea typeface="Roboto Condensed" panose="02000000000000000000" pitchFamily="2" charset="0"/>
                <a:cs typeface="Roboto Condensed" panose="02000000000000000000" pitchFamily="2" charset="0"/>
              </a:rPr>
              <a:t> </a:t>
            </a:r>
            <a:r>
              <a:rPr lang="ru-RU" sz="1600" b="1" i="1" kern="0" dirty="0">
                <a:solidFill>
                  <a:srgbClr val="0460FB"/>
                </a:solidFill>
                <a:latin typeface="Arial Narrow" panose="020B0606020202030204" pitchFamily="34" charset="0"/>
                <a:cs typeface="Tahoma"/>
              </a:rPr>
              <a:t>по</a:t>
            </a:r>
            <a:r>
              <a:rPr lang="ru-RU" sz="1600" i="1" kern="0" dirty="0" smtClean="0">
                <a:solidFill>
                  <a:prstClr val="white">
                    <a:lumMod val="50000"/>
                  </a:prstClr>
                </a:solidFill>
                <a:ea typeface="Roboto Condensed" panose="02000000000000000000" pitchFamily="2" charset="0"/>
                <a:cs typeface="Roboto Condensed" panose="02000000000000000000" pitchFamily="2" charset="0"/>
              </a:rPr>
              <a:t> </a:t>
            </a:r>
            <a:r>
              <a:rPr lang="ru-RU" sz="1600" b="1" i="1" kern="0" dirty="0">
                <a:solidFill>
                  <a:srgbClr val="0460FB"/>
                </a:solidFill>
                <a:latin typeface="Arial Narrow" panose="020B0606020202030204" pitchFamily="34" charset="0"/>
                <a:cs typeface="Tahoma"/>
              </a:rPr>
              <a:t>счетам</a:t>
            </a:r>
            <a:r>
              <a:rPr lang="ru-RU" sz="1600" i="1" kern="0" dirty="0" smtClean="0">
                <a:solidFill>
                  <a:prstClr val="white">
                    <a:lumMod val="50000"/>
                  </a:prstClr>
                </a:solidFill>
                <a:ea typeface="Roboto Condensed" panose="02000000000000000000" pitchFamily="2" charset="0"/>
                <a:cs typeface="Roboto Condensed" panose="02000000000000000000" pitchFamily="2" charset="0"/>
              </a:rPr>
              <a:t>, </a:t>
            </a:r>
            <a:r>
              <a:rPr lang="ru-RU" sz="1600" b="1" i="1" kern="0" dirty="0">
                <a:solidFill>
                  <a:srgbClr val="0460FB"/>
                </a:solidFill>
                <a:latin typeface="Arial Narrow" panose="020B0606020202030204" pitchFamily="34" charset="0"/>
                <a:cs typeface="Tahoma"/>
              </a:rPr>
              <a:t>открытым</a:t>
            </a:r>
            <a:r>
              <a:rPr lang="ru-RU" sz="1600" i="1" kern="0" dirty="0" smtClean="0">
                <a:solidFill>
                  <a:prstClr val="white">
                    <a:lumMod val="50000"/>
                  </a:prstClr>
                </a:solidFill>
                <a:ea typeface="Roboto Condensed" panose="02000000000000000000" pitchFamily="2" charset="0"/>
                <a:cs typeface="Roboto Condensed" panose="02000000000000000000" pitchFamily="2" charset="0"/>
              </a:rPr>
              <a:t> </a:t>
            </a:r>
            <a:r>
              <a:rPr lang="ru-RU" sz="1600" b="1" i="1" kern="0" dirty="0" smtClean="0">
                <a:solidFill>
                  <a:srgbClr val="0460FB"/>
                </a:solidFill>
                <a:latin typeface="Arial Narrow" panose="020B0606020202030204" pitchFamily="34" charset="0"/>
                <a:cs typeface="Tahoma"/>
              </a:rPr>
              <a:t>ранее</a:t>
            </a:r>
            <a:r>
              <a:rPr lang="ru-RU" sz="1600" i="1" kern="0" dirty="0">
                <a:solidFill>
                  <a:prstClr val="white">
                    <a:lumMod val="50000"/>
                  </a:prstClr>
                </a:solidFill>
                <a:latin typeface="Arial Narrow" panose="020B0606020202030204" pitchFamily="34" charset="0"/>
                <a:cs typeface="Tahoma"/>
              </a:rPr>
              <a:t>.</a:t>
            </a:r>
            <a:endParaRPr lang="ru-RU" sz="1600" i="1" kern="0" dirty="0" smtClean="0">
              <a:solidFill>
                <a:srgbClr val="FF0000"/>
              </a:solidFill>
              <a:ea typeface="Roboto Condensed" panose="02000000000000000000" pitchFamily="2" charset="0"/>
              <a:cs typeface="Roboto Condensed" panose="02000000000000000000" pitchFamily="2" charset="0"/>
            </a:endParaRPr>
          </a:p>
        </p:txBody>
      </p:sp>
      <p:sp>
        <p:nvSpPr>
          <p:cNvPr id="39" name="Прямоугольник 38"/>
          <p:cNvSpPr/>
          <p:nvPr/>
        </p:nvSpPr>
        <p:spPr>
          <a:xfrm>
            <a:off x="863147" y="6042391"/>
            <a:ext cx="274434" cy="369332"/>
          </a:xfrm>
          <a:prstGeom prst="rect">
            <a:avLst/>
          </a:prstGeom>
        </p:spPr>
        <p:txBody>
          <a:bodyPr wrap="none">
            <a:spAutoFit/>
          </a:bodyPr>
          <a:lstStyle/>
          <a:p>
            <a:pPr algn="just">
              <a:defRPr/>
            </a:pPr>
            <a:r>
              <a:rPr lang="ru-RU" b="1" kern="0" dirty="0" smtClean="0">
                <a:solidFill>
                  <a:srgbClr val="FF0000"/>
                </a:solidFill>
                <a:ea typeface="Roboto Condensed" panose="02000000000000000000" pitchFamily="2" charset="0"/>
                <a:cs typeface="Roboto Condensed" panose="02000000000000000000" pitchFamily="2" charset="0"/>
              </a:rPr>
              <a:t>*</a:t>
            </a:r>
          </a:p>
        </p:txBody>
      </p:sp>
      <p:cxnSp>
        <p:nvCxnSpPr>
          <p:cNvPr id="40" name="Straight Connector 25">
            <a:extLst>
              <a:ext uri="{FF2B5EF4-FFF2-40B4-BE49-F238E27FC236}">
                <a16:creationId xmlns:a16="http://schemas.microsoft.com/office/drawing/2014/main" xmlns="" id="{172880E2-7B9D-4A5D-2F77-7CC1D765EAB9}"/>
              </a:ext>
            </a:extLst>
          </p:cNvPr>
          <p:cNvCxnSpPr>
            <a:cxnSpLocks/>
          </p:cNvCxnSpPr>
          <p:nvPr/>
        </p:nvCxnSpPr>
        <p:spPr>
          <a:xfrm flipH="1">
            <a:off x="6148717" y="1086184"/>
            <a:ext cx="46966" cy="5781341"/>
          </a:xfrm>
          <a:prstGeom prst="line">
            <a:avLst/>
          </a:prstGeom>
          <a:noFill/>
          <a:ln w="9525" cap="flat" cmpd="sng" algn="ctr">
            <a:solidFill>
              <a:sysClr val="window" lastClr="FFFFFF">
                <a:lumMod val="85000"/>
              </a:sysClr>
            </a:solidFill>
            <a:prstDash val="lgDash"/>
          </a:ln>
          <a:effectLst/>
        </p:spPr>
      </p:cxnSp>
      <p:sp>
        <p:nvSpPr>
          <p:cNvPr id="41" name="Правая фигурная скобка 40"/>
          <p:cNvSpPr/>
          <p:nvPr/>
        </p:nvSpPr>
        <p:spPr>
          <a:xfrm>
            <a:off x="6246036" y="1828800"/>
            <a:ext cx="459564" cy="2590800"/>
          </a:xfrm>
          <a:prstGeom prst="rightBrace">
            <a:avLst/>
          </a:prstGeom>
          <a:noFill/>
          <a:ln w="25400" cap="flat" cmpd="sng" algn="ctr">
            <a:solidFill>
              <a:srgbClr val="2609F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smtClean="0">
              <a:ln>
                <a:noFill/>
              </a:ln>
              <a:solidFill>
                <a:prstClr val="black"/>
              </a:solidFill>
              <a:effectLst/>
              <a:uLnTx/>
              <a:uFillTx/>
              <a:latin typeface="Calibri"/>
              <a:ea typeface="+mn-ea"/>
              <a:cs typeface="+mn-cs"/>
            </a:endParaRPr>
          </a:p>
        </p:txBody>
      </p:sp>
      <p:sp>
        <p:nvSpPr>
          <p:cNvPr id="42" name="Прямоугольник 41"/>
          <p:cNvSpPr/>
          <p:nvPr/>
        </p:nvSpPr>
        <p:spPr>
          <a:xfrm>
            <a:off x="6823330" y="1363980"/>
            <a:ext cx="5052984" cy="369332"/>
          </a:xfrm>
          <a:prstGeom prst="rect">
            <a:avLst/>
          </a:prstGeom>
        </p:spPr>
        <p:txBody>
          <a:bodyPr wrap="square">
            <a:spAutoFit/>
          </a:bodyPr>
          <a:lstStyle/>
          <a:p>
            <a:pPr algn="ctr">
              <a:spcAft>
                <a:spcPts val="600"/>
              </a:spcAft>
              <a:defRPr/>
            </a:pPr>
            <a:r>
              <a:rPr lang="ru-RU" b="1" kern="0" dirty="0" smtClean="0">
                <a:solidFill>
                  <a:srgbClr val="0561FC"/>
                </a:solidFill>
                <a:ea typeface="Roboto Condensed" panose="02000000000000000000" pitchFamily="2" charset="0"/>
                <a:cs typeface="Roboto Condensed" panose="02000000000000000000" pitchFamily="2" charset="0"/>
              </a:rPr>
              <a:t>Размер вычета</a:t>
            </a:r>
            <a:endParaRPr lang="ru-RU" b="1" kern="0" dirty="0">
              <a:solidFill>
                <a:srgbClr val="57565A">
                  <a:lumMod val="75000"/>
                </a:srgbClr>
              </a:solidFill>
              <a:ea typeface="Roboto Condensed" panose="02000000000000000000" pitchFamily="2" charset="0"/>
              <a:cs typeface="Roboto Condensed" panose="02000000000000000000" pitchFamily="2" charset="0"/>
            </a:endParaRPr>
          </a:p>
        </p:txBody>
      </p:sp>
      <p:sp>
        <p:nvSpPr>
          <p:cNvPr id="43" name="Прямоугольник 4">
            <a:extLst>
              <a:ext uri="{FF2B5EF4-FFF2-40B4-BE49-F238E27FC236}">
                <a16:creationId xmlns:a16="http://schemas.microsoft.com/office/drawing/2014/main" xmlns="" id="{75346BB2-0B4C-31F4-57C4-6A79DD7F3062}"/>
              </a:ext>
            </a:extLst>
          </p:cNvPr>
          <p:cNvSpPr/>
          <p:nvPr/>
        </p:nvSpPr>
        <p:spPr>
          <a:xfrm>
            <a:off x="7336970" y="2500433"/>
            <a:ext cx="4572000" cy="1046440"/>
          </a:xfrm>
          <a:prstGeom prst="rect">
            <a:avLst/>
          </a:prstGeom>
          <a:noFill/>
        </p:spPr>
        <p:txBody>
          <a:bodyPr wrap="square" lIns="0" tIns="0" rIns="0" bIns="0">
            <a:spAutoFit/>
          </a:bodyPr>
          <a:lstStyle/>
          <a:p>
            <a:pPr algn="ctr" defTabSz="1219170">
              <a:defRPr/>
            </a:pPr>
            <a:r>
              <a:rPr lang="ru-RU" sz="4800" b="1" kern="0" dirty="0" smtClean="0">
                <a:solidFill>
                  <a:srgbClr val="166CFD"/>
                </a:solidFill>
                <a:ea typeface="Golos Text" panose="020B0503020202020204" pitchFamily="34" charset="0"/>
              </a:rPr>
              <a:t>400 </a:t>
            </a:r>
            <a:r>
              <a:rPr lang="ru-RU" sz="2800" b="1" kern="0" dirty="0" smtClean="0">
                <a:solidFill>
                  <a:srgbClr val="166CFD"/>
                </a:solidFill>
                <a:ea typeface="Golos Text" panose="020B0503020202020204" pitchFamily="34" charset="0"/>
              </a:rPr>
              <a:t>тыс. руб. </a:t>
            </a:r>
          </a:p>
          <a:p>
            <a:pPr algn="ctr" defTabSz="1219170">
              <a:defRPr/>
            </a:pPr>
            <a:r>
              <a:rPr lang="ru-RU" sz="2000" b="1" kern="0" dirty="0" smtClean="0">
                <a:solidFill>
                  <a:srgbClr val="FFC000"/>
                </a:solidFill>
                <a:ea typeface="Golos Text" panose="020B0503020202020204" pitchFamily="34" charset="0"/>
              </a:rPr>
              <a:t>(по первым трём видам расходов)</a:t>
            </a:r>
            <a:endParaRPr lang="ru-RU" sz="2000" b="1" kern="0" dirty="0">
              <a:solidFill>
                <a:srgbClr val="FFC000"/>
              </a:solidFill>
              <a:ea typeface="Golos Text" panose="020B0503020202020204" pitchFamily="34" charset="0"/>
            </a:endParaRPr>
          </a:p>
        </p:txBody>
      </p:sp>
      <p:cxnSp>
        <p:nvCxnSpPr>
          <p:cNvPr id="44" name="Прямая со стрелкой 43"/>
          <p:cNvCxnSpPr/>
          <p:nvPr/>
        </p:nvCxnSpPr>
        <p:spPr>
          <a:xfrm>
            <a:off x="6195683" y="5257800"/>
            <a:ext cx="509917" cy="0"/>
          </a:xfrm>
          <a:prstGeom prst="straightConnector1">
            <a:avLst/>
          </a:prstGeom>
          <a:ln w="25400">
            <a:solidFill>
              <a:srgbClr val="2609FD"/>
            </a:solidFill>
            <a:tailEnd type="arrow"/>
          </a:ln>
        </p:spPr>
        <p:style>
          <a:lnRef idx="1">
            <a:schemeClr val="accent1"/>
          </a:lnRef>
          <a:fillRef idx="0">
            <a:schemeClr val="accent1"/>
          </a:fillRef>
          <a:effectRef idx="0">
            <a:schemeClr val="accent1"/>
          </a:effectRef>
          <a:fontRef idx="minor">
            <a:schemeClr val="tx1"/>
          </a:fontRef>
        </p:style>
      </p:cxnSp>
      <p:sp>
        <p:nvSpPr>
          <p:cNvPr id="45" name="Прямоугольник 44"/>
          <p:cNvSpPr/>
          <p:nvPr/>
        </p:nvSpPr>
        <p:spPr>
          <a:xfrm>
            <a:off x="7160760" y="4900380"/>
            <a:ext cx="4390946" cy="646331"/>
          </a:xfrm>
          <a:prstGeom prst="rect">
            <a:avLst/>
          </a:prstGeom>
        </p:spPr>
        <p:txBody>
          <a:bodyPr wrap="none">
            <a:spAutoFit/>
          </a:bodyPr>
          <a:lstStyle/>
          <a:p>
            <a:pPr algn="ctr" defTabSz="1219170">
              <a:defRPr/>
            </a:pPr>
            <a:r>
              <a:rPr lang="ru-RU" sz="3600" b="1" kern="0" dirty="0" smtClean="0">
                <a:solidFill>
                  <a:srgbClr val="166CFD"/>
                </a:solidFill>
                <a:ea typeface="Golos Text" panose="020B0503020202020204" pitchFamily="34" charset="0"/>
              </a:rPr>
              <a:t>Не более 30 млн</a:t>
            </a:r>
            <a:r>
              <a:rPr lang="ru-RU" b="1" kern="0" dirty="0" smtClean="0">
                <a:solidFill>
                  <a:srgbClr val="166CFD"/>
                </a:solidFill>
                <a:ea typeface="Golos Text" panose="020B0503020202020204" pitchFamily="34" charset="0"/>
              </a:rPr>
              <a:t> </a:t>
            </a:r>
            <a:r>
              <a:rPr lang="ru-RU" sz="3600" b="1" kern="0" dirty="0">
                <a:solidFill>
                  <a:srgbClr val="166CFD"/>
                </a:solidFill>
                <a:ea typeface="Golos Text" panose="020B0503020202020204" pitchFamily="34" charset="0"/>
              </a:rPr>
              <a:t>руб</a:t>
            </a:r>
            <a:r>
              <a:rPr lang="ru-RU" b="1" kern="0" dirty="0">
                <a:solidFill>
                  <a:srgbClr val="166CFD"/>
                </a:solidFill>
                <a:ea typeface="Golos Text" panose="020B0503020202020204" pitchFamily="34" charset="0"/>
              </a:rPr>
              <a:t>. </a:t>
            </a:r>
          </a:p>
        </p:txBody>
      </p:sp>
    </p:spTree>
    <p:extLst>
      <p:ext uri="{BB962C8B-B14F-4D97-AF65-F5344CB8AC3E}">
        <p14:creationId xmlns:p14="http://schemas.microsoft.com/office/powerpoint/2010/main" val="35743459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a:extLst>
              <a:ext uri="{FF2B5EF4-FFF2-40B4-BE49-F238E27FC236}">
                <a16:creationId xmlns="" xmlns:a16="http://schemas.microsoft.com/office/drawing/2014/main" id="{2344D0E4-F4CC-4666-BA65-228B5D600976}"/>
              </a:ext>
            </a:extLst>
          </p:cNvPr>
          <p:cNvSpPr txBox="1">
            <a:spLocks/>
          </p:cNvSpPr>
          <p:nvPr/>
        </p:nvSpPr>
        <p:spPr>
          <a:xfrm>
            <a:off x="5225144" y="65865"/>
            <a:ext cx="6651170" cy="968278"/>
          </a:xfrm>
          <a:prstGeom prst="rect">
            <a:avLst/>
          </a:prstGeom>
        </p:spPr>
        <p:txBody>
          <a:bodyPr vert="horz" lIns="0" tIns="0" rIns="0" bIns="0" rtlCol="0" anchor="ctr">
            <a:noAutofit/>
          </a:bodyPr>
          <a:lstStyle>
            <a:lvl1pPr marL="0" indent="0" algn="ctr" defTabSz="1219170" rtl="0" eaLnBrk="1" latinLnBrk="0" hangingPunct="1">
              <a:spcBef>
                <a:spcPct val="20000"/>
              </a:spcBef>
              <a:buClr>
                <a:schemeClr val="accent1"/>
              </a:buClr>
              <a:buFont typeface="Arial" panose="020B0604020202020204" pitchFamily="34" charset="0"/>
              <a:buNone/>
              <a:defRPr sz="2000" kern="800" spc="-13">
                <a:solidFill>
                  <a:schemeClr val="tx1">
                    <a:tint val="75000"/>
                  </a:schemeClr>
                </a:solidFill>
                <a:latin typeface="+mn-lt"/>
                <a:ea typeface="+mn-ea"/>
                <a:cs typeface="+mn-cs"/>
              </a:defRPr>
            </a:lvl1pPr>
            <a:lvl2pPr marL="609585"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2pPr>
            <a:lvl3pPr marL="1219170"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3pPr>
            <a:lvl4pPr marL="1828754"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4pPr>
            <a:lvl5pPr marL="2438339"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5pPr>
            <a:lvl6pPr marL="3047924"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6pPr>
            <a:lvl7pPr marL="3657509"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7pPr>
            <a:lvl8pPr marL="4267093"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8pPr>
            <a:lvl9pPr marL="4876678"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9pPr>
          </a:lstStyle>
          <a:p>
            <a:pPr>
              <a:spcBef>
                <a:spcPts val="0"/>
              </a:spcBef>
              <a:buClr>
                <a:srgbClr val="5B9BD5"/>
              </a:buClr>
              <a:tabLst>
                <a:tab pos="342900" algn="l"/>
              </a:tabLst>
            </a:pPr>
            <a:endParaRPr lang="ru-RU" sz="3200" b="1" dirty="0">
              <a:solidFill>
                <a:prstClr val="black">
                  <a:lumMod val="75000"/>
                </a:prstClr>
              </a:solidFill>
              <a:latin typeface="Roboto Condensed" panose="02000000000000000000" pitchFamily="2" charset="0"/>
            </a:endParaRPr>
          </a:p>
        </p:txBody>
      </p:sp>
      <p:sp>
        <p:nvSpPr>
          <p:cNvPr id="7" name="Subtitle 2">
            <a:extLst>
              <a:ext uri="{FF2B5EF4-FFF2-40B4-BE49-F238E27FC236}">
                <a16:creationId xmlns="" xmlns:a16="http://schemas.microsoft.com/office/drawing/2014/main" id="{2344D0E4-F4CC-4666-BA65-228B5D600976}"/>
              </a:ext>
            </a:extLst>
          </p:cNvPr>
          <p:cNvSpPr txBox="1">
            <a:spLocks/>
          </p:cNvSpPr>
          <p:nvPr/>
        </p:nvSpPr>
        <p:spPr>
          <a:xfrm>
            <a:off x="5181599" y="76746"/>
            <a:ext cx="6727371" cy="1000940"/>
          </a:xfrm>
          <a:prstGeom prst="rect">
            <a:avLst/>
          </a:prstGeom>
        </p:spPr>
        <p:txBody>
          <a:bodyPr vert="horz" lIns="0" tIns="0" rIns="0" bIns="0" rtlCol="0" anchor="ctr">
            <a:noAutofit/>
          </a:bodyPr>
          <a:lstStyle>
            <a:lvl1pPr marL="0" indent="0" algn="ctr" defTabSz="1219170" rtl="0" eaLnBrk="1" latinLnBrk="0" hangingPunct="1">
              <a:spcBef>
                <a:spcPct val="20000"/>
              </a:spcBef>
              <a:buClr>
                <a:schemeClr val="accent1"/>
              </a:buClr>
              <a:buFont typeface="Arial" panose="020B0604020202020204" pitchFamily="34" charset="0"/>
              <a:buNone/>
              <a:defRPr sz="2000" kern="800" spc="-13">
                <a:solidFill>
                  <a:schemeClr val="tx1">
                    <a:tint val="75000"/>
                  </a:schemeClr>
                </a:solidFill>
                <a:latin typeface="+mn-lt"/>
                <a:ea typeface="+mn-ea"/>
                <a:cs typeface="+mn-cs"/>
              </a:defRPr>
            </a:lvl1pPr>
            <a:lvl2pPr marL="609585"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2pPr>
            <a:lvl3pPr marL="1219170"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3pPr>
            <a:lvl4pPr marL="1828754"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4pPr>
            <a:lvl5pPr marL="2438339"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5pPr>
            <a:lvl6pPr marL="3047924"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6pPr>
            <a:lvl7pPr marL="3657509"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7pPr>
            <a:lvl8pPr marL="4267093"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8pPr>
            <a:lvl9pPr marL="4876678"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9pPr>
          </a:lstStyle>
          <a:p>
            <a:pPr>
              <a:buClr>
                <a:srgbClr val="5B9BD5"/>
              </a:buClr>
            </a:pPr>
            <a:r>
              <a:rPr lang="ru-RU" sz="2800" b="1" u="sng" dirty="0" smtClean="0">
                <a:solidFill>
                  <a:prstClr val="black"/>
                </a:solidFill>
              </a:rPr>
              <a:t>Имущественные налоговые вычеты на приобретение жилья</a:t>
            </a:r>
            <a:endParaRPr lang="ru-RU" sz="2800" dirty="0">
              <a:solidFill>
                <a:prstClr val="black"/>
              </a:solidFill>
            </a:endParaRPr>
          </a:p>
        </p:txBody>
      </p:sp>
      <p:pic>
        <p:nvPicPr>
          <p:cNvPr id="21" name="Рисунок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8899" y="1422774"/>
            <a:ext cx="1293571" cy="1575098"/>
          </a:xfrm>
          <a:prstGeom prst="rect">
            <a:avLst/>
          </a:prstGeom>
          <a:ln>
            <a:solidFill>
              <a:srgbClr val="4F81BD"/>
            </a:solidFill>
          </a:ln>
        </p:spPr>
      </p:pic>
      <p:sp>
        <p:nvSpPr>
          <p:cNvPr id="22" name="Блок-схема: дисплей 21"/>
          <p:cNvSpPr/>
          <p:nvPr/>
        </p:nvSpPr>
        <p:spPr>
          <a:xfrm>
            <a:off x="2088636" y="1783174"/>
            <a:ext cx="3825445" cy="743477"/>
          </a:xfrm>
          <a:prstGeom prst="flowChartDisplay">
            <a:avLst/>
          </a:prstGeom>
          <a:ln w="28575">
            <a:solidFill>
              <a:schemeClr val="accent1"/>
            </a:solidFill>
            <a:prstDash val="solid"/>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dirty="0"/>
          </a:p>
        </p:txBody>
      </p:sp>
      <p:sp>
        <p:nvSpPr>
          <p:cNvPr id="23" name="TextBox 22"/>
          <p:cNvSpPr txBox="1"/>
          <p:nvPr/>
        </p:nvSpPr>
        <p:spPr>
          <a:xfrm>
            <a:off x="2517517" y="1687145"/>
            <a:ext cx="3188796" cy="935536"/>
          </a:xfrm>
          <a:prstGeom prst="rect">
            <a:avLst/>
          </a:prstGeom>
        </p:spPr>
        <p:txBody>
          <a:bodyPr vert="horz" wrap="square" lIns="104306" tIns="52153" rIns="104306" bIns="52153" rtlCol="0" anchor="ctr">
            <a:normAutofit fontScale="40000" lnSpcReduction="20000"/>
          </a:bodyPr>
          <a:lstStyle/>
          <a:p>
            <a:pPr marL="0" marR="0" lvl="0" indent="0" algn="ctr" defTabSz="582613" eaLnBrk="1" fontAlgn="base" latinLnBrk="0" hangingPunct="1">
              <a:lnSpc>
                <a:spcPct val="100000"/>
              </a:lnSpc>
              <a:spcBef>
                <a:spcPct val="0"/>
              </a:spcBef>
              <a:spcAft>
                <a:spcPct val="0"/>
              </a:spcAft>
              <a:buClrTx/>
              <a:buSzTx/>
              <a:buFontTx/>
              <a:buNone/>
              <a:tabLst/>
              <a:defRPr/>
            </a:pPr>
            <a:r>
              <a:rPr kumimoji="0" lang="ru-RU" sz="4800" b="1" i="0" u="none" strike="noStrike" kern="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sym typeface="Helvetica Light"/>
              </a:rPr>
              <a:t>2 000 000 рублей </a:t>
            </a:r>
            <a:r>
              <a:rPr kumimoji="0" lang="ru-RU" sz="4800" b="0" i="0" u="none" strike="noStrike" kern="0" cap="none" spc="0" normalizeH="0" baseline="0" noProof="0" dirty="0" smtClean="0">
                <a:ln>
                  <a:noFill/>
                </a:ln>
                <a:solidFill>
                  <a:srgbClr val="000000"/>
                </a:solidFill>
                <a:effectLst/>
                <a:uLnTx/>
                <a:uFillTx/>
                <a:latin typeface="Times New Roman" panose="02020603050405020304" pitchFamily="18" charset="0"/>
                <a:cs typeface="Times New Roman" panose="02020603050405020304" pitchFamily="18" charset="0"/>
                <a:sym typeface="Helvetica Light"/>
              </a:rPr>
              <a:t>– по расходам на приобретение</a:t>
            </a:r>
            <a:endParaRPr kumimoji="0" lang="ru-RU" sz="4800" b="1" i="0" u="none" strike="noStrike" kern="0" cap="none" spc="0" normalizeH="0" baseline="0" noProof="0" dirty="0" smtClean="0">
              <a:ln>
                <a:noFill/>
              </a:ln>
              <a:solidFill>
                <a:srgbClr val="005AA9"/>
              </a:solidFill>
              <a:effectLst/>
              <a:uLnTx/>
              <a:uFillTx/>
              <a:latin typeface="Times New Roman" panose="02020603050405020304" pitchFamily="18" charset="0"/>
              <a:ea typeface="+mj-ea"/>
              <a:cs typeface="Times New Roman" panose="02020603050405020304" pitchFamily="18" charset="0"/>
              <a:sym typeface="Helvetica Light"/>
            </a:endParaRPr>
          </a:p>
        </p:txBody>
      </p:sp>
      <p:pic>
        <p:nvPicPr>
          <p:cNvPr id="27" name="Рисунок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8898" y="3211560"/>
            <a:ext cx="1293571" cy="1517879"/>
          </a:xfrm>
          <a:prstGeom prst="rect">
            <a:avLst/>
          </a:prstGeom>
          <a:ln>
            <a:solidFill>
              <a:schemeClr val="accent1"/>
            </a:solidFill>
          </a:ln>
        </p:spPr>
      </p:pic>
      <p:sp>
        <p:nvSpPr>
          <p:cNvPr id="28" name="Блок-схема: дисплей 27"/>
          <p:cNvSpPr/>
          <p:nvPr/>
        </p:nvSpPr>
        <p:spPr>
          <a:xfrm>
            <a:off x="2049092" y="3487638"/>
            <a:ext cx="3864989" cy="809153"/>
          </a:xfrm>
          <a:prstGeom prst="flowChartDisplay">
            <a:avLst/>
          </a:prstGeom>
          <a:ln w="28575">
            <a:solidFill>
              <a:schemeClr val="accent1"/>
            </a:solidFill>
            <a:prstDash val="solid"/>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p>
        </p:txBody>
      </p:sp>
      <p:sp>
        <p:nvSpPr>
          <p:cNvPr id="29" name="TextBox 28"/>
          <p:cNvSpPr txBox="1"/>
          <p:nvPr/>
        </p:nvSpPr>
        <p:spPr>
          <a:xfrm>
            <a:off x="2309748" y="3496218"/>
            <a:ext cx="3604334" cy="864096"/>
          </a:xfrm>
          <a:prstGeom prst="rect">
            <a:avLst/>
          </a:prstGeom>
        </p:spPr>
        <p:txBody>
          <a:bodyPr vert="horz" wrap="square" lIns="104306" tIns="52153" rIns="104306" bIns="52153" rtlCol="0" anchor="ctr">
            <a:normAutofit fontScale="47500" lnSpcReduction="20000"/>
          </a:bodyPr>
          <a:lstStyle/>
          <a:p>
            <a:pPr algn="ctr" defTabSz="1043056" fontAlgn="auto">
              <a:spcAft>
                <a:spcPts val="0"/>
              </a:spcAft>
            </a:pPr>
            <a:r>
              <a:rPr lang="ru-RU" sz="4000" b="1" dirty="0">
                <a:latin typeface="Times New Roman" panose="02020603050405020304" pitchFamily="18" charset="0"/>
                <a:cs typeface="Times New Roman" panose="02020603050405020304" pitchFamily="18" charset="0"/>
              </a:rPr>
              <a:t>3 000 000 рублей </a:t>
            </a:r>
            <a:r>
              <a:rPr lang="ru-RU" sz="4000" dirty="0">
                <a:latin typeface="Times New Roman" panose="02020603050405020304" pitchFamily="18" charset="0"/>
                <a:cs typeface="Times New Roman" panose="02020603050405020304" pitchFamily="18" charset="0"/>
              </a:rPr>
              <a:t>– по процентам по целевым займам (кредитам</a:t>
            </a:r>
            <a:r>
              <a:rPr lang="ru-RU" sz="4800" dirty="0" smtClean="0">
                <a:latin typeface="Times New Roman" panose="02020603050405020304" pitchFamily="18" charset="0"/>
                <a:cs typeface="Times New Roman" panose="02020603050405020304" pitchFamily="18" charset="0"/>
              </a:rPr>
              <a:t>)</a:t>
            </a:r>
            <a:endParaRPr kumimoji="0" lang="ru-RU" sz="4800" b="1" i="0" u="none" strike="noStrike" kern="1200" cap="none" spc="0" normalizeH="0" baseline="0" noProof="0" dirty="0" smtClean="0">
              <a:ln>
                <a:noFill/>
              </a:ln>
              <a:solidFill>
                <a:srgbClr val="005AA9"/>
              </a:solidFill>
              <a:effectLst/>
              <a:uLnTx/>
              <a:uFillTx/>
              <a:latin typeface="Times New Roman" panose="02020603050405020304" pitchFamily="18" charset="0"/>
              <a:ea typeface="+mj-ea"/>
              <a:cs typeface="Times New Roman" panose="02020603050405020304" pitchFamily="18" charset="0"/>
            </a:endParaRPr>
          </a:p>
        </p:txBody>
      </p:sp>
      <p:cxnSp>
        <p:nvCxnSpPr>
          <p:cNvPr id="30" name="Straight Connector 25">
            <a:extLst>
              <a:ext uri="{FF2B5EF4-FFF2-40B4-BE49-F238E27FC236}">
                <a16:creationId xmlns:a16="http://schemas.microsoft.com/office/drawing/2014/main" xmlns="" id="{172880E2-7B9D-4A5D-2F77-7CC1D765EAB9}"/>
              </a:ext>
            </a:extLst>
          </p:cNvPr>
          <p:cNvCxnSpPr>
            <a:cxnSpLocks/>
          </p:cNvCxnSpPr>
          <p:nvPr/>
        </p:nvCxnSpPr>
        <p:spPr>
          <a:xfrm flipH="1">
            <a:off x="6148717" y="1086184"/>
            <a:ext cx="46966" cy="5781341"/>
          </a:xfrm>
          <a:prstGeom prst="line">
            <a:avLst/>
          </a:prstGeom>
          <a:noFill/>
          <a:ln w="9525" cap="flat" cmpd="sng" algn="ctr">
            <a:solidFill>
              <a:sysClr val="window" lastClr="FFFFFF">
                <a:lumMod val="85000"/>
              </a:sysClr>
            </a:solidFill>
            <a:prstDash val="lgDash"/>
          </a:ln>
          <a:effectLst/>
        </p:spPr>
      </p:cxnSp>
      <p:sp>
        <p:nvSpPr>
          <p:cNvPr id="31" name="Прямоугольник 30"/>
          <p:cNvSpPr/>
          <p:nvPr/>
        </p:nvSpPr>
        <p:spPr>
          <a:xfrm>
            <a:off x="6823330" y="1363980"/>
            <a:ext cx="5052984" cy="646331"/>
          </a:xfrm>
          <a:prstGeom prst="rect">
            <a:avLst/>
          </a:prstGeom>
        </p:spPr>
        <p:txBody>
          <a:bodyPr wrap="square">
            <a:spAutoFit/>
          </a:bodyPr>
          <a:lstStyle/>
          <a:p>
            <a:pPr algn="ctr">
              <a:spcAft>
                <a:spcPts val="600"/>
              </a:spcAft>
              <a:defRPr/>
            </a:pPr>
            <a:r>
              <a:rPr lang="ru-RU" b="1" kern="0" dirty="0" smtClean="0">
                <a:solidFill>
                  <a:srgbClr val="0561FC"/>
                </a:solidFill>
                <a:latin typeface="Times New Roman" panose="02020603050405020304" pitchFamily="18" charset="0"/>
                <a:ea typeface="Roboto Condensed" panose="02000000000000000000" pitchFamily="2" charset="0"/>
                <a:cs typeface="Times New Roman" panose="02020603050405020304" pitchFamily="18" charset="0"/>
              </a:rPr>
              <a:t>Вычет при покупке жилья не применяется в следующих случаях:</a:t>
            </a:r>
            <a:endParaRPr lang="ru-RU" b="1" kern="0" dirty="0">
              <a:solidFill>
                <a:srgbClr val="57565A">
                  <a:lumMod val="75000"/>
                </a:srgbClr>
              </a:solidFill>
              <a:latin typeface="Times New Roman" panose="02020603050405020304" pitchFamily="18" charset="0"/>
              <a:ea typeface="Roboto Condensed" panose="02000000000000000000" pitchFamily="2" charset="0"/>
              <a:cs typeface="Times New Roman" panose="02020603050405020304" pitchFamily="18" charset="0"/>
            </a:endParaRPr>
          </a:p>
        </p:txBody>
      </p:sp>
      <p:sp>
        <p:nvSpPr>
          <p:cNvPr id="46" name="Прямоугольник 45"/>
          <p:cNvSpPr/>
          <p:nvPr/>
        </p:nvSpPr>
        <p:spPr>
          <a:xfrm>
            <a:off x="6823330" y="2010311"/>
            <a:ext cx="4742053" cy="1477328"/>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lang="ru-RU" kern="0" dirty="0" smtClean="0">
                <a:solidFill>
                  <a:sysClr val="windowText" lastClr="000000"/>
                </a:solidFill>
                <a:latin typeface="Times New Roman" panose="02020603050405020304" pitchFamily="18" charset="0"/>
                <a:cs typeface="Times New Roman" panose="02020603050405020304" pitchFamily="18" charset="0"/>
              </a:rPr>
              <a:t>если</a:t>
            </a:r>
            <a:r>
              <a:rPr kumimoji="0" lang="ru-RU" sz="1800" b="0"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rPr>
              <a:t> оплата</a:t>
            </a:r>
            <a:r>
              <a:rPr kumimoji="0" lang="ru-RU" sz="1800" b="0" i="0" u="none" strike="noStrike" kern="0" cap="none" spc="0" normalizeH="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rPr>
              <a:t> строительства (приобретения) жилья произведена за счет средств работодателей или иных лиц, средств материнского (семейного) капитала, а также за счет бюджетных средств;</a:t>
            </a:r>
            <a:endParaRPr kumimoji="0" lang="ru-RU" sz="1200" b="0" i="0" u="none" strike="noStrike" kern="0" cap="none" spc="0" normalizeH="0" baseline="0" noProof="0" dirty="0" smtClean="0">
              <a:ln>
                <a:noFill/>
              </a:ln>
              <a:solidFill>
                <a:prstClr val="white">
                  <a:lumMod val="50000"/>
                </a:prstClr>
              </a:solidFill>
              <a:effectLst/>
              <a:uLnTx/>
              <a:uFillTx/>
              <a:latin typeface="Times New Roman" panose="02020603050405020304" pitchFamily="18" charset="0"/>
              <a:ea typeface="Roboto Condensed" panose="02000000000000000000" pitchFamily="2" charset="0"/>
              <a:cs typeface="Times New Roman" panose="02020603050405020304" pitchFamily="18" charset="0"/>
            </a:endParaRPr>
          </a:p>
        </p:txBody>
      </p:sp>
      <p:sp>
        <p:nvSpPr>
          <p:cNvPr id="47" name="Прямоугольник 46"/>
          <p:cNvSpPr/>
          <p:nvPr/>
        </p:nvSpPr>
        <p:spPr>
          <a:xfrm>
            <a:off x="6465540" y="2012477"/>
            <a:ext cx="357790"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smtClean="0">
                <a:ln>
                  <a:noFill/>
                </a:ln>
                <a:solidFill>
                  <a:srgbClr val="166CFD"/>
                </a:solidFill>
                <a:effectLst/>
                <a:uLnTx/>
                <a:uFillTx/>
                <a:latin typeface="Times New Roman" panose="02020603050405020304" pitchFamily="18" charset="0"/>
                <a:ea typeface="Golos Text" panose="020B0503020202020204" pitchFamily="34" charset="0"/>
                <a:cs typeface="Times New Roman" panose="02020603050405020304" pitchFamily="18" charset="0"/>
              </a:rPr>
              <a:t>1.</a:t>
            </a:r>
            <a:endParaRPr kumimoji="0" lang="ru-RU" sz="1800" b="0"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
        <p:nvSpPr>
          <p:cNvPr id="48" name="Прямоугольник 47"/>
          <p:cNvSpPr/>
          <p:nvPr/>
        </p:nvSpPr>
        <p:spPr>
          <a:xfrm>
            <a:off x="6465540" y="3508835"/>
            <a:ext cx="357790"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smtClean="0">
                <a:ln>
                  <a:noFill/>
                </a:ln>
                <a:solidFill>
                  <a:srgbClr val="166CFD"/>
                </a:solidFill>
                <a:effectLst/>
                <a:uLnTx/>
                <a:uFillTx/>
                <a:latin typeface="Times New Roman" panose="02020603050405020304" pitchFamily="18" charset="0"/>
                <a:ea typeface="Golos Text" panose="020B0503020202020204" pitchFamily="34" charset="0"/>
                <a:cs typeface="Times New Roman" panose="02020603050405020304" pitchFamily="18" charset="0"/>
              </a:rPr>
              <a:t>2.</a:t>
            </a:r>
            <a:endParaRPr kumimoji="0" lang="ru-RU" sz="1800" b="0"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
        <p:nvSpPr>
          <p:cNvPr id="49" name="Прямоугольник 48"/>
          <p:cNvSpPr/>
          <p:nvPr/>
        </p:nvSpPr>
        <p:spPr>
          <a:xfrm>
            <a:off x="6823330" y="3508835"/>
            <a:ext cx="4742053" cy="923330"/>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lang="ru-RU" kern="0" dirty="0" smtClean="0">
                <a:solidFill>
                  <a:sysClr val="windowText" lastClr="000000"/>
                </a:solidFill>
                <a:latin typeface="Times New Roman" panose="02020603050405020304" pitchFamily="18" charset="0"/>
                <a:cs typeface="Times New Roman" panose="02020603050405020304" pitchFamily="18" charset="0"/>
              </a:rPr>
              <a:t>если</a:t>
            </a:r>
            <a:r>
              <a:rPr kumimoji="0" lang="ru-RU" sz="1800" b="0"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rPr>
              <a:t> </a:t>
            </a:r>
            <a:r>
              <a:rPr lang="ru-RU" kern="0" dirty="0" smtClean="0">
                <a:solidFill>
                  <a:sysClr val="windowText" lastClr="000000"/>
                </a:solidFill>
                <a:latin typeface="Times New Roman" panose="02020603050405020304" pitchFamily="18" charset="0"/>
                <a:cs typeface="Times New Roman" panose="02020603050405020304" pitchFamily="18" charset="0"/>
              </a:rPr>
              <a:t>сделка купли-продажи заключена с гражданином, являющимся по отношению к налогоплательщику взаимозависимым;</a:t>
            </a:r>
            <a:endParaRPr kumimoji="0" lang="ru-RU" sz="1200" b="0" i="0" u="none" strike="noStrike" kern="0" cap="none" spc="0" normalizeH="0" baseline="0" noProof="0" dirty="0" smtClean="0">
              <a:ln>
                <a:noFill/>
              </a:ln>
              <a:solidFill>
                <a:prstClr val="white">
                  <a:lumMod val="50000"/>
                </a:prstClr>
              </a:solidFill>
              <a:effectLst/>
              <a:uLnTx/>
              <a:uFillTx/>
              <a:latin typeface="Times New Roman" panose="02020603050405020304" pitchFamily="18" charset="0"/>
              <a:ea typeface="Roboto Condensed" panose="02000000000000000000" pitchFamily="2" charset="0"/>
              <a:cs typeface="Times New Roman" panose="02020603050405020304" pitchFamily="18" charset="0"/>
            </a:endParaRPr>
          </a:p>
        </p:txBody>
      </p:sp>
      <p:sp>
        <p:nvSpPr>
          <p:cNvPr id="50" name="Прямоугольник 49"/>
          <p:cNvSpPr/>
          <p:nvPr/>
        </p:nvSpPr>
        <p:spPr>
          <a:xfrm>
            <a:off x="6465540" y="4444939"/>
            <a:ext cx="357790"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ru-RU" b="1" kern="0" dirty="0">
                <a:solidFill>
                  <a:srgbClr val="166CFD"/>
                </a:solidFill>
                <a:latin typeface="Times New Roman" panose="02020603050405020304" pitchFamily="18" charset="0"/>
                <a:ea typeface="Golos Text" panose="020B0503020202020204" pitchFamily="34" charset="0"/>
                <a:cs typeface="Times New Roman" panose="02020603050405020304" pitchFamily="18" charset="0"/>
              </a:rPr>
              <a:t>3</a:t>
            </a:r>
            <a:r>
              <a:rPr kumimoji="0" lang="ru-RU" sz="1800" b="1" i="0" u="none" strike="noStrike" kern="0" cap="none" spc="0" normalizeH="0" baseline="0" noProof="0" dirty="0" smtClean="0">
                <a:ln>
                  <a:noFill/>
                </a:ln>
                <a:solidFill>
                  <a:srgbClr val="166CFD"/>
                </a:solidFill>
                <a:effectLst/>
                <a:uLnTx/>
                <a:uFillTx/>
                <a:latin typeface="Times New Roman" panose="02020603050405020304" pitchFamily="18" charset="0"/>
                <a:ea typeface="Golos Text" panose="020B0503020202020204" pitchFamily="34" charset="0"/>
                <a:cs typeface="Times New Roman" panose="02020603050405020304" pitchFamily="18" charset="0"/>
              </a:rPr>
              <a:t>.</a:t>
            </a:r>
            <a:endParaRPr kumimoji="0" lang="ru-RU" sz="1800" b="0"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
        <p:nvSpPr>
          <p:cNvPr id="51" name="Прямоугольник 50"/>
          <p:cNvSpPr/>
          <p:nvPr/>
        </p:nvSpPr>
        <p:spPr>
          <a:xfrm>
            <a:off x="6823329" y="4444939"/>
            <a:ext cx="4742053" cy="646331"/>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lang="ru-RU" kern="0" dirty="0" smtClean="0">
                <a:solidFill>
                  <a:sysClr val="windowText" lastClr="000000"/>
                </a:solidFill>
                <a:latin typeface="Times New Roman" panose="02020603050405020304" pitchFamily="18" charset="0"/>
                <a:cs typeface="Times New Roman" panose="02020603050405020304" pitchFamily="18" charset="0"/>
              </a:rPr>
              <a:t>если</a:t>
            </a:r>
            <a:r>
              <a:rPr kumimoji="0" lang="ru-RU" sz="1800" b="0"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rPr>
              <a:t> </a:t>
            </a:r>
            <a:r>
              <a:rPr lang="ru-RU" kern="0" dirty="0" smtClean="0">
                <a:solidFill>
                  <a:sysClr val="windowText" lastClr="000000"/>
                </a:solidFill>
                <a:latin typeface="Times New Roman" panose="02020603050405020304" pitchFamily="18" charset="0"/>
                <a:cs typeface="Times New Roman" panose="02020603050405020304" pitchFamily="18" charset="0"/>
              </a:rPr>
              <a:t>жилье находится за пределами Российской Федерации;</a:t>
            </a:r>
            <a:endParaRPr kumimoji="0" lang="ru-RU" sz="1200" b="0" i="0" u="none" strike="noStrike" kern="0" cap="none" spc="0" normalizeH="0" baseline="0" noProof="0" dirty="0" smtClean="0">
              <a:ln>
                <a:noFill/>
              </a:ln>
              <a:solidFill>
                <a:prstClr val="white">
                  <a:lumMod val="50000"/>
                </a:prstClr>
              </a:solidFill>
              <a:effectLst/>
              <a:uLnTx/>
              <a:uFillTx/>
              <a:latin typeface="Times New Roman" panose="02020603050405020304" pitchFamily="18" charset="0"/>
              <a:ea typeface="Roboto Condensed" panose="02000000000000000000" pitchFamily="2" charset="0"/>
              <a:cs typeface="Times New Roman" panose="02020603050405020304" pitchFamily="18" charset="0"/>
            </a:endParaRPr>
          </a:p>
        </p:txBody>
      </p:sp>
      <p:sp>
        <p:nvSpPr>
          <p:cNvPr id="52" name="Прямоугольник 51"/>
          <p:cNvSpPr/>
          <p:nvPr/>
        </p:nvSpPr>
        <p:spPr>
          <a:xfrm>
            <a:off x="6465540" y="5104201"/>
            <a:ext cx="357790"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ru-RU" b="1" kern="0" noProof="0" dirty="0" smtClean="0">
                <a:solidFill>
                  <a:srgbClr val="166CFD"/>
                </a:solidFill>
                <a:latin typeface="Times New Roman" panose="02020603050405020304" pitchFamily="18" charset="0"/>
                <a:ea typeface="Golos Text" panose="020B0503020202020204" pitchFamily="34" charset="0"/>
                <a:cs typeface="Times New Roman" panose="02020603050405020304" pitchFamily="18" charset="0"/>
              </a:rPr>
              <a:t>4</a:t>
            </a:r>
            <a:r>
              <a:rPr kumimoji="0" lang="ru-RU" sz="1800" b="1" i="0" u="none" strike="noStrike" kern="0" cap="none" spc="0" normalizeH="0" baseline="0" noProof="0" dirty="0" smtClean="0">
                <a:ln>
                  <a:noFill/>
                </a:ln>
                <a:solidFill>
                  <a:srgbClr val="166CFD"/>
                </a:solidFill>
                <a:effectLst/>
                <a:uLnTx/>
                <a:uFillTx/>
                <a:latin typeface="Times New Roman" panose="02020603050405020304" pitchFamily="18" charset="0"/>
                <a:ea typeface="Golos Text" panose="020B0503020202020204" pitchFamily="34" charset="0"/>
                <a:cs typeface="Times New Roman" panose="02020603050405020304" pitchFamily="18" charset="0"/>
              </a:rPr>
              <a:t>.</a:t>
            </a:r>
            <a:endParaRPr kumimoji="0" lang="ru-RU" sz="1800" b="0"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
        <p:nvSpPr>
          <p:cNvPr id="53" name="Прямоугольник 52"/>
          <p:cNvSpPr/>
          <p:nvPr/>
        </p:nvSpPr>
        <p:spPr>
          <a:xfrm>
            <a:off x="6823330" y="5104201"/>
            <a:ext cx="4742053" cy="646331"/>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lang="ru-RU" kern="0" dirty="0" smtClean="0">
                <a:solidFill>
                  <a:sysClr val="windowText" lastClr="000000"/>
                </a:solidFill>
                <a:latin typeface="Times New Roman" panose="02020603050405020304" pitchFamily="18" charset="0"/>
                <a:cs typeface="Times New Roman" panose="02020603050405020304" pitchFamily="18" charset="0"/>
              </a:rPr>
              <a:t>если</a:t>
            </a:r>
            <a:r>
              <a:rPr kumimoji="0" lang="ru-RU" sz="1800" b="0" i="0" u="none" strike="noStrike" kern="0" cap="none" spc="0" normalizeH="0" baseline="0" noProof="0" dirty="0" smtClean="0">
                <a:ln>
                  <a:noFill/>
                </a:ln>
                <a:solidFill>
                  <a:sysClr val="windowText" lastClr="000000"/>
                </a:solidFill>
                <a:effectLst/>
                <a:uLnTx/>
                <a:uFillTx/>
                <a:latin typeface="Times New Roman" panose="02020603050405020304" pitchFamily="18" charset="0"/>
                <a:cs typeface="Times New Roman" panose="02020603050405020304" pitchFamily="18" charset="0"/>
              </a:rPr>
              <a:t> </a:t>
            </a:r>
            <a:r>
              <a:rPr lang="ru-RU" kern="0" dirty="0" smtClean="0">
                <a:solidFill>
                  <a:sysClr val="windowText" lastClr="000000"/>
                </a:solidFill>
                <a:latin typeface="Times New Roman" panose="02020603050405020304" pitchFamily="18" charset="0"/>
                <a:cs typeface="Times New Roman" panose="02020603050405020304" pitchFamily="18" charset="0"/>
              </a:rPr>
              <a:t>жилье получено в порядке дарения или выиграно в лотерею.</a:t>
            </a:r>
            <a:endParaRPr kumimoji="0" lang="ru-RU" sz="1200" b="0" i="0" u="none" strike="noStrike" kern="0" cap="none" spc="0" normalizeH="0" baseline="0" noProof="0" dirty="0" smtClean="0">
              <a:ln>
                <a:noFill/>
              </a:ln>
              <a:solidFill>
                <a:prstClr val="white">
                  <a:lumMod val="50000"/>
                </a:prstClr>
              </a:solidFill>
              <a:effectLst/>
              <a:uLnTx/>
              <a:uFillTx/>
              <a:latin typeface="Times New Roman" panose="02020603050405020304" pitchFamily="18" charset="0"/>
              <a:ea typeface="Roboto Condensed" panose="02000000000000000000" pitchFamily="2" charset="0"/>
              <a:cs typeface="Times New Roman" panose="02020603050405020304" pitchFamily="18" charset="0"/>
            </a:endParaRPr>
          </a:p>
        </p:txBody>
      </p:sp>
      <p:sp>
        <p:nvSpPr>
          <p:cNvPr id="54" name="Прямоугольник 53"/>
          <p:cNvSpPr/>
          <p:nvPr/>
        </p:nvSpPr>
        <p:spPr>
          <a:xfrm>
            <a:off x="779117" y="4781035"/>
            <a:ext cx="5052984" cy="369332"/>
          </a:xfrm>
          <a:prstGeom prst="rect">
            <a:avLst/>
          </a:prstGeom>
        </p:spPr>
        <p:txBody>
          <a:bodyPr wrap="square">
            <a:spAutoFit/>
          </a:bodyPr>
          <a:lstStyle/>
          <a:p>
            <a:pPr algn="ctr">
              <a:spcAft>
                <a:spcPts val="600"/>
              </a:spcAft>
              <a:defRPr/>
            </a:pPr>
            <a:r>
              <a:rPr lang="ru-RU" b="1" kern="0" dirty="0" smtClean="0">
                <a:solidFill>
                  <a:srgbClr val="0561FC"/>
                </a:solidFill>
                <a:latin typeface="Times New Roman" panose="02020603050405020304" pitchFamily="18" charset="0"/>
                <a:ea typeface="Roboto Condensed" panose="02000000000000000000" pitchFamily="2" charset="0"/>
                <a:cs typeface="Times New Roman" panose="02020603050405020304" pitchFamily="18" charset="0"/>
              </a:rPr>
              <a:t>Перечень документов для получения вычета:</a:t>
            </a:r>
            <a:endParaRPr lang="ru-RU" b="1" kern="0" dirty="0">
              <a:solidFill>
                <a:srgbClr val="57565A">
                  <a:lumMod val="75000"/>
                </a:srgbClr>
              </a:solidFill>
              <a:latin typeface="Times New Roman" panose="02020603050405020304" pitchFamily="18" charset="0"/>
              <a:ea typeface="Roboto Condensed" panose="02000000000000000000" pitchFamily="2" charset="0"/>
              <a:cs typeface="Times New Roman" panose="02020603050405020304" pitchFamily="18" charset="0"/>
            </a:endParaRPr>
          </a:p>
        </p:txBody>
      </p:sp>
      <p:sp>
        <p:nvSpPr>
          <p:cNvPr id="55" name="Прямоугольник 54"/>
          <p:cNvSpPr/>
          <p:nvPr/>
        </p:nvSpPr>
        <p:spPr>
          <a:xfrm>
            <a:off x="268897" y="5091270"/>
            <a:ext cx="5879819" cy="1754326"/>
          </a:xfrm>
          <a:prstGeom prst="rect">
            <a:avLst/>
          </a:prstGeom>
        </p:spPr>
        <p:txBody>
          <a:bodyPr wrap="square">
            <a:spAutoFit/>
          </a:bodyPr>
          <a:lstStyle/>
          <a:p>
            <a:pPr marL="285750" marR="0" lvl="0" indent="-285750" algn="just" defTabSz="914400" eaLnBrk="1" fontAlgn="auto" latinLnBrk="0" hangingPunct="1">
              <a:lnSpc>
                <a:spcPct val="100000"/>
              </a:lnSpc>
              <a:spcBef>
                <a:spcPts val="0"/>
              </a:spcBef>
              <a:spcAft>
                <a:spcPts val="0"/>
              </a:spcAft>
              <a:buClrTx/>
              <a:buSzTx/>
              <a:buFontTx/>
              <a:buChar char="-"/>
              <a:tabLst/>
              <a:defRPr/>
            </a:pPr>
            <a:r>
              <a:rPr lang="ru-RU" kern="0" dirty="0">
                <a:solidFill>
                  <a:sysClr val="windowText" lastClr="000000"/>
                </a:solidFill>
                <a:latin typeface="Times New Roman" panose="02020603050405020304" pitchFamily="18" charset="0"/>
                <a:cs typeface="Times New Roman" panose="02020603050405020304" pitchFamily="18" charset="0"/>
              </a:rPr>
              <a:t>д</a:t>
            </a:r>
            <a:r>
              <a:rPr lang="ru-RU" kern="0" dirty="0" smtClean="0">
                <a:solidFill>
                  <a:sysClr val="windowText" lastClr="000000"/>
                </a:solidFill>
                <a:latin typeface="Times New Roman" panose="02020603050405020304" pitchFamily="18" charset="0"/>
                <a:cs typeface="Times New Roman" panose="02020603050405020304" pitchFamily="18" charset="0"/>
              </a:rPr>
              <a:t>оговор о приобретении жилья или ДДУ с актом приема-передачи;</a:t>
            </a:r>
            <a:endParaRPr lang="ru-RU" kern="0" dirty="0">
              <a:solidFill>
                <a:sysClr val="windowText" lastClr="000000"/>
              </a:solidFill>
              <a:latin typeface="Times New Roman" panose="02020603050405020304" pitchFamily="18" charset="0"/>
              <a:cs typeface="Times New Roman" panose="02020603050405020304" pitchFamily="18" charset="0"/>
            </a:endParaRPr>
          </a:p>
          <a:p>
            <a:pPr marL="285750" marR="0" lvl="0" indent="-285750" algn="just" defTabSz="914400" eaLnBrk="1" fontAlgn="auto" latinLnBrk="0" hangingPunct="1">
              <a:lnSpc>
                <a:spcPct val="100000"/>
              </a:lnSpc>
              <a:spcBef>
                <a:spcPts val="0"/>
              </a:spcBef>
              <a:spcAft>
                <a:spcPts val="0"/>
              </a:spcAft>
              <a:buClrTx/>
              <a:buSzTx/>
              <a:buFontTx/>
              <a:buChar char="-"/>
              <a:tabLst/>
              <a:defRPr/>
            </a:pPr>
            <a:r>
              <a:rPr lang="ru-RU" kern="0" dirty="0">
                <a:solidFill>
                  <a:sysClr val="windowText" lastClr="000000"/>
                </a:solidFill>
                <a:latin typeface="Times New Roman" panose="02020603050405020304" pitchFamily="18" charset="0"/>
                <a:cs typeface="Times New Roman" panose="02020603050405020304" pitchFamily="18" charset="0"/>
              </a:rPr>
              <a:t>д</a:t>
            </a:r>
            <a:r>
              <a:rPr lang="ru-RU" kern="0" dirty="0" smtClean="0">
                <a:solidFill>
                  <a:sysClr val="windowText" lastClr="000000"/>
                </a:solidFill>
                <a:latin typeface="Times New Roman" panose="02020603050405020304" pitchFamily="18" charset="0"/>
                <a:cs typeface="Times New Roman" panose="02020603050405020304" pitchFamily="18" charset="0"/>
              </a:rPr>
              <a:t>окументы, подтверждающие расходы (квитанции, платежные поручения, расписки и т.д.);</a:t>
            </a:r>
          </a:p>
          <a:p>
            <a:pPr marL="285750" marR="0" lvl="0" indent="-285750" algn="just" defTabSz="914400" eaLnBrk="1" fontAlgn="auto" latinLnBrk="0" hangingPunct="1">
              <a:lnSpc>
                <a:spcPct val="100000"/>
              </a:lnSpc>
              <a:spcBef>
                <a:spcPts val="0"/>
              </a:spcBef>
              <a:spcAft>
                <a:spcPts val="0"/>
              </a:spcAft>
              <a:buClrTx/>
              <a:buSzTx/>
              <a:buFontTx/>
              <a:buChar char="-"/>
              <a:tabLst/>
              <a:defRPr/>
            </a:pPr>
            <a:r>
              <a:rPr lang="ru-RU" kern="0" dirty="0" smtClean="0">
                <a:solidFill>
                  <a:sysClr val="windowText" lastClr="000000"/>
                </a:solidFill>
                <a:latin typeface="Times New Roman" panose="02020603050405020304" pitchFamily="18" charset="0"/>
                <a:cs typeface="Times New Roman" panose="02020603050405020304" pitchFamily="18" charset="0"/>
              </a:rPr>
              <a:t>справка об уплаченных процентах по ипотеке.</a:t>
            </a:r>
          </a:p>
          <a:p>
            <a:pPr marL="285750" marR="0" lvl="0" indent="-285750" algn="just" defTabSz="914400" eaLnBrk="1" fontAlgn="auto" latinLnBrk="0" hangingPunct="1">
              <a:lnSpc>
                <a:spcPct val="100000"/>
              </a:lnSpc>
              <a:spcBef>
                <a:spcPts val="0"/>
              </a:spcBef>
              <a:spcAft>
                <a:spcPts val="0"/>
              </a:spcAft>
              <a:buClrTx/>
              <a:buSzTx/>
              <a:buFontTx/>
              <a:buChar char="-"/>
              <a:tabLst/>
              <a:defRPr/>
            </a:pPr>
            <a:endParaRPr lang="ru-RU" kern="0" dirty="0">
              <a:solidFill>
                <a:sysClr val="windowText" lastClr="0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068775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a:extLst>
              <a:ext uri="{FF2B5EF4-FFF2-40B4-BE49-F238E27FC236}">
                <a16:creationId xmlns:a16="http://schemas.microsoft.com/office/drawing/2014/main" xmlns="" id="{2344D0E4-F4CC-4666-BA65-228B5D600976}"/>
              </a:ext>
            </a:extLst>
          </p:cNvPr>
          <p:cNvSpPr txBox="1">
            <a:spLocks/>
          </p:cNvSpPr>
          <p:nvPr/>
        </p:nvSpPr>
        <p:spPr>
          <a:xfrm>
            <a:off x="5225144" y="65865"/>
            <a:ext cx="6651170" cy="968278"/>
          </a:xfrm>
          <a:prstGeom prst="rect">
            <a:avLst/>
          </a:prstGeom>
        </p:spPr>
        <p:txBody>
          <a:bodyPr vert="horz" lIns="0" tIns="0" rIns="0" bIns="0" rtlCol="0" anchor="ctr">
            <a:noAutofit/>
          </a:bodyPr>
          <a:lstStyle>
            <a:lvl1pPr marL="0" indent="0" algn="ctr" defTabSz="1219170" rtl="0" eaLnBrk="1" latinLnBrk="0" hangingPunct="1">
              <a:spcBef>
                <a:spcPct val="20000"/>
              </a:spcBef>
              <a:buClr>
                <a:schemeClr val="accent1"/>
              </a:buClr>
              <a:buFont typeface="Arial" panose="020B0604020202020204" pitchFamily="34" charset="0"/>
              <a:buNone/>
              <a:defRPr sz="2000" kern="800" spc="-13">
                <a:solidFill>
                  <a:schemeClr val="tx1">
                    <a:tint val="75000"/>
                  </a:schemeClr>
                </a:solidFill>
                <a:latin typeface="+mn-lt"/>
                <a:ea typeface="+mn-ea"/>
                <a:cs typeface="+mn-cs"/>
              </a:defRPr>
            </a:lvl1pPr>
            <a:lvl2pPr marL="609585"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2pPr>
            <a:lvl3pPr marL="1219170"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3pPr>
            <a:lvl4pPr marL="1828754"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4pPr>
            <a:lvl5pPr marL="2438339"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5pPr>
            <a:lvl6pPr marL="3047924"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6pPr>
            <a:lvl7pPr marL="3657509"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7pPr>
            <a:lvl8pPr marL="4267093"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8pPr>
            <a:lvl9pPr marL="4876678"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9pPr>
          </a:lstStyle>
          <a:p>
            <a:pPr>
              <a:spcBef>
                <a:spcPts val="0"/>
              </a:spcBef>
              <a:buClr>
                <a:srgbClr val="5B9BD5"/>
              </a:buClr>
              <a:tabLst>
                <a:tab pos="342900" algn="l"/>
              </a:tabLst>
            </a:pPr>
            <a:endParaRPr lang="ru-RU" sz="3200" b="1" dirty="0">
              <a:solidFill>
                <a:prstClr val="black">
                  <a:lumMod val="75000"/>
                </a:prstClr>
              </a:solidFill>
              <a:latin typeface="Roboto Condensed" panose="02000000000000000000" pitchFamily="2" charset="0"/>
            </a:endParaRPr>
          </a:p>
        </p:txBody>
      </p:sp>
      <p:sp>
        <p:nvSpPr>
          <p:cNvPr id="7" name="Subtitle 2">
            <a:extLst>
              <a:ext uri="{FF2B5EF4-FFF2-40B4-BE49-F238E27FC236}">
                <a16:creationId xmlns:a16="http://schemas.microsoft.com/office/drawing/2014/main" xmlns="" id="{2344D0E4-F4CC-4666-BA65-228B5D600976}"/>
              </a:ext>
            </a:extLst>
          </p:cNvPr>
          <p:cNvSpPr txBox="1">
            <a:spLocks/>
          </p:cNvSpPr>
          <p:nvPr/>
        </p:nvSpPr>
        <p:spPr>
          <a:xfrm>
            <a:off x="5181599" y="76746"/>
            <a:ext cx="6727371" cy="1000940"/>
          </a:xfrm>
          <a:prstGeom prst="rect">
            <a:avLst/>
          </a:prstGeom>
        </p:spPr>
        <p:txBody>
          <a:bodyPr vert="horz" lIns="0" tIns="0" rIns="0" bIns="0" rtlCol="0" anchor="ctr">
            <a:noAutofit/>
          </a:bodyPr>
          <a:lstStyle>
            <a:lvl1pPr marL="0" indent="0" algn="ctr" defTabSz="1219170" rtl="0" eaLnBrk="1" latinLnBrk="0" hangingPunct="1">
              <a:spcBef>
                <a:spcPct val="20000"/>
              </a:spcBef>
              <a:buClr>
                <a:schemeClr val="accent1"/>
              </a:buClr>
              <a:buFont typeface="Arial" panose="020B0604020202020204" pitchFamily="34" charset="0"/>
              <a:buNone/>
              <a:defRPr sz="2000" kern="800" spc="-13">
                <a:solidFill>
                  <a:schemeClr val="tx1">
                    <a:tint val="75000"/>
                  </a:schemeClr>
                </a:solidFill>
                <a:latin typeface="+mn-lt"/>
                <a:ea typeface="+mn-ea"/>
                <a:cs typeface="+mn-cs"/>
              </a:defRPr>
            </a:lvl1pPr>
            <a:lvl2pPr marL="609585"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2pPr>
            <a:lvl3pPr marL="1219170"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3pPr>
            <a:lvl4pPr marL="1828754"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4pPr>
            <a:lvl5pPr marL="2438339" indent="0" algn="ctr" defTabSz="1219170" rtl="0" eaLnBrk="1" latinLnBrk="0" hangingPunct="1">
              <a:spcBef>
                <a:spcPct val="20000"/>
              </a:spcBef>
              <a:buClr>
                <a:schemeClr val="accent1"/>
              </a:buClr>
              <a:buFont typeface="Arial" panose="020B0604020202020204" pitchFamily="34" charset="0"/>
              <a:buNone/>
              <a:defRPr sz="1600" kern="800">
                <a:solidFill>
                  <a:schemeClr val="tx1">
                    <a:tint val="75000"/>
                  </a:schemeClr>
                </a:solidFill>
                <a:latin typeface="+mn-lt"/>
                <a:ea typeface="+mn-ea"/>
                <a:cs typeface="+mn-cs"/>
              </a:defRPr>
            </a:lvl5pPr>
            <a:lvl6pPr marL="3047924"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6pPr>
            <a:lvl7pPr marL="3657509"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7pPr>
            <a:lvl8pPr marL="4267093"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8pPr>
            <a:lvl9pPr marL="4876678" indent="0" algn="ctr" defTabSz="1219170" rtl="0" eaLnBrk="1" latinLnBrk="0" hangingPunct="1">
              <a:spcBef>
                <a:spcPct val="20000"/>
              </a:spcBef>
              <a:buFont typeface="Arial" panose="020B0604020202020204" pitchFamily="34" charset="0"/>
              <a:buNone/>
              <a:defRPr sz="2667" kern="1200">
                <a:solidFill>
                  <a:schemeClr val="tx1">
                    <a:tint val="75000"/>
                  </a:schemeClr>
                </a:solidFill>
                <a:latin typeface="+mn-lt"/>
                <a:ea typeface="+mn-ea"/>
                <a:cs typeface="+mn-cs"/>
              </a:defRPr>
            </a:lvl9pPr>
          </a:lstStyle>
          <a:p>
            <a:pPr>
              <a:spcBef>
                <a:spcPts val="0"/>
              </a:spcBef>
              <a:buClr>
                <a:srgbClr val="5B9BD5"/>
              </a:buClr>
              <a:tabLst>
                <a:tab pos="342900" algn="l"/>
              </a:tabLst>
            </a:pPr>
            <a:r>
              <a:rPr lang="ru-RU" sz="2800" b="1" dirty="0" smtClean="0">
                <a:solidFill>
                  <a:prstClr val="black">
                    <a:lumMod val="75000"/>
                  </a:prstClr>
                </a:solidFill>
                <a:latin typeface="Arial" panose="020B0604020202020204" pitchFamily="34" charset="0"/>
                <a:cs typeface="Arial" panose="020B0604020202020204" pitchFamily="34" charset="0"/>
              </a:rPr>
              <a:t>КАК ПРЕДСТАВИТЬ ДЕКЛАРАЦИЮ 3-НДФЛ</a:t>
            </a:r>
            <a:endParaRPr lang="ru-RU" sz="2800" b="1" dirty="0">
              <a:solidFill>
                <a:prstClr val="black">
                  <a:lumMod val="75000"/>
                </a:prstClr>
              </a:solidFill>
              <a:latin typeface="Arial" panose="020B0604020202020204" pitchFamily="34" charset="0"/>
              <a:cs typeface="Arial" panose="020B0604020202020204" pitchFamily="34" charset="0"/>
            </a:endParaRPr>
          </a:p>
        </p:txBody>
      </p:sp>
      <p:graphicFrame>
        <p:nvGraphicFramePr>
          <p:cNvPr id="6" name="Диаграмма 5"/>
          <p:cNvGraphicFramePr/>
          <p:nvPr>
            <p:extLst>
              <p:ext uri="{D42A27DB-BD31-4B8C-83A1-F6EECF244321}">
                <p14:modId xmlns:p14="http://schemas.microsoft.com/office/powerpoint/2010/main" val="1419482202"/>
              </p:ext>
            </p:extLst>
          </p:nvPr>
        </p:nvGraphicFramePr>
        <p:xfrm>
          <a:off x="496822" y="1411255"/>
          <a:ext cx="11379492" cy="4815544"/>
        </p:xfrm>
        <a:graphic>
          <a:graphicData uri="http://schemas.openxmlformats.org/drawingml/2006/chart">
            <c:chart xmlns:c="http://schemas.openxmlformats.org/drawingml/2006/chart" xmlns:r="http://schemas.openxmlformats.org/officeDocument/2006/relationships" r:id="rId3"/>
          </a:graphicData>
        </a:graphic>
      </p:graphicFrame>
      <p:pic>
        <p:nvPicPr>
          <p:cNvPr id="9" name="Рисунок 8"/>
          <p:cNvPicPr>
            <a:picLocks noChangeAspect="1"/>
          </p:cNvPicPr>
          <p:nvPr/>
        </p:nvPicPr>
        <p:blipFill>
          <a:blip r:embed="rId4"/>
          <a:stretch>
            <a:fillRect/>
          </a:stretch>
        </p:blipFill>
        <p:spPr>
          <a:xfrm>
            <a:off x="8937040" y="3139283"/>
            <a:ext cx="1962646" cy="716512"/>
          </a:xfrm>
          <a:prstGeom prst="rect">
            <a:avLst/>
          </a:prstGeom>
        </p:spPr>
      </p:pic>
      <p:pic>
        <p:nvPicPr>
          <p:cNvPr id="4" name="Рисунок 3"/>
          <p:cNvPicPr>
            <a:picLocks noChangeAspect="1"/>
          </p:cNvPicPr>
          <p:nvPr/>
        </p:nvPicPr>
        <p:blipFill>
          <a:blip r:embed="rId5"/>
          <a:stretch>
            <a:fillRect/>
          </a:stretch>
        </p:blipFill>
        <p:spPr>
          <a:xfrm>
            <a:off x="8498534" y="1876448"/>
            <a:ext cx="2839657" cy="531373"/>
          </a:xfrm>
          <a:prstGeom prst="rect">
            <a:avLst/>
          </a:prstGeom>
        </p:spPr>
      </p:pic>
      <p:pic>
        <p:nvPicPr>
          <p:cNvPr id="5" name="Рисунок 4"/>
          <p:cNvPicPr>
            <a:picLocks noChangeAspect="1"/>
          </p:cNvPicPr>
          <p:nvPr/>
        </p:nvPicPr>
        <p:blipFill>
          <a:blip r:embed="rId6"/>
          <a:stretch>
            <a:fillRect/>
          </a:stretch>
        </p:blipFill>
        <p:spPr>
          <a:xfrm>
            <a:off x="8937040" y="5058917"/>
            <a:ext cx="2159463" cy="483532"/>
          </a:xfrm>
          <a:prstGeom prst="rect">
            <a:avLst/>
          </a:prstGeom>
        </p:spPr>
      </p:pic>
      <p:sp>
        <p:nvSpPr>
          <p:cNvPr id="2" name="Прямоугольник 1"/>
          <p:cNvSpPr/>
          <p:nvPr/>
        </p:nvSpPr>
        <p:spPr>
          <a:xfrm>
            <a:off x="933644" y="1706631"/>
            <a:ext cx="7082892" cy="981423"/>
          </a:xfrm>
          <a:prstGeom prst="rect">
            <a:avLst/>
          </a:prstGeom>
        </p:spPr>
        <p:txBody>
          <a:bodyPr wrap="square">
            <a:spAutoFit/>
          </a:bodyPr>
          <a:lstStyle/>
          <a:p>
            <a:pPr algn="just">
              <a:lnSpc>
                <a:spcPct val="107000"/>
              </a:lnSpc>
              <a:spcAft>
                <a:spcPts val="800"/>
              </a:spcAft>
            </a:pPr>
            <a:r>
              <a:rPr lang="ru-RU" b="1" dirty="0">
                <a:solidFill>
                  <a:prstClr val="black"/>
                </a:solidFill>
                <a:ea typeface="Calibri" panose="020F0502020204030204" pitchFamily="34" charset="0"/>
                <a:cs typeface="Times New Roman" panose="02020603050405020304" pitchFamily="18" charset="0"/>
              </a:rPr>
              <a:t>Декларацию 3-НДФЛ </a:t>
            </a:r>
            <a:r>
              <a:rPr lang="ru-RU" b="1" dirty="0" smtClean="0">
                <a:solidFill>
                  <a:prstClr val="black"/>
                </a:solidFill>
                <a:ea typeface="Calibri" panose="020F0502020204030204" pitchFamily="34" charset="0"/>
                <a:cs typeface="Times New Roman" panose="02020603050405020304" pitchFamily="18" charset="0"/>
              </a:rPr>
              <a:t>на бумажном носителе можно предоставить </a:t>
            </a:r>
            <a:r>
              <a:rPr lang="ru-RU" b="1" dirty="0">
                <a:solidFill>
                  <a:prstClr val="black"/>
                </a:solidFill>
                <a:ea typeface="Calibri" panose="020F0502020204030204" pitchFamily="34" charset="0"/>
                <a:cs typeface="Times New Roman" panose="02020603050405020304" pitchFamily="18" charset="0"/>
              </a:rPr>
              <a:t>в налоговый орган по месту своего </a:t>
            </a:r>
            <a:r>
              <a:rPr lang="ru-RU" b="1" dirty="0" smtClean="0">
                <a:solidFill>
                  <a:prstClr val="black"/>
                </a:solidFill>
                <a:ea typeface="Calibri" panose="020F0502020204030204" pitchFamily="34" charset="0"/>
                <a:cs typeface="Times New Roman" panose="02020603050405020304" pitchFamily="18" charset="0"/>
              </a:rPr>
              <a:t>учет: лично или направить по почте; представить через МФЦ</a:t>
            </a:r>
            <a:endParaRPr lang="ru-RU" b="1" dirty="0">
              <a:solidFill>
                <a:prstClr val="black"/>
              </a:solidFill>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01120733"/>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3437</TotalTime>
  <Words>674</Words>
  <Application>Microsoft Office PowerPoint</Application>
  <PresentationFormat>Произвольный</PresentationFormat>
  <Paragraphs>89</Paragraphs>
  <Slides>6</Slides>
  <Notes>5</Notes>
  <HiddenSlides>0</HiddenSlides>
  <MMClips>0</MMClips>
  <ScaleCrop>false</ScaleCrop>
  <HeadingPairs>
    <vt:vector size="4" baseType="variant">
      <vt:variant>
        <vt:lpstr>Тема</vt:lpstr>
      </vt:variant>
      <vt:variant>
        <vt:i4>2</vt:i4>
      </vt:variant>
      <vt:variant>
        <vt:lpstr>Заголовки слайдов</vt:lpstr>
      </vt:variant>
      <vt:variant>
        <vt:i4>6</vt:i4>
      </vt:variant>
    </vt:vector>
  </HeadingPairs>
  <TitlesOfParts>
    <vt:vector size="8" baseType="lpstr">
      <vt:lpstr>Тема Office</vt:lpstr>
      <vt:lpstr>1_Тема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Медведев Алексей Сергеевич</dc:creator>
  <cp:lastModifiedBy>Молданова Марина Владимировна</cp:lastModifiedBy>
  <cp:revision>212</cp:revision>
  <cp:lastPrinted>2022-11-24T05:39:54Z</cp:lastPrinted>
  <dcterms:created xsi:type="dcterms:W3CDTF">2022-08-30T12:48:06Z</dcterms:created>
  <dcterms:modified xsi:type="dcterms:W3CDTF">2025-03-21T07:01:08Z</dcterms:modified>
</cp:coreProperties>
</file>