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92" r:id="rId2"/>
    <p:sldId id="304" r:id="rId3"/>
    <p:sldId id="307" r:id="rId4"/>
    <p:sldId id="309" r:id="rId5"/>
    <p:sldId id="275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00823B"/>
    <a:srgbClr val="EC350A"/>
    <a:srgbClr val="0033CC"/>
    <a:srgbClr val="000099"/>
    <a:srgbClr val="543EF6"/>
    <a:srgbClr val="EDF1F6"/>
    <a:srgbClr val="EEF1F7"/>
    <a:srgbClr val="9DA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4"/>
    <p:restoredTop sz="94695"/>
  </p:normalViewPr>
  <p:slideViewPr>
    <p:cSldViewPr snapToGrid="0">
      <p:cViewPr>
        <p:scale>
          <a:sx n="66" d="100"/>
          <a:sy n="66" d="100"/>
        </p:scale>
        <p:origin x="-624" y="-4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2145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739" cy="340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869" y="0"/>
            <a:ext cx="4308737" cy="340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1F00-3FF8-4C00-A728-F5C3A6D3FF21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67370"/>
            <a:ext cx="4308739" cy="340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869" y="6467370"/>
            <a:ext cx="4308737" cy="340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3D9B6-6865-4034-8138-0290E0FA9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9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93" y="3276730"/>
            <a:ext cx="7952739" cy="26809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2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0788" y="4740685"/>
            <a:ext cx="7210425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rgbClr val="EEF1F7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3688B8CC-AE6F-5C00-8874-7332222F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FC6C2C-C3CE-1E0C-B440-00E25D643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7D80BEF8-A280-5E9B-AADB-637948F69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7FF7F7D-6465-9E1D-1C00-EB5F3F489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50"/>
            <a:ext cx="6158811" cy="4096432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9272F5-2C8E-479F-D2EC-5E1CEFD9C9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4151375"/>
            <a:ext cx="7208874" cy="589309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BB7B37-DF10-18A1-FFE7-35ECBCE83C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BD7763D7-935C-23E7-7FE5-B856BF1659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42C7DE29-D9B7-98C7-1AEC-EE3A09E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1483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00" y="3640215"/>
            <a:ext cx="6400800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FDF8C9DF-3558-95EF-38EC-73B741C8F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243" y="4740685"/>
            <a:ext cx="6425514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5282" y="3647658"/>
            <a:ext cx="8697191" cy="442829"/>
          </a:xfrm>
        </p:spPr>
        <p:txBody>
          <a:bodyPr anchor="t">
            <a:normAutofit/>
          </a:bodyPr>
          <a:lstStyle>
            <a:lvl1pPr algn="ctr">
              <a:defRPr sz="2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5282" y="4090488"/>
            <a:ext cx="8697191" cy="5453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4013B92A-B096-2595-177C-C804C83D8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562" y="4740685"/>
            <a:ext cx="7208873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003457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  <p:sldLayoutId id="214748367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7724E505-4418-BF1F-3DF9-3A7C8E52E3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1404" y="2090893"/>
            <a:ext cx="7199869" cy="1100470"/>
          </a:xfrm>
        </p:spPr>
        <p:txBody>
          <a:bodyPr/>
          <a:lstStyle/>
          <a:p>
            <a:r>
              <a:rPr lang="ru-RU" sz="3200" b="0" dirty="0" smtClean="0">
                <a:latin typeface="Montserrat Medium"/>
              </a:rPr>
              <a:t>Внесудебное </a:t>
            </a:r>
            <a:r>
              <a:rPr lang="ru-RU" sz="3200" b="0" dirty="0">
                <a:latin typeface="Montserrat Medium"/>
              </a:rPr>
              <a:t>взыскание налоговой задолженности с физических </a:t>
            </a:r>
            <a:r>
              <a:rPr lang="ru-RU" sz="3200" b="0" dirty="0" smtClean="0">
                <a:latin typeface="Montserrat Medium"/>
              </a:rPr>
              <a:t>лиц     с </a:t>
            </a:r>
            <a:r>
              <a:rPr lang="ru-RU" sz="3200" b="0" dirty="0">
                <a:latin typeface="Montserrat Medium"/>
              </a:rPr>
              <a:t>1 ноября </a:t>
            </a:r>
            <a:r>
              <a:rPr lang="ru-RU" sz="3200" b="0" dirty="0" smtClean="0">
                <a:latin typeface="Montserrat Medium"/>
              </a:rPr>
              <a:t>2025 года</a:t>
            </a:r>
            <a:endParaRPr lang="ru-RU" sz="3200" b="0" dirty="0">
              <a:latin typeface="Montserrat Medium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534D12D-EAFA-F326-3DF4-EFFA29AEA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5586" y="4543260"/>
            <a:ext cx="7199870" cy="452738"/>
          </a:xfrm>
        </p:spPr>
        <p:txBody>
          <a:bodyPr>
            <a:noAutofit/>
          </a:bodyPr>
          <a:lstStyle/>
          <a:p>
            <a:pPr algn="r" defTabSz="609585">
              <a:defRPr/>
            </a:pPr>
            <a:r>
              <a:rPr lang="ru-RU" sz="1600" dirty="0" smtClean="0">
                <a:latin typeface="Montserrat Medium"/>
              </a:rPr>
              <a:t>Пётр Олегович Нашатырёв                                                           Заместитель </a:t>
            </a:r>
            <a:r>
              <a:rPr lang="ru-RU" sz="1600" dirty="0">
                <a:latin typeface="Montserrat Medium"/>
              </a:rPr>
              <a:t>начальника отдела урегулирования задолженности  </a:t>
            </a:r>
            <a:r>
              <a:rPr lang="ru-RU" sz="1600" dirty="0" smtClean="0">
                <a:latin typeface="Montserrat Medium"/>
              </a:rPr>
              <a:t>              УФНС </a:t>
            </a:r>
            <a:r>
              <a:rPr lang="ru-RU" sz="1600" dirty="0">
                <a:latin typeface="Montserrat Medium"/>
              </a:rPr>
              <a:t>России по Ханты-Мансийскому автономному </a:t>
            </a:r>
            <a:r>
              <a:rPr lang="ru-RU" sz="1600" dirty="0" smtClean="0">
                <a:latin typeface="Montserrat Medium"/>
              </a:rPr>
              <a:t>округу – Югре </a:t>
            </a:r>
            <a:endParaRPr lang="ru-RU" sz="1600" dirty="0">
              <a:latin typeface="Montserrat Medium"/>
            </a:endParaRPr>
          </a:p>
          <a:p>
            <a:pPr algn="r" defTabSz="609585">
              <a:defRPr/>
            </a:pPr>
            <a:endParaRPr lang="ru-RU" sz="1600" spc="-25" dirty="0">
              <a:solidFill>
                <a:schemeClr val="accent3"/>
              </a:solidFill>
              <a:latin typeface="Montserrat Medium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3565" y="1244010"/>
            <a:ext cx="384419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5"/>
                </a:solidFill>
                <a:latin typeface="Montserrat Medium"/>
              </a:rPr>
              <a:t>С 1 ноября 2025 года </a:t>
            </a:r>
            <a:r>
              <a:rPr lang="ru-RU" sz="2200" dirty="0" smtClean="0">
                <a:latin typeface="Montserrat Medium"/>
              </a:rPr>
              <a:t>изменился порядок </a:t>
            </a:r>
            <a:r>
              <a:rPr lang="ru-RU" sz="2200" dirty="0">
                <a:latin typeface="Montserrat Medium"/>
              </a:rPr>
              <a:t>взыскания налоговой задолженности с </a:t>
            </a:r>
            <a:r>
              <a:rPr lang="ru-RU" sz="2200" dirty="0" smtClean="0">
                <a:latin typeface="Montserrat Medium"/>
              </a:rPr>
              <a:t>физлиц   и самозанятых граждан,   не </a:t>
            </a:r>
            <a:r>
              <a:rPr lang="ru-RU" sz="2200" dirty="0">
                <a:latin typeface="Montserrat Medium"/>
              </a:rPr>
              <a:t>являющихся </a:t>
            </a:r>
            <a:r>
              <a:rPr lang="ru-RU" sz="2200" dirty="0" smtClean="0">
                <a:latin typeface="Montserrat Medium"/>
              </a:rPr>
              <a:t>ИП (Федеральный закон </a:t>
            </a:r>
            <a:r>
              <a:rPr lang="ru-RU" sz="2200" dirty="0">
                <a:latin typeface="Montserrat Medium"/>
              </a:rPr>
              <a:t>от 31.07.2025 № 287-ФЗ </a:t>
            </a:r>
            <a:r>
              <a:rPr lang="ru-RU" sz="2200" dirty="0" smtClean="0">
                <a:latin typeface="Montserrat Medium"/>
              </a:rPr>
              <a:t>      «</a:t>
            </a:r>
            <a:r>
              <a:rPr lang="ru-RU" sz="2200" dirty="0">
                <a:latin typeface="Montserrat Medium"/>
              </a:rPr>
              <a:t>О внесении изменений в часть первую </a:t>
            </a:r>
            <a:r>
              <a:rPr lang="ru-RU" sz="2200" dirty="0" smtClean="0">
                <a:latin typeface="Montserrat Medium"/>
              </a:rPr>
              <a:t>НК РФ </a:t>
            </a:r>
            <a:r>
              <a:rPr lang="ru-RU" sz="2200" dirty="0">
                <a:latin typeface="Montserrat Medium"/>
              </a:rPr>
              <a:t>и Федеральный закон </a:t>
            </a:r>
            <a:r>
              <a:rPr lang="ru-RU" sz="2200" dirty="0" smtClean="0">
                <a:latin typeface="Montserrat Medium"/>
              </a:rPr>
              <a:t>      «</a:t>
            </a:r>
            <a:r>
              <a:rPr lang="ru-RU" sz="2200" dirty="0">
                <a:latin typeface="Montserrat Medium"/>
              </a:rPr>
              <a:t>Об исполнительном производстве</a:t>
            </a:r>
            <a:r>
              <a:rPr lang="ru-RU" sz="2200" dirty="0" smtClean="0">
                <a:latin typeface="Montserrat Medium"/>
              </a:rPr>
              <a:t>»)</a:t>
            </a:r>
            <a:endParaRPr lang="ru-RU" sz="2200" b="1" dirty="0">
              <a:latin typeface="Montserrat Medium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99016" y="1244010"/>
            <a:ext cx="655755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Новый порядок предполагает </a:t>
            </a:r>
            <a:r>
              <a:rPr lang="ru-RU" sz="2200" dirty="0">
                <a:solidFill>
                  <a:schemeClr val="accent5"/>
                </a:solidFill>
                <a:latin typeface="Montserrat Medium"/>
                <a:cs typeface="Arial" panose="020B0604020202020204" pitchFamily="34" charset="0"/>
              </a:rPr>
              <a:t>внесудебное взыскание </a:t>
            </a:r>
            <a:r>
              <a:rPr lang="ru-RU" sz="22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и </a:t>
            </a:r>
            <a:r>
              <a:rPr lang="ru-RU" sz="22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будет применяться к задолженности, отраженной на Едином налоговом счете </a:t>
            </a:r>
            <a:r>
              <a:rPr lang="ru-RU" sz="22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(ЕНС) при </a:t>
            </a:r>
            <a:r>
              <a:rPr lang="ru-RU" sz="22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отсутствии </a:t>
            </a:r>
            <a:r>
              <a:rPr lang="ru-RU" sz="22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спора </a:t>
            </a:r>
            <a:r>
              <a:rPr lang="ru-RU" sz="22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с налоговым </a:t>
            </a:r>
            <a:r>
              <a:rPr lang="ru-RU" sz="22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органом</a:t>
            </a:r>
            <a:endParaRPr lang="ru-RU" sz="2200" dirty="0">
              <a:solidFill>
                <a:schemeClr val="tx2"/>
              </a:solidFill>
              <a:latin typeface="Montserrat Medium"/>
              <a:cs typeface="Arial" panose="020B0604020202020204" pitchFamily="34" charset="0"/>
            </a:endParaRPr>
          </a:p>
          <a:p>
            <a:endParaRPr lang="ru-RU" sz="2200" dirty="0">
              <a:solidFill>
                <a:schemeClr val="tx2"/>
              </a:solidFill>
              <a:latin typeface="Montserrat Medium"/>
              <a:cs typeface="Arial" panose="020B0604020202020204" pitchFamily="34" charset="0"/>
            </a:endParaRPr>
          </a:p>
          <a:p>
            <a:r>
              <a:rPr lang="ru-RU" sz="22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Взысканию подлежат как долги по налогам, которые граждане </a:t>
            </a:r>
            <a:r>
              <a:rPr lang="ru-RU" sz="22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рассчитывают самостоятельно, </a:t>
            </a:r>
            <a:r>
              <a:rPr lang="ru-RU" sz="22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в том числе при подаче декларации 3-НДФЛ, так и налоги, начисленные налоговыми органами на основании результатов налоговых проверок и </a:t>
            </a:r>
            <a:r>
              <a:rPr lang="ru-RU" sz="22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указанные </a:t>
            </a:r>
            <a:r>
              <a:rPr lang="ru-RU" sz="22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в налоговых уведомлениях по имущественным </a:t>
            </a:r>
            <a:r>
              <a:rPr lang="ru-RU" sz="22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налогам</a:t>
            </a:r>
            <a:endParaRPr lang="ru-RU" sz="2200" dirty="0">
              <a:solidFill>
                <a:schemeClr val="tx2"/>
              </a:solidFill>
              <a:latin typeface="Montserrat Medium"/>
              <a:cs typeface="Arial" panose="020B0604020202020204" pitchFamily="34" charset="0"/>
            </a:endParaRPr>
          </a:p>
        </p:txBody>
      </p:sp>
      <p:cxnSp>
        <p:nvCxnSpPr>
          <p:cNvPr id="26" name="Straight Connector 35">
            <a:extLst>
              <a:ext uri="{FF2B5EF4-FFF2-40B4-BE49-F238E27FC236}">
                <a16:creationId xmlns:a16="http://schemas.microsoft.com/office/drawing/2014/main" xmlns="" id="{32AEAD2D-2847-C876-22E9-5778CE938795}"/>
              </a:ext>
            </a:extLst>
          </p:cNvPr>
          <p:cNvCxnSpPr>
            <a:cxnSpLocks/>
          </p:cNvCxnSpPr>
          <p:nvPr/>
        </p:nvCxnSpPr>
        <p:spPr>
          <a:xfrm flipH="1" flipV="1">
            <a:off x="4705745" y="1257073"/>
            <a:ext cx="57150" cy="4388803"/>
          </a:xfrm>
          <a:prstGeom prst="line">
            <a:avLst/>
          </a:prstGeom>
          <a:noFill/>
          <a:ln w="6350">
            <a:gradFill>
              <a:gsLst>
                <a:gs pos="0">
                  <a:srgbClr val="F6522D">
                    <a:alpha val="0"/>
                  </a:srgbClr>
                </a:gs>
                <a:gs pos="50000">
                  <a:srgbClr val="F6522D"/>
                </a:gs>
                <a:gs pos="100000">
                  <a:srgbClr val="F6522D">
                    <a:alpha val="0"/>
                  </a:srgbClr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3156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2A58FB7-9119-2076-0320-1BD4CE2BB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888" y="526074"/>
            <a:ext cx="9944101" cy="58675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Процедура внесудебного </a:t>
            </a:r>
            <a:r>
              <a:rPr lang="ru-RU" sz="2400" b="1" dirty="0" smtClean="0">
                <a:solidFill>
                  <a:schemeClr val="tx1"/>
                </a:solidFill>
              </a:rPr>
              <a:t>взыскания:</a:t>
            </a:r>
            <a:endParaRPr lang="ru-RU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715" y="1396345"/>
            <a:ext cx="11100677" cy="321256"/>
          </a:xfr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1.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b="1" dirty="0" smtClean="0">
                <a:solidFill>
                  <a:schemeClr val="accent5"/>
                </a:solidFill>
              </a:rPr>
              <a:t>Образование задолженности ЕНС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dirty="0" smtClean="0"/>
              <a:t>при неуплате налогов в установленные сроки</a:t>
            </a:r>
            <a:endParaRPr lang="ru-RU" dirty="0"/>
          </a:p>
        </p:txBody>
      </p:sp>
      <p:sp>
        <p:nvSpPr>
          <p:cNvPr id="6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 txBox="1">
            <a:spLocks/>
          </p:cNvSpPr>
          <p:nvPr/>
        </p:nvSpPr>
        <p:spPr>
          <a:xfrm>
            <a:off x="496837" y="1769050"/>
            <a:ext cx="11101544" cy="318707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5"/>
                </a:solidFill>
              </a:rPr>
              <a:t>2. Направление требования об уплате задолженности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dirty="0" smtClean="0"/>
              <a:t>с указанием срока уплаты</a:t>
            </a:r>
            <a:endParaRPr lang="ru-RU" dirty="0"/>
          </a:p>
        </p:txBody>
      </p:sp>
      <p:sp>
        <p:nvSpPr>
          <p:cNvPr id="7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 txBox="1">
            <a:spLocks/>
          </p:cNvSpPr>
          <p:nvPr/>
        </p:nvSpPr>
        <p:spPr>
          <a:xfrm>
            <a:off x="496839" y="3630619"/>
            <a:ext cx="11101545" cy="520207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5"/>
                </a:solidFill>
              </a:rPr>
              <a:t>6. Период для подачи возражений</a:t>
            </a:r>
            <a:r>
              <a:rPr lang="ru-RU" dirty="0">
                <a:solidFill>
                  <a:schemeClr val="accent5"/>
                </a:solidFill>
              </a:rPr>
              <a:t> </a:t>
            </a:r>
            <a:r>
              <a:rPr lang="ru-RU" dirty="0"/>
              <a:t>-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налогоплательщик в течение 30 календарных дней с момента получения Решения вправе </a:t>
            </a:r>
            <a:r>
              <a:rPr lang="ru-RU" dirty="0"/>
              <a:t>подать </a:t>
            </a:r>
            <a:r>
              <a:rPr lang="ru-RU" dirty="0" smtClean="0"/>
              <a:t>возражение или заявление о перерасчете. В период их рассмотрения взыскание </a:t>
            </a:r>
            <a:r>
              <a:rPr lang="ru-RU" dirty="0"/>
              <a:t>не производится</a:t>
            </a:r>
          </a:p>
          <a:p>
            <a:endParaRPr lang="ru-RU" dirty="0"/>
          </a:p>
        </p:txBody>
      </p:sp>
      <p:sp>
        <p:nvSpPr>
          <p:cNvPr id="8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 txBox="1">
            <a:spLocks/>
          </p:cNvSpPr>
          <p:nvPr/>
        </p:nvSpPr>
        <p:spPr>
          <a:xfrm>
            <a:off x="496837" y="2148731"/>
            <a:ext cx="11101552" cy="303407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5"/>
                </a:solidFill>
              </a:rPr>
              <a:t>3. Исполнение требования налогоплательщиком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dirty="0" smtClean="0">
                <a:solidFill>
                  <a:schemeClr val="accent3"/>
                </a:solidFill>
              </a:rPr>
              <a:t>-</a:t>
            </a:r>
            <a:r>
              <a:rPr lang="ru-RU" dirty="0" smtClean="0"/>
              <a:t> 8 рабочих дней для погашения задолженности</a:t>
            </a:r>
            <a:endParaRPr lang="ru-RU" dirty="0"/>
          </a:p>
        </p:txBody>
      </p:sp>
      <p:sp>
        <p:nvSpPr>
          <p:cNvPr id="9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 txBox="1">
            <a:spLocks/>
          </p:cNvSpPr>
          <p:nvPr/>
        </p:nvSpPr>
        <p:spPr>
          <a:xfrm>
            <a:off x="496837" y="2513112"/>
            <a:ext cx="11101556" cy="468366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5"/>
                </a:solidFill>
              </a:rPr>
              <a:t>4.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b="1" dirty="0" smtClean="0">
                <a:solidFill>
                  <a:schemeClr val="accent5"/>
                </a:solidFill>
              </a:rPr>
              <a:t>Принятие решения о взыскании задолженности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dirty="0" smtClean="0"/>
              <a:t>при неисполнении требования в срок не более 6 мес. с даты истечения срока требования</a:t>
            </a:r>
            <a:endParaRPr lang="ru-RU" dirty="0"/>
          </a:p>
        </p:txBody>
      </p:sp>
      <p:sp>
        <p:nvSpPr>
          <p:cNvPr id="10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 txBox="1">
            <a:spLocks/>
          </p:cNvSpPr>
          <p:nvPr/>
        </p:nvSpPr>
        <p:spPr>
          <a:xfrm>
            <a:off x="496837" y="3051977"/>
            <a:ext cx="11101556" cy="514184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5"/>
                </a:solidFill>
              </a:rPr>
              <a:t>5. Уведомление должника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dirty="0" smtClean="0"/>
              <a:t>- Решение о взыскании направляется через личный кабинет налогоплательщика, портал </a:t>
            </a:r>
            <a:r>
              <a:rPr lang="ru-RU" dirty="0" err="1" smtClean="0"/>
              <a:t>Госуслуг</a:t>
            </a:r>
            <a:r>
              <a:rPr lang="ru-RU" dirty="0" smtClean="0"/>
              <a:t> либо при их отсутствии заказным письмом почтой</a:t>
            </a:r>
            <a:endParaRPr lang="ru-RU" dirty="0"/>
          </a:p>
        </p:txBody>
      </p:sp>
      <p:sp>
        <p:nvSpPr>
          <p:cNvPr id="11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 txBox="1">
            <a:spLocks/>
          </p:cNvSpPr>
          <p:nvPr/>
        </p:nvSpPr>
        <p:spPr>
          <a:xfrm>
            <a:off x="496839" y="4224808"/>
            <a:ext cx="11101545" cy="70641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5"/>
                </a:solidFill>
              </a:rPr>
              <a:t>7. Взыскание за счет денежных средств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dirty="0" smtClean="0"/>
              <a:t>–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при отсутствии возражений через 7 дней после направления Решения ИФНС размещает в Реестре решений поручение о приостановлении </a:t>
            </a:r>
            <a:r>
              <a:rPr lang="ru-RU" dirty="0"/>
              <a:t>операций по счетам должника, а также </a:t>
            </a:r>
            <a:r>
              <a:rPr lang="ru-RU" dirty="0" smtClean="0"/>
              <a:t>о перечислении </a:t>
            </a:r>
            <a:r>
              <a:rPr lang="ru-RU" dirty="0"/>
              <a:t>денежных средств в счет погашения </a:t>
            </a:r>
            <a:r>
              <a:rPr lang="ru-RU" dirty="0" smtClean="0"/>
              <a:t>задолженности</a:t>
            </a:r>
            <a:endParaRPr lang="ru-RU" dirty="0"/>
          </a:p>
        </p:txBody>
      </p:sp>
      <p:sp>
        <p:nvSpPr>
          <p:cNvPr id="12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 txBox="1">
            <a:spLocks/>
          </p:cNvSpPr>
          <p:nvPr/>
        </p:nvSpPr>
        <p:spPr>
          <a:xfrm>
            <a:off x="496837" y="5011247"/>
            <a:ext cx="11101544" cy="509426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5"/>
                </a:solidFill>
              </a:rPr>
              <a:t>8. Взыскание за счет имущества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dirty="0" smtClean="0"/>
              <a:t>–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при недостаточности средств на счетах налоговый орган направляет постановление в службу судебных приставов для взыскания за счет имущества должника</a:t>
            </a:r>
            <a:endParaRPr lang="ru-RU" dirty="0"/>
          </a:p>
        </p:txBody>
      </p:sp>
      <p:sp>
        <p:nvSpPr>
          <p:cNvPr id="13" name="Заголовок 2">
            <a:extLst>
              <a:ext uri="{FF2B5EF4-FFF2-40B4-BE49-F238E27FC236}">
                <a16:creationId xmlns="" xmlns:a16="http://schemas.microsoft.com/office/drawing/2014/main" id="{42A58FB7-9119-2076-0320-1BD4CE2BB59E}"/>
              </a:ext>
            </a:extLst>
          </p:cNvPr>
          <p:cNvSpPr txBox="1">
            <a:spLocks/>
          </p:cNvSpPr>
          <p:nvPr/>
        </p:nvSpPr>
        <p:spPr>
          <a:xfrm>
            <a:off x="468053" y="5734050"/>
            <a:ext cx="11130340" cy="858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253775"/>
                </a:solidFill>
                <a:latin typeface="Montserrat SemiBold" pitchFamily="2" charset="0"/>
                <a:ea typeface="+mj-ea"/>
                <a:cs typeface="+mj-cs"/>
              </a:defRPr>
            </a:lvl1pPr>
          </a:lstStyle>
          <a:p>
            <a:pPr algn="just"/>
            <a:r>
              <a:rPr lang="ru-RU" sz="1500" b="1" dirty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Внесудебный </a:t>
            </a:r>
            <a:r>
              <a:rPr lang="ru-RU" sz="1500" b="1" dirty="0" smtClean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порядок </a:t>
            </a:r>
            <a:r>
              <a:rPr lang="ru-RU" sz="1500" b="1" dirty="0" smtClean="0">
                <a:solidFill>
                  <a:schemeClr val="accent5"/>
                </a:solidFill>
                <a:latin typeface="Montserrat Medium" pitchFamily="2" charset="0"/>
                <a:ea typeface="+mn-ea"/>
                <a:cs typeface="+mn-cs"/>
              </a:rPr>
              <a:t>не применяется</a:t>
            </a:r>
            <a:r>
              <a:rPr lang="ru-RU" sz="1500" b="1" dirty="0" smtClean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, </a:t>
            </a:r>
            <a:r>
              <a:rPr lang="ru-RU" sz="1500" b="1" dirty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если </a:t>
            </a:r>
            <a:r>
              <a:rPr lang="ru-RU" sz="1500" b="1" dirty="0" smtClean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налогоплательщик </a:t>
            </a:r>
            <a:r>
              <a:rPr lang="ru-RU" sz="1500" b="1" dirty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не согласен с суммой </a:t>
            </a:r>
            <a:r>
              <a:rPr lang="ru-RU" sz="1500" b="1" dirty="0" smtClean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задолженности</a:t>
            </a:r>
            <a:r>
              <a:rPr lang="ru-RU" sz="1500" b="1" dirty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, подано заявление о перерасчете или </a:t>
            </a:r>
            <a:r>
              <a:rPr lang="ru-RU" sz="1500" b="1" dirty="0" smtClean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жалоба, либо </a:t>
            </a:r>
            <a:r>
              <a:rPr lang="ru-RU" sz="1500" b="1" dirty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направлена </a:t>
            </a:r>
            <a:r>
              <a:rPr lang="ru-RU" sz="1500" b="1" dirty="0" smtClean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апелляционная </a:t>
            </a:r>
            <a:r>
              <a:rPr lang="ru-RU" sz="1500" b="1" dirty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жалоба на решение налогового органа. </a:t>
            </a:r>
            <a:endParaRPr lang="ru-RU" sz="1500" b="1" dirty="0" smtClean="0">
              <a:solidFill>
                <a:srgbClr val="223570"/>
              </a:solidFill>
              <a:latin typeface="Montserrat Medium" pitchFamily="2" charset="0"/>
              <a:ea typeface="+mn-ea"/>
              <a:cs typeface="+mn-cs"/>
            </a:endParaRPr>
          </a:p>
          <a:p>
            <a:pPr algn="just"/>
            <a:r>
              <a:rPr lang="ru-RU" sz="1500" b="1" dirty="0" smtClean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В </a:t>
            </a:r>
            <a:r>
              <a:rPr lang="ru-RU" sz="1500" b="1" dirty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таких случаях взыскание осуществляется </a:t>
            </a:r>
            <a:r>
              <a:rPr lang="ru-RU" sz="1500" b="1" dirty="0" smtClean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rPr>
              <a:t>в судебном порядке.</a:t>
            </a:r>
            <a:endParaRPr lang="ru-RU" sz="1500" b="1" dirty="0">
              <a:solidFill>
                <a:srgbClr val="223570"/>
              </a:solidFill>
              <a:latin typeface="Montserrat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93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1950" y="1228398"/>
            <a:ext cx="335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Информационное </a:t>
            </a:r>
            <a:r>
              <a:rPr lang="ru-RU" sz="20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сообщение </a:t>
            </a:r>
            <a:r>
              <a:rPr lang="ru-RU" sz="20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налогоплательщикам, </a:t>
            </a:r>
            <a:r>
              <a:rPr lang="ru-RU" sz="20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имеющим </a:t>
            </a:r>
            <a:r>
              <a:rPr lang="ru-RU" sz="20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задолженность на 01.10.2025, подлежащую исключению из сальдо ЕНС в соответствии с </a:t>
            </a:r>
            <a:r>
              <a:rPr lang="ru-RU" sz="20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ч. </a:t>
            </a:r>
            <a:r>
              <a:rPr lang="ru-RU" sz="20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2 </a:t>
            </a:r>
            <a:r>
              <a:rPr lang="ru-RU" sz="20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ст. </a:t>
            </a:r>
            <a:r>
              <a:rPr lang="ru-RU" sz="20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3 Федерального закона от 31.07.2025 № </a:t>
            </a:r>
            <a:r>
              <a:rPr lang="ru-RU" sz="20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287-ФЗ, направлено </a:t>
            </a:r>
            <a:r>
              <a:rPr lang="ru-RU" sz="2000" dirty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в октябре 2025 года через единый портал государственных </a:t>
            </a:r>
            <a:r>
              <a:rPr lang="ru-RU" sz="2000" dirty="0" smtClean="0">
                <a:solidFill>
                  <a:schemeClr val="tx2"/>
                </a:solidFill>
                <a:latin typeface="Montserrat Medium"/>
                <a:cs typeface="Arial" panose="020B0604020202020204" pitchFamily="34" charset="0"/>
              </a:rPr>
              <a:t>услуг</a:t>
            </a:r>
            <a:endParaRPr lang="ru-RU" sz="2000" b="1" dirty="0"/>
          </a:p>
        </p:txBody>
      </p:sp>
      <p:cxnSp>
        <p:nvCxnSpPr>
          <p:cNvPr id="26" name="Straight Connector 35">
            <a:extLst>
              <a:ext uri="{FF2B5EF4-FFF2-40B4-BE49-F238E27FC236}">
                <a16:creationId xmlns:a16="http://schemas.microsoft.com/office/drawing/2014/main" xmlns="" id="{32AEAD2D-2847-C876-22E9-5778CE938795}"/>
              </a:ext>
            </a:extLst>
          </p:cNvPr>
          <p:cNvCxnSpPr>
            <a:cxnSpLocks/>
          </p:cNvCxnSpPr>
          <p:nvPr/>
        </p:nvCxnSpPr>
        <p:spPr>
          <a:xfrm flipH="1" flipV="1">
            <a:off x="3812931" y="844163"/>
            <a:ext cx="57150" cy="5275384"/>
          </a:xfrm>
          <a:prstGeom prst="line">
            <a:avLst/>
          </a:prstGeom>
          <a:noFill/>
          <a:ln w="6350">
            <a:gradFill>
              <a:gsLst>
                <a:gs pos="0">
                  <a:srgbClr val="F6522D">
                    <a:alpha val="0"/>
                  </a:srgbClr>
                </a:gs>
                <a:gs pos="50000">
                  <a:srgbClr val="F6522D"/>
                </a:gs>
                <a:gs pos="100000">
                  <a:srgbClr val="F6522D">
                    <a:alpha val="0"/>
                  </a:srgbClr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0478" t="33750" r="41437" b="4202"/>
          <a:stretch/>
        </p:blipFill>
        <p:spPr bwMode="auto">
          <a:xfrm>
            <a:off x="4105274" y="220430"/>
            <a:ext cx="3752851" cy="6351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Connector 35">
            <a:extLst>
              <a:ext uri="{FF2B5EF4-FFF2-40B4-BE49-F238E27FC236}">
                <a16:creationId xmlns:a16="http://schemas.microsoft.com/office/drawing/2014/main" xmlns="" id="{32AEAD2D-2847-C876-22E9-5778CE938795}"/>
              </a:ext>
            </a:extLst>
          </p:cNvPr>
          <p:cNvCxnSpPr>
            <a:cxnSpLocks/>
          </p:cNvCxnSpPr>
          <p:nvPr/>
        </p:nvCxnSpPr>
        <p:spPr>
          <a:xfrm flipH="1" flipV="1">
            <a:off x="8086724" y="844163"/>
            <a:ext cx="57150" cy="5275384"/>
          </a:xfrm>
          <a:prstGeom prst="line">
            <a:avLst/>
          </a:prstGeom>
          <a:noFill/>
          <a:ln w="6350">
            <a:gradFill>
              <a:gsLst>
                <a:gs pos="0">
                  <a:srgbClr val="F6522D">
                    <a:alpha val="0"/>
                  </a:srgbClr>
                </a:gs>
                <a:gs pos="50000">
                  <a:srgbClr val="F6522D"/>
                </a:gs>
                <a:gs pos="100000">
                  <a:srgbClr val="F6522D">
                    <a:alpha val="0"/>
                  </a:srgbClr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277225" y="1258776"/>
            <a:ext cx="3695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5"/>
                </a:solidFill>
                <a:latin typeface="Montserrat Medium"/>
                <a:cs typeface="Arial" pitchFamily="34" charset="0"/>
              </a:rPr>
              <a:t>Направление </a:t>
            </a:r>
            <a:r>
              <a:rPr lang="ru-RU" sz="2000" dirty="0">
                <a:solidFill>
                  <a:schemeClr val="accent5"/>
                </a:solidFill>
                <a:latin typeface="Montserrat Medium"/>
                <a:cs typeface="Arial" pitchFamily="34" charset="0"/>
              </a:rPr>
              <a:t>сообщения сопровождается автоматическим исключением из сальдо ЕНС и приостановлением взыскания указанной задолженности на 30 дней для предоставления возможности определиться со своей позицией относительно необходимости подачи возражений для перехода к судебному порядку </a:t>
            </a:r>
            <a:r>
              <a:rPr lang="ru-RU" sz="2000" dirty="0" smtClean="0">
                <a:solidFill>
                  <a:schemeClr val="accent5"/>
                </a:solidFill>
                <a:latin typeface="Montserrat Medium"/>
                <a:cs typeface="Arial" pitchFamily="34" charset="0"/>
              </a:rPr>
              <a:t>взыскания</a:t>
            </a:r>
            <a:endParaRPr lang="ru-RU" sz="2000" dirty="0">
              <a:solidFill>
                <a:schemeClr val="accent5"/>
              </a:solidFill>
              <a:latin typeface="Montserrat Medium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A5A5122-8317-6070-1815-D0DAEF415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6077" y="3033775"/>
            <a:ext cx="7208874" cy="589309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052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4360</TotalTime>
  <Words>383</Words>
  <Application>Microsoft Office PowerPoint</Application>
  <PresentationFormat>Произвольный</PresentationFormat>
  <Paragraphs>23</Paragraphs>
  <Slides>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Процедура внесудебного взыскания: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ФЕДЕРАЛЬНАЯ НАЛОГОВАЯ СЛУЖБА</dc:title>
  <dc:creator>Анастасия Гаврикова</dc:creator>
  <cp:lastModifiedBy>Нашатырев</cp:lastModifiedBy>
  <cp:revision>265</cp:revision>
  <cp:lastPrinted>2025-10-07T04:51:27Z</cp:lastPrinted>
  <dcterms:created xsi:type="dcterms:W3CDTF">2025-05-13T09:24:29Z</dcterms:created>
  <dcterms:modified xsi:type="dcterms:W3CDTF">2025-12-10T05:42:15Z</dcterms:modified>
</cp:coreProperties>
</file>