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32" r:id="rId3"/>
  </p:sldMasterIdLst>
  <p:notesMasterIdLst>
    <p:notesMasterId r:id="rId10"/>
  </p:notesMasterIdLst>
  <p:handoutMasterIdLst>
    <p:handoutMasterId r:id="rId11"/>
  </p:handoutMasterIdLst>
  <p:sldIdLst>
    <p:sldId id="372" r:id="rId4"/>
    <p:sldId id="377" r:id="rId5"/>
    <p:sldId id="552" r:id="rId6"/>
    <p:sldId id="554" r:id="rId7"/>
    <p:sldId id="555" r:id="rId8"/>
    <p:sldId id="551" r:id="rId9"/>
  </p:sldIdLst>
  <p:sldSz cx="12190413" cy="6859588"/>
  <p:notesSz cx="6808788" cy="9940925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  <p15:guide id="4" pos="7422">
          <p15:clr>
            <a:srgbClr val="A4A3A4"/>
          </p15:clr>
        </p15:guide>
        <p15:guide id="5" pos="210">
          <p15:clr>
            <a:srgbClr val="A4A3A4"/>
          </p15:clr>
        </p15:guide>
        <p15:guide id="6" pos="34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0E0"/>
    <a:srgbClr val="F8F8F8"/>
    <a:srgbClr val="B2B2B2"/>
    <a:srgbClr val="00B050"/>
    <a:srgbClr val="D0D8E8"/>
    <a:srgbClr val="D2DCE8"/>
    <a:srgbClr val="578BC9"/>
    <a:srgbClr val="9BBB59"/>
    <a:srgbClr val="E46C0A"/>
    <a:srgbClr val="B0C8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8627" autoAdjust="0"/>
  </p:normalViewPr>
  <p:slideViewPr>
    <p:cSldViewPr>
      <p:cViewPr>
        <p:scale>
          <a:sx n="130" d="100"/>
          <a:sy n="130" d="100"/>
        </p:scale>
        <p:origin x="-192" y="54"/>
      </p:cViewPr>
      <p:guideLst>
        <p:guide orient="horz" pos="2160"/>
        <p:guide orient="horz" pos="2161"/>
        <p:guide pos="3840"/>
        <p:guide pos="7422"/>
        <p:guide pos="210"/>
        <p:guide pos="3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45AECA-28C0-482D-B370-5BE76314A5A6}" type="doc">
      <dgm:prSet loTypeId="urn:microsoft.com/office/officeart/2005/8/layout/equation2" loCatId="process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73728EE-98AD-474A-AC2C-7014DEF58DE1}">
      <dgm:prSet/>
      <dgm:spPr/>
      <dgm:t>
        <a:bodyPr/>
        <a:lstStyle/>
        <a:p>
          <a:pPr rtl="0"/>
          <a:r>
            <a:rPr lang="ru-RU" b="1" dirty="0" smtClean="0"/>
            <a:t>Семейный доступ</a:t>
          </a:r>
          <a:endParaRPr lang="ru-RU" b="1" dirty="0"/>
        </a:p>
      </dgm:t>
    </dgm:pt>
    <dgm:pt modelId="{AE6D19B2-6895-45DE-8945-B87696787E18}" type="parTrans" cxnId="{37166161-000E-4FD4-90B7-908FCDD20ED1}">
      <dgm:prSet/>
      <dgm:spPr/>
      <dgm:t>
        <a:bodyPr/>
        <a:lstStyle/>
        <a:p>
          <a:endParaRPr lang="ru-RU"/>
        </a:p>
      </dgm:t>
    </dgm:pt>
    <dgm:pt modelId="{13C2E313-F936-4537-B182-44EA314CF6EB}" type="sibTrans" cxnId="{37166161-000E-4FD4-90B7-908FCDD20ED1}">
      <dgm:prSet/>
      <dgm:spPr/>
      <dgm:t>
        <a:bodyPr/>
        <a:lstStyle/>
        <a:p>
          <a:endParaRPr lang="ru-RU"/>
        </a:p>
      </dgm:t>
    </dgm:pt>
    <dgm:pt modelId="{D2A78523-4DF4-4C07-861A-81D611140E0E}" type="pres">
      <dgm:prSet presAssocID="{7F45AECA-28C0-482D-B370-5BE76314A5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A0AB54-D28E-42B2-AE2D-04956FF46731}" type="pres">
      <dgm:prSet presAssocID="{7F45AECA-28C0-482D-B370-5BE76314A5A6}" presName="vNodes" presStyleCnt="0"/>
      <dgm:spPr/>
    </dgm:pt>
    <dgm:pt modelId="{9682437C-5C78-4812-9DF1-D15CDA9E15A9}" type="pres">
      <dgm:prSet presAssocID="{7F45AECA-28C0-482D-B370-5BE76314A5A6}" presName="lastNode" presStyleLbl="node1" presStyleIdx="0" presStyleCnt="1" custLinFactX="-400000" custLinFactY="253813" custLinFactNeighborX="-443570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ED9977-321B-4F42-AA95-0E72F64AFA68}" type="presOf" srcId="{7F45AECA-28C0-482D-B370-5BE76314A5A6}" destId="{D2A78523-4DF4-4C07-861A-81D611140E0E}" srcOrd="0" destOrd="0" presId="urn:microsoft.com/office/officeart/2005/8/layout/equation2"/>
    <dgm:cxn modelId="{37166161-000E-4FD4-90B7-908FCDD20ED1}" srcId="{7F45AECA-28C0-482D-B370-5BE76314A5A6}" destId="{C73728EE-98AD-474A-AC2C-7014DEF58DE1}" srcOrd="0" destOrd="0" parTransId="{AE6D19B2-6895-45DE-8945-B87696787E18}" sibTransId="{13C2E313-F936-4537-B182-44EA314CF6EB}"/>
    <dgm:cxn modelId="{7DA77EC3-378C-45EE-A497-B97046D7A686}" type="presOf" srcId="{C73728EE-98AD-474A-AC2C-7014DEF58DE1}" destId="{9682437C-5C78-4812-9DF1-D15CDA9E15A9}" srcOrd="0" destOrd="0" presId="urn:microsoft.com/office/officeart/2005/8/layout/equation2"/>
    <dgm:cxn modelId="{676B4C79-709D-4322-9A85-3963F556973A}" type="presParOf" srcId="{D2A78523-4DF4-4C07-861A-81D611140E0E}" destId="{78A0AB54-D28E-42B2-AE2D-04956FF46731}" srcOrd="0" destOrd="0" presId="urn:microsoft.com/office/officeart/2005/8/layout/equation2"/>
    <dgm:cxn modelId="{011AC7AE-479B-4910-9C5D-7F9CC7A8B443}" type="presParOf" srcId="{D2A78523-4DF4-4C07-861A-81D611140E0E}" destId="{9682437C-5C78-4812-9DF1-D15CDA9E15A9}" srcOrd="1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2437C-5C78-4812-9DF1-D15CDA9E15A9}">
      <dsp:nvSpPr>
        <dsp:cNvPr id="0" name=""/>
        <dsp:cNvSpPr/>
      </dsp:nvSpPr>
      <dsp:spPr>
        <a:xfrm>
          <a:off x="0" y="187"/>
          <a:ext cx="650581" cy="6505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/>
            <a:t>Семейный доступ</a:t>
          </a:r>
          <a:endParaRPr lang="ru-RU" sz="700" b="1" kern="1200" dirty="0"/>
        </a:p>
      </dsp:txBody>
      <dsp:txXfrm>
        <a:off x="95275" y="95462"/>
        <a:ext cx="460031" cy="460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3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0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0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0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0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11.10.2024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11.10.2024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600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024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5286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1495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2695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44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652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9450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27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765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51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9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hyperlink" Target="http://www.nalog.gov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diagramColors" Target="../diagrams/colors1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4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23.png"/><Relationship Id="rId10" Type="http://schemas.openxmlformats.org/officeDocument/2006/relationships/diagramData" Target="../diagrams/data1.xml"/><Relationship Id="rId4" Type="http://schemas.openxmlformats.org/officeDocument/2006/relationships/image" Target="../media/image22.png"/><Relationship Id="rId9" Type="http://schemas.openxmlformats.org/officeDocument/2006/relationships/image" Target="../media/image13.svg"/><Relationship Id="rId14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svg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1871" y="6208574"/>
            <a:ext cx="434517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11 октября 2024 года</a:t>
            </a:r>
            <a:endParaRPr lang="ru-RU" b="1" dirty="0">
              <a:solidFill>
                <a:srgbClr val="485068">
                  <a:lumMod val="75000"/>
                </a:srgb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641871" y="2858871"/>
            <a:ext cx="8594895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3500" b="1" dirty="0">
                <a:solidFill>
                  <a:schemeClr val="tx1">
                    <a:lumMod val="2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взаимодействии с налоговыми органами </a:t>
            </a:r>
            <a:endParaRPr lang="ru-RU" sz="3500" b="1" dirty="0" smtClean="0">
              <a:solidFill>
                <a:schemeClr val="tx1">
                  <a:lumMod val="25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defTabSz="1218936"/>
            <a:r>
              <a:rPr lang="ru-RU" sz="3500" b="1" dirty="0" smtClean="0">
                <a:solidFill>
                  <a:schemeClr val="tx1">
                    <a:lumMod val="2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3500" b="1" dirty="0">
                <a:solidFill>
                  <a:schemeClr val="tx1">
                    <a:lumMod val="2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электронном виде с использованием Личного кабинета и п</a:t>
            </a:r>
            <a:r>
              <a:rPr lang="ru-RU" sz="3500" b="1" dirty="0" smtClean="0">
                <a:solidFill>
                  <a:schemeClr val="tx1">
                    <a:lumMod val="2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ортала </a:t>
            </a:r>
            <a:r>
              <a:rPr lang="ru-RU" sz="3500" b="1" dirty="0" err="1">
                <a:solidFill>
                  <a:schemeClr val="tx1">
                    <a:lumMod val="2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Госуслуг</a:t>
            </a:r>
            <a:endParaRPr lang="ru-RU" sz="3500" b="1" dirty="0">
              <a:solidFill>
                <a:schemeClr val="tx1">
                  <a:lumMod val="25000"/>
                </a:scheme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453033" y="2987626"/>
            <a:ext cx="683987" cy="7022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577" y="196529"/>
            <a:ext cx="1872208" cy="194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2478716" y="708966"/>
            <a:ext cx="7648938" cy="9233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Главный специалист – эксперт ОТДЕЛА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РАБОТЫ С НАЛОГОПЛАТЕЛЬЩИКАМИ</a:t>
            </a:r>
          </a:p>
          <a:p>
            <a:pPr defTabSz="1218936"/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УФНС РОССИИ ПО ХАНТЫ-МАНСИЙСКОМУ АВТОНОМНОМУ ОКРУГУ – ЮГРЕ </a:t>
            </a:r>
          </a:p>
          <a:p>
            <a:pPr defTabSz="1218936"/>
            <a:r>
              <a:rPr lang="ru-RU" sz="2400" b="1" dirty="0" smtClean="0">
                <a:solidFill>
                  <a:srgbClr val="485068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Н.А. Балуева</a:t>
            </a:r>
            <a:endParaRPr lang="ru-RU" sz="2400" b="1" dirty="0">
              <a:solidFill>
                <a:srgbClr val="485068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285" y="1508121"/>
            <a:ext cx="3049382" cy="4363492"/>
          </a:xfrm>
          <a:prstGeom prst="rect">
            <a:avLst/>
          </a:prstGeom>
          <a:noFill/>
          <a:ln w="9525" cap="sq" cmpd="dbl">
            <a:noFill/>
            <a:miter lim="800000"/>
            <a:headEnd/>
            <a:tailEnd/>
          </a:ln>
          <a:effectLst>
            <a:glow rad="635000">
              <a:schemeClr val="tx1">
                <a:alpha val="38000"/>
              </a:schemeClr>
            </a:glow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34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22858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635850" y="12607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взаимодействии с налоговыми органами </a:t>
            </a:r>
            <a:r>
              <a:rPr lang="ru-RU" sz="16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электронном виде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ЛИЧНЫЙ КАБИНЕТ - ВАШ ВИРТУАЛЬНЫЙ КРУГЛОСУТОЧНЫЙ НАЛОГОВЫЙ ПОМОЩНИК</a:t>
            </a:r>
            <a:endParaRPr lang="ru-RU" sz="2000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8" y="-30761"/>
            <a:ext cx="626222" cy="818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886" y="4437906"/>
            <a:ext cx="2426240" cy="20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506" y="981522"/>
            <a:ext cx="4419600" cy="577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426790" y="4509914"/>
            <a:ext cx="2304256" cy="3782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3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1651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Личный кабинет НП для физических лиц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646" y="4873132"/>
            <a:ext cx="1870729" cy="1793766"/>
          </a:xfrm>
          <a:prstGeom prst="rect">
            <a:avLst/>
          </a:prstGeom>
          <a:noFill/>
          <a:ln>
            <a:noFill/>
          </a:ln>
          <a:effectLst>
            <a:glow>
              <a:schemeClr val="tx2">
                <a:lumMod val="20000"/>
                <a:lumOff val="80000"/>
                <a:alpha val="17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87963" y="5102011"/>
            <a:ext cx="5020157" cy="369332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  <a:effectLst>
            <a:glow rad="38100">
              <a:schemeClr val="accent1">
                <a:alpha val="40000"/>
              </a:schemeClr>
            </a:glow>
            <a:reflection stA="45000" endPos="0" dist="50800" dir="5400000" sy="-100000" algn="bl" rotWithShape="0"/>
            <a:softEdge rad="0"/>
          </a:effectLst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Доступно мобильное приложение «Налоги ФЛ»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712" y="5604380"/>
            <a:ext cx="4095750" cy="809625"/>
          </a:xfrm>
          <a:prstGeom prst="rect">
            <a:avLst/>
          </a:prstGeom>
          <a:noFill/>
          <a:ln w="952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  <a:miter lim="800000"/>
            <a:headEnd/>
            <a:tailEnd/>
          </a:ln>
          <a:effectLst>
            <a:glow rad="215900">
              <a:schemeClr val="accent1">
                <a:lumMod val="20000"/>
                <a:lumOff val="8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contourClr>
              <a:schemeClr val="tx2">
                <a:lumMod val="20000"/>
                <a:lumOff val="8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60712" y="1413570"/>
            <a:ext cx="407327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</a:t>
            </a:r>
            <a:r>
              <a:rPr lang="ru-RU" dirty="0"/>
              <a:t>. </a:t>
            </a:r>
            <a:r>
              <a:rPr lang="ru-RU" b="1" dirty="0"/>
              <a:t>Через налоговый орган</a:t>
            </a:r>
          </a:p>
          <a:p>
            <a:r>
              <a:rPr lang="ru-RU" dirty="0"/>
              <a:t>Получить (восстановить) логин и пароль можно лично в любом налоговом органе России, независимо от места постановки на </a:t>
            </a:r>
            <a:r>
              <a:rPr lang="ru-RU" dirty="0" smtClean="0"/>
              <a:t>учет</a:t>
            </a:r>
            <a:endParaRPr lang="ru-RU" dirty="0"/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60712" y="2958779"/>
            <a:ext cx="75764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 </a:t>
            </a:r>
            <a:r>
              <a:rPr lang="ru-RU" b="1" dirty="0"/>
              <a:t>С помощью </a:t>
            </a:r>
            <a:r>
              <a:rPr lang="ru-RU" b="1" dirty="0" err="1"/>
              <a:t>Госуслуг</a:t>
            </a:r>
            <a:endParaRPr lang="ru-RU" b="1" dirty="0"/>
          </a:p>
          <a:p>
            <a:r>
              <a:rPr lang="ru-RU" dirty="0"/>
              <a:t>С логином и паролем, </a:t>
            </a:r>
            <a:r>
              <a:rPr lang="ru-RU" dirty="0" smtClean="0"/>
              <a:t>используемые </a:t>
            </a:r>
            <a:r>
              <a:rPr lang="ru-RU" dirty="0"/>
              <a:t>для авторизации на Едином портале </a:t>
            </a:r>
            <a:r>
              <a:rPr lang="ru-RU" dirty="0" err="1"/>
              <a:t>Госуслуг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05481" y="986745"/>
            <a:ext cx="3241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получить доступ к сервису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982" y="1171411"/>
            <a:ext cx="3592393" cy="203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48682" y="3933850"/>
            <a:ext cx="65596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С помощью </a:t>
            </a:r>
            <a:r>
              <a:rPr lang="ru-RU" b="1" dirty="0"/>
              <a:t>квалифицированной электронной подписи </a:t>
            </a:r>
            <a:r>
              <a:rPr lang="ru-RU" dirty="0"/>
              <a:t>(КЭП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выданной </a:t>
            </a:r>
            <a:r>
              <a:rPr lang="ru-RU" dirty="0"/>
              <a:t>Удостоверяющим центром, </a:t>
            </a:r>
            <a:endParaRPr lang="ru-RU" dirty="0" smtClean="0"/>
          </a:p>
          <a:p>
            <a:r>
              <a:rPr lang="ru-RU" dirty="0" smtClean="0"/>
              <a:t>аккредитованным </a:t>
            </a:r>
            <a:r>
              <a:rPr lang="ru-RU" dirty="0" err="1"/>
              <a:t>Минцифры</a:t>
            </a:r>
            <a:r>
              <a:rPr lang="ru-RU" dirty="0"/>
              <a:t> России</a:t>
            </a:r>
          </a:p>
        </p:txBody>
      </p:sp>
    </p:spTree>
    <p:extLst>
      <p:ext uri="{BB962C8B-B14F-4D97-AF65-F5344CB8AC3E}">
        <p14:creationId xmlns:p14="http://schemas.microsoft.com/office/powerpoint/2010/main" val="305873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886571" y="-1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взаимодействии с налоговыми органами </a:t>
            </a:r>
            <a:r>
              <a:rPr lang="ru-RU" sz="16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электронном виде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ЕДИНЫЙ ПОРТАЛ ГОСУДАРСТВЕННЫХ И МУНИЦИПАЛЬНЫХ УСЛУГ</a:t>
            </a:r>
            <a:endParaRPr lang="ru-RU" sz="2000" b="1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074" name="Picture 2" descr="D:\Балуева\image-08-10-24-04-13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8" y="72314"/>
            <a:ext cx="850597" cy="556160"/>
          </a:xfrm>
          <a:prstGeom prst="rect">
            <a:avLst/>
          </a:prstGeom>
          <a:noFill/>
          <a:ln>
            <a:noFill/>
          </a:ln>
          <a:effectLst>
            <a:glow rad="190500">
              <a:schemeClr val="tx2">
                <a:lumMod val="20000"/>
                <a:lumOff val="80000"/>
                <a:alpha val="35000"/>
              </a:schemeClr>
            </a:glow>
            <a:reflection blurRad="63500" stA="0" endPos="50000" dir="5400000" sy="-100000" algn="bl" rotWithShape="0"/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Балуева\image-08-10-24-04-13-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1062122"/>
            <a:ext cx="3529162" cy="1985153"/>
          </a:xfrm>
          <a:prstGeom prst="rect">
            <a:avLst/>
          </a:prstGeom>
          <a:noFill/>
          <a:effectLst>
            <a:reflection stA="14000" endPos="6000" dir="5400000" sy="-100000" algn="bl" rotWithShape="0"/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80E78AE-BD5D-4F93-89F8-BF261A32F974}"/>
              </a:ext>
            </a:extLst>
          </p:cNvPr>
          <p:cNvSpPr txBox="1"/>
          <p:nvPr/>
        </p:nvSpPr>
        <p:spPr>
          <a:xfrm>
            <a:off x="482929" y="1791570"/>
            <a:ext cx="4931098" cy="400110"/>
          </a:xfrm>
          <a:prstGeom prst="rect">
            <a:avLst/>
          </a:prstGeom>
          <a:noFill/>
          <a:ln w="22225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1. Сформировать согласие на </a:t>
            </a:r>
            <a:r>
              <a:rPr lang="ru-RU" sz="2000" dirty="0" err="1" smtClean="0"/>
              <a:t>Госуслугах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2483" y="1172865"/>
            <a:ext cx="6410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получения налогового уведомления необходимо: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80E78AE-BD5D-4F93-89F8-BF261A32F974}"/>
              </a:ext>
            </a:extLst>
          </p:cNvPr>
          <p:cNvSpPr txBox="1"/>
          <p:nvPr/>
        </p:nvSpPr>
        <p:spPr>
          <a:xfrm>
            <a:off x="562483" y="3861842"/>
            <a:ext cx="5549134" cy="400110"/>
          </a:xfrm>
          <a:prstGeom prst="rect">
            <a:avLst/>
          </a:prstGeom>
          <a:noFill/>
          <a:ln w="22225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2</a:t>
            </a:r>
            <a:r>
              <a:rPr lang="ru-RU" sz="2000" dirty="0" smtClean="0"/>
              <a:t>. Подписать согласие в приложение «</a:t>
            </a:r>
            <a:r>
              <a:rPr lang="ru-RU" sz="2000" dirty="0" err="1" smtClean="0"/>
              <a:t>Госключ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80E78AE-BD5D-4F93-89F8-BF261A32F974}"/>
              </a:ext>
            </a:extLst>
          </p:cNvPr>
          <p:cNvSpPr txBox="1"/>
          <p:nvPr/>
        </p:nvSpPr>
        <p:spPr>
          <a:xfrm>
            <a:off x="4727054" y="4437906"/>
            <a:ext cx="4176464" cy="1015663"/>
          </a:xfrm>
          <a:prstGeom prst="rect">
            <a:avLst/>
          </a:prstGeom>
          <a:noFill/>
          <a:ln w="22225">
            <a:noFill/>
            <a:prstDash val="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3. После получения согласия, Уведомление выгрузится в Личный кабинет  Портала </a:t>
            </a:r>
            <a:r>
              <a:rPr lang="ru-RU" sz="2000" dirty="0" err="1" smtClean="0"/>
              <a:t>Госуслуг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44" y="2304716"/>
            <a:ext cx="2592464" cy="1485118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75000"/>
                <a:alpha val="93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44" y="4371949"/>
            <a:ext cx="2183288" cy="1801372"/>
          </a:xfrm>
          <a:prstGeom prst="rect">
            <a:avLst/>
          </a:prstGeom>
          <a:noFill/>
          <a:ln>
            <a:noFill/>
          </a:ln>
          <a:effectLst>
            <a:glow rad="114300">
              <a:schemeClr val="bg1">
                <a:lumMod val="75000"/>
                <a:alpha val="93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526" y="3789834"/>
            <a:ext cx="2935781" cy="2759918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="" xmlns:a16="http://schemas.microsoft.com/office/drawing/2014/main" id="{91CB07A7-62AD-BB42-4D65-0B3E2235DD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4934" y="5572786"/>
            <a:ext cx="1440160" cy="116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64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18144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44668" y="12607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взаимодействии с налоговыми органами </a:t>
            </a:r>
            <a:r>
              <a:rPr lang="ru-RU" sz="16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электронном виде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СЕРВИС «УПЛАТА НАЛОГОВ И ПОШЛИН»</a:t>
            </a:r>
            <a:endParaRPr lang="ru-RU" sz="2000" b="1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98" y="-30761"/>
            <a:ext cx="626222" cy="818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D:\Балуева\уплата налого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69" y="2997746"/>
            <a:ext cx="5328592" cy="2300370"/>
          </a:xfrm>
          <a:prstGeom prst="rect">
            <a:avLst/>
          </a:prstGeom>
          <a:noFill/>
          <a:effectLst>
            <a:glow rad="304800">
              <a:schemeClr val="bg1">
                <a:lumMod val="95000"/>
                <a:alpha val="81000"/>
              </a:schemeClr>
            </a:glow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Балуева\уплата налогов 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182" y="3641931"/>
            <a:ext cx="5967058" cy="3009866"/>
          </a:xfrm>
          <a:prstGeom prst="rect">
            <a:avLst/>
          </a:prstGeom>
          <a:noFill/>
          <a:effectLst>
            <a:glow rad="63500">
              <a:schemeClr val="bg1">
                <a:lumMod val="85000"/>
                <a:alpha val="42000"/>
              </a:schemeClr>
            </a:glo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6"/>
          <a:stretch>
            <a:fillRect/>
          </a:stretch>
        </p:blipFill>
        <p:spPr>
          <a:xfrm>
            <a:off x="8987316" y="1629594"/>
            <a:ext cx="1536488" cy="1440160"/>
          </a:xfrm>
          <a:prstGeom prst="rect">
            <a:avLst/>
          </a:prstGeom>
          <a:effectLst>
            <a:glow rad="152400">
              <a:schemeClr val="bg1">
                <a:lumMod val="85000"/>
                <a:alpha val="95000"/>
              </a:schemeClr>
            </a:glow>
            <a:softEdge rad="38100"/>
          </a:effectLst>
        </p:spPr>
      </p:pic>
      <p:cxnSp>
        <p:nvCxnSpPr>
          <p:cNvPr id="4" name="Соединительная линия уступом 3"/>
          <p:cNvCxnSpPr/>
          <p:nvPr/>
        </p:nvCxnSpPr>
        <p:spPr>
          <a:xfrm>
            <a:off x="4439022" y="774724"/>
            <a:ext cx="6120680" cy="720080"/>
          </a:xfrm>
          <a:prstGeom prst="bentConnector3">
            <a:avLst>
              <a:gd name="adj1" fmla="val 71866"/>
            </a:avLst>
          </a:prstGeom>
          <a:ln w="19050" cmpd="thickThin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832359" y="3861842"/>
            <a:ext cx="1080120" cy="1008112"/>
          </a:xfrm>
          <a:prstGeom prst="roundRect">
            <a:avLst/>
          </a:prstGeom>
          <a:solidFill>
            <a:srgbClr val="FF0000">
              <a:alpha val="6000"/>
            </a:srgbClr>
          </a:solidFill>
          <a:ln>
            <a:solidFill>
              <a:srgbClr val="C0000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Соединительная линия уступом 23"/>
          <p:cNvCxnSpPr/>
          <p:nvPr/>
        </p:nvCxnSpPr>
        <p:spPr>
          <a:xfrm>
            <a:off x="864005" y="4941962"/>
            <a:ext cx="4902807" cy="1008112"/>
          </a:xfrm>
          <a:prstGeom prst="bentConnector3">
            <a:avLst>
              <a:gd name="adj1" fmla="val 28976"/>
            </a:avLst>
          </a:prstGeom>
          <a:ln>
            <a:solidFill>
              <a:srgbClr val="C0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087094" y="1269554"/>
            <a:ext cx="30742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 официальном сайте ФНС России </a:t>
            </a:r>
            <a:r>
              <a:rPr lang="en-US" b="1" dirty="0" smtClean="0">
                <a:hlinkClick r:id="rId7"/>
              </a:rPr>
              <a:t>www.nalog.gov.ru</a:t>
            </a:r>
            <a:r>
              <a:rPr lang="en-US" b="1" dirty="0" smtClean="0"/>
              <a:t> </a:t>
            </a:r>
          </a:p>
          <a:p>
            <a:r>
              <a:rPr lang="ru-RU" b="1" dirty="0" smtClean="0"/>
              <a:t>в разделе Сервисы</a:t>
            </a:r>
            <a:endParaRPr lang="ru-RU" b="1" dirty="0"/>
          </a:p>
        </p:txBody>
      </p:sp>
      <p:pic>
        <p:nvPicPr>
          <p:cNvPr id="2052" name="Picture 4" descr="D:\Балуева\image-10-10-24-11-27.jpe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5" b="58849"/>
          <a:stretch/>
        </p:blipFill>
        <p:spPr bwMode="auto">
          <a:xfrm>
            <a:off x="1026882" y="981522"/>
            <a:ext cx="2871013" cy="1870169"/>
          </a:xfrm>
          <a:prstGeom prst="rect">
            <a:avLst/>
          </a:prstGeom>
          <a:noFill/>
          <a:effectLst>
            <a:glow rad="317500">
              <a:schemeClr val="bg1">
                <a:lumMod val="75000"/>
                <a:alpha val="40000"/>
              </a:schemeClr>
            </a:glo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32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910630" y="10847"/>
            <a:ext cx="3268124" cy="68264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взаимодействии с налоговыми органами </a:t>
            </a:r>
            <a:r>
              <a:rPr lang="ru-RU" sz="16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16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электронном виде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УПЛАТА НАЛОГОВ ЗА НЕСОВЕРШЕННОЛЕТНИХ ДЕТЕЙ</a:t>
            </a:r>
            <a:endParaRPr lang="ru-RU" sz="2000" b="1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074" name="Picture 2" descr="D:\Балуева\image-09-10-24-07-10-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9"/>
          <a:stretch/>
        </p:blipFill>
        <p:spPr bwMode="auto">
          <a:xfrm>
            <a:off x="478614" y="1413570"/>
            <a:ext cx="2689821" cy="4841161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830850" y="4581922"/>
            <a:ext cx="1240020" cy="720080"/>
          </a:xfrm>
          <a:prstGeom prst="roundRect">
            <a:avLst/>
          </a:prstGeom>
          <a:solidFill>
            <a:srgbClr val="FF0000">
              <a:alpha val="1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629" y="2281215"/>
            <a:ext cx="2773554" cy="310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733" y="2079642"/>
            <a:ext cx="2014291" cy="3412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ыноска 1 (с границей) 2"/>
          <p:cNvSpPr/>
          <p:nvPr/>
        </p:nvSpPr>
        <p:spPr>
          <a:xfrm>
            <a:off x="4367014" y="2079642"/>
            <a:ext cx="45719" cy="3412068"/>
          </a:xfrm>
          <a:prstGeom prst="accentCallout1">
            <a:avLst>
              <a:gd name="adj1" fmla="val 36291"/>
              <a:gd name="adj2" fmla="val -81063"/>
              <a:gd name="adj3" fmla="val 73048"/>
              <a:gd name="adj4" fmla="val -2565660"/>
            </a:avLst>
          </a:prstGeom>
          <a:solidFill>
            <a:srgbClr val="FF0000">
              <a:alpha val="2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1 (с границей) 3"/>
          <p:cNvSpPr/>
          <p:nvPr/>
        </p:nvSpPr>
        <p:spPr>
          <a:xfrm>
            <a:off x="7175326" y="2079643"/>
            <a:ext cx="3006161" cy="3412068"/>
          </a:xfrm>
          <a:prstGeom prst="accentCallout1">
            <a:avLst>
              <a:gd name="adj1" fmla="val 19963"/>
              <a:gd name="adj2" fmla="val -1973"/>
              <a:gd name="adj3" fmla="val 20030"/>
              <a:gd name="adj4" fmla="val -75823"/>
            </a:avLst>
          </a:prstGeom>
          <a:solidFill>
            <a:srgbClr val="FF0000">
              <a:alpha val="8000"/>
            </a:srgbClr>
          </a:solidFill>
          <a:ln>
            <a:solidFill>
              <a:srgbClr val="C00000">
                <a:alpha val="8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998" y="5662042"/>
            <a:ext cx="7229475" cy="914400"/>
          </a:xfrm>
          <a:prstGeom prst="rect">
            <a:avLst/>
          </a:prstGeom>
          <a:noFill/>
          <a:ln>
            <a:noFill/>
          </a:ln>
          <a:effectLst>
            <a:glow>
              <a:schemeClr val="bg1">
                <a:lumMod val="95000"/>
              </a:schemeClr>
            </a:glow>
            <a:outerShdw blurRad="50800" dist="38100" algn="l" rotWithShape="0">
              <a:prstClr val="black">
                <a:alpha val="78000"/>
              </a:prstClr>
            </a:outerShdw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610176" y="5662042"/>
            <a:ext cx="507491" cy="457200"/>
          </a:xfrm>
          <a:prstGeom prst="roundRect">
            <a:avLst/>
          </a:prstGeom>
          <a:solidFill>
            <a:srgbClr val="FF0000">
              <a:alpha val="6000"/>
            </a:srgbClr>
          </a:solidFill>
          <a:ln>
            <a:solidFill>
              <a:srgbClr val="C00000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Интернет">
            <a:extLst>
              <a:ext uri="{FF2B5EF4-FFF2-40B4-BE49-F238E27FC236}">
                <a16:creationId xmlns:a16="http://schemas.microsoft.com/office/drawing/2014/main" xmlns="" id="{250A2419-C8FF-4FE3-A3F7-04B1B110C4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5253" y="2116"/>
            <a:ext cx="957386" cy="846478"/>
          </a:xfrm>
          <a:prstGeom prst="rect">
            <a:avLst/>
          </a:prstGeom>
          <a:effectLst>
            <a:glow>
              <a:schemeClr val="accent1"/>
            </a:glow>
            <a:outerShdw blurRad="50800" dist="50800" dir="4800000" sx="1000" sy="1000" algn="ctr" rotWithShape="0">
              <a:srgbClr val="000000">
                <a:alpha val="43137"/>
              </a:srgbClr>
            </a:outerShdw>
            <a:reflection stA="45000" endPos="0" dist="50800" dir="5400000" sy="-100000" algn="bl" rotWithShape="0"/>
            <a:softEdge rad="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9551590" y="920431"/>
            <a:ext cx="2082885" cy="986278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>
            <a:solidFill>
              <a:srgbClr val="C000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Важно!!! </a:t>
            </a:r>
          </a:p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ребенка тоже должен быть личный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кабинет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682631204"/>
              </p:ext>
            </p:extLst>
          </p:nvPr>
        </p:nvGraphicFramePr>
        <p:xfrm>
          <a:off x="10181488" y="42721"/>
          <a:ext cx="1452988" cy="650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348161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211558" y="-1284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759369" y="3275432"/>
            <a:ext cx="8594895" cy="6155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485068">
                    <a:lumMod val="75000"/>
                  </a:srgbClr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СПАСИБО ЗА ВНИМАНИЕ!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6" name="Picture 3" descr="D:\attachment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7000"/>
                    </a14:imgEffect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34" y="2571268"/>
            <a:ext cx="1781053" cy="1781053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softEdge rad="31750"/>
          </a:effectLst>
          <a:scene3d>
            <a:camera prst="orthographicFront"/>
            <a:lightRig rig="threePt" dir="t">
              <a:rot lat="0" lon="0" rev="0"/>
            </a:lightRig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Собрание">
            <a:extLst>
              <a:ext uri="{FF2B5EF4-FFF2-40B4-BE49-F238E27FC236}">
                <a16:creationId xmlns:a16="http://schemas.microsoft.com/office/drawing/2014/main" xmlns="" id="{417C321C-FAE7-481F-B45C-7470C96046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E0E0E0">
                <a:alpha val="41961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3500"/>
                    </a14:imgEffect>
                    <a14:imgEffect>
                      <a14:saturation sat="1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43258" y="0"/>
            <a:ext cx="3589604" cy="298538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9325992" y="1548839"/>
            <a:ext cx="12241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Сообщество Управления </a:t>
            </a:r>
            <a:r>
              <a:rPr lang="ru-RU" sz="1600" b="1" dirty="0" err="1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Вконтакте</a:t>
            </a:r>
            <a:endParaRPr lang="ru-RU" sz="1600" b="1" dirty="0">
              <a:solidFill>
                <a:schemeClr val="tx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00767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27280</TotalTime>
  <Words>239</Words>
  <Application>Microsoft Office PowerPoint</Application>
  <PresentationFormat>Произвольный</PresentationFormat>
  <Paragraphs>40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Балуева Наталья Анатольевна</cp:lastModifiedBy>
  <cp:revision>2000</cp:revision>
  <cp:lastPrinted>2024-10-10T11:04:10Z</cp:lastPrinted>
  <dcterms:modified xsi:type="dcterms:W3CDTF">2024-10-11T05:11:04Z</dcterms:modified>
</cp:coreProperties>
</file>