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6047" r:id="rId2"/>
    <p:sldMasterId id="2147486060" r:id="rId3"/>
    <p:sldMasterId id="2147486073" r:id="rId4"/>
    <p:sldMasterId id="2147486099" r:id="rId5"/>
    <p:sldMasterId id="2147486112" r:id="rId6"/>
  </p:sldMasterIdLst>
  <p:notesMasterIdLst>
    <p:notesMasterId r:id="rId28"/>
  </p:notesMasterIdLst>
  <p:sldIdLst>
    <p:sldId id="418" r:id="rId7"/>
    <p:sldId id="428" r:id="rId8"/>
    <p:sldId id="430" r:id="rId9"/>
    <p:sldId id="432" r:id="rId10"/>
    <p:sldId id="425" r:id="rId11"/>
    <p:sldId id="444" r:id="rId12"/>
    <p:sldId id="436" r:id="rId13"/>
    <p:sldId id="435" r:id="rId14"/>
    <p:sldId id="439" r:id="rId15"/>
    <p:sldId id="449" r:id="rId16"/>
    <p:sldId id="451" r:id="rId17"/>
    <p:sldId id="452" r:id="rId18"/>
    <p:sldId id="453" r:id="rId19"/>
    <p:sldId id="455" r:id="rId20"/>
    <p:sldId id="445" r:id="rId21"/>
    <p:sldId id="462" r:id="rId22"/>
    <p:sldId id="461" r:id="rId23"/>
    <p:sldId id="459" r:id="rId24"/>
    <p:sldId id="464" r:id="rId25"/>
    <p:sldId id="466" r:id="rId26"/>
    <p:sldId id="448" r:id="rId27"/>
  </p:sldIdLst>
  <p:sldSz cx="9144000" cy="5143500" type="screen16x9"/>
  <p:notesSz cx="6797675" cy="9928225"/>
  <p:defaultTextStyle>
    <a:defPPr>
      <a:defRPr lang="ru-RU"/>
    </a:defPPr>
    <a:lvl1pPr algn="l" defTabSz="815681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07848" indent="49199" algn="l" defTabSz="815681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815681" indent="98384" algn="l" defTabSz="815681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223543" indent="147596" algn="l" defTabSz="815681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631382" indent="196780" algn="l" defTabSz="815681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5202" algn="l" defTabSz="914085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2236" algn="l" defTabSz="914085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199280" algn="l" defTabSz="914085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6320" algn="l" defTabSz="914085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81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0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3152">
          <p15:clr>
            <a:srgbClr val="A4A3A4"/>
          </p15:clr>
        </p15:guide>
        <p15:guide id="9" pos="40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618DC3"/>
    <a:srgbClr val="009A46"/>
    <a:srgbClr val="C6605E"/>
    <a:srgbClr val="FFFF99"/>
    <a:srgbClr val="00CCFF"/>
    <a:srgbClr val="FF9900"/>
    <a:srgbClr val="0099FF"/>
    <a:srgbClr val="FFFFCC"/>
    <a:srgbClr val="E1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660"/>
  </p:normalViewPr>
  <p:slideViewPr>
    <p:cSldViewPr>
      <p:cViewPr>
        <p:scale>
          <a:sx n="130" d="100"/>
          <a:sy n="130" d="100"/>
        </p:scale>
        <p:origin x="-1074" y="-516"/>
      </p:cViewPr>
      <p:guideLst>
        <p:guide orient="horz" pos="1620"/>
        <p:guide orient="horz" pos="2981"/>
        <p:guide orient="horz" pos="352"/>
        <p:guide orient="horz" pos="940"/>
        <p:guide pos="2880"/>
        <p:guide pos="386"/>
        <p:guide pos="1564"/>
        <p:guide pos="3152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1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ru-RU" sz="2500" b="1" dirty="0" smtClean="0"/>
                      <a:t>21</a:t>
                    </a:r>
                    <a:r>
                      <a:rPr lang="en-US" sz="2500" b="1" dirty="0" smtClean="0"/>
                      <a:t>%</a:t>
                    </a:r>
                    <a:endParaRPr lang="en-US" sz="2500" b="1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699673772059691"/>
                  <c:y val="-0.40221906915100958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ru-RU" sz="2500" b="1" dirty="0" smtClean="0"/>
                      <a:t>79</a:t>
                    </a:r>
                    <a:r>
                      <a:rPr lang="en-US" sz="2500" b="1" dirty="0" smtClean="0"/>
                      <a:t>%</a:t>
                    </a:r>
                    <a:endParaRPr lang="en-US" sz="2500" b="1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Почта</c:v>
                </c:pt>
                <c:pt idx="1">
                  <c:v>Личный кабинет налогоплательщика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147596</c:v>
                </c:pt>
                <c:pt idx="1">
                  <c:v>557974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6400" cy="496888"/>
          </a:xfrm>
          <a:prstGeom prst="rect">
            <a:avLst/>
          </a:prstGeom>
        </p:spPr>
        <p:txBody>
          <a:bodyPr vert="horz" lIns="91250" tIns="45622" rIns="91250" bIns="45622" rtlCol="0"/>
          <a:lstStyle>
            <a:lvl1pPr algn="l" defTabSz="8145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2"/>
            <a:ext cx="2946400" cy="496888"/>
          </a:xfrm>
          <a:prstGeom prst="rect">
            <a:avLst/>
          </a:prstGeom>
        </p:spPr>
        <p:txBody>
          <a:bodyPr vert="horz" lIns="91250" tIns="45622" rIns="91250" bIns="45622" rtlCol="0"/>
          <a:lstStyle>
            <a:lvl1pPr algn="r" defTabSz="8145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8DB87CB-682F-44F7-9E97-10CE1A8BAB32}" type="datetimeFigureOut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50" tIns="45622" rIns="91250" bIns="4562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6466"/>
            <a:ext cx="5438774" cy="4467225"/>
          </a:xfrm>
          <a:prstGeom prst="rect">
            <a:avLst/>
          </a:prstGeom>
        </p:spPr>
        <p:txBody>
          <a:bodyPr vert="horz" lIns="91250" tIns="45622" rIns="91250" bIns="4562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751"/>
            <a:ext cx="2946400" cy="496888"/>
          </a:xfrm>
          <a:prstGeom prst="rect">
            <a:avLst/>
          </a:prstGeom>
        </p:spPr>
        <p:txBody>
          <a:bodyPr vert="horz" lIns="91250" tIns="45622" rIns="91250" bIns="45622" rtlCol="0" anchor="b"/>
          <a:lstStyle>
            <a:lvl1pPr algn="l" defTabSz="8145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250" tIns="45622" rIns="91250" bIns="45622" rtlCol="0" anchor="b"/>
          <a:lstStyle>
            <a:lvl1pPr algn="r" defTabSz="81459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1C34EE-CB7D-46C6-AABE-AE2D134801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21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681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848" algn="l" defTabSz="815681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681" algn="l" defTabSz="815681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543" algn="l" defTabSz="815681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382" algn="l" defTabSz="815681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25" algn="l" defTabSz="8160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33" algn="l" defTabSz="8160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9" algn="l" defTabSz="8160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47" algn="l" defTabSz="8160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282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B4805-E0C7-45C9-9F9C-F1CF1D671439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46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04788"/>
            <a:ext cx="5111749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40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8" indent="0">
              <a:buNone/>
              <a:defRPr sz="1100"/>
            </a:lvl2pPr>
            <a:lvl3pPr marL="816002" indent="0">
              <a:buNone/>
              <a:defRPr sz="900"/>
            </a:lvl3pPr>
            <a:lvl4pPr marL="1224023" indent="0">
              <a:buNone/>
              <a:defRPr sz="800"/>
            </a:lvl4pPr>
            <a:lvl5pPr marL="1632024" indent="0">
              <a:buNone/>
              <a:defRPr sz="800"/>
            </a:lvl5pPr>
            <a:lvl6pPr marL="2040025" indent="0">
              <a:buNone/>
              <a:defRPr sz="800"/>
            </a:lvl6pPr>
            <a:lvl7pPr marL="2448033" indent="0">
              <a:buNone/>
              <a:defRPr sz="800"/>
            </a:lvl7pPr>
            <a:lvl8pPr marL="2856029" indent="0">
              <a:buNone/>
              <a:defRPr sz="800"/>
            </a:lvl8pPr>
            <a:lvl9pPr marL="326404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6490B-CC4D-4CCB-B129-2E136D70AE72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471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008" indent="0">
              <a:buNone/>
              <a:defRPr sz="2500"/>
            </a:lvl2pPr>
            <a:lvl3pPr marL="816002" indent="0">
              <a:buNone/>
              <a:defRPr sz="2100"/>
            </a:lvl3pPr>
            <a:lvl4pPr marL="1224023" indent="0">
              <a:buNone/>
              <a:defRPr sz="1800"/>
            </a:lvl4pPr>
            <a:lvl5pPr marL="1632024" indent="0">
              <a:buNone/>
              <a:defRPr sz="1800"/>
            </a:lvl5pPr>
            <a:lvl6pPr marL="2040025" indent="0">
              <a:buNone/>
              <a:defRPr sz="1800"/>
            </a:lvl6pPr>
            <a:lvl7pPr marL="2448033" indent="0">
              <a:buNone/>
              <a:defRPr sz="1800"/>
            </a:lvl7pPr>
            <a:lvl8pPr marL="2856029" indent="0">
              <a:buNone/>
              <a:defRPr sz="1800"/>
            </a:lvl8pPr>
            <a:lvl9pPr marL="3264047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8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8" indent="0">
              <a:buNone/>
              <a:defRPr sz="1100"/>
            </a:lvl2pPr>
            <a:lvl3pPr marL="816002" indent="0">
              <a:buNone/>
              <a:defRPr sz="900"/>
            </a:lvl3pPr>
            <a:lvl4pPr marL="1224023" indent="0">
              <a:buNone/>
              <a:defRPr sz="800"/>
            </a:lvl4pPr>
            <a:lvl5pPr marL="1632024" indent="0">
              <a:buNone/>
              <a:defRPr sz="800"/>
            </a:lvl5pPr>
            <a:lvl6pPr marL="2040025" indent="0">
              <a:buNone/>
              <a:defRPr sz="800"/>
            </a:lvl6pPr>
            <a:lvl7pPr marL="2448033" indent="0">
              <a:buNone/>
              <a:defRPr sz="800"/>
            </a:lvl7pPr>
            <a:lvl8pPr marL="2856029" indent="0">
              <a:buNone/>
              <a:defRPr sz="800"/>
            </a:lvl8pPr>
            <a:lvl9pPr marL="326404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37344-3CC9-4062-A9C5-C4BE4A84DE02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730A5-25E4-4B94-80F8-92972C2035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916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F79A3-A084-46DF-81A6-B46FA80A7BD5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50D0A-7C78-40C0-80B2-C29CE090C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702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5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A70A0-1644-49C5-9C91-B2E0091E33BC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95213-B632-45CB-8687-9E6BC0BFEF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695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9" y="3844926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93" tIns="35696" rIns="71393" bIns="35696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6"/>
            <a:ext cx="7632700" cy="3206749"/>
          </a:xfrm>
        </p:spPr>
        <p:txBody>
          <a:bodyPr>
            <a:noAutofit/>
          </a:bodyPr>
          <a:lstStyle>
            <a:lvl1pPr marL="284407" indent="0">
              <a:buFontTx/>
              <a:buNone/>
              <a:defRPr b="1">
                <a:latin typeface="+mj-lt"/>
              </a:defRPr>
            </a:lvl1pPr>
            <a:lvl2pPr marL="281922" indent="2485">
              <a:defRPr>
                <a:latin typeface="+mj-lt"/>
              </a:defRPr>
            </a:lvl2pPr>
            <a:lvl3pPr marL="491813" indent="-203680">
              <a:tabLst/>
              <a:defRPr>
                <a:latin typeface="+mj-lt"/>
              </a:defRPr>
            </a:lvl3pPr>
            <a:lvl4pPr marL="0" indent="281922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90" y="558814"/>
            <a:ext cx="7548638" cy="946151"/>
          </a:xfrm>
        </p:spPr>
        <p:txBody>
          <a:bodyPr/>
          <a:lstStyle>
            <a:lvl1pPr marL="0" marR="0" indent="0" defTabSz="8160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3A02C-C8F7-4560-9D5E-97346A356D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595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976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5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943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41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8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35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82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3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77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71B0-4C2E-4DEE-80CA-081653F3D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65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9FC8E-A888-4E4B-A2FA-91D89D49F7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03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6" y="3305178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6" y="2180050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71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9430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4144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88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3574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8289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3005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7720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72820-5006-406D-8235-D22A3FD778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47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7" y="935856"/>
            <a:ext cx="6102884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553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200158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2" y="1200158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6BBA-7B93-45DC-8020-E761C9B065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764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145" indent="0">
              <a:buNone/>
              <a:defRPr sz="1500" b="1"/>
            </a:lvl2pPr>
            <a:lvl3pPr marL="694304" indent="0">
              <a:buNone/>
              <a:defRPr sz="1400" b="1"/>
            </a:lvl3pPr>
            <a:lvl4pPr marL="1041449" indent="0">
              <a:buNone/>
              <a:defRPr sz="1300" b="1"/>
            </a:lvl4pPr>
            <a:lvl5pPr marL="1388600" indent="0">
              <a:buNone/>
              <a:defRPr sz="1300" b="1"/>
            </a:lvl5pPr>
            <a:lvl6pPr marL="1735747" indent="0">
              <a:buNone/>
              <a:defRPr sz="1300" b="1"/>
            </a:lvl6pPr>
            <a:lvl7pPr marL="2082899" indent="0">
              <a:buNone/>
              <a:defRPr sz="1300" b="1"/>
            </a:lvl7pPr>
            <a:lvl8pPr marL="2430056" indent="0">
              <a:buNone/>
              <a:defRPr sz="1300" b="1"/>
            </a:lvl8pPr>
            <a:lvl9pPr marL="2777203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9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41"/>
            <a:ext cx="404177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145" indent="0">
              <a:buNone/>
              <a:defRPr sz="1500" b="1"/>
            </a:lvl2pPr>
            <a:lvl3pPr marL="694304" indent="0">
              <a:buNone/>
              <a:defRPr sz="1400" b="1"/>
            </a:lvl3pPr>
            <a:lvl4pPr marL="1041449" indent="0">
              <a:buNone/>
              <a:defRPr sz="1300" b="1"/>
            </a:lvl4pPr>
            <a:lvl5pPr marL="1388600" indent="0">
              <a:buNone/>
              <a:defRPr sz="1300" b="1"/>
            </a:lvl5pPr>
            <a:lvl6pPr marL="1735747" indent="0">
              <a:buNone/>
              <a:defRPr sz="1300" b="1"/>
            </a:lvl6pPr>
            <a:lvl7pPr marL="2082899" indent="0">
              <a:buNone/>
              <a:defRPr sz="1300" b="1"/>
            </a:lvl7pPr>
            <a:lvl8pPr marL="2430056" indent="0">
              <a:buNone/>
              <a:defRPr sz="1300" b="1"/>
            </a:lvl8pPr>
            <a:lvl9pPr marL="2777203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9"/>
            <a:ext cx="404177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934E-6D62-4FF9-92CD-32B8E477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577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CA6-EFE0-4284-A1B8-DF0D23C7AA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597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F613-AF95-4C54-A582-A6CD6DF56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90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803"/>
            <a:ext cx="3008313" cy="8715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04809"/>
            <a:ext cx="5111749" cy="438983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47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7145" indent="0">
              <a:buNone/>
              <a:defRPr sz="900"/>
            </a:lvl2pPr>
            <a:lvl3pPr marL="694304" indent="0">
              <a:buNone/>
              <a:defRPr sz="800"/>
            </a:lvl3pPr>
            <a:lvl4pPr marL="1041449" indent="0">
              <a:buNone/>
              <a:defRPr sz="800"/>
            </a:lvl4pPr>
            <a:lvl5pPr marL="1388600" indent="0">
              <a:buNone/>
              <a:defRPr sz="800"/>
            </a:lvl5pPr>
            <a:lvl6pPr marL="1735747" indent="0">
              <a:buNone/>
              <a:defRPr sz="800"/>
            </a:lvl6pPr>
            <a:lvl7pPr marL="2082899" indent="0">
              <a:buNone/>
              <a:defRPr sz="800"/>
            </a:lvl7pPr>
            <a:lvl8pPr marL="2430056" indent="0">
              <a:buNone/>
              <a:defRPr sz="800"/>
            </a:lvl8pPr>
            <a:lvl9pPr marL="277720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BD9E-74D8-4B35-9909-7BCE5D347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093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0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0" y="459586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7145" indent="0">
              <a:buNone/>
              <a:defRPr sz="2200"/>
            </a:lvl2pPr>
            <a:lvl3pPr marL="694304" indent="0">
              <a:buNone/>
              <a:defRPr sz="1800"/>
            </a:lvl3pPr>
            <a:lvl4pPr marL="1041449" indent="0">
              <a:buNone/>
              <a:defRPr sz="1500"/>
            </a:lvl4pPr>
            <a:lvl5pPr marL="1388600" indent="0">
              <a:buNone/>
              <a:defRPr sz="1500"/>
            </a:lvl5pPr>
            <a:lvl6pPr marL="1735747" indent="0">
              <a:buNone/>
              <a:defRPr sz="1500"/>
            </a:lvl6pPr>
            <a:lvl7pPr marL="2082899" indent="0">
              <a:buNone/>
              <a:defRPr sz="1500"/>
            </a:lvl7pPr>
            <a:lvl8pPr marL="2430056" indent="0">
              <a:buNone/>
              <a:defRPr sz="1500"/>
            </a:lvl8pPr>
            <a:lvl9pPr marL="2777203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0" y="402552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7145" indent="0">
              <a:buNone/>
              <a:defRPr sz="900"/>
            </a:lvl2pPr>
            <a:lvl3pPr marL="694304" indent="0">
              <a:buNone/>
              <a:defRPr sz="800"/>
            </a:lvl3pPr>
            <a:lvl4pPr marL="1041449" indent="0">
              <a:buNone/>
              <a:defRPr sz="800"/>
            </a:lvl4pPr>
            <a:lvl5pPr marL="1388600" indent="0">
              <a:buNone/>
              <a:defRPr sz="800"/>
            </a:lvl5pPr>
            <a:lvl6pPr marL="1735747" indent="0">
              <a:buNone/>
              <a:defRPr sz="800"/>
            </a:lvl6pPr>
            <a:lvl7pPr marL="2082899" indent="0">
              <a:buNone/>
              <a:defRPr sz="800"/>
            </a:lvl7pPr>
            <a:lvl8pPr marL="2430056" indent="0">
              <a:buNone/>
              <a:defRPr sz="800"/>
            </a:lvl8pPr>
            <a:lvl9pPr marL="277720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AA4F4-4635-4041-9F41-E7EF82C2C0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6924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F4CE-75BB-450B-99B8-D695EC5B76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931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4" y="205980"/>
            <a:ext cx="2057401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19" y="205980"/>
            <a:ext cx="6019801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853B2-6C15-4B01-9F68-3FFAACA31C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5187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3793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5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7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94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4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88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3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83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30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77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71B0-4C2E-4DEE-80CA-081653F3D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24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9" y="3844926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93" tIns="35696" rIns="71393" bIns="35696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6"/>
            <a:ext cx="7632700" cy="3206749"/>
          </a:xfrm>
        </p:spPr>
        <p:txBody>
          <a:bodyPr>
            <a:noAutofit/>
          </a:bodyPr>
          <a:lstStyle>
            <a:lvl1pPr marL="284407" indent="0">
              <a:buFontTx/>
              <a:buNone/>
              <a:defRPr b="1">
                <a:latin typeface="+mj-lt"/>
              </a:defRPr>
            </a:lvl1pPr>
            <a:lvl2pPr marL="281922" indent="2485">
              <a:defRPr>
                <a:latin typeface="+mj-lt"/>
              </a:defRPr>
            </a:lvl2pPr>
            <a:lvl3pPr marL="491813" indent="-203680">
              <a:tabLst/>
              <a:defRPr>
                <a:latin typeface="+mj-lt"/>
              </a:defRPr>
            </a:lvl3pPr>
            <a:lvl4pPr marL="0" indent="281922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02" y="558802"/>
            <a:ext cx="7632699" cy="946150"/>
          </a:xfrm>
        </p:spPr>
        <p:txBody>
          <a:bodyPr>
            <a:noAutofit/>
          </a:bodyPr>
          <a:lstStyle>
            <a:lvl1pPr marL="0" marR="0" indent="0" defTabSz="8160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F369C-8E0C-49CC-B7C2-94BCF22015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6646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9FC8E-A888-4E4B-A2FA-91D89D49F7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416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6" y="3305178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6" y="2180048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7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9433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4150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8866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3583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8300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3017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7734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72820-5006-406D-8235-D22A3FD778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124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200158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2" y="1200158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6BBA-7B93-45DC-8020-E761C9B065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64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163" indent="0">
              <a:buNone/>
              <a:defRPr sz="1500" b="1"/>
            </a:lvl2pPr>
            <a:lvl3pPr marL="694338" indent="0">
              <a:buNone/>
              <a:defRPr sz="1400" b="1"/>
            </a:lvl3pPr>
            <a:lvl4pPr marL="1041501" indent="0">
              <a:buNone/>
              <a:defRPr sz="1300" b="1"/>
            </a:lvl4pPr>
            <a:lvl5pPr marL="1388669" indent="0">
              <a:buNone/>
              <a:defRPr sz="1300" b="1"/>
            </a:lvl5pPr>
            <a:lvl6pPr marL="1735834" indent="0">
              <a:buNone/>
              <a:defRPr sz="1300" b="1"/>
            </a:lvl6pPr>
            <a:lvl7pPr marL="2083003" indent="0">
              <a:buNone/>
              <a:defRPr sz="1300" b="1"/>
            </a:lvl7pPr>
            <a:lvl8pPr marL="2430176" indent="0">
              <a:buNone/>
              <a:defRPr sz="1300" b="1"/>
            </a:lvl8pPr>
            <a:lvl9pPr marL="2777341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9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41"/>
            <a:ext cx="404177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163" indent="0">
              <a:buNone/>
              <a:defRPr sz="1500" b="1"/>
            </a:lvl2pPr>
            <a:lvl3pPr marL="694338" indent="0">
              <a:buNone/>
              <a:defRPr sz="1400" b="1"/>
            </a:lvl3pPr>
            <a:lvl4pPr marL="1041501" indent="0">
              <a:buNone/>
              <a:defRPr sz="1300" b="1"/>
            </a:lvl4pPr>
            <a:lvl5pPr marL="1388669" indent="0">
              <a:buNone/>
              <a:defRPr sz="1300" b="1"/>
            </a:lvl5pPr>
            <a:lvl6pPr marL="1735834" indent="0">
              <a:buNone/>
              <a:defRPr sz="1300" b="1"/>
            </a:lvl6pPr>
            <a:lvl7pPr marL="2083003" indent="0">
              <a:buNone/>
              <a:defRPr sz="1300" b="1"/>
            </a:lvl7pPr>
            <a:lvl8pPr marL="2430176" indent="0">
              <a:buNone/>
              <a:defRPr sz="1300" b="1"/>
            </a:lvl8pPr>
            <a:lvl9pPr marL="2777341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9"/>
            <a:ext cx="404177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934E-6D62-4FF9-92CD-32B8E477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346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CA6-EFE0-4284-A1B8-DF0D23C7AA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621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F613-AF95-4C54-A582-A6CD6DF56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3045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801"/>
            <a:ext cx="3008313" cy="8715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04807"/>
            <a:ext cx="5111749" cy="438983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44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7163" indent="0">
              <a:buNone/>
              <a:defRPr sz="900"/>
            </a:lvl2pPr>
            <a:lvl3pPr marL="694338" indent="0">
              <a:buNone/>
              <a:defRPr sz="800"/>
            </a:lvl3pPr>
            <a:lvl4pPr marL="1041501" indent="0">
              <a:buNone/>
              <a:defRPr sz="800"/>
            </a:lvl4pPr>
            <a:lvl5pPr marL="1388669" indent="0">
              <a:buNone/>
              <a:defRPr sz="800"/>
            </a:lvl5pPr>
            <a:lvl6pPr marL="1735834" indent="0">
              <a:buNone/>
              <a:defRPr sz="800"/>
            </a:lvl6pPr>
            <a:lvl7pPr marL="2083003" indent="0">
              <a:buNone/>
              <a:defRPr sz="800"/>
            </a:lvl7pPr>
            <a:lvl8pPr marL="2430176" indent="0">
              <a:buNone/>
              <a:defRPr sz="800"/>
            </a:lvl8pPr>
            <a:lvl9pPr marL="2777341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BD9E-74D8-4B35-9909-7BCE5D347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48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0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0" y="459586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7163" indent="0">
              <a:buNone/>
              <a:defRPr sz="2200"/>
            </a:lvl2pPr>
            <a:lvl3pPr marL="694338" indent="0">
              <a:buNone/>
              <a:defRPr sz="1800"/>
            </a:lvl3pPr>
            <a:lvl4pPr marL="1041501" indent="0">
              <a:buNone/>
              <a:defRPr sz="1500"/>
            </a:lvl4pPr>
            <a:lvl5pPr marL="1388669" indent="0">
              <a:buNone/>
              <a:defRPr sz="1500"/>
            </a:lvl5pPr>
            <a:lvl6pPr marL="1735834" indent="0">
              <a:buNone/>
              <a:defRPr sz="1500"/>
            </a:lvl6pPr>
            <a:lvl7pPr marL="2083003" indent="0">
              <a:buNone/>
              <a:defRPr sz="1500"/>
            </a:lvl7pPr>
            <a:lvl8pPr marL="2430176" indent="0">
              <a:buNone/>
              <a:defRPr sz="1500"/>
            </a:lvl8pPr>
            <a:lvl9pPr marL="2777341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0" y="4025521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7163" indent="0">
              <a:buNone/>
              <a:defRPr sz="900"/>
            </a:lvl2pPr>
            <a:lvl3pPr marL="694338" indent="0">
              <a:buNone/>
              <a:defRPr sz="800"/>
            </a:lvl3pPr>
            <a:lvl4pPr marL="1041501" indent="0">
              <a:buNone/>
              <a:defRPr sz="800"/>
            </a:lvl4pPr>
            <a:lvl5pPr marL="1388669" indent="0">
              <a:buNone/>
              <a:defRPr sz="800"/>
            </a:lvl5pPr>
            <a:lvl6pPr marL="1735834" indent="0">
              <a:buNone/>
              <a:defRPr sz="800"/>
            </a:lvl6pPr>
            <a:lvl7pPr marL="2083003" indent="0">
              <a:buNone/>
              <a:defRPr sz="800"/>
            </a:lvl7pPr>
            <a:lvl8pPr marL="2430176" indent="0">
              <a:buNone/>
              <a:defRPr sz="800"/>
            </a:lvl8pPr>
            <a:lvl9pPr marL="2777341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AA4F4-4635-4041-9F41-E7EF82C2C0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16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F4CE-75BB-450B-99B8-D695EC5B76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182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4" y="205980"/>
            <a:ext cx="2057401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18" y="205980"/>
            <a:ext cx="6019801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853B2-6C15-4B01-9F68-3FFAACA31C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066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5"/>
            <a:ext cx="7632700" cy="3206749"/>
          </a:xfrm>
        </p:spPr>
        <p:txBody>
          <a:bodyPr>
            <a:noAutofit/>
          </a:bodyPr>
          <a:lstStyle>
            <a:lvl1pPr marL="284407" indent="0">
              <a:buFontTx/>
              <a:buNone/>
              <a:defRPr b="1">
                <a:latin typeface="+mj-lt"/>
              </a:defRPr>
            </a:lvl1pPr>
            <a:lvl2pPr marL="284407" indent="0">
              <a:defRPr>
                <a:latin typeface="+mj-lt"/>
              </a:defRPr>
            </a:lvl2pPr>
            <a:lvl3pPr marL="491813" indent="-203680">
              <a:defRPr>
                <a:latin typeface="+mj-lt"/>
              </a:defRPr>
            </a:lvl3pPr>
            <a:lvl4pPr marL="0" indent="281922">
              <a:defRPr>
                <a:latin typeface="+mj-lt"/>
              </a:defRPr>
            </a:lvl4pPr>
            <a:lvl5pPr marL="1122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02" y="558802"/>
            <a:ext cx="7632699" cy="946150"/>
          </a:xfrm>
        </p:spPr>
        <p:txBody>
          <a:bodyPr>
            <a:noAutofit/>
          </a:bodyPr>
          <a:lstStyle>
            <a:lvl1pPr marL="0" marR="0" indent="0" defTabSz="8160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82E74-35F6-43BD-A182-9E0677904C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32723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6464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5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7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94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41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88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35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83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30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77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71B0-4C2E-4DEE-80CA-081653F3D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760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9FC8E-A888-4E4B-A2FA-91D89D49F7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3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6" y="3305178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6" y="2180045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9438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4157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8877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359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8315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3035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775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72820-5006-406D-8235-D22A3FD778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5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200158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2" y="1200158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6BBA-7B93-45DC-8020-E761C9B065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3976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190" indent="0">
              <a:buNone/>
              <a:defRPr sz="1500" b="1"/>
            </a:lvl2pPr>
            <a:lvl3pPr marL="694389" indent="0">
              <a:buNone/>
              <a:defRPr sz="1400" b="1"/>
            </a:lvl3pPr>
            <a:lvl4pPr marL="1041579" indent="0">
              <a:buNone/>
              <a:defRPr sz="1300" b="1"/>
            </a:lvl4pPr>
            <a:lvl5pPr marL="1388772" indent="0">
              <a:buNone/>
              <a:defRPr sz="1300" b="1"/>
            </a:lvl5pPr>
            <a:lvl6pPr marL="1735964" indent="0">
              <a:buNone/>
              <a:defRPr sz="1300" b="1"/>
            </a:lvl6pPr>
            <a:lvl7pPr marL="2083159" indent="0">
              <a:buNone/>
              <a:defRPr sz="1300" b="1"/>
            </a:lvl7pPr>
            <a:lvl8pPr marL="2430356" indent="0">
              <a:buNone/>
              <a:defRPr sz="1300" b="1"/>
            </a:lvl8pPr>
            <a:lvl9pPr marL="277754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9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41"/>
            <a:ext cx="404177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190" indent="0">
              <a:buNone/>
              <a:defRPr sz="1500" b="1"/>
            </a:lvl2pPr>
            <a:lvl3pPr marL="694389" indent="0">
              <a:buNone/>
              <a:defRPr sz="1400" b="1"/>
            </a:lvl3pPr>
            <a:lvl4pPr marL="1041579" indent="0">
              <a:buNone/>
              <a:defRPr sz="1300" b="1"/>
            </a:lvl4pPr>
            <a:lvl5pPr marL="1388772" indent="0">
              <a:buNone/>
              <a:defRPr sz="1300" b="1"/>
            </a:lvl5pPr>
            <a:lvl6pPr marL="1735964" indent="0">
              <a:buNone/>
              <a:defRPr sz="1300" b="1"/>
            </a:lvl6pPr>
            <a:lvl7pPr marL="2083159" indent="0">
              <a:buNone/>
              <a:defRPr sz="1300" b="1"/>
            </a:lvl7pPr>
            <a:lvl8pPr marL="2430356" indent="0">
              <a:buNone/>
              <a:defRPr sz="1300" b="1"/>
            </a:lvl8pPr>
            <a:lvl9pPr marL="277754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9"/>
            <a:ext cx="404177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934E-6D62-4FF9-92CD-32B8E477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7993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CA6-EFE0-4284-A1B8-DF0D23C7AA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8190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F613-AF95-4C54-A582-A6CD6DF56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1075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98"/>
            <a:ext cx="3008313" cy="8715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04804"/>
            <a:ext cx="5111749" cy="438983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41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7190" indent="0">
              <a:buNone/>
              <a:defRPr sz="900"/>
            </a:lvl2pPr>
            <a:lvl3pPr marL="694389" indent="0">
              <a:buNone/>
              <a:defRPr sz="800"/>
            </a:lvl3pPr>
            <a:lvl4pPr marL="1041579" indent="0">
              <a:buNone/>
              <a:defRPr sz="800"/>
            </a:lvl4pPr>
            <a:lvl5pPr marL="1388772" indent="0">
              <a:buNone/>
              <a:defRPr sz="800"/>
            </a:lvl5pPr>
            <a:lvl6pPr marL="1735964" indent="0">
              <a:buNone/>
              <a:defRPr sz="800"/>
            </a:lvl6pPr>
            <a:lvl7pPr marL="2083159" indent="0">
              <a:buNone/>
              <a:defRPr sz="800"/>
            </a:lvl7pPr>
            <a:lvl8pPr marL="2430356" indent="0">
              <a:buNone/>
              <a:defRPr sz="800"/>
            </a:lvl8pPr>
            <a:lvl9pPr marL="2777548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BD9E-74D8-4B35-9909-7BCE5D347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8526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0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0" y="459586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7190" indent="0">
              <a:buNone/>
              <a:defRPr sz="2200"/>
            </a:lvl2pPr>
            <a:lvl3pPr marL="694389" indent="0">
              <a:buNone/>
              <a:defRPr sz="1800"/>
            </a:lvl3pPr>
            <a:lvl4pPr marL="1041579" indent="0">
              <a:buNone/>
              <a:defRPr sz="1500"/>
            </a:lvl4pPr>
            <a:lvl5pPr marL="1388772" indent="0">
              <a:buNone/>
              <a:defRPr sz="1500"/>
            </a:lvl5pPr>
            <a:lvl6pPr marL="1735964" indent="0">
              <a:buNone/>
              <a:defRPr sz="1500"/>
            </a:lvl6pPr>
            <a:lvl7pPr marL="2083159" indent="0">
              <a:buNone/>
              <a:defRPr sz="1500"/>
            </a:lvl7pPr>
            <a:lvl8pPr marL="2430356" indent="0">
              <a:buNone/>
              <a:defRPr sz="1500"/>
            </a:lvl8pPr>
            <a:lvl9pPr marL="2777548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0" y="4025518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7190" indent="0">
              <a:buNone/>
              <a:defRPr sz="900"/>
            </a:lvl2pPr>
            <a:lvl3pPr marL="694389" indent="0">
              <a:buNone/>
              <a:defRPr sz="800"/>
            </a:lvl3pPr>
            <a:lvl4pPr marL="1041579" indent="0">
              <a:buNone/>
              <a:defRPr sz="800"/>
            </a:lvl4pPr>
            <a:lvl5pPr marL="1388772" indent="0">
              <a:buNone/>
              <a:defRPr sz="800"/>
            </a:lvl5pPr>
            <a:lvl6pPr marL="1735964" indent="0">
              <a:buNone/>
              <a:defRPr sz="800"/>
            </a:lvl6pPr>
            <a:lvl7pPr marL="2083159" indent="0">
              <a:buNone/>
              <a:defRPr sz="800"/>
            </a:lvl7pPr>
            <a:lvl8pPr marL="2430356" indent="0">
              <a:buNone/>
              <a:defRPr sz="800"/>
            </a:lvl8pPr>
            <a:lvl9pPr marL="2777548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AA4F4-4635-4041-9F41-E7EF82C2C0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5"/>
            <a:ext cx="7632700" cy="3206749"/>
          </a:xfrm>
        </p:spPr>
        <p:txBody>
          <a:bodyPr>
            <a:noAutofit/>
          </a:bodyPr>
          <a:lstStyle>
            <a:lvl1pPr marL="284407" indent="0">
              <a:buFontTx/>
              <a:buNone/>
              <a:defRPr b="1">
                <a:latin typeface="+mj-lt"/>
              </a:defRPr>
            </a:lvl1pPr>
            <a:lvl2pPr marL="284407" indent="0">
              <a:defRPr>
                <a:latin typeface="+mj-lt"/>
              </a:defRPr>
            </a:lvl2pPr>
            <a:lvl3pPr marL="491813" indent="-203680">
              <a:defRPr>
                <a:latin typeface="+mj-lt"/>
              </a:defRPr>
            </a:lvl3pPr>
            <a:lvl4pPr marL="0" indent="281922">
              <a:defRPr>
                <a:latin typeface="+mj-lt"/>
              </a:defRPr>
            </a:lvl4pPr>
            <a:lvl5pPr marL="1122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02" y="558802"/>
            <a:ext cx="7632699" cy="946150"/>
          </a:xfrm>
        </p:spPr>
        <p:txBody>
          <a:bodyPr>
            <a:noAutofit/>
          </a:bodyPr>
          <a:lstStyle>
            <a:lvl1pPr marL="0" marR="0" indent="0" defTabSz="8160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649F2-F2FB-42DB-8A52-F9079CF985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6816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F4CE-75BB-450B-99B8-D695EC5B76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835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4" y="205980"/>
            <a:ext cx="2057401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14" y="205980"/>
            <a:ext cx="6019801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853B2-6C15-4B01-9F68-3FFAACA31C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448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9622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5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7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94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41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89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36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83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30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71B0-4C2E-4DEE-80CA-081653F3D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235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9FC8E-A888-4E4B-A2FA-91D89D49F7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34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6" y="3305178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6" y="2180036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72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945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4181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8908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3635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8362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3089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7816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72820-5006-406D-8235-D22A3FD778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602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200157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2" y="1200157"/>
            <a:ext cx="4038601" cy="33944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6BBA-7B93-45DC-8020-E761C9B065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266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271" indent="0">
              <a:buNone/>
              <a:defRPr sz="1500" b="1"/>
            </a:lvl2pPr>
            <a:lvl3pPr marL="694542" indent="0">
              <a:buNone/>
              <a:defRPr sz="1400" b="1"/>
            </a:lvl3pPr>
            <a:lvl4pPr marL="1041813" indent="0">
              <a:buNone/>
              <a:defRPr sz="1300" b="1"/>
            </a:lvl4pPr>
            <a:lvl5pPr marL="1389083" indent="0">
              <a:buNone/>
              <a:defRPr sz="1300" b="1"/>
            </a:lvl5pPr>
            <a:lvl6pPr marL="1736355" indent="0">
              <a:buNone/>
              <a:defRPr sz="1300" b="1"/>
            </a:lvl6pPr>
            <a:lvl7pPr marL="2083627" indent="0">
              <a:buNone/>
              <a:defRPr sz="1300" b="1"/>
            </a:lvl7pPr>
            <a:lvl8pPr marL="2430897" indent="0">
              <a:buNone/>
              <a:defRPr sz="1300" b="1"/>
            </a:lvl8pPr>
            <a:lvl9pPr marL="277816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9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41"/>
            <a:ext cx="404177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7271" indent="0">
              <a:buNone/>
              <a:defRPr sz="1500" b="1"/>
            </a:lvl2pPr>
            <a:lvl3pPr marL="694542" indent="0">
              <a:buNone/>
              <a:defRPr sz="1400" b="1"/>
            </a:lvl3pPr>
            <a:lvl4pPr marL="1041813" indent="0">
              <a:buNone/>
              <a:defRPr sz="1300" b="1"/>
            </a:lvl4pPr>
            <a:lvl5pPr marL="1389083" indent="0">
              <a:buNone/>
              <a:defRPr sz="1300" b="1"/>
            </a:lvl5pPr>
            <a:lvl6pPr marL="1736355" indent="0">
              <a:buNone/>
              <a:defRPr sz="1300" b="1"/>
            </a:lvl6pPr>
            <a:lvl7pPr marL="2083627" indent="0">
              <a:buNone/>
              <a:defRPr sz="1300" b="1"/>
            </a:lvl7pPr>
            <a:lvl8pPr marL="2430897" indent="0">
              <a:buNone/>
              <a:defRPr sz="1300" b="1"/>
            </a:lvl8pPr>
            <a:lvl9pPr marL="277816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9"/>
            <a:ext cx="404177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934E-6D62-4FF9-92CD-32B8E477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1949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CA6-EFE0-4284-A1B8-DF0D23C7AA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0238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F613-AF95-4C54-A582-A6CD6DF56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10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5" y="1478186"/>
            <a:ext cx="5736843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5" y="353046"/>
            <a:ext cx="5736843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2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3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4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473122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89"/>
            <a:ext cx="3008313" cy="8715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04795"/>
            <a:ext cx="5111749" cy="438983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32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7271" indent="0">
              <a:buNone/>
              <a:defRPr sz="900"/>
            </a:lvl2pPr>
            <a:lvl3pPr marL="694542" indent="0">
              <a:buNone/>
              <a:defRPr sz="800"/>
            </a:lvl3pPr>
            <a:lvl4pPr marL="1041813" indent="0">
              <a:buNone/>
              <a:defRPr sz="800"/>
            </a:lvl4pPr>
            <a:lvl5pPr marL="1389083" indent="0">
              <a:buNone/>
              <a:defRPr sz="800"/>
            </a:lvl5pPr>
            <a:lvl6pPr marL="1736355" indent="0">
              <a:buNone/>
              <a:defRPr sz="800"/>
            </a:lvl6pPr>
            <a:lvl7pPr marL="2083627" indent="0">
              <a:buNone/>
              <a:defRPr sz="800"/>
            </a:lvl7pPr>
            <a:lvl8pPr marL="2430897" indent="0">
              <a:buNone/>
              <a:defRPr sz="800"/>
            </a:lvl8pPr>
            <a:lvl9pPr marL="277816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BD9E-74D8-4B35-9909-7BCE5D347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7802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0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0" y="459585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7271" indent="0">
              <a:buNone/>
              <a:defRPr sz="2200"/>
            </a:lvl2pPr>
            <a:lvl3pPr marL="694542" indent="0">
              <a:buNone/>
              <a:defRPr sz="1800"/>
            </a:lvl3pPr>
            <a:lvl4pPr marL="1041813" indent="0">
              <a:buNone/>
              <a:defRPr sz="1500"/>
            </a:lvl4pPr>
            <a:lvl5pPr marL="1389083" indent="0">
              <a:buNone/>
              <a:defRPr sz="1500"/>
            </a:lvl5pPr>
            <a:lvl6pPr marL="1736355" indent="0">
              <a:buNone/>
              <a:defRPr sz="1500"/>
            </a:lvl6pPr>
            <a:lvl7pPr marL="2083627" indent="0">
              <a:buNone/>
              <a:defRPr sz="1500"/>
            </a:lvl7pPr>
            <a:lvl8pPr marL="2430897" indent="0">
              <a:buNone/>
              <a:defRPr sz="1500"/>
            </a:lvl8pPr>
            <a:lvl9pPr marL="2778169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0" y="4025509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7271" indent="0">
              <a:buNone/>
              <a:defRPr sz="900"/>
            </a:lvl2pPr>
            <a:lvl3pPr marL="694542" indent="0">
              <a:buNone/>
              <a:defRPr sz="800"/>
            </a:lvl3pPr>
            <a:lvl4pPr marL="1041813" indent="0">
              <a:buNone/>
              <a:defRPr sz="800"/>
            </a:lvl4pPr>
            <a:lvl5pPr marL="1389083" indent="0">
              <a:buNone/>
              <a:defRPr sz="800"/>
            </a:lvl5pPr>
            <a:lvl6pPr marL="1736355" indent="0">
              <a:buNone/>
              <a:defRPr sz="800"/>
            </a:lvl6pPr>
            <a:lvl7pPr marL="2083627" indent="0">
              <a:buNone/>
              <a:defRPr sz="800"/>
            </a:lvl7pPr>
            <a:lvl8pPr marL="2430897" indent="0">
              <a:buNone/>
              <a:defRPr sz="800"/>
            </a:lvl8pPr>
            <a:lvl9pPr marL="277816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AA4F4-4635-4041-9F41-E7EF82C2C0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898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F4CE-75BB-450B-99B8-D695EC5B76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30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05980"/>
            <a:ext cx="2057401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5" y="205980"/>
            <a:ext cx="6019801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853B2-6C15-4B01-9F68-3FFAACA31C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012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17988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00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90" y="558813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7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3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5BFA-9654-4CF3-9F04-D9601482A0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80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50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8" indent="0">
              <a:buNone/>
              <a:defRPr sz="1800" b="1"/>
            </a:lvl2pPr>
            <a:lvl3pPr marL="816002" indent="0">
              <a:buNone/>
              <a:defRPr sz="1600" b="1"/>
            </a:lvl3pPr>
            <a:lvl4pPr marL="1224023" indent="0">
              <a:buNone/>
              <a:defRPr sz="1400" b="1"/>
            </a:lvl4pPr>
            <a:lvl5pPr marL="1632024" indent="0">
              <a:buNone/>
              <a:defRPr sz="1400" b="1"/>
            </a:lvl5pPr>
            <a:lvl6pPr marL="2040025" indent="0">
              <a:buNone/>
              <a:defRPr sz="1400" b="1"/>
            </a:lvl6pPr>
            <a:lvl7pPr marL="2448033" indent="0">
              <a:buNone/>
              <a:defRPr sz="1400" b="1"/>
            </a:lvl7pPr>
            <a:lvl8pPr marL="2856029" indent="0">
              <a:buNone/>
              <a:defRPr sz="1400" b="1"/>
            </a:lvl8pPr>
            <a:lvl9pPr marL="326404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50"/>
            <a:ext cx="4041774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8" indent="0">
              <a:buNone/>
              <a:defRPr sz="1800" b="1"/>
            </a:lvl2pPr>
            <a:lvl3pPr marL="816002" indent="0">
              <a:buNone/>
              <a:defRPr sz="1600" b="1"/>
            </a:lvl3pPr>
            <a:lvl4pPr marL="1224023" indent="0">
              <a:buNone/>
              <a:defRPr sz="1400" b="1"/>
            </a:lvl4pPr>
            <a:lvl5pPr marL="1632024" indent="0">
              <a:buNone/>
              <a:defRPr sz="1400" b="1"/>
            </a:lvl5pPr>
            <a:lvl6pPr marL="2040025" indent="0">
              <a:buNone/>
              <a:defRPr sz="1400" b="1"/>
            </a:lvl6pPr>
            <a:lvl7pPr marL="2448033" indent="0">
              <a:buNone/>
              <a:defRPr sz="1400" b="1"/>
            </a:lvl7pPr>
            <a:lvl8pPr marL="2856029" indent="0">
              <a:buNone/>
              <a:defRPr sz="1400" b="1"/>
            </a:lvl8pPr>
            <a:lvl9pPr marL="326404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9985B-0A87-4746-B671-7018C9FF394F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620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00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7066-F666-401E-9D93-72C32371D7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39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14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48" tIns="40731" rIns="81448" bIns="4073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48" tIns="40731" rIns="81448" bIns="407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8"/>
            <a:ext cx="2133600" cy="274637"/>
          </a:xfrm>
          <a:prstGeom prst="rect">
            <a:avLst/>
          </a:prstGeom>
        </p:spPr>
        <p:txBody>
          <a:bodyPr vert="horz" lIns="81448" tIns="40731" rIns="81448" bIns="40731" rtlCol="0" anchor="ctr"/>
          <a:lstStyle>
            <a:lvl1pPr algn="l" defTabSz="816002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472CEB-0188-4920-BB81-9BBF663E853E}" type="datetime1">
              <a:rPr lang="ru-RU"/>
              <a:pPr>
                <a:defRPr/>
              </a:pPr>
              <a:t>11.10.2024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4767278"/>
            <a:ext cx="2895600" cy="274637"/>
          </a:xfrm>
          <a:prstGeom prst="rect">
            <a:avLst/>
          </a:prstGeom>
        </p:spPr>
        <p:txBody>
          <a:bodyPr vert="horz" lIns="81448" tIns="40731" rIns="81448" bIns="40731" rtlCol="0" anchor="ctr"/>
          <a:lstStyle>
            <a:lvl1pPr algn="ctr" defTabSz="816002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40" y="4398964"/>
            <a:ext cx="504825" cy="512762"/>
          </a:xfrm>
          <a:prstGeom prst="rect">
            <a:avLst/>
          </a:prstGeom>
        </p:spPr>
        <p:txBody>
          <a:bodyPr vert="horz" lIns="81448" tIns="40731" rIns="81448" bIns="40731" rtlCol="0" anchor="ctr"/>
          <a:lstStyle>
            <a:lvl1pPr algn="ctr" defTabSz="816002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3D1EAD4-821B-408A-9A29-94AE9FEC5D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35" r:id="rId1"/>
    <p:sldLayoutId id="2147486036" r:id="rId2"/>
    <p:sldLayoutId id="2147486037" r:id="rId3"/>
    <p:sldLayoutId id="2147486038" r:id="rId4"/>
    <p:sldLayoutId id="2147486039" r:id="rId5"/>
    <p:sldLayoutId id="2147486040" r:id="rId6"/>
    <p:sldLayoutId id="2147486041" r:id="rId7"/>
    <p:sldLayoutId id="2147486042" r:id="rId8"/>
    <p:sldLayoutId id="2147486043" r:id="rId9"/>
    <p:sldLayoutId id="2147486044" r:id="rId10"/>
    <p:sldLayoutId id="2147486045" r:id="rId11"/>
    <p:sldLayoutId id="2147486032" r:id="rId12"/>
    <p:sldLayoutId id="2147486033" r:id="rId13"/>
    <p:sldLayoutId id="2147486034" r:id="rId14"/>
    <p:sldLayoutId id="2147486046" r:id="rId15"/>
    <p:sldLayoutId id="2147486114" r:id="rId16"/>
  </p:sldLayoutIdLst>
  <p:hf hdr="0" ftr="0" dt="0"/>
  <p:txStyles>
    <p:titleStyle>
      <a:lvl1pPr algn="l" defTabSz="815681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681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681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681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681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034" algn="l" defTabSz="815681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085" algn="l" defTabSz="815681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124" algn="l" defTabSz="815681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169" algn="l" defTabSz="815681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065" indent="-284065" algn="l" defTabSz="815681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065" indent="172982" algn="l" defTabSz="81568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017" indent="-203130" algn="l" defTabSz="81568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9640" indent="-1318751" algn="just" defTabSz="815681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1971" indent="706187" algn="l" defTabSz="815681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9" indent="-204004" algn="l" defTabSz="81600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37" indent="-204004" algn="l" defTabSz="81600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38" indent="-204004" algn="l" defTabSz="81600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8" indent="-204004" algn="l" defTabSz="81600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8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2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23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24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25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33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9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47" algn="l" defTabSz="8160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9266" tIns="34627" rIns="69266" bIns="3462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8"/>
            <a:ext cx="8229600" cy="3394472"/>
          </a:xfrm>
          <a:prstGeom prst="rect">
            <a:avLst/>
          </a:prstGeom>
        </p:spPr>
        <p:txBody>
          <a:bodyPr vert="horz" lIns="69266" tIns="34627" rIns="69266" bIns="3462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9266" tIns="34627" rIns="69266" bIns="34627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04" fontAlgn="auto">
              <a:spcBef>
                <a:spcPts val="0"/>
              </a:spcBef>
              <a:spcAft>
                <a:spcPts val="0"/>
              </a:spcAft>
            </a:pPr>
            <a:fld id="{2AE94A89-538D-4BCB-8E14-2697427E2360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304" fontAlgn="auto">
                <a:spcBef>
                  <a:spcPts val="0"/>
                </a:spcBef>
                <a:spcAft>
                  <a:spcPts val="0"/>
                </a:spcAft>
              </a:pPr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4767264"/>
            <a:ext cx="2895600" cy="273844"/>
          </a:xfrm>
          <a:prstGeom prst="rect">
            <a:avLst/>
          </a:prstGeom>
        </p:spPr>
        <p:txBody>
          <a:bodyPr vert="horz" lIns="69266" tIns="34627" rIns="69266" bIns="34627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04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9266" tIns="34627" rIns="69266" bIns="34627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04"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304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8367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48" r:id="rId1"/>
    <p:sldLayoutId id="2147486049" r:id="rId2"/>
    <p:sldLayoutId id="2147486050" r:id="rId3"/>
    <p:sldLayoutId id="2147486051" r:id="rId4"/>
    <p:sldLayoutId id="2147486052" r:id="rId5"/>
    <p:sldLayoutId id="2147486053" r:id="rId6"/>
    <p:sldLayoutId id="2147486054" r:id="rId7"/>
    <p:sldLayoutId id="2147486055" r:id="rId8"/>
    <p:sldLayoutId id="2147486056" r:id="rId9"/>
    <p:sldLayoutId id="2147486057" r:id="rId10"/>
    <p:sldLayoutId id="2147486058" r:id="rId11"/>
    <p:sldLayoutId id="21474860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9430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369" indent="-260369" algn="l" defTabSz="69430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4120" indent="-216959" algn="l" defTabSz="69430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67884" indent="-173580" algn="l" defTabSz="69430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028" indent="-173580" algn="l" defTabSz="69430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2174" indent="-173580" algn="l" defTabSz="69430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9319" indent="-173580" algn="l" defTabSz="6943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56464" indent="-173580" algn="l" defTabSz="6943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03623" indent="-173580" algn="l" defTabSz="6943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50775" indent="-173580" algn="l" defTabSz="6943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7145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4304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41449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88600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5747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82899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30056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7203" algn="l" defTabSz="69430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9288" tIns="34639" rIns="69288" bIns="3463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8"/>
            <a:ext cx="8229600" cy="3394472"/>
          </a:xfrm>
          <a:prstGeom prst="rect">
            <a:avLst/>
          </a:prstGeom>
        </p:spPr>
        <p:txBody>
          <a:bodyPr vert="horz" lIns="69288" tIns="34639" rIns="69288" bIns="3463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9288" tIns="34639" rIns="69288" bIns="3463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38" fontAlgn="auto">
              <a:spcBef>
                <a:spcPts val="0"/>
              </a:spcBef>
              <a:spcAft>
                <a:spcPts val="0"/>
              </a:spcAft>
            </a:pPr>
            <a:fld id="{2AE94A89-538D-4BCB-8E14-2697427E2360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338" fontAlgn="auto">
                <a:spcBef>
                  <a:spcPts val="0"/>
                </a:spcBef>
                <a:spcAft>
                  <a:spcPts val="0"/>
                </a:spcAft>
              </a:pPr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4767264"/>
            <a:ext cx="2895600" cy="273844"/>
          </a:xfrm>
          <a:prstGeom prst="rect">
            <a:avLst/>
          </a:prstGeom>
        </p:spPr>
        <p:txBody>
          <a:bodyPr vert="horz" lIns="69288" tIns="34639" rIns="69288" bIns="3463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3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9288" tIns="34639" rIns="69288" bIns="3463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38"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33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5079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61" r:id="rId1"/>
    <p:sldLayoutId id="2147486062" r:id="rId2"/>
    <p:sldLayoutId id="2147486063" r:id="rId3"/>
    <p:sldLayoutId id="2147486064" r:id="rId4"/>
    <p:sldLayoutId id="2147486065" r:id="rId5"/>
    <p:sldLayoutId id="2147486066" r:id="rId6"/>
    <p:sldLayoutId id="2147486067" r:id="rId7"/>
    <p:sldLayoutId id="2147486068" r:id="rId8"/>
    <p:sldLayoutId id="2147486069" r:id="rId9"/>
    <p:sldLayoutId id="2147486070" r:id="rId10"/>
    <p:sldLayoutId id="2147486071" r:id="rId11"/>
    <p:sldLayoutId id="21474860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94338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381" indent="-260381" algn="l" defTabSz="69433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4148" indent="-216971" algn="l" defTabSz="69433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67926" indent="-173588" algn="l" defTabSz="69433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088" indent="-173588" algn="l" defTabSz="694338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2252" indent="-173588" algn="l" defTabSz="694338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9415" indent="-173588" algn="l" defTabSz="6943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56578" indent="-173588" algn="l" defTabSz="6943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03753" indent="-173588" algn="l" defTabSz="6943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50922" indent="-173588" algn="l" defTabSz="6943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7163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4338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41501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88669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5834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83003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30176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7341" algn="l" defTabSz="6943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9321" tIns="34657" rIns="69321" bIns="3465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8"/>
            <a:ext cx="8229600" cy="3394472"/>
          </a:xfrm>
          <a:prstGeom prst="rect">
            <a:avLst/>
          </a:prstGeom>
        </p:spPr>
        <p:txBody>
          <a:bodyPr vert="horz" lIns="69321" tIns="34657" rIns="69321" bIns="3465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9321" tIns="34657" rIns="69321" bIns="34657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89" fontAlgn="auto">
              <a:spcBef>
                <a:spcPts val="0"/>
              </a:spcBef>
              <a:spcAft>
                <a:spcPts val="0"/>
              </a:spcAft>
            </a:pPr>
            <a:fld id="{2AE94A89-538D-4BCB-8E14-2697427E2360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389" fontAlgn="auto">
                <a:spcBef>
                  <a:spcPts val="0"/>
                </a:spcBef>
                <a:spcAft>
                  <a:spcPts val="0"/>
                </a:spcAft>
              </a:pPr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4767264"/>
            <a:ext cx="2895600" cy="273844"/>
          </a:xfrm>
          <a:prstGeom prst="rect">
            <a:avLst/>
          </a:prstGeom>
        </p:spPr>
        <p:txBody>
          <a:bodyPr vert="horz" lIns="69321" tIns="34657" rIns="69321" bIns="34657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89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9321" tIns="34657" rIns="69321" bIns="34657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389"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389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411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74" r:id="rId1"/>
    <p:sldLayoutId id="2147486075" r:id="rId2"/>
    <p:sldLayoutId id="2147486076" r:id="rId3"/>
    <p:sldLayoutId id="2147486077" r:id="rId4"/>
    <p:sldLayoutId id="2147486078" r:id="rId5"/>
    <p:sldLayoutId id="2147486079" r:id="rId6"/>
    <p:sldLayoutId id="2147486080" r:id="rId7"/>
    <p:sldLayoutId id="2147486081" r:id="rId8"/>
    <p:sldLayoutId id="2147486082" r:id="rId9"/>
    <p:sldLayoutId id="2147486083" r:id="rId10"/>
    <p:sldLayoutId id="2147486084" r:id="rId11"/>
    <p:sldLayoutId id="214748608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94389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399" indent="-260399" algn="l" defTabSz="69438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4190" indent="-216989" algn="l" defTabSz="694389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67989" indent="-173600" algn="l" defTabSz="69438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178" indent="-173600" algn="l" defTabSz="694389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2369" indent="-173600" algn="l" defTabSz="694389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9559" indent="-173600" algn="l" defTabSz="69438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56749" indent="-173600" algn="l" defTabSz="69438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03948" indent="-173600" algn="l" defTabSz="69438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51142" indent="-173600" algn="l" defTabSz="694389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7190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4389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41579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88772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5964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83159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30356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7548" algn="l" defTabSz="6943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9420" tIns="34710" rIns="69420" bIns="3471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7"/>
            <a:ext cx="8229600" cy="3394472"/>
          </a:xfrm>
          <a:prstGeom prst="rect">
            <a:avLst/>
          </a:prstGeom>
        </p:spPr>
        <p:txBody>
          <a:bodyPr vert="horz" lIns="69420" tIns="34710" rIns="69420" bIns="347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9420" tIns="34710" rIns="69420" bIns="3471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542" fontAlgn="auto">
              <a:spcBef>
                <a:spcPts val="0"/>
              </a:spcBef>
              <a:spcAft>
                <a:spcPts val="0"/>
              </a:spcAft>
            </a:pPr>
            <a:fld id="{2AE94A89-538D-4BCB-8E14-2697427E2360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542" fontAlgn="auto">
                <a:spcBef>
                  <a:spcPts val="0"/>
                </a:spcBef>
                <a:spcAft>
                  <a:spcPts val="0"/>
                </a:spcAft>
              </a:pPr>
              <a:t>11.10.2024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4767264"/>
            <a:ext cx="2895600" cy="273844"/>
          </a:xfrm>
          <a:prstGeom prst="rect">
            <a:avLst/>
          </a:prstGeom>
        </p:spPr>
        <p:txBody>
          <a:bodyPr vert="horz" lIns="69420" tIns="34710" rIns="69420" bIns="3471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54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9420" tIns="34710" rIns="69420" bIns="3471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4542"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94542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807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00" r:id="rId1"/>
    <p:sldLayoutId id="2147486101" r:id="rId2"/>
    <p:sldLayoutId id="2147486102" r:id="rId3"/>
    <p:sldLayoutId id="2147486103" r:id="rId4"/>
    <p:sldLayoutId id="2147486104" r:id="rId5"/>
    <p:sldLayoutId id="2147486105" r:id="rId6"/>
    <p:sldLayoutId id="2147486106" r:id="rId7"/>
    <p:sldLayoutId id="2147486107" r:id="rId8"/>
    <p:sldLayoutId id="2147486108" r:id="rId9"/>
    <p:sldLayoutId id="2147486109" r:id="rId10"/>
    <p:sldLayoutId id="2147486110" r:id="rId11"/>
    <p:sldLayoutId id="214748611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94542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453" indent="-260453" algn="l" defTabSz="69454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4316" indent="-217043" algn="l" defTabSz="69454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68178" indent="-173636" algn="l" defTabSz="69454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448" indent="-173636" algn="l" defTabSz="694542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2720" indent="-173636" algn="l" defTabSz="694542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9991" indent="-173636" algn="l" defTabSz="69454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57261" indent="-173636" algn="l" defTabSz="69454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04533" indent="-173636" algn="l" defTabSz="69454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51804" indent="-173636" algn="l" defTabSz="69454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7271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4542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41813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89083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6355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83627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30897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8169" algn="l" defTabSz="69454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34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13" r:id="rId1"/>
  </p:sldLayoutIdLst>
  <p:txStyles>
    <p:titleStyle>
      <a:lvl1pPr algn="ctr" defTabSz="1760969" rtl="0" eaLnBrk="1" latinLnBrk="0" hangingPunct="1">
        <a:lnSpc>
          <a:spcPct val="86000"/>
        </a:lnSpc>
        <a:spcBef>
          <a:spcPct val="0"/>
        </a:spcBef>
        <a:buNone/>
        <a:defRPr sz="4044" kern="800" spc="-77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81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889" kern="800" spc="-19">
          <a:solidFill>
            <a:schemeClr val="tx1"/>
          </a:solidFill>
          <a:latin typeface="+mn-lt"/>
          <a:ea typeface="+mn-ea"/>
          <a:cs typeface="+mn-cs"/>
        </a:defRPr>
      </a:lvl1pPr>
      <a:lvl2pPr marL="663422" indent="-333240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2pPr>
      <a:lvl3pPr marL="993603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311" kern="800">
          <a:solidFill>
            <a:schemeClr val="tx1"/>
          </a:solidFill>
          <a:latin typeface="+mn-lt"/>
          <a:ea typeface="+mn-ea"/>
          <a:cs typeface="+mn-cs"/>
        </a:defRPr>
      </a:lvl3pPr>
      <a:lvl4pPr marL="1323784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4pPr>
      <a:lvl5pPr marL="1653967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2311" kern="800">
          <a:solidFill>
            <a:schemeClr val="tx1"/>
          </a:solidFill>
          <a:latin typeface="+mn-lt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603632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alog.gov.ru/rn77/about_fts/docs/7736999/" TargetMode="Externa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lkfl2.nalog.ru/" TargetMode="External"/><Relationship Id="rId7" Type="http://schemas.openxmlformats.org/officeDocument/2006/relationships/image" Target="../media/image7.png"/><Relationship Id="rId2" Type="http://schemas.openxmlformats.org/officeDocument/2006/relationships/hyperlink" Target="http://nalog.garant.ru/fns/nk/5f8ae450aa10a78f0b0005a38b5989df/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hyperlink" Target="https://www.nalog.gov.ru/rn77/about_fts/docs/7736999/" TargetMode="External"/><Relationship Id="rId10" Type="http://schemas.openxmlformats.org/officeDocument/2006/relationships/image" Target="../media/image10.wmf"/><Relationship Id="rId4" Type="http://schemas.openxmlformats.org/officeDocument/2006/relationships/hyperlink" Target="https://www.gosuslugi.ru/" TargetMode="Externa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log.gov.ru/rn77/service/obr_fts/" TargetMode="External"/><Relationship Id="rId2" Type="http://schemas.openxmlformats.org/officeDocument/2006/relationships/hyperlink" Target="https://lkfl2.nalog.ru/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5292081" y="3579862"/>
            <a:ext cx="3273897" cy="13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393" tIns="35696" rIns="71393" bIns="3569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1800" b="1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Литвинова Марине Робертовна</a:t>
            </a:r>
          </a:p>
          <a:p>
            <a:pPr eaLnBrk="1" hangingPunct="1">
              <a:lnSpc>
                <a:spcPct val="90000"/>
              </a:lnSpc>
            </a:pPr>
            <a:endParaRPr lang="ru-RU" altLang="ru-RU" b="1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sz="1400" b="1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старший государственный налоговый инспектор отдела налогообложения имущества и доходов физических лиц и администрирования страховых взносов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62" y="483518"/>
            <a:ext cx="1301083" cy="124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399729" y="2139703"/>
            <a:ext cx="8417996" cy="10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393" tIns="35696" rIns="71393" bIns="3569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Алгоритм расчета налогов, предоставление льгот. О порядке предоставления СНУ и сроках уплаты имущественных налогов в 2024 году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99729" y="1732184"/>
            <a:ext cx="8416549" cy="28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393" tIns="35696" rIns="71393" bIns="3569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ФЕДЕРАЛЬНАЯ НАЛОГОВАЯ СЛУЖБА</a:t>
            </a:r>
          </a:p>
        </p:txBody>
      </p:sp>
    </p:spTree>
    <p:extLst>
      <p:ext uri="{BB962C8B-B14F-4D97-AF65-F5344CB8AC3E}">
        <p14:creationId xmlns:p14="http://schemas.microsoft.com/office/powerpoint/2010/main" val="264383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484180"/>
            <a:ext cx="5131237" cy="385100"/>
          </a:xfrm>
          <a:prstGeom prst="rect">
            <a:avLst/>
          </a:prstGeom>
        </p:spPr>
        <p:txBody>
          <a:bodyPr wrap="square" lIns="68417" tIns="34201" rIns="68417" bIns="34201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ВИДЫ НАЛОГОВЫХ ЛЬГОТ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0964"/>
            <a:ext cx="813690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1" tIns="45615" rIns="91231" bIns="45615" rtlCol="0" anchor="ctr"/>
          <a:lstStyle/>
          <a:p>
            <a:pPr algn="ctr"/>
            <a:endParaRPr lang="ru-RU" sz="2200" b="1" dirty="0"/>
          </a:p>
          <a:p>
            <a:pPr algn="ctr"/>
            <a:r>
              <a:rPr lang="ru-RU" sz="2200" b="1" dirty="0"/>
              <a:t>Федеральные льготы</a:t>
            </a:r>
          </a:p>
          <a:p>
            <a:pPr algn="ctr"/>
            <a:endParaRPr lang="ru-RU" sz="2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600451"/>
            <a:ext cx="813690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1" tIns="45615" rIns="91231" bIns="45615" rtlCol="0" anchor="ctr"/>
          <a:lstStyle/>
          <a:p>
            <a:pPr algn="ctr"/>
            <a:endParaRPr lang="ru-RU" sz="2200" b="1" dirty="0"/>
          </a:p>
          <a:p>
            <a:pPr algn="ctr"/>
            <a:r>
              <a:rPr lang="ru-RU" sz="2200" b="1" dirty="0"/>
              <a:t>Региональные льготы</a:t>
            </a:r>
          </a:p>
          <a:p>
            <a:pPr algn="ctr"/>
            <a:endParaRPr lang="ru-RU" sz="2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723878"/>
            <a:ext cx="813690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31" tIns="45615" rIns="91231" bIns="45615" rtlCol="0" anchor="ctr"/>
          <a:lstStyle/>
          <a:p>
            <a:pPr algn="ctr"/>
            <a:endParaRPr lang="ru-RU" sz="2200" b="1" dirty="0"/>
          </a:p>
          <a:p>
            <a:pPr algn="ctr"/>
            <a:r>
              <a:rPr lang="ru-RU" sz="2200" b="1" dirty="0" smtClean="0"/>
              <a:t>Местные </a:t>
            </a:r>
            <a:r>
              <a:rPr lang="ru-RU" sz="2200" b="1" dirty="0"/>
              <a:t>льготы</a:t>
            </a:r>
          </a:p>
          <a:p>
            <a:pPr algn="ctr"/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46683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594341" y="-13326"/>
            <a:ext cx="1638956" cy="59423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Aft>
                <a:spcPts val="0"/>
              </a:spcAft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233297" y="5001458"/>
            <a:ext cx="6967682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363" algn="l"/>
              </a:tabLst>
            </a:pPr>
            <a:endParaRPr lang="ru-RU" sz="18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683062" y="-13329"/>
            <a:ext cx="8209980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363" algn="l"/>
              </a:tabLst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ПО НАЛОГУ НА ИМУЩЕСТВО ФИЗИЧЕСКИХ ЛИЦ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534839"/>
            <a:ext cx="3780912" cy="715389"/>
          </a:xfrm>
          <a:prstGeom prst="rect">
            <a:avLst/>
          </a:prstGeom>
        </p:spPr>
        <p:txBody>
          <a:bodyPr wrap="square" lIns="68406" tIns="34195" rIns="68406" bIns="34195">
            <a:spAutoFit/>
          </a:bodyPr>
          <a:lstStyle/>
          <a:p>
            <a:pPr defTabSz="694287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Герои Советского Союза и Герои Российской Федерации, а также лица, награжденные орденом Славы трех степеней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0128" y="1972434"/>
            <a:ext cx="3780912" cy="288462"/>
          </a:xfrm>
          <a:prstGeom prst="rect">
            <a:avLst/>
          </a:prstGeom>
        </p:spPr>
        <p:txBody>
          <a:bodyPr wrap="square" lIns="68406" tIns="34195" rIns="68406" bIns="34195">
            <a:spAutoFit/>
          </a:bodyPr>
          <a:lstStyle/>
          <a:p>
            <a:pPr defTabSz="694287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инвалиды I и II групп инвалидности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1463882"/>
            <a:ext cx="3780912" cy="499945"/>
          </a:xfrm>
          <a:prstGeom prst="rect">
            <a:avLst/>
          </a:prstGeom>
        </p:spPr>
        <p:txBody>
          <a:bodyPr wrap="square" lIns="68406" tIns="34195" rIns="68406" bIns="34195">
            <a:spAutoFit/>
          </a:bodyPr>
          <a:lstStyle/>
          <a:p>
            <a:pPr defTabSz="694287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libri"/>
              </a:rPr>
              <a:t> инвалиды </a:t>
            </a:r>
            <a:r>
              <a:rPr lang="ru-RU" sz="1400" b="1" dirty="0">
                <a:solidFill>
                  <a:prstClr val="black"/>
                </a:solidFill>
                <a:latin typeface="Calibri"/>
              </a:rPr>
              <a:t>с детства, дети-инвалиды</a:t>
            </a:r>
          </a:p>
          <a:p>
            <a:pPr defTabSz="694287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0128" y="2571750"/>
            <a:ext cx="3780912" cy="1856651"/>
          </a:xfrm>
          <a:prstGeom prst="rect">
            <a:avLst/>
          </a:prstGeom>
        </p:spPr>
        <p:txBody>
          <a:bodyPr wrap="square" lIns="68406" tIns="34195" rIns="68406" bIns="34195">
            <a:spAutoFit/>
          </a:bodyPr>
          <a:lstStyle/>
          <a:p>
            <a:pPr defTabSz="694287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участники гражданской войны и Великой Отечественной войны, других боевых операций по защите СССР из числа военнослужащих, проходивших службу в воинских частях, штабах и учреждениях, входивших в состав действующей армии, и бывших партизан, а также ветераны боевых действий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301935" y="567579"/>
            <a:ext cx="3780912" cy="1792607"/>
          </a:xfrm>
          <a:prstGeom prst="rect">
            <a:avLst/>
          </a:prstGeom>
        </p:spPr>
        <p:txBody>
          <a:bodyPr wrap="square" lIns="68406" tIns="34195" rIns="68406" bIns="34195">
            <a:spAutoFit/>
          </a:bodyPr>
          <a:lstStyle/>
          <a:p>
            <a:pPr defTabSz="694287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пенсионеры, получающие пенсии, назначаемые в порядке, установленном пенсионным законодательством, а также лица, достигшие возраста 60 и 55 лет (соответственно мужчины и женщины), которым в соответствии с законодательством Российской Федерации выплачивается ежемесячное пожизненное содержание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301935" y="2499742"/>
            <a:ext cx="3780912" cy="1146276"/>
          </a:xfrm>
          <a:prstGeom prst="rect">
            <a:avLst/>
          </a:prstGeom>
        </p:spPr>
        <p:txBody>
          <a:bodyPr wrap="square" lIns="68406" tIns="34195" rIns="68406" bIns="34195">
            <a:spAutoFit/>
          </a:bodyPr>
          <a:lstStyle/>
          <a:p>
            <a:pPr defTabSz="694287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физические лица, соответствующие условиям, необходимым для назначения пенсии в соответствии с законодательством Российской Федерации, действовавшим на 31 декабря 2018 года (с 01.01.2019 года)</a:t>
            </a:r>
          </a:p>
        </p:txBody>
      </p:sp>
      <p:sp>
        <p:nvSpPr>
          <p:cNvPr id="16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/>
        </p:nvSpPr>
        <p:spPr>
          <a:xfrm>
            <a:off x="-9185357" y="-152874"/>
            <a:ext cx="9163108" cy="4869307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9255" tIns="34621" rIns="69255" bIns="34621" rtlCol="0" anchor="ctr"/>
          <a:lstStyle/>
          <a:p>
            <a:pPr algn="ctr" defTabSz="694287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/>
        </p:nvSpPr>
        <p:spPr>
          <a:xfrm>
            <a:off x="-19106" y="564646"/>
            <a:ext cx="9163108" cy="4578854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9409" tIns="34705" rIns="69409" bIns="34705" rtlCol="0" anchor="ctr"/>
          <a:lstStyle/>
          <a:p>
            <a:pPr algn="ctr" defTabSz="694525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13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/>
        </p:nvSpPr>
        <p:spPr>
          <a:xfrm>
            <a:off x="2" y="564646"/>
            <a:ext cx="9163108" cy="4578854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9277" tIns="34633" rIns="69277" bIns="34633" rtlCol="0" anchor="ctr"/>
          <a:lstStyle/>
          <a:p>
            <a:pPr algn="ctr" defTabSz="694321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594341" y="-13326"/>
            <a:ext cx="1638956" cy="59423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Aft>
                <a:spcPts val="0"/>
              </a:spcAft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233297" y="5001458"/>
            <a:ext cx="6967682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375" algn="l"/>
              </a:tabLst>
            </a:pPr>
            <a:endParaRPr lang="ru-RU" sz="18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683062" y="-13329"/>
            <a:ext cx="8209980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375" algn="l"/>
              </a:tabLst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ТРАНСПОРТНОМУ НАЛОГУ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47270" y="681979"/>
            <a:ext cx="3780912" cy="1361744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28" tIns="34207" rIns="68428" bIns="34207">
            <a:spAutoFit/>
          </a:bodyPr>
          <a:lstStyle/>
          <a:p>
            <a:pPr defTabSz="694321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пенсионеры, получающие страховую пенсию по старости, а также пенсионеры, относящиеся к иным категориям, достигших возраста, дающего право в соответствии с федеральным законодательством на получение страховой пенсии по старости</a:t>
            </a:r>
          </a:p>
        </p:txBody>
      </p:sp>
      <p:sp>
        <p:nvSpPr>
          <p:cNvPr id="13" name="Овал 12"/>
          <p:cNvSpPr/>
          <p:nvPr/>
        </p:nvSpPr>
        <p:spPr>
          <a:xfrm>
            <a:off x="142932" y="1815843"/>
            <a:ext cx="1350325" cy="97188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28" tIns="34207" rIns="68428" bIns="34207" rtlCol="0" anchor="ctr"/>
          <a:lstStyle/>
          <a:p>
            <a:pPr algn="ctr" defTabSz="694321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</a:rPr>
              <a:t>50%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39245" y="3003699"/>
            <a:ext cx="3780912" cy="15771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28" tIns="34207" rIns="68428" bIns="34207">
            <a:spAutoFit/>
          </a:bodyPr>
          <a:lstStyle/>
          <a:p>
            <a:pPr defTabSz="694321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мужчины, достигшие возраста 55 лет, женщины, достигшие возраста 50 лет, если они проработали не менее 15 календарных лет в районах Крайнего Севера либо не менее 20 календарных лет в приравненных к ним местностях и имеют страховой стаж соответственно не менее 25 и 20 лет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52261" y="1599868"/>
            <a:ext cx="3313902" cy="20080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lIns="68428" tIns="34207" rIns="68428" bIns="34207">
            <a:spAutoFit/>
          </a:bodyPr>
          <a:lstStyle/>
          <a:p>
            <a:pPr defTabSz="694321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за автомобили легковые мощностью до 200 лошадиных сил включительно, мотоциклы и мотороллеры мощностью до 35 лошадиных сил включительно, снегоходы и мотосани с мощностью двигателя до 50 лошадиных сил включительно, моторные лодки мощностью до 50 лошадиных сил включительно.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899116" y="1113927"/>
            <a:ext cx="594142" cy="5939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45102" y="2841717"/>
            <a:ext cx="378091" cy="9718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274169" y="2571752"/>
            <a:ext cx="324078" cy="11878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2" idx="3"/>
          </p:cNvCxnSpPr>
          <p:nvPr/>
        </p:nvCxnSpPr>
        <p:spPr>
          <a:xfrm>
            <a:off x="5328182" y="1362851"/>
            <a:ext cx="270065" cy="1100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73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/>
        </p:nvSpPr>
        <p:spPr>
          <a:xfrm>
            <a:off x="2" y="564646"/>
            <a:ext cx="9163108" cy="4578854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9310" tIns="34651" rIns="69310" bIns="34651" rtlCol="0" anchor="ctr"/>
          <a:lstStyle/>
          <a:p>
            <a:pPr algn="ctr" defTabSz="694372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594341" y="-13326"/>
            <a:ext cx="1638956" cy="59423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Aft>
                <a:spcPts val="0"/>
              </a:spcAft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233297" y="5001458"/>
            <a:ext cx="6967682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393" algn="l"/>
              </a:tabLst>
            </a:pPr>
            <a:endParaRPr lang="ru-RU" sz="18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683062" y="-13329"/>
            <a:ext cx="8209980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393" algn="l"/>
              </a:tabLst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ТРАНСПОРТНОМУ НАЛОГУ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47270" y="681989"/>
            <a:ext cx="3780912" cy="50000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61" tIns="34225" rIns="68461" bIns="34225">
            <a:spAutoFit/>
          </a:bodyPr>
          <a:lstStyle/>
          <a:p>
            <a:pPr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Инвалиды I и II группы, неработающие инвалиды III группы, инвалиды с детства</a:t>
            </a:r>
          </a:p>
        </p:txBody>
      </p:sp>
      <p:sp>
        <p:nvSpPr>
          <p:cNvPr id="13" name="Овал 12"/>
          <p:cNvSpPr/>
          <p:nvPr/>
        </p:nvSpPr>
        <p:spPr>
          <a:xfrm>
            <a:off x="142932" y="1815843"/>
            <a:ext cx="1350325" cy="97188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1" tIns="34225" rIns="68461" bIns="34225" rtlCol="0" anchor="ctr"/>
          <a:lstStyle/>
          <a:p>
            <a:pPr algn="ctr"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</a:rPr>
              <a:t>100%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47270" y="2895722"/>
            <a:ext cx="3780912" cy="50000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61" tIns="34225" rIns="68461" bIns="34225">
            <a:spAutoFit/>
          </a:bodyPr>
          <a:lstStyle/>
          <a:p>
            <a:pPr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Участники трудового фронта в годы Великой Отечественной войны 1941 -1945 годов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52261" y="1599874"/>
            <a:ext cx="3313902" cy="20081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lIns="68461" tIns="34225" rIns="68461" bIns="34225">
            <a:spAutoFit/>
          </a:bodyPr>
          <a:lstStyle/>
          <a:p>
            <a:pPr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за автомобили легковые с мощностью двигателя до 200 лошадиных сил включительно, мотоциклы и мотороллеры независимо от мощности двигателя, снегоходы и мотосани с мощностью двигателя до 50 лошадиных сил включительно, моторные лодки с мощностью двигателя до 50 лошадиных сил включительно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899116" y="1113927"/>
            <a:ext cx="594142" cy="5939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45112" y="2841717"/>
            <a:ext cx="568716" cy="11878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547270" y="1329900"/>
            <a:ext cx="3780912" cy="715449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61" tIns="34225" rIns="68461" bIns="34225">
            <a:spAutoFit/>
          </a:bodyPr>
          <a:lstStyle/>
          <a:p>
            <a:pPr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Герои Советского Союза, Герои Российской Федерации, граждане, награжденные орденом Славы трех степеней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547270" y="2193807"/>
            <a:ext cx="3780912" cy="50000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61" tIns="34225" rIns="68461" bIns="34225">
            <a:spAutoFit/>
          </a:bodyPr>
          <a:lstStyle/>
          <a:p>
            <a:pPr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Участники Великой Отечественной войны, а также ветераны боевых действий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547270" y="3597630"/>
            <a:ext cx="3780912" cy="114633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 lIns="68461" tIns="34225" rIns="68461" bIns="34225">
            <a:spAutoFit/>
          </a:bodyPr>
          <a:lstStyle/>
          <a:p>
            <a:pPr defTabSz="694372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Граждане, уволенные с военной службы или призывавшиеся на военные сборы, выполнявшие интернациональный долг в Республике Афганистан и других странах, в которых велись боевые действия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5382196" y="1437888"/>
            <a:ext cx="216052" cy="8638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490221" y="2517768"/>
            <a:ext cx="108027" cy="7019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0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/>
        </p:nvSpPr>
        <p:spPr>
          <a:xfrm>
            <a:off x="-19106" y="564646"/>
            <a:ext cx="9163108" cy="4578854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9409" tIns="34705" rIns="69409" bIns="34705" rtlCol="0" anchor="ctr"/>
          <a:lstStyle/>
          <a:p>
            <a:pPr algn="ctr" defTabSz="694525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594341" y="-13326"/>
            <a:ext cx="1638956" cy="59423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Aft>
                <a:spcPts val="0"/>
              </a:spcAft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233297" y="5001458"/>
            <a:ext cx="6967682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447" algn="l"/>
              </a:tabLst>
            </a:pPr>
            <a:endParaRPr lang="ru-RU" sz="18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683062" y="-13329"/>
            <a:ext cx="8209980" cy="58090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tabLst>
                <a:tab pos="260447" algn="l"/>
              </a:tabLst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ВЫЧЕТ ПО ЗЕМЕЛЬНОМУ НАЛОГУ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2932" y="627985"/>
            <a:ext cx="3780912" cy="500115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 Герои Советского Союза, Герои Российской Федерации, полные кавалеры ордена Славы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7990" y="1221913"/>
            <a:ext cx="3780912" cy="288462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 инвалиды I и II групп инвалидности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2932" y="1561015"/>
            <a:ext cx="3780912" cy="500115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 инвалиды с детства, дети-инвалиды</a:t>
            </a:r>
          </a:p>
          <a:p>
            <a:pPr defTabSz="694525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7990" y="1882061"/>
            <a:ext cx="3780912" cy="715558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ветераны и инвалиды Великой Отечественной войны, а также ветераны и инвалиды боевых действий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5843" y="4461524"/>
            <a:ext cx="3780912" cy="500115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физические лица, имеющих трех и более несовершеннолетних детей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34040" y="681978"/>
            <a:ext cx="3780912" cy="931002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физические лица, относящиеся к коренным малочисленным народам Севера, Сибири и Дальнего Востока Российской Федерации, а также общины таких народов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56801" y="2593110"/>
            <a:ext cx="3780912" cy="1792776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пенсионеры, получающие пенсии, назначаемые в порядке, установленном пенсионным законодательством, а также лица, достигшие возраста 60 и 55 лет (соответственно мужчины и женщины), которым в соответствии с законодательством Российской Федерации выплачивается ежемесячное пожизненное содержание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88052" y="1653862"/>
            <a:ext cx="3780912" cy="1384662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физические лица, принимавшие в составе подразделений особого риска непосредственное участие в испытаниях ядерного и термоядерного оружия, ликвидации аварий ядерных установок на средствах вооружения и военных объектах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88052" y="3112403"/>
            <a:ext cx="3780912" cy="1165421"/>
          </a:xfrm>
          <a:prstGeom prst="rect">
            <a:avLst/>
          </a:prstGeom>
        </p:spPr>
        <p:txBody>
          <a:bodyPr wrap="square" lIns="68560" tIns="34279" rIns="68560" bIns="34279">
            <a:spAutoFit/>
          </a:bodyPr>
          <a:lstStyle/>
          <a:p>
            <a:pPr defTabSz="6945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libri"/>
              </a:rPr>
              <a:t>  физические лица, соответствующие условиям, необходимым для назначения пенсии в соответствии с законодательством Российской Федерации, действовавшим на 31 декабря 2018 года</a:t>
            </a:r>
          </a:p>
        </p:txBody>
      </p:sp>
    </p:spTree>
    <p:extLst>
      <p:ext uri="{BB962C8B-B14F-4D97-AF65-F5344CB8AC3E}">
        <p14:creationId xmlns:p14="http://schemas.microsoft.com/office/powerpoint/2010/main" val="303620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1"/>
          <p:cNvSpPr>
            <a:spLocks noGrp="1"/>
          </p:cNvSpPr>
          <p:nvPr>
            <p:ph idx="1"/>
          </p:nvPr>
        </p:nvSpPr>
        <p:spPr>
          <a:xfrm>
            <a:off x="2771800" y="915567"/>
            <a:ext cx="5544617" cy="778767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через «Личный кабинет налогоплательщика» (для пользователей Личного кабинета налогоплательщика)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509"/>
            <a:ext cx="8100393" cy="946151"/>
          </a:xfrm>
        </p:spPr>
        <p:txBody>
          <a:bodyPr/>
          <a:lstStyle/>
          <a:p>
            <a:pPr algn="ctr"/>
            <a:r>
              <a:rPr lang="ru-RU" sz="3000" dirty="0"/>
              <a:t>Способы направления заявления</a:t>
            </a:r>
            <a:br>
              <a:rPr lang="ru-RU" sz="3000" dirty="0"/>
            </a:br>
            <a:endParaRPr lang="ru-RU" sz="3000" dirty="0"/>
          </a:p>
        </p:txBody>
      </p:sp>
      <p:pic>
        <p:nvPicPr>
          <p:cNvPr id="32772" name="Picture 4" descr="Специалист по социальной работе - дистанционное обуч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291831"/>
            <a:ext cx="2195737" cy="1491630"/>
          </a:xfrm>
          <a:prstGeom prst="rect">
            <a:avLst/>
          </a:prstGeom>
          <a:noFill/>
          <a:scene3d>
            <a:camera prst="orthographicFront"/>
            <a:lightRig rig="soft" dir="t"/>
          </a:scene3d>
          <a:sp3d extrusionH="76200" contourW="12700">
            <a:extrusionClr>
              <a:schemeClr val="bg1">
                <a:lumMod val="85000"/>
              </a:schemeClr>
            </a:extrusionClr>
            <a:contourClr>
              <a:schemeClr val="bg1">
                <a:lumMod val="95000"/>
              </a:schemeClr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42" y="987574"/>
            <a:ext cx="2345140" cy="7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 descr="C:\Users\марина\Downloads\logo_company_968x544_23_pochtai.jpg"/>
          <p:cNvPicPr>
            <a:picLocks noChangeAspect="1" noChangeArrowheads="1"/>
          </p:cNvPicPr>
          <p:nvPr/>
        </p:nvPicPr>
        <p:blipFill>
          <a:blip r:embed="rId4" cstate="print"/>
          <a:srcRect l="17988" t="22222" r="17971" b="22191"/>
          <a:stretch>
            <a:fillRect/>
          </a:stretch>
        </p:blipFill>
        <p:spPr bwMode="auto">
          <a:xfrm>
            <a:off x="323530" y="1923681"/>
            <a:ext cx="2484571" cy="755909"/>
          </a:xfrm>
          <a:prstGeom prst="rect">
            <a:avLst/>
          </a:prstGeom>
          <a:noFill/>
        </p:spPr>
      </p:pic>
      <p:sp>
        <p:nvSpPr>
          <p:cNvPr id="12" name="Объект 1"/>
          <p:cNvSpPr txBox="1">
            <a:spLocks/>
          </p:cNvSpPr>
          <p:nvPr/>
        </p:nvSpPr>
        <p:spPr bwMode="auto">
          <a:xfrm>
            <a:off x="3059834" y="1923680"/>
            <a:ext cx="5328592" cy="77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48" tIns="40731" rIns="81448" bIns="40731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sz="1800" b="1" dirty="0"/>
              <a:t>почтовым сообщением в налоговую инспекцию</a:t>
            </a:r>
            <a:endParaRPr lang="ru-RU" sz="1700" b="1" dirty="0"/>
          </a:p>
        </p:txBody>
      </p:sp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787775"/>
            <a:ext cx="24482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987825" y="2787775"/>
            <a:ext cx="3816425" cy="646119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r>
              <a:rPr lang="ru-RU" sz="1800" b="1" dirty="0"/>
              <a:t>путем личного обращения в любую налоговую инспекцию</a:t>
            </a:r>
          </a:p>
        </p:txBody>
      </p:sp>
      <p:pic>
        <p:nvPicPr>
          <p:cNvPr id="32779" name="Picture 11" descr="Все МФЦ «Мои документы» в России: официальный сайт, адреса и номера  телефонов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44" y="3723878"/>
            <a:ext cx="2592286" cy="72008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987826" y="3939902"/>
            <a:ext cx="4572000" cy="369332"/>
          </a:xfrm>
          <a:prstGeom prst="rect">
            <a:avLst/>
          </a:prstGeom>
        </p:spPr>
        <p:txBody>
          <a:bodyPr lIns="91231" tIns="45615" rIns="91231" bIns="45615">
            <a:spAutoFit/>
          </a:bodyPr>
          <a:lstStyle/>
          <a:p>
            <a:r>
              <a:rPr lang="ru-RU" sz="1800" b="1" dirty="0"/>
              <a:t>через уполномоченный МФЦ</a:t>
            </a:r>
            <a:endParaRPr lang="ru-RU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2">
            <a:extLst>
              <a:ext uri="{FF2B5EF4-FFF2-40B4-BE49-F238E27FC236}">
                <a16:creationId xmlns="" xmlns:a16="http://schemas.microsoft.com/office/drawing/2014/main" id="{6AAFBFD5-2AB0-DC86-1F14-F17E239BD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950311"/>
              </p:ext>
            </p:extLst>
          </p:nvPr>
        </p:nvGraphicFramePr>
        <p:xfrm>
          <a:off x="323528" y="1203598"/>
          <a:ext cx="8348759" cy="234639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67696">
                  <a:extLst>
                    <a:ext uri="{9D8B030D-6E8A-4147-A177-3AD203B41FA5}">
                      <a16:colId xmlns="" xmlns:a16="http://schemas.microsoft.com/office/drawing/2014/main" val="428241538"/>
                    </a:ext>
                  </a:extLst>
                </a:gridCol>
                <a:gridCol w="4712712">
                  <a:extLst>
                    <a:ext uri="{9D8B030D-6E8A-4147-A177-3AD203B41FA5}">
                      <a16:colId xmlns="" xmlns:a16="http://schemas.microsoft.com/office/drawing/2014/main" val="1750766227"/>
                    </a:ext>
                  </a:extLst>
                </a:gridCol>
                <a:gridCol w="3168351"/>
              </a:tblGrid>
              <a:tr h="271986">
                <a:tc gridSpan="3"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Земельный налог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986">
                <a:tc gridSpan="3"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Статья 391 Налогового кодекса Российской Федерации 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5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986">
                <a:tc>
                  <a:txBody>
                    <a:bodyPr/>
                    <a:lstStyle/>
                    <a:p>
                      <a:pPr algn="ctr"/>
                      <a:r>
                        <a:rPr lang="ru-RU" sz="500" b="1" dirty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№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Категория</a:t>
                      </a:r>
                      <a:r>
                        <a:rPr lang="ru-RU" sz="12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налогоплательщика</a:t>
                      </a:r>
                      <a:endParaRPr lang="ru-RU" sz="12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Размер</a:t>
                      </a:r>
                      <a:r>
                        <a:rPr lang="ru-RU" sz="12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/ </a:t>
                      </a:r>
                      <a:r>
                        <a:rPr lang="ru-RU" sz="12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вид льготы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76398096"/>
                  </a:ext>
                </a:extLst>
              </a:tr>
              <a:tr h="537171">
                <a:tc gridSpan="3">
                  <a:txBody>
                    <a:bodyPr/>
                    <a:lstStyle/>
                    <a:p>
                      <a:pPr marL="0" algn="l" defTabSz="1760969" rtl="0" eaLnBrk="1" latinLnBrk="0" hangingPunct="1"/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Налоговая база уменьшается на величину кадастровой стоимости 600 квадратных метров площади одного земельного участка, находящегося в собственности, постоянном (бессрочном) пользовании или пожизненном наследуемом владении налогоплательщиков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760969" rtl="0" eaLnBrk="1" latinLnBrk="0" hangingPunct="1"/>
                      <a:endParaRPr lang="ru-RU" sz="1050" b="0" i="1" kern="1200" dirty="0">
                        <a:solidFill>
                          <a:schemeClr val="dk1"/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2801134"/>
                  </a:ext>
                </a:extLst>
              </a:tr>
              <a:tr h="403355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2.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Ветераны и инвалиды боевых действий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Уменьшение налоговой базы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523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3.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Герои Российской Федерации, полные кавалеры ордена Славы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Уменьшение налоговой базы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6F83436-F0CF-7F21-47AE-DFA8FF65D3D5}"/>
              </a:ext>
            </a:extLst>
          </p:cNvPr>
          <p:cNvSpPr txBox="1"/>
          <p:nvPr/>
        </p:nvSpPr>
        <p:spPr>
          <a:xfrm>
            <a:off x="676295" y="397688"/>
            <a:ext cx="780248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9170" fontAlgn="auto">
              <a:spcBef>
                <a:spcPts val="0"/>
              </a:spcBef>
              <a:spcAft>
                <a:spcPts val="120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Льготы для мобилизованных лиц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olos Text" panose="020B0604020202020204" charset="0"/>
              <a:ea typeface="Golos Text" panose="020B0604020202020204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34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2">
            <a:extLst>
              <a:ext uri="{FF2B5EF4-FFF2-40B4-BE49-F238E27FC236}">
                <a16:creationId xmlns="" xmlns:a16="http://schemas.microsoft.com/office/drawing/2014/main" id="{6AAFBFD5-2AB0-DC86-1F14-F17E239BD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69701"/>
              </p:ext>
            </p:extLst>
          </p:nvPr>
        </p:nvGraphicFramePr>
        <p:xfrm>
          <a:off x="660521" y="767020"/>
          <a:ext cx="8027286" cy="3169377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30505">
                  <a:extLst>
                    <a:ext uri="{9D8B030D-6E8A-4147-A177-3AD203B41FA5}">
                      <a16:colId xmlns="" xmlns:a16="http://schemas.microsoft.com/office/drawing/2014/main" val="428241538"/>
                    </a:ext>
                  </a:extLst>
                </a:gridCol>
                <a:gridCol w="3054468">
                  <a:extLst>
                    <a:ext uri="{9D8B030D-6E8A-4147-A177-3AD203B41FA5}">
                      <a16:colId xmlns="" xmlns:a16="http://schemas.microsoft.com/office/drawing/2014/main" val="1750766227"/>
                    </a:ext>
                  </a:extLst>
                </a:gridCol>
                <a:gridCol w="2717077">
                  <a:extLst>
                    <a:ext uri="{9D8B030D-6E8A-4147-A177-3AD203B41FA5}">
                      <a16:colId xmlns="" xmlns:a16="http://schemas.microsoft.com/office/drawing/2014/main" val="3812550464"/>
                    </a:ext>
                  </a:extLst>
                </a:gridCol>
                <a:gridCol w="1825236"/>
              </a:tblGrid>
              <a:tr h="335301"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Налог на имущество й</a:t>
                      </a:r>
                      <a:r>
                        <a:rPr lang="ru-RU" sz="12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физических лиц</a:t>
                      </a:r>
                      <a:endParaRPr lang="ru-RU" sz="1200" b="1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85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Статья 407 Налогового кодекса Российской Федерации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b="1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85">
                <a:tc>
                  <a:txBody>
                    <a:bodyPr/>
                    <a:lstStyle/>
                    <a:p>
                      <a:pPr algn="ctr"/>
                      <a:r>
                        <a:rPr lang="ru-RU" sz="500" b="1" dirty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№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Категория</a:t>
                      </a:r>
                      <a:r>
                        <a:rPr lang="ru-RU" sz="10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налогоплательщика</a:t>
                      </a:r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                                                                          Размер / вид льготы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6398096"/>
                  </a:ext>
                </a:extLst>
              </a:tr>
              <a:tr h="407118">
                <a:tc gridSpan="4">
                  <a:txBody>
                    <a:bodyPr/>
                    <a:lstStyle/>
                    <a:p>
                      <a:pPr marL="0" algn="just" defTabSz="1760969" rtl="0" eaLnBrk="1" latinLnBrk="0" hangingPunct="1"/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Льгота предоставляется в отношении одного</a:t>
                      </a:r>
                      <a:r>
                        <a:rPr lang="ru-RU" sz="1000" b="0" i="1" kern="1200" baseline="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 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объекта налогообложения каждого вида (квартира, комната, жилой дом, помещение, гараж, </a:t>
                      </a:r>
                      <a:r>
                        <a:rPr lang="ru-RU" sz="1000" b="0" i="1" kern="1200" dirty="0" err="1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машино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-место), находящегося в собственности налогоплательщика и не используемого в предпринимательской деятельности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2801134"/>
                  </a:ext>
                </a:extLst>
              </a:tr>
              <a:tr h="233031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1.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Ветераны боевых действий</a:t>
                      </a:r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233031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2.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Военнослужащие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3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Члены семей военнослужащих, потерявших кормильца, признаваемые таковыми в соответствии с Федеральным законом от 27 мая 1998 года N 76-ФЗ "О статусе военнослужащих"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4.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Граждане, уволенные с военной службы или </a:t>
                      </a:r>
                      <a:r>
                        <a:rPr lang="ru-RU" sz="1000" dirty="0" err="1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призывавшиеся</a:t>
                      </a:r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на военные сборы, выполнявшие интернациональный долг в Афганистане и других странах, в которых велись боевые действия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3031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5.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Родители и супруги военнослужащих и государственных служащих, погибших при исполнении служебных обязанностей</a:t>
                      </a:r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6F83436-F0CF-7F21-47AE-DFA8FF65D3D5}"/>
              </a:ext>
            </a:extLst>
          </p:cNvPr>
          <p:cNvSpPr txBox="1"/>
          <p:nvPr/>
        </p:nvSpPr>
        <p:spPr>
          <a:xfrm>
            <a:off x="676295" y="397688"/>
            <a:ext cx="780248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9170" fontAlgn="auto">
              <a:spcBef>
                <a:spcPts val="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005AA9"/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Льготы для мобилизованных лиц</a:t>
            </a:r>
            <a:endParaRPr lang="ru-RU" dirty="0">
              <a:solidFill>
                <a:srgbClr val="005AA9"/>
              </a:solidFill>
              <a:latin typeface="Golos Text" panose="020B0604020202020204" charset="0"/>
              <a:ea typeface="Golos Text" panose="020B0604020202020204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21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6F83436-F0CF-7F21-47AE-DFA8FF65D3D5}"/>
              </a:ext>
            </a:extLst>
          </p:cNvPr>
          <p:cNvSpPr txBox="1"/>
          <p:nvPr/>
        </p:nvSpPr>
        <p:spPr>
          <a:xfrm>
            <a:off x="827584" y="267494"/>
            <a:ext cx="780248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Налог на имущество физических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лиц для участников СВО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olos Text" panose="020B0604020202020204" charset="0"/>
              <a:ea typeface="Golos Text" panose="020B0604020202020204" charset="0"/>
              <a:cs typeface="Roboto" panose="02000000000000000000" pitchFamily="2" charset="0"/>
            </a:endParaRPr>
          </a:p>
        </p:txBody>
      </p:sp>
      <p:graphicFrame>
        <p:nvGraphicFramePr>
          <p:cNvPr id="11" name="Table 2">
            <a:extLst>
              <a:ext uri="{FF2B5EF4-FFF2-40B4-BE49-F238E27FC236}">
                <a16:creationId xmlns="" xmlns:a16="http://schemas.microsoft.com/office/drawing/2014/main" id="{6AAFBFD5-2AB0-DC86-1F14-F17E239BD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258993"/>
              </p:ext>
            </p:extLst>
          </p:nvPr>
        </p:nvGraphicFramePr>
        <p:xfrm>
          <a:off x="323528" y="627534"/>
          <a:ext cx="8616071" cy="35857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62082">
                  <a:extLst>
                    <a:ext uri="{9D8B030D-6E8A-4147-A177-3AD203B41FA5}">
                      <a16:colId xmlns="" xmlns:a16="http://schemas.microsoft.com/office/drawing/2014/main" val="428241538"/>
                    </a:ext>
                  </a:extLst>
                </a:gridCol>
                <a:gridCol w="3278507">
                  <a:extLst>
                    <a:ext uri="{9D8B030D-6E8A-4147-A177-3AD203B41FA5}">
                      <a16:colId xmlns="" xmlns:a16="http://schemas.microsoft.com/office/drawing/2014/main" val="1750766227"/>
                    </a:ext>
                  </a:extLst>
                </a:gridCol>
                <a:gridCol w="2916369">
                  <a:extLst>
                    <a:ext uri="{9D8B030D-6E8A-4147-A177-3AD203B41FA5}">
                      <a16:colId xmlns="" xmlns:a16="http://schemas.microsoft.com/office/drawing/2014/main" val="3812550464"/>
                    </a:ext>
                  </a:extLst>
                </a:gridCol>
                <a:gridCol w="1959113"/>
              </a:tblGrid>
              <a:tr h="191285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Статья 407 Налогового кодекса Российской Федерации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b="1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85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№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Категория</a:t>
                      </a:r>
                      <a:r>
                        <a:rPr lang="ru-RU" sz="10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налогоплательщика</a:t>
                      </a:r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                                                                                    Размер / вид льготы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6398096"/>
                  </a:ext>
                </a:extLst>
              </a:tr>
              <a:tr h="407118">
                <a:tc gridSpan="4">
                  <a:txBody>
                    <a:bodyPr/>
                    <a:lstStyle/>
                    <a:p>
                      <a:pPr marL="0" algn="just" defTabSz="1760969" rtl="0" eaLnBrk="1" latinLnBrk="0" hangingPunct="1"/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Льгота предоставляется в отношении одного</a:t>
                      </a:r>
                      <a:r>
                        <a:rPr lang="ru-RU" sz="1000" b="0" i="1" kern="1200" baseline="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 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объекта налогообложения каждого вида (квартира, комната, жилой дом, помещение, гараж, </a:t>
                      </a:r>
                      <a:r>
                        <a:rPr lang="ru-RU" sz="1000" b="0" i="1" kern="1200" dirty="0" err="1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машино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-место), находящегося в собственности налогоплательщика и не используемого в предпринимательской деятельности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2801134"/>
                  </a:ext>
                </a:extLst>
              </a:tr>
              <a:tr h="39129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1.</a:t>
                      </a:r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Лица, проходящие службу в войсках национальной гвардии Российской Федерации и имеющие специальные звания полиции, сотрудники органов внутренних дел Российской Федерации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7078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2.</a:t>
                      </a:r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Граждане, заключившие контракт о пребывании в добровольческом формировании либо заключившие контракт (имеющие иные правоотношения) с организациями, содействующими выполнению задач, возложенных на Вооруженные Силы Российской Федерации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07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3.</a:t>
                      </a:r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Лица, выполняющие (выполнявшие) возложенные на них задачи на территориях Украины, Донецкой Народной Республики, Луганской Народной Республики, Запорожской области и Херсонской области в период проведения специальной военной операции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5495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4.</a:t>
                      </a:r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Лица, проходящие службу в войсках национальной гвардии Российской Федерации и имеющие специальные звания полиции, сотрудники органов внутренних дел Российской Федерации, выполняющие (выполнявшие) задачи по оказанию содействия органам федеральной службы безопасности на участках, примыкающих к районам проведения специальной военной операции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42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6F83436-F0CF-7F21-47AE-DFA8FF65D3D5}"/>
              </a:ext>
            </a:extLst>
          </p:cNvPr>
          <p:cNvSpPr txBox="1"/>
          <p:nvPr/>
        </p:nvSpPr>
        <p:spPr>
          <a:xfrm>
            <a:off x="1115616" y="334222"/>
            <a:ext cx="780248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Налог на имущество физических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лиц  для  членов семей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olos Text" panose="020B0604020202020204" charset="0"/>
              <a:ea typeface="Golos Text" panose="020B0604020202020204" charset="0"/>
              <a:cs typeface="Roboto" panose="02000000000000000000" pitchFamily="2" charset="0"/>
            </a:endParaRPr>
          </a:p>
        </p:txBody>
      </p:sp>
      <p:graphicFrame>
        <p:nvGraphicFramePr>
          <p:cNvPr id="11" name="Table 2">
            <a:extLst>
              <a:ext uri="{FF2B5EF4-FFF2-40B4-BE49-F238E27FC236}">
                <a16:creationId xmlns="" xmlns:a16="http://schemas.microsoft.com/office/drawing/2014/main" id="{6AAFBFD5-2AB0-DC86-1F14-F17E239BD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238429"/>
              </p:ext>
            </p:extLst>
          </p:nvPr>
        </p:nvGraphicFramePr>
        <p:xfrm>
          <a:off x="611560" y="771550"/>
          <a:ext cx="8027286" cy="374847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30505">
                  <a:extLst>
                    <a:ext uri="{9D8B030D-6E8A-4147-A177-3AD203B41FA5}">
                      <a16:colId xmlns="" xmlns:a16="http://schemas.microsoft.com/office/drawing/2014/main" val="428241538"/>
                    </a:ext>
                  </a:extLst>
                </a:gridCol>
                <a:gridCol w="3054468">
                  <a:extLst>
                    <a:ext uri="{9D8B030D-6E8A-4147-A177-3AD203B41FA5}">
                      <a16:colId xmlns="" xmlns:a16="http://schemas.microsoft.com/office/drawing/2014/main" val="1750766227"/>
                    </a:ext>
                  </a:extLst>
                </a:gridCol>
                <a:gridCol w="2717077">
                  <a:extLst>
                    <a:ext uri="{9D8B030D-6E8A-4147-A177-3AD203B41FA5}">
                      <a16:colId xmlns="" xmlns:a16="http://schemas.microsoft.com/office/drawing/2014/main" val="3812550464"/>
                    </a:ext>
                  </a:extLst>
                </a:gridCol>
                <a:gridCol w="1825236"/>
              </a:tblGrid>
              <a:tr h="191285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Статья 407 Налогового кодекса Российской Федерации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b="1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85">
                <a:tc>
                  <a:txBody>
                    <a:bodyPr/>
                    <a:lstStyle/>
                    <a:p>
                      <a:pPr algn="ctr"/>
                      <a:r>
                        <a:rPr lang="ru-RU" sz="500" b="1" dirty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№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Категория</a:t>
                      </a:r>
                      <a:r>
                        <a:rPr lang="ru-RU" sz="10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налогоплательщика</a:t>
                      </a:r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                                                                                  Размер / вид льготы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6398096"/>
                  </a:ext>
                </a:extLst>
              </a:tr>
              <a:tr h="407118">
                <a:tc gridSpan="4">
                  <a:txBody>
                    <a:bodyPr/>
                    <a:lstStyle/>
                    <a:p>
                      <a:pPr marL="0" algn="just" defTabSz="1760969" rtl="0" eaLnBrk="1" latinLnBrk="0" hangingPunct="1"/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Льгота предоставляется в отношении одного</a:t>
                      </a:r>
                      <a:r>
                        <a:rPr lang="ru-RU" sz="1000" b="0" i="1" kern="1200" baseline="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 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объекта налогообложения каждого вида (квартира, комната, жилой дом, помещение, гараж, </a:t>
                      </a:r>
                      <a:r>
                        <a:rPr lang="ru-RU" sz="1000" b="0" i="1" kern="1200" dirty="0" err="1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машино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-место), находящегося в собственности налогоплательщика и не используемого в предпринимательской деятельности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2801134"/>
                  </a:ext>
                </a:extLst>
              </a:tr>
              <a:tr h="233031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1.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члены семей л</a:t>
                      </a:r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иц, принимающих (принимавших) участие в специальной военной операции</a:t>
                      </a:r>
                      <a:endParaRPr lang="ru-RU" sz="1000" baseline="0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2.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члены семей граждан, призванных на военную службу по мобилизации в Вооруженные Силы Российской Федерации</a:t>
                      </a:r>
                    </a:p>
                    <a:p>
                      <a:endParaRPr lang="ru-RU" sz="1000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8685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3.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члены семей военнослужащих спасательных воинских формирований федерального органа исполнительной власти, уполномоченного на решение задач в области гражданской обороны, выполняющих (выполнявших) возложенные на них задачи на территориях Украины, Донецкой Народной Республики, Луганской Народной Республики, Запорожской области и Херсонской области в период проведения специальной военной операции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470423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4.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члены семей военнослужащих органов федеральной службы безопасности, непосредственно выполняющих (выполнявших) задачи по обеспечению безопасности Российской Федерации на участках, примыкающих к районам проведения специальной военной операции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000" dirty="0">
                        <a:latin typeface="Golos Text" panose="020B0604020202020204" charset="0"/>
                        <a:ea typeface="Golos Text" panose="020B060402020202020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760969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0423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5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члены семей военнослужащих войск национальной гвардии Российской Федерации, выполняющих (выполнявших) задачи по оказанию содействия органам федеральной службы безопасности на участках, примыкающих к районам проведения специальной военной операции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7609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34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257463"/>
            <a:ext cx="6480720" cy="658104"/>
          </a:xfrm>
        </p:spPr>
        <p:txBody>
          <a:bodyPr/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Что такое налоговое уведомление?</a:t>
            </a:r>
          </a:p>
        </p:txBody>
      </p:sp>
      <p:sp>
        <p:nvSpPr>
          <p:cNvPr id="8" name="Содержимое 1"/>
          <p:cNvSpPr txBox="1">
            <a:spLocks/>
          </p:cNvSpPr>
          <p:nvPr/>
        </p:nvSpPr>
        <p:spPr bwMode="auto">
          <a:xfrm>
            <a:off x="467543" y="1203613"/>
            <a:ext cx="8280921" cy="320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48" tIns="40731" rIns="81448" bIns="40731" numCol="1" anchor="t" anchorCtr="0" compatLnSpc="1">
            <a:prstTxWarp prst="textNoShape">
              <a:avLst/>
            </a:prstTxWarp>
            <a:noAutofit/>
          </a:bodyPr>
          <a:lstStyle/>
          <a:p>
            <a:pPr marL="284407" algn="just" eaLnBrk="0" hangingPunct="0">
              <a:spcBef>
                <a:spcPct val="20000"/>
              </a:spcBef>
              <a:defRPr/>
            </a:pP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hlinkClick r:id="rId2"/>
              </a:rPr>
              <a:t>Налоговое уведомление</a:t>
            </a:r>
            <a:r>
              <a:rPr lang="ru-RU" sz="2200" b="1" dirty="0">
                <a:latin typeface="+mj-lt"/>
              </a:rPr>
              <a:t> — это документ, который налоговые органы ежегодно направляют налогоплательщикам — физическим лицам.</a:t>
            </a:r>
          </a:p>
          <a:p>
            <a:pPr marL="284407" eaLnBrk="0" hangingPunct="0">
              <a:spcBef>
                <a:spcPct val="20000"/>
              </a:spcBef>
              <a:defRPr/>
            </a:pP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hlinkClick r:id="rId2"/>
              </a:rPr>
              <a:t>В этом году</a:t>
            </a:r>
            <a:r>
              <a:rPr lang="ru-RU" sz="2200" b="1" dirty="0">
                <a:latin typeface="+mj-lt"/>
                <a:hlinkClick r:id="rId2"/>
              </a:rPr>
              <a:t> </a:t>
            </a:r>
            <a:r>
              <a:rPr lang="ru-RU" sz="2200" b="1" dirty="0">
                <a:latin typeface="+mj-lt"/>
              </a:rPr>
              <a:t>оно содержит информацию о налогах за 202</a:t>
            </a:r>
            <a:r>
              <a:rPr lang="en-US" sz="2200" b="1" dirty="0">
                <a:latin typeface="+mj-lt"/>
              </a:rPr>
              <a:t>3</a:t>
            </a:r>
            <a:r>
              <a:rPr lang="ru-RU" sz="2200" b="1" dirty="0">
                <a:latin typeface="+mj-lt"/>
              </a:rPr>
              <a:t> год:</a:t>
            </a:r>
          </a:p>
          <a:p>
            <a:pPr marL="284407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j-lt"/>
              </a:rPr>
              <a:t> транспортном,</a:t>
            </a:r>
          </a:p>
          <a:p>
            <a:pPr marL="284407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j-lt"/>
              </a:rPr>
              <a:t> земельном,</a:t>
            </a:r>
          </a:p>
          <a:p>
            <a:pPr marL="284407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j-lt"/>
              </a:rPr>
              <a:t> на имущество физических лиц,</a:t>
            </a:r>
          </a:p>
          <a:p>
            <a:pPr marL="284407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j-lt"/>
              </a:rPr>
              <a:t> НДФЛ (в отношении доходов, по которым он не был      удержан).</a:t>
            </a:r>
          </a:p>
          <a:p>
            <a:pPr marL="284407" eaLnBrk="0" hangingPunct="0">
              <a:spcBef>
                <a:spcPct val="20000"/>
              </a:spcBef>
              <a:defRPr/>
            </a:pPr>
            <a:endParaRPr lang="ru-RU" sz="2200" b="1" dirty="0">
              <a:solidFill>
                <a:srgbClr val="005AA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6F83436-F0CF-7F21-47AE-DFA8FF65D3D5}"/>
              </a:ext>
            </a:extLst>
          </p:cNvPr>
          <p:cNvSpPr txBox="1"/>
          <p:nvPr/>
        </p:nvSpPr>
        <p:spPr>
          <a:xfrm>
            <a:off x="827584" y="339502"/>
            <a:ext cx="780248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olos Text" panose="020B0604020202020204" charset="0"/>
                <a:ea typeface="Golos Text" panose="020B0604020202020204" charset="0"/>
                <a:cs typeface="Roboto" panose="02000000000000000000" pitchFamily="2" charset="0"/>
              </a:rPr>
              <a:t>Транспортный налог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olos Text" panose="020B0604020202020204" charset="0"/>
              <a:ea typeface="Golos Text" panose="020B0604020202020204" charset="0"/>
              <a:cs typeface="Roboto" panose="02000000000000000000" pitchFamily="2" charset="0"/>
            </a:endParaRPr>
          </a:p>
        </p:txBody>
      </p:sp>
      <p:graphicFrame>
        <p:nvGraphicFramePr>
          <p:cNvPr id="11" name="Table 2">
            <a:extLst>
              <a:ext uri="{FF2B5EF4-FFF2-40B4-BE49-F238E27FC236}">
                <a16:creationId xmlns="" xmlns:a16="http://schemas.microsoft.com/office/drawing/2014/main" id="{6AAFBFD5-2AB0-DC86-1F14-F17E239BD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76413"/>
              </p:ext>
            </p:extLst>
          </p:nvPr>
        </p:nvGraphicFramePr>
        <p:xfrm>
          <a:off x="323528" y="915566"/>
          <a:ext cx="8688966" cy="2667193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33024">
                  <a:extLst>
                    <a:ext uri="{9D8B030D-6E8A-4147-A177-3AD203B41FA5}">
                      <a16:colId xmlns="" xmlns:a16="http://schemas.microsoft.com/office/drawing/2014/main" val="428241538"/>
                    </a:ext>
                  </a:extLst>
                </a:gridCol>
                <a:gridCol w="6202907">
                  <a:extLst>
                    <a:ext uri="{9D8B030D-6E8A-4147-A177-3AD203B41FA5}">
                      <a16:colId xmlns="" xmlns:a16="http://schemas.microsoft.com/office/drawing/2014/main" val="1750766227"/>
                    </a:ext>
                  </a:extLst>
                </a:gridCol>
                <a:gridCol w="288032"/>
                <a:gridCol w="1765003"/>
              </a:tblGrid>
              <a:tr h="27832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Закон ХМАО от 14.11.2022 № 62-оз </a:t>
                      </a:r>
                    </a:p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«О транспортном налоге в Ханты-Мансийском автономном округе – Югре»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5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241">
                <a:tc>
                  <a:txBody>
                    <a:bodyPr/>
                    <a:lstStyle/>
                    <a:p>
                      <a:pPr algn="ctr"/>
                      <a:r>
                        <a:rPr lang="ru-RU" sz="500" b="1" dirty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№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Категория</a:t>
                      </a:r>
                      <a:r>
                        <a:rPr lang="ru-RU" sz="1000" b="1" baseline="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налогоплательщика</a:t>
                      </a:r>
                      <a:endParaRPr lang="ru-RU" sz="1000" b="1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Размер льготы</a:t>
                      </a:r>
                    </a:p>
                  </a:txBody>
                  <a:tcPr marL="121920" marR="121920" marT="56077" marB="5607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6398096"/>
                  </a:ext>
                </a:extLst>
              </a:tr>
              <a:tr h="407118">
                <a:tc gridSpan="4">
                  <a:txBody>
                    <a:bodyPr/>
                    <a:lstStyle/>
                    <a:p>
                      <a:pPr marL="0" algn="l" defTabSz="1760969" rtl="0" eaLnBrk="1" latinLnBrk="0" hangingPunct="1"/>
                      <a:r>
                        <a:rPr lang="ru-RU" sz="1000" b="0" i="1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Льгота предоставляется на легковые автомобили </a:t>
                      </a:r>
                      <a:r>
                        <a:rPr lang="ru-RU" sz="1000" b="0" i="1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независимо от мощности двигателя, мотоциклы и мотороллеры независимо от мощности двигателя, снегоходы и мотосани с мощностью двигателя до 50 лошадиных сил включительно, моторные лодки с мощностью двигателя до 50 лошадиных сил включительно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5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857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1.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 Участники специальной военной операции: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846975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-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граждане, принимающие (принимавшие) участие в специальной военной операции на территориях Украины, Донецкой Народной Республики, Луганской Народной Республики, Запорожской, Херсонской областей, из числа военнослужащих или сотрудников федеральных органов исполнительной власти и федеральных государственных органов, в которых предусмотрена военная служба, сотрудников органов внутренних дел Российской Федерации, сотрудников уголовно-исполнительной системы Российской Федерации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7609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 smtClean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7609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4031">
                <a:tc>
                  <a:txBody>
                    <a:bodyPr/>
                    <a:lstStyle/>
                    <a:p>
                      <a:pPr algn="ctr"/>
                      <a:r>
                        <a:rPr lang="ru-RU" sz="5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-</a:t>
                      </a:r>
                      <a:endParaRPr lang="ru-RU" sz="500" dirty="0"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L="121920" marR="121920" marT="37385" marB="37385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000" dirty="0" smtClean="0">
                          <a:latin typeface="Golos Text" panose="020B0503020202020204" pitchFamily="34" charset="0"/>
                          <a:ea typeface="Golos Text" panose="020B0503020202020204" pitchFamily="34" charset="0"/>
                        </a:rPr>
                        <a:t>граждане, заключившие контракт о добровольном содействии в выполнении задач, возложенных на Вооруженные Силы Российской Федерации в ходе специальной военной операции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7609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kern="1200" dirty="0" smtClean="0">
                        <a:solidFill>
                          <a:schemeClr val="dk1"/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7609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Golos Text" panose="020B0503020202020204" pitchFamily="34" charset="0"/>
                          <a:ea typeface="Golos Text" panose="020B0503020202020204" pitchFamily="34" charset="0"/>
                          <a:cs typeface="+mn-cs"/>
                        </a:rPr>
                        <a:t>Освобождены от уплаты налога</a:t>
                      </a:r>
                    </a:p>
                  </a:txBody>
                  <a:tcPr marL="121920" marR="121920" marT="37385" marB="373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195501"/>
            <a:ext cx="7548638" cy="946151"/>
          </a:xfrm>
        </p:spPr>
        <p:txBody>
          <a:bodyPr/>
          <a:lstStyle/>
          <a:p>
            <a:pPr algn="ctr"/>
            <a:r>
              <a:rPr lang="ru-RU" sz="3200" dirty="0"/>
              <a:t>Перенос срока уплаты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83770" y="1275607"/>
            <a:ext cx="6408713" cy="1323227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Налоговое уведомление будет направлено мобилизованному после получения налоговым органом информации о его увольнении с военной службы. </a:t>
            </a:r>
          </a:p>
          <a:p>
            <a:pPr algn="just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. 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0" y="339505"/>
            <a:ext cx="1301083" cy="124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 descr="Clock Clipart Time Management - Attendance Management, Cliparts &amp; Cartoons  - Jing.f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067694"/>
            <a:ext cx="2686050" cy="170497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555776" y="2139703"/>
            <a:ext cx="5760640" cy="1323439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Оплачивать указанные в уведомлении налоги необходимо не позднее 28-го числа третьего месяца, следующего за месяцем окончания периода частичной мобилизации или увольнения такого лица с военной службы.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627785" y="3651884"/>
            <a:ext cx="5400601" cy="830785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Оплатить налоги можно равными частями ежемесячно по 1/6 от общей суммы либо в общеустановленном порядке.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987589"/>
            <a:ext cx="7632700" cy="3206749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ru-RU" sz="1800" dirty="0">
                <a:solidFill>
                  <a:schemeClr val="tx1"/>
                </a:solidFill>
              </a:rPr>
              <a:t>Оно </a:t>
            </a:r>
            <a:r>
              <a:rPr lang="ru-RU" sz="1800" dirty="0">
                <a:solidFill>
                  <a:schemeClr val="tx1"/>
                </a:solidFill>
                <a:hlinkClick r:id="rId2"/>
              </a:rPr>
              <a:t>направляется</a:t>
            </a:r>
            <a:r>
              <a:rPr lang="ru-RU" sz="1800" dirty="0">
                <a:solidFill>
                  <a:schemeClr val="tx1"/>
                </a:solidFill>
              </a:rPr>
              <a:t> не позднее 30 дней до наступления срока уплаты налогов.</a:t>
            </a:r>
          </a:p>
          <a:p>
            <a:pPr>
              <a:lnSpc>
                <a:spcPct val="130000"/>
              </a:lnSpc>
            </a:pPr>
            <a:r>
              <a:rPr lang="ru-RU" sz="1800" dirty="0">
                <a:solidFill>
                  <a:schemeClr val="tx1"/>
                </a:solidFill>
              </a:rPr>
              <a:t>Если общая сумма налогов составляет менее </a:t>
            </a:r>
            <a:r>
              <a:rPr lang="en-US" sz="1800" dirty="0">
                <a:solidFill>
                  <a:schemeClr val="tx1"/>
                </a:solidFill>
              </a:rPr>
              <a:t>3</a:t>
            </a:r>
            <a:r>
              <a:rPr lang="ru-RU" sz="1800" dirty="0">
                <a:solidFill>
                  <a:schemeClr val="tx1"/>
                </a:solidFill>
              </a:rPr>
              <a:t>00 рублей, оно </a:t>
            </a:r>
            <a:r>
              <a:rPr lang="ru-RU" sz="1800" dirty="0">
                <a:solidFill>
                  <a:schemeClr val="tx1"/>
                </a:solidFill>
                <a:hlinkClick r:id="rId2"/>
              </a:rPr>
              <a:t>не направляется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ru-RU" sz="1800" dirty="0">
                <a:solidFill>
                  <a:schemeClr val="tx1"/>
                </a:solidFill>
              </a:rPr>
              <a:t>Приоритетный способ рассылки уведомлений - в электронной форме через </a:t>
            </a:r>
            <a:r>
              <a:rPr lang="ru-RU" sz="1800" dirty="0">
                <a:solidFill>
                  <a:schemeClr val="tx1"/>
                </a:solidFill>
                <a:hlinkClick r:id="rId3"/>
              </a:rPr>
              <a:t>Личный кабинет налогоплательщика.</a:t>
            </a:r>
            <a:endParaRPr lang="ru-RU" sz="1800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ru-RU" sz="1800" dirty="0">
                <a:solidFill>
                  <a:schemeClr val="tx1"/>
                </a:solidFill>
              </a:rPr>
              <a:t>Также, начиная с 01.07.2023, через </a:t>
            </a:r>
            <a:r>
              <a:rPr lang="ru-RU" sz="1800" dirty="0">
                <a:solidFill>
                  <a:schemeClr val="tx1"/>
                </a:solidFill>
                <a:hlinkClick r:id="rId4"/>
              </a:rPr>
              <a:t>личный кабинет на едином портале государственных и муниципальных услуг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ru-RU" sz="1800" dirty="0">
                <a:solidFill>
                  <a:schemeClr val="tx1"/>
                </a:solidFill>
              </a:rPr>
              <a:t>Лицам, не имеющим доступа к этому сервису, оно отправляется по почте заказным письмом.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11511"/>
            <a:ext cx="7548638" cy="504056"/>
          </a:xfrm>
        </p:spPr>
        <p:txBody>
          <a:bodyPr/>
          <a:lstStyle/>
          <a:p>
            <a:pPr algn="ctr"/>
            <a:r>
              <a:rPr lang="ru-RU" sz="2600" dirty="0"/>
              <a:t>Что нужно знать о </a:t>
            </a:r>
            <a:r>
              <a:rPr lang="ru-RU" sz="2600" dirty="0">
                <a:hlinkClick r:id="rId5"/>
              </a:rPr>
              <a:t>налоговом уведомлении</a:t>
            </a:r>
            <a:r>
              <a:rPr lang="ru-RU" sz="2600" dirty="0"/>
              <a:t>:</a:t>
            </a:r>
            <a:r>
              <a:rPr lang="ru-RU" sz="2600" b="0" dirty="0"/>
              <a:t/>
            </a:r>
            <a:br>
              <a:rPr lang="ru-RU" sz="2600" b="0" dirty="0"/>
            </a:br>
            <a:endParaRPr lang="ru-RU" sz="2600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8" y="1059596"/>
            <a:ext cx="333374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6" y="1851670"/>
            <a:ext cx="37147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5" y="2643760"/>
            <a:ext cx="304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4155941"/>
            <a:ext cx="428626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28385" y="339502"/>
            <a:ext cx="848503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print"/>
          <a:srcRect l="11533" r="18626" b="16667"/>
          <a:stretch>
            <a:fillRect/>
          </a:stretch>
        </p:blipFill>
        <p:spPr bwMode="auto">
          <a:xfrm>
            <a:off x="467546" y="3435846"/>
            <a:ext cx="36004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97683" y="267494"/>
            <a:ext cx="7548638" cy="500782"/>
          </a:xfrm>
        </p:spPr>
        <p:txBody>
          <a:bodyPr/>
          <a:lstStyle/>
          <a:p>
            <a:pPr algn="ctr"/>
            <a:r>
              <a:rPr lang="ru-RU" sz="3000" dirty="0"/>
              <a:t>Налоговое уведомление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33A02C-C8F7-4560-9D5E-97346A356DC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028" name="Picture 4" descr="C:\Users\8600-90-407\Desktop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9582"/>
            <a:ext cx="9144000" cy="408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77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5305787"/>
              </p:ext>
            </p:extLst>
          </p:nvPr>
        </p:nvGraphicFramePr>
        <p:xfrm>
          <a:off x="611188" y="1504951"/>
          <a:ext cx="7632700" cy="320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4"/>
            <a:ext cx="8281291" cy="946151"/>
          </a:xfrm>
        </p:spPr>
        <p:txBody>
          <a:bodyPr/>
          <a:lstStyle/>
          <a:p>
            <a:pPr algn="ctr"/>
            <a:r>
              <a:rPr lang="ru-RU" sz="3000" dirty="0"/>
              <a:t>Всего  707 491  сводное налоговое уведомление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43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7584" y="2656832"/>
            <a:ext cx="7632700" cy="2486669"/>
          </a:xfrm>
        </p:spPr>
        <p:txBody>
          <a:bodyPr/>
          <a:lstStyle/>
          <a:p>
            <a:pPr algn="ctr"/>
            <a:r>
              <a:rPr lang="ru-RU" sz="2200" dirty="0">
                <a:solidFill>
                  <a:schemeClr val="accent1">
                    <a:lumMod val="75000"/>
                  </a:schemeClr>
                </a:solidFill>
              </a:rPr>
              <a:t>Сделать это можно:</a:t>
            </a:r>
          </a:p>
          <a:p>
            <a:r>
              <a:rPr lang="ru-RU" sz="2000" dirty="0">
                <a:hlinkClick r:id="rId2"/>
              </a:rPr>
              <a:t>- через Личный кабинет налогоплательщика</a:t>
            </a:r>
            <a:r>
              <a:rPr lang="ru-RU" sz="2000" dirty="0"/>
              <a:t>,</a:t>
            </a:r>
          </a:p>
          <a:p>
            <a:r>
              <a:rPr lang="ru-RU" sz="2000" dirty="0">
                <a:solidFill>
                  <a:schemeClr val="tx1"/>
                </a:solidFill>
              </a:rPr>
              <a:t>- при личном обращении в любой налоговый орган,</a:t>
            </a:r>
          </a:p>
          <a:p>
            <a:r>
              <a:rPr lang="ru-RU" sz="2000" dirty="0">
                <a:solidFill>
                  <a:schemeClr val="tx1"/>
                </a:solidFill>
              </a:rPr>
              <a:t>- через интернет-сервис</a:t>
            </a:r>
            <a:r>
              <a:rPr lang="ru-RU" sz="2000" b="0" dirty="0"/>
              <a:t> </a:t>
            </a:r>
            <a:r>
              <a:rPr lang="ru-RU" sz="2000" dirty="0">
                <a:hlinkClick r:id="rId3"/>
              </a:rPr>
              <a:t>«Обратиться в ФНС России»</a:t>
            </a:r>
            <a:r>
              <a:rPr lang="ru-RU" sz="2000" dirty="0"/>
              <a:t>,</a:t>
            </a:r>
          </a:p>
          <a:p>
            <a:r>
              <a:rPr lang="ru-RU" sz="2000" dirty="0">
                <a:solidFill>
                  <a:schemeClr val="tx1"/>
                </a:solidFill>
              </a:rPr>
              <a:t>- почтовым отправлением</a:t>
            </a:r>
            <a:r>
              <a:rPr lang="ru-RU" sz="2000" b="0" dirty="0"/>
              <a:t>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1" y="267509"/>
            <a:ext cx="6732240" cy="946151"/>
          </a:xfrm>
        </p:spPr>
        <p:txBody>
          <a:bodyPr/>
          <a:lstStyle/>
          <a:p>
            <a:r>
              <a:rPr lang="ru-RU" sz="2700" dirty="0"/>
              <a:t>Что делать, если в налоговом уведомлении некорректная информация?</a:t>
            </a:r>
          </a:p>
        </p:txBody>
      </p:sp>
      <p:pic>
        <p:nvPicPr>
          <p:cNvPr id="6149" name="Picture 5" descr="Значок ошибки PNG рисунок, картинки и пнг прозрачный для бесплатной  загрузки | Pngtree"/>
          <p:cNvPicPr>
            <a:picLocks noChangeAspect="1" noChangeArrowheads="1"/>
          </p:cNvPicPr>
          <p:nvPr/>
        </p:nvPicPr>
        <p:blipFill>
          <a:blip r:embed="rId4" cstate="print"/>
          <a:srcRect l="15750" t="21420" r="23141" b="17651"/>
          <a:stretch>
            <a:fillRect/>
          </a:stretch>
        </p:blipFill>
        <p:spPr bwMode="auto">
          <a:xfrm>
            <a:off x="395538" y="123478"/>
            <a:ext cx="2016224" cy="15841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63081" y="1635646"/>
            <a:ext cx="8280921" cy="1015451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r>
              <a:rPr lang="ru-RU" sz="2000" b="1" dirty="0"/>
              <a:t>Если информация в Вашем имуществе содержит ошибки, следует обратиться в налоговый орган и направить обращение о внесении изменений.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1" y="2283718"/>
            <a:ext cx="2592288" cy="227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harsh" dir="t"/>
          </a:scene3d>
          <a:sp3d extrusionH="76200" contourW="12700" prstMaterial="powder">
            <a:extrusionClr>
              <a:schemeClr val="bg1">
                <a:lumMod val="85000"/>
              </a:schemeClr>
            </a:extrusionClr>
            <a:contourClr>
              <a:schemeClr val="bg1">
                <a:lumMod val="75000"/>
              </a:schemeClr>
            </a:contourClr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30" y="2067694"/>
            <a:ext cx="5040560" cy="3384376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- </a:t>
            </a:r>
            <a:r>
              <a:rPr lang="ru-RU" sz="1800" dirty="0">
                <a:solidFill>
                  <a:schemeClr val="tx1"/>
                </a:solidFill>
              </a:rPr>
              <a:t>применены изменения в системе налоговых ставок и льгот в соответствии с нормативными правовыми актами муниципальных образований по месту нахождения земельных участков. </a:t>
            </a:r>
            <a:r>
              <a:rPr lang="ru-RU" sz="2000" dirty="0"/>
              <a:t>Подробнее о них можно узнать в сервисе «Справочная информация о ставках и льготах по имущественным налогам».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3686" y="35497"/>
            <a:ext cx="7548638" cy="946151"/>
          </a:xfrm>
        </p:spPr>
        <p:txBody>
          <a:bodyPr/>
          <a:lstStyle/>
          <a:p>
            <a:pPr algn="ctr"/>
            <a:r>
              <a:rPr lang="ru-RU" sz="3200" dirty="0"/>
              <a:t>Земельный налог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0160" y="1203598"/>
            <a:ext cx="7128793" cy="923118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pPr algn="just"/>
            <a:r>
              <a:rPr lang="en-US" sz="1800" b="1" dirty="0">
                <a:latin typeface="+mj-lt"/>
              </a:rPr>
              <a:t>- </a:t>
            </a:r>
            <a:r>
              <a:rPr lang="ru-RU" sz="1800" b="1" dirty="0">
                <a:latin typeface="+mj-lt"/>
              </a:rPr>
              <a:t>исчислен по ставке не более 1,5 % для участков, по которым поступила информация о нарушениях обязательных требований к использованию и охране объектов земельных отношений;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291" y="834266"/>
            <a:ext cx="7128793" cy="369332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pPr algn="just"/>
            <a:r>
              <a:rPr lang="en-US" sz="1800" b="1" dirty="0">
                <a:latin typeface="+mj-lt"/>
              </a:rPr>
              <a:t>- </a:t>
            </a:r>
            <a:r>
              <a:rPr lang="ru-RU" sz="1800" b="1" dirty="0">
                <a:latin typeface="+mj-lt"/>
              </a:rPr>
              <a:t>применены ограничения роста налоговой базы.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915566"/>
            <a:ext cx="4968553" cy="1512168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При расчете налога применен перечень легковых автомобилей средней стоимостью от 10 млн рублей за 2023 год, размещенный на сайте </a:t>
            </a:r>
            <a:r>
              <a:rPr lang="ru-RU" sz="2000" dirty="0" err="1">
                <a:solidFill>
                  <a:schemeClr val="tx1"/>
                </a:solidFill>
              </a:rPr>
              <a:t>Минпромторга</a:t>
            </a:r>
            <a:r>
              <a:rPr lang="ru-RU" sz="2000" dirty="0">
                <a:solidFill>
                  <a:schemeClr val="tx1"/>
                </a:solidFill>
              </a:rPr>
              <a:t> России.</a:t>
            </a:r>
          </a:p>
          <a:p>
            <a:endParaRPr lang="ru-RU" sz="2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483518"/>
            <a:ext cx="4320480" cy="504056"/>
          </a:xfrm>
        </p:spPr>
        <p:txBody>
          <a:bodyPr/>
          <a:lstStyle/>
          <a:p>
            <a:pPr algn="ctr"/>
            <a:r>
              <a:rPr lang="ru-RU" sz="3000" dirty="0"/>
              <a:t>Транспортный налог</a:t>
            </a:r>
            <a:r>
              <a:rPr lang="ru-RU" sz="3000" b="0" dirty="0"/>
              <a:t/>
            </a:r>
            <a:br>
              <a:rPr lang="ru-RU" sz="3000" b="0" dirty="0"/>
            </a:br>
            <a:endParaRPr lang="ru-RU" sz="3000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611559" y="3723892"/>
            <a:ext cx="5112569" cy="90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48" tIns="40731" rIns="81448" bIns="40731" numCol="1" anchor="t" anchorCtr="0" compatLnSpc="1">
            <a:prstTxWarp prst="textNoShape">
              <a:avLst/>
            </a:prstTxWarp>
            <a:noAutofit/>
          </a:bodyPr>
          <a:lstStyle>
            <a:lvl1pPr marL="284505" indent="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2020" indent="2485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981" indent="-203750" algn="l" defTabSz="81597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2020" algn="just" defTabSz="815975" rtl="0" eaLnBrk="0" fontAlgn="base" hangingPunct="0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63" indent="706438" algn="l" defTabSz="815975" rtl="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dirty="0">
                <a:solidFill>
                  <a:schemeClr val="tx1"/>
                </a:solidFill>
              </a:rPr>
              <a:t>Применены изменения в системе налоговых ставок и льгот в соответствии с местными актами</a:t>
            </a:r>
          </a:p>
          <a:p>
            <a:pPr algn="just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5" y="2571765"/>
            <a:ext cx="4861049" cy="1015451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pPr algn="ctr"/>
            <a:r>
              <a:rPr lang="ru-RU" sz="3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 на имущество физических лиц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63587" t="35411" r="8063" b="43718"/>
          <a:stretch>
            <a:fillRect/>
          </a:stretch>
        </p:blipFill>
        <p:spPr bwMode="auto">
          <a:xfrm>
            <a:off x="6084170" y="771565"/>
            <a:ext cx="2699792" cy="134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harsh" dir="t"/>
          </a:scene3d>
          <a:sp3d extrusionH="76200" contourW="12700" prstMaterial="softEdge">
            <a:extrusionClr>
              <a:schemeClr val="accent1">
                <a:lumMod val="20000"/>
                <a:lumOff val="80000"/>
              </a:schemeClr>
            </a:extrusionClr>
            <a:contourClr>
              <a:schemeClr val="accent1">
                <a:lumMod val="20000"/>
                <a:lumOff val="80000"/>
              </a:schemeClr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52362" t="33281" r="25000" b="38369"/>
          <a:stretch>
            <a:fillRect/>
          </a:stretch>
        </p:blipFill>
        <p:spPr bwMode="auto">
          <a:xfrm>
            <a:off x="6012161" y="3003799"/>
            <a:ext cx="237626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harsh" dir="t"/>
          </a:scene3d>
          <a:sp3d extrusionH="76200" contourW="12700" prstMaterial="dkEdge">
            <a:extrusionClr>
              <a:schemeClr val="accent1">
                <a:lumMod val="20000"/>
                <a:lumOff val="80000"/>
              </a:schemeClr>
            </a:extrusionClr>
            <a:contourClr>
              <a:schemeClr val="tx2">
                <a:lumMod val="20000"/>
                <a:lumOff val="80000"/>
              </a:schemeClr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504953"/>
            <a:ext cx="6337076" cy="77876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sz="2200" dirty="0">
                <a:solidFill>
                  <a:schemeClr val="tx1"/>
                </a:solidFill>
              </a:rPr>
              <a:t>применение зачастую повышенной ставки налогообложения;</a:t>
            </a:r>
          </a:p>
          <a:p>
            <a:endParaRPr lang="ru-RU" sz="2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600" dirty="0"/>
              <a:t>Включение объекта в Перечень по налогу на имущество физических лиц означает:</a:t>
            </a:r>
            <a:r>
              <a:rPr lang="ru-RU" sz="2600" dirty="0">
                <a:solidFill>
                  <a:schemeClr val="tx1"/>
                </a:solidFill>
              </a:rPr>
              <a:t/>
            </a:r>
            <a:br>
              <a:rPr lang="ru-RU" sz="2600" dirty="0">
                <a:solidFill>
                  <a:schemeClr val="tx1"/>
                </a:solidFill>
              </a:rPr>
            </a:br>
            <a:endParaRPr lang="ru-RU" sz="2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5550" t="10696" r="71456" b="79854"/>
          <a:stretch>
            <a:fillRect/>
          </a:stretch>
        </p:blipFill>
        <p:spPr bwMode="auto">
          <a:xfrm>
            <a:off x="5724129" y="2931790"/>
            <a:ext cx="266429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soft" dir="t"/>
          </a:scene3d>
          <a:sp3d extrusionH="76200" contourW="12700">
            <a:extrusionClr>
              <a:schemeClr val="accent1">
                <a:lumMod val="20000"/>
                <a:lumOff val="80000"/>
              </a:schemeClr>
            </a:extrusionClr>
            <a:contourClr>
              <a:schemeClr val="accent1">
                <a:lumMod val="20000"/>
                <a:lumOff val="80000"/>
              </a:schemeClr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99594" y="2211724"/>
            <a:ext cx="4752528" cy="2527496"/>
          </a:xfrm>
          <a:prstGeom prst="rect">
            <a:avLst/>
          </a:prstGeom>
        </p:spPr>
        <p:txBody>
          <a:bodyPr wrap="square" lIns="91231" tIns="45615" rIns="91231" bIns="45615">
            <a:spAutoFit/>
          </a:bodyPr>
          <a:lstStyle/>
          <a:p>
            <a:r>
              <a:rPr lang="ru-RU" sz="2200" b="1" dirty="0">
                <a:latin typeface="+mj-lt"/>
              </a:rPr>
              <a:t>- отсутствие возможности применения освобождения в связи с использованием в предпринимательской деятельности данного объекта по специальным налоговым режимам (в частности УСН).</a:t>
            </a:r>
          </a:p>
        </p:txBody>
      </p:sp>
    </p:spTree>
    <p:extLst>
      <p:ext uri="{BB962C8B-B14F-4D97-AF65-F5344CB8AC3E}">
        <p14:creationId xmlns:p14="http://schemas.microsoft.com/office/powerpoint/2010/main" val="363220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23521</TotalTime>
  <Words>1779</Words>
  <Application>Microsoft Office PowerPoint</Application>
  <PresentationFormat>Экран (16:9)</PresentationFormat>
  <Paragraphs>182</Paragraphs>
  <Slides>21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Present_FNS2012_16-9</vt:lpstr>
      <vt:lpstr>2_Тема Office</vt:lpstr>
      <vt:lpstr>3_Тема Office</vt:lpstr>
      <vt:lpstr>4_Тема Office</vt:lpstr>
      <vt:lpstr>6_Тема Office</vt:lpstr>
      <vt:lpstr>1_Office Theme</vt:lpstr>
      <vt:lpstr>Презентация PowerPoint</vt:lpstr>
      <vt:lpstr>Что такое налоговое уведомление?</vt:lpstr>
      <vt:lpstr>Что нужно знать о налоговом уведомлении: </vt:lpstr>
      <vt:lpstr>Налоговое уведомление</vt:lpstr>
      <vt:lpstr>Всего  707 491  сводное налоговое уведомление </vt:lpstr>
      <vt:lpstr>Что делать, если в налоговом уведомлении некорректная информация?</vt:lpstr>
      <vt:lpstr>Земельный налог</vt:lpstr>
      <vt:lpstr>Транспортный налог </vt:lpstr>
      <vt:lpstr>Включение объекта в Перечень по налогу на имущество физических лиц означает: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Способы направления заявления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Перенос срока уплаты</vt:lpstr>
    </vt:vector>
  </TitlesOfParts>
  <Company>УФНС по Рязанской обл.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Анатольевна Митрейкина</dc:creator>
  <cp:lastModifiedBy>Литвинова Марине Робертовна</cp:lastModifiedBy>
  <cp:revision>1154</cp:revision>
  <cp:lastPrinted>2019-04-05T07:16:09Z</cp:lastPrinted>
  <dcterms:created xsi:type="dcterms:W3CDTF">2014-02-06T06:11:45Z</dcterms:created>
  <dcterms:modified xsi:type="dcterms:W3CDTF">2024-10-11T06:51:11Z</dcterms:modified>
</cp:coreProperties>
</file>