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0693400" cy="7562850"/>
  <p:notesSz cx="9940925" cy="6808788"/>
  <p:defaultTextStyle>
    <a:defPPr>
      <a:defRPr kern="0"/>
    </a:defPPr>
  </p:defaultTextStyle>
  <p:extLst>
    <p:ext uri="{EFAFB233-063F-42B5-8137-9DF3F51BA10A}">
      <p15:sldGuideLst xmlns="" xmlns:p15="http://schemas.microsoft.com/office/powerpoint/2012/main">
        <p15:guide id="1" orient="horz" pos="2913" userDrawn="1">
          <p15:clr>
            <a:srgbClr val="A4A3A4"/>
          </p15:clr>
        </p15:guide>
        <p15:guide id="2" pos="21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6A84B7"/>
    <a:srgbClr val="6897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902" y="-90"/>
      </p:cViewPr>
      <p:guideLst>
        <p:guide orient="horz" pos="2913"/>
        <p:guide pos="21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6716874" cy="282550"/>
          </a:xfrm>
          <a:prstGeom prst="rect">
            <a:avLst/>
          </a:prstGeom>
        </p:spPr>
        <p:txBody>
          <a:bodyPr vert="horz" lIns="83887" tIns="41944" rIns="83887" bIns="41944" rtlCol="0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8780019" y="0"/>
            <a:ext cx="6716874" cy="282550"/>
          </a:xfrm>
          <a:prstGeom prst="rect">
            <a:avLst/>
          </a:prstGeom>
        </p:spPr>
        <p:txBody>
          <a:bodyPr vert="horz" lIns="83887" tIns="41944" rIns="83887" bIns="41944" rtlCol="0"/>
          <a:lstStyle>
            <a:lvl1pPr algn="r">
              <a:defRPr sz="1100"/>
            </a:lvl1pPr>
          </a:lstStyle>
          <a:p>
            <a:fld id="{46D652B2-8C6E-419B-8E93-813F678ADC0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405563" y="703263"/>
            <a:ext cx="2689225" cy="1901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3887" tIns="41944" rIns="83887" bIns="4194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550048" y="2710128"/>
            <a:ext cx="12400383" cy="2217377"/>
          </a:xfrm>
          <a:prstGeom prst="rect">
            <a:avLst/>
          </a:prstGeom>
        </p:spPr>
        <p:txBody>
          <a:bodyPr vert="horz" lIns="83887" tIns="41944" rIns="83887" bIns="4194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5348886"/>
            <a:ext cx="6716874" cy="282549"/>
          </a:xfrm>
          <a:prstGeom prst="rect">
            <a:avLst/>
          </a:prstGeom>
        </p:spPr>
        <p:txBody>
          <a:bodyPr vert="horz" lIns="83887" tIns="41944" rIns="83887" bIns="41944" rtlCol="0" anchor="b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8780019" y="5348886"/>
            <a:ext cx="6716874" cy="282549"/>
          </a:xfrm>
          <a:prstGeom prst="rect">
            <a:avLst/>
          </a:prstGeom>
        </p:spPr>
        <p:txBody>
          <a:bodyPr vert="horz" lIns="83887" tIns="41944" rIns="83887" bIns="41944" rtlCol="0" anchor="b"/>
          <a:lstStyle>
            <a:lvl1pPr algn="r">
              <a:defRPr sz="1100"/>
            </a:lvl1pPr>
          </a:lstStyle>
          <a:p>
            <a:fld id="{C6C6DC3D-C717-495C-B489-C044A339A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948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810081" y="1876707"/>
            <a:ext cx="8079458" cy="1193950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10081" y="3228217"/>
            <a:ext cx="8085027" cy="1932728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4670" y="6887095"/>
            <a:ext cx="2495127" cy="525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3578" y="6887095"/>
            <a:ext cx="3386243" cy="525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3603" y="6887095"/>
            <a:ext cx="2495127" cy="525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210079"/>
            <a:ext cx="2406015" cy="6547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670" y="210079"/>
            <a:ext cx="7039822" cy="65474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/>
              <a:t>3/21/2025</a:t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88265">
              <a:lnSpc>
                <a:spcPts val="184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602" y="1885461"/>
            <a:ext cx="9223058" cy="3145935"/>
          </a:xfrm>
        </p:spPr>
        <p:txBody>
          <a:bodyPr anchor="b"/>
          <a:lstStyle>
            <a:lvl1pPr>
              <a:defRPr sz="6615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602" y="5061158"/>
            <a:ext cx="9223058" cy="1654373"/>
          </a:xfrm>
        </p:spPr>
        <p:txBody>
          <a:bodyPr/>
          <a:lstStyle>
            <a:lvl1pPr marL="0" indent="0">
              <a:buNone/>
              <a:defRPr sz="2645"/>
            </a:lvl1pPr>
            <a:lvl2pPr marL="504190" indent="0">
              <a:buNone/>
              <a:defRPr sz="2205"/>
            </a:lvl2pPr>
            <a:lvl3pPr marL="1008380" indent="0">
              <a:buNone/>
              <a:defRPr sz="1985"/>
            </a:lvl3pPr>
            <a:lvl4pPr marL="1512570" indent="0">
              <a:buNone/>
              <a:defRPr sz="1765"/>
            </a:lvl4pPr>
            <a:lvl5pPr marL="2016760" indent="0">
              <a:buNone/>
              <a:defRPr sz="1765"/>
            </a:lvl5pPr>
            <a:lvl6pPr marL="2520950" indent="0">
              <a:buNone/>
              <a:defRPr sz="1765"/>
            </a:lvl6pPr>
            <a:lvl7pPr marL="3025140" indent="0">
              <a:buNone/>
              <a:defRPr sz="1765"/>
            </a:lvl7pPr>
            <a:lvl8pPr marL="3529330" indent="0">
              <a:buNone/>
              <a:defRPr sz="1765"/>
            </a:lvl8pPr>
            <a:lvl9pPr marL="4033520" indent="0">
              <a:buNone/>
              <a:defRPr sz="176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670" y="1295488"/>
            <a:ext cx="4722918" cy="546205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5812" y="1295488"/>
            <a:ext cx="4722918" cy="546205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7028" y="402652"/>
            <a:ext cx="9223058" cy="146180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7028" y="1853949"/>
            <a:ext cx="4524273" cy="908592"/>
          </a:xfrm>
        </p:spPr>
        <p:txBody>
          <a:bodyPr anchor="b"/>
          <a:lstStyle>
            <a:lvl1pPr marL="0" indent="0">
              <a:buNone/>
              <a:defRPr sz="2645" b="1"/>
            </a:lvl1pPr>
            <a:lvl2pPr marL="504190" indent="0">
              <a:buNone/>
              <a:defRPr sz="2205" b="1"/>
            </a:lvl2pPr>
            <a:lvl3pPr marL="1008380" indent="0">
              <a:buNone/>
              <a:defRPr sz="1985" b="1"/>
            </a:lvl3pPr>
            <a:lvl4pPr marL="1512570" indent="0">
              <a:buNone/>
              <a:defRPr sz="1765" b="1"/>
            </a:lvl4pPr>
            <a:lvl5pPr marL="2016760" indent="0">
              <a:buNone/>
              <a:defRPr sz="1765" b="1"/>
            </a:lvl5pPr>
            <a:lvl6pPr marL="2520950" indent="0">
              <a:buNone/>
              <a:defRPr sz="1765" b="1"/>
            </a:lvl6pPr>
            <a:lvl7pPr marL="3025140" indent="0">
              <a:buNone/>
              <a:defRPr sz="1765" b="1"/>
            </a:lvl7pPr>
            <a:lvl8pPr marL="3529330" indent="0">
              <a:buNone/>
              <a:defRPr sz="1765" b="1"/>
            </a:lvl8pPr>
            <a:lvl9pPr marL="4033520" indent="0">
              <a:buNone/>
              <a:defRPr sz="1765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7028" y="2762541"/>
            <a:ext cx="4524273" cy="40632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3534" y="1853949"/>
            <a:ext cx="4546552" cy="908592"/>
          </a:xfrm>
        </p:spPr>
        <p:txBody>
          <a:bodyPr anchor="b"/>
          <a:lstStyle>
            <a:lvl1pPr marL="0" indent="0">
              <a:buNone/>
              <a:defRPr sz="2645" b="1"/>
            </a:lvl1pPr>
            <a:lvl2pPr marL="504190" indent="0">
              <a:buNone/>
              <a:defRPr sz="2205" b="1"/>
            </a:lvl2pPr>
            <a:lvl3pPr marL="1008380" indent="0">
              <a:buNone/>
              <a:defRPr sz="1985" b="1"/>
            </a:lvl3pPr>
            <a:lvl4pPr marL="1512570" indent="0">
              <a:buNone/>
              <a:defRPr sz="1765" b="1"/>
            </a:lvl4pPr>
            <a:lvl5pPr marL="2016760" indent="0">
              <a:buNone/>
              <a:defRPr sz="1765" b="1"/>
            </a:lvl5pPr>
            <a:lvl6pPr marL="2520950" indent="0">
              <a:buNone/>
              <a:defRPr sz="1765" b="1"/>
            </a:lvl6pPr>
            <a:lvl7pPr marL="3025140" indent="0">
              <a:buNone/>
              <a:defRPr sz="1765" b="1"/>
            </a:lvl7pPr>
            <a:lvl8pPr marL="3529330" indent="0">
              <a:buNone/>
              <a:defRPr sz="1765" b="1"/>
            </a:lvl8pPr>
            <a:lvl9pPr marL="4033520" indent="0">
              <a:buNone/>
              <a:defRPr sz="1765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3534" y="2762541"/>
            <a:ext cx="4546552" cy="40632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7028" y="504190"/>
            <a:ext cx="3449364" cy="1764665"/>
          </a:xfrm>
        </p:spPr>
        <p:txBody>
          <a:bodyPr anchor="b"/>
          <a:lstStyle>
            <a:lvl1pPr>
              <a:defRPr sz="353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6552" y="1088910"/>
            <a:ext cx="5413534" cy="5374525"/>
          </a:xfrm>
        </p:spPr>
        <p:txBody>
          <a:bodyPr/>
          <a:lstStyle>
            <a:lvl1pPr>
              <a:defRPr sz="3530"/>
            </a:lvl1pPr>
            <a:lvl2pPr>
              <a:defRPr sz="3090"/>
            </a:lvl2pPr>
            <a:lvl3pPr>
              <a:defRPr sz="2645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7028" y="2268855"/>
            <a:ext cx="3449364" cy="4203335"/>
          </a:xfrm>
        </p:spPr>
        <p:txBody>
          <a:bodyPr/>
          <a:lstStyle>
            <a:lvl1pPr marL="0" indent="0">
              <a:buNone/>
              <a:defRPr sz="1765"/>
            </a:lvl1pPr>
            <a:lvl2pPr marL="504190" indent="0">
              <a:buNone/>
              <a:defRPr sz="1545"/>
            </a:lvl2pPr>
            <a:lvl3pPr marL="1008380" indent="0">
              <a:buNone/>
              <a:defRPr sz="1325"/>
            </a:lvl3pPr>
            <a:lvl4pPr marL="1512570" indent="0">
              <a:buNone/>
              <a:defRPr sz="1105"/>
            </a:lvl4pPr>
            <a:lvl5pPr marL="2016760" indent="0">
              <a:buNone/>
              <a:defRPr sz="1105"/>
            </a:lvl5pPr>
            <a:lvl6pPr marL="2520950" indent="0">
              <a:buNone/>
              <a:defRPr sz="1105"/>
            </a:lvl6pPr>
            <a:lvl7pPr marL="3025140" indent="0">
              <a:buNone/>
              <a:defRPr sz="1105"/>
            </a:lvl7pPr>
            <a:lvl8pPr marL="3529330" indent="0">
              <a:buNone/>
              <a:defRPr sz="1105"/>
            </a:lvl8pPr>
            <a:lvl9pPr marL="4033520" indent="0">
              <a:buNone/>
              <a:defRPr sz="110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7028" y="504190"/>
            <a:ext cx="3449364" cy="1764665"/>
          </a:xfrm>
        </p:spPr>
        <p:txBody>
          <a:bodyPr anchor="b"/>
          <a:lstStyle>
            <a:lvl1pPr>
              <a:defRPr sz="353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46552" y="1088910"/>
            <a:ext cx="5413534" cy="53745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530"/>
            </a:lvl1pPr>
            <a:lvl2pPr marL="504190" indent="0">
              <a:buNone/>
              <a:defRPr sz="3090"/>
            </a:lvl2pPr>
            <a:lvl3pPr marL="1008380" indent="0">
              <a:buNone/>
              <a:defRPr sz="2645"/>
            </a:lvl3pPr>
            <a:lvl4pPr marL="1512570" indent="0">
              <a:buNone/>
              <a:defRPr sz="2205"/>
            </a:lvl4pPr>
            <a:lvl5pPr marL="2016760" indent="0">
              <a:buNone/>
              <a:defRPr sz="2205"/>
            </a:lvl5pPr>
            <a:lvl6pPr marL="2520950" indent="0">
              <a:buNone/>
              <a:defRPr sz="2205"/>
            </a:lvl6pPr>
            <a:lvl7pPr marL="3025140" indent="0">
              <a:buNone/>
              <a:defRPr sz="2205"/>
            </a:lvl7pPr>
            <a:lvl8pPr marL="3529330" indent="0">
              <a:buNone/>
              <a:defRPr sz="2205"/>
            </a:lvl8pPr>
            <a:lvl9pPr marL="4033520" indent="0">
              <a:buNone/>
              <a:defRPr sz="2205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7028" y="2268855"/>
            <a:ext cx="3449364" cy="4203335"/>
          </a:xfrm>
        </p:spPr>
        <p:txBody>
          <a:bodyPr/>
          <a:lstStyle>
            <a:lvl1pPr marL="0" indent="0">
              <a:buNone/>
              <a:defRPr sz="1765"/>
            </a:lvl1pPr>
            <a:lvl2pPr marL="504190" indent="0">
              <a:buNone/>
              <a:defRPr sz="1545"/>
            </a:lvl2pPr>
            <a:lvl3pPr marL="1008380" indent="0">
              <a:buNone/>
              <a:defRPr sz="1325"/>
            </a:lvl3pPr>
            <a:lvl4pPr marL="1512570" indent="0">
              <a:buNone/>
              <a:defRPr sz="1105"/>
            </a:lvl4pPr>
            <a:lvl5pPr marL="2016760" indent="0">
              <a:buNone/>
              <a:defRPr sz="1105"/>
            </a:lvl5pPr>
            <a:lvl6pPr marL="2520950" indent="0">
              <a:buNone/>
              <a:defRPr sz="1105"/>
            </a:lvl6pPr>
            <a:lvl7pPr marL="3025140" indent="0">
              <a:buNone/>
              <a:defRPr sz="1105"/>
            </a:lvl7pPr>
            <a:lvl8pPr marL="3529330" indent="0">
              <a:buNone/>
              <a:defRPr sz="1105"/>
            </a:lvl8pPr>
            <a:lvl9pPr marL="4033520" indent="0">
              <a:buNone/>
              <a:defRPr sz="110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7426" y="0"/>
            <a:ext cx="10700826" cy="7562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534670" y="210079"/>
            <a:ext cx="9624060" cy="64249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534670" y="1295488"/>
            <a:ext cx="9624060" cy="546205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4670" y="6887095"/>
            <a:ext cx="2495127" cy="525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545"/>
            </a:lvl1pPr>
          </a:lstStyle>
          <a:p>
            <a:fld id="{1D8BD707-D9CF-40AE-B4C6-C98DA3205C09}" type="datetimeFigureOut">
              <a:rPr lang="en-US"/>
              <a:t>3/21/2025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3578" y="6887095"/>
            <a:ext cx="3386243" cy="525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545"/>
            </a:lvl1pPr>
          </a:lstStyle>
          <a:p>
            <a:endParaRPr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3603" y="6887095"/>
            <a:ext cx="2495127" cy="525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545"/>
            </a:lvl1pPr>
          </a:lstStyle>
          <a:p>
            <a:pPr marL="88265">
              <a:lnSpc>
                <a:spcPts val="184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97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77825" indent="-377825" algn="l" rtl="0" fontAlgn="base">
        <a:spcBef>
          <a:spcPct val="22000"/>
        </a:spcBef>
        <a:spcAft>
          <a:spcPct val="0"/>
        </a:spcAft>
        <a:buChar char="•"/>
        <a:defRPr sz="3530" kern="1200">
          <a:solidFill>
            <a:schemeClr val="tx1"/>
          </a:solidFill>
          <a:latin typeface="+mn-lt"/>
          <a:ea typeface="+mn-ea"/>
          <a:cs typeface="+mn-cs"/>
        </a:defRPr>
      </a:lvl1pPr>
      <a:lvl2pPr marL="819150" indent="-314960" algn="l" rtl="0" fontAlgn="base">
        <a:spcBef>
          <a:spcPct val="22000"/>
        </a:spcBef>
        <a:spcAft>
          <a:spcPct val="0"/>
        </a:spcAft>
        <a:buChar char="–"/>
        <a:defRPr sz="3090" kern="1200">
          <a:solidFill>
            <a:schemeClr val="tx1"/>
          </a:solidFill>
          <a:latin typeface="+mn-lt"/>
          <a:ea typeface="+mn-ea"/>
          <a:cs typeface="+mn-cs"/>
        </a:defRPr>
      </a:lvl2pPr>
      <a:lvl3pPr marL="1260475" indent="-252095" algn="l" rtl="0" fontAlgn="base">
        <a:spcBef>
          <a:spcPct val="22000"/>
        </a:spcBef>
        <a:spcAft>
          <a:spcPct val="0"/>
        </a:spcAft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3pPr>
      <a:lvl4pPr marL="1764665" indent="-252095" algn="l" rtl="0" fontAlgn="base">
        <a:spcBef>
          <a:spcPct val="22000"/>
        </a:spcBef>
        <a:spcAft>
          <a:spcPct val="0"/>
        </a:spcAft>
        <a:buChar char="–"/>
        <a:defRPr sz="2205" kern="1200">
          <a:solidFill>
            <a:schemeClr val="tx1"/>
          </a:solidFill>
          <a:latin typeface="+mn-lt"/>
          <a:ea typeface="+mn-ea"/>
          <a:cs typeface="+mn-cs"/>
        </a:defRPr>
      </a:lvl4pPr>
      <a:lvl5pPr marL="2268855" indent="-252095" algn="l" rtl="0" fontAlgn="base">
        <a:spcBef>
          <a:spcPct val="22000"/>
        </a:spcBef>
        <a:spcAft>
          <a:spcPct val="0"/>
        </a:spcAft>
        <a:buChar char="»"/>
        <a:defRPr sz="2205" kern="1200">
          <a:solidFill>
            <a:schemeClr val="tx1"/>
          </a:solidFill>
          <a:latin typeface="+mn-lt"/>
          <a:ea typeface="+mn-ea"/>
          <a:cs typeface="+mn-cs"/>
        </a:defRPr>
      </a:lvl5pPr>
      <a:lvl6pPr marL="2773045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277235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781425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285615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1pPr>
      <a:lvl2pPr marL="50419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100838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51257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01676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52095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02514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52933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03352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8500" y="2257425"/>
            <a:ext cx="9676765" cy="1746885"/>
          </a:xfrm>
          <a:prstGeom prst="rect">
            <a:avLst/>
          </a:prstGeom>
        </p:spPr>
        <p:txBody>
          <a:bodyPr vert="horz" wrap="square" lIns="0" tIns="15430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15"/>
              </a:spcBef>
            </a:pPr>
            <a:r>
              <a:rPr sz="4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НДС</a:t>
            </a:r>
            <a:r>
              <a:rPr sz="4800" spc="-1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4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ПРИ</a:t>
            </a:r>
            <a:r>
              <a:rPr sz="4800" spc="22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4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УСН</a:t>
            </a:r>
            <a:r>
              <a:rPr sz="4800" spc="-2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sz="4800" dirty="0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431800" algn="ctr">
              <a:lnSpc>
                <a:spcPct val="100000"/>
              </a:lnSpc>
              <a:spcBef>
                <a:spcPts val="900"/>
              </a:spcBef>
            </a:pPr>
            <a:r>
              <a:rPr sz="4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ОСНОВНЫЕ</a:t>
            </a:r>
            <a:r>
              <a:rPr sz="4800" spc="25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4800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ПРАВИЛА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230120" y="6372225"/>
            <a:ext cx="6828790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598930" algn="just">
              <a:lnSpc>
                <a:spcPct val="100000"/>
              </a:lnSpc>
              <a:spcBef>
                <a:spcPts val="105"/>
              </a:spcBef>
            </a:pPr>
            <a:endParaRPr sz="1800" dirty="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44450" algn="ctr">
              <a:lnSpc>
                <a:spcPct val="100000"/>
              </a:lnSpc>
              <a:spcBef>
                <a:spcPts val="615"/>
              </a:spcBef>
            </a:pPr>
            <a:r>
              <a:rPr sz="1800" cap="small" spc="-3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УФНС</a:t>
            </a:r>
            <a:r>
              <a:rPr sz="1800" cap="small" spc="-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cap="small" dirty="0" err="1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России</a:t>
            </a:r>
            <a:r>
              <a:rPr sz="1800" cap="small" spc="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cap="small" dirty="0" err="1" smtClean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по</a:t>
            </a:r>
            <a:r>
              <a:rPr lang="ru-RU" sz="1800" cap="small" dirty="0" smtClean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ХМАО–Югре 2025 год</a:t>
            </a:r>
          </a:p>
          <a:p>
            <a:pPr marL="44450" algn="ctr">
              <a:lnSpc>
                <a:spcPct val="100000"/>
              </a:lnSpc>
              <a:spcBef>
                <a:spcPts val="615"/>
              </a:spcBef>
            </a:pPr>
            <a:endParaRPr lang="ru-RU" sz="1800" cap="small" dirty="0" smtClean="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276225"/>
            <a:ext cx="2496820" cy="2602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овое поле 4"/>
          <p:cNvSpPr txBox="1"/>
          <p:nvPr/>
        </p:nvSpPr>
        <p:spPr>
          <a:xfrm>
            <a:off x="3517900" y="4238625"/>
            <a:ext cx="4044315" cy="987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615"/>
              </a:spcBef>
            </a:pPr>
            <a:r>
              <a:rPr lang="ru-RU" sz="1600" cap="small" dirty="0" smtClean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Начальник отдела </a:t>
            </a:r>
          </a:p>
          <a:p>
            <a:pPr marL="44450" algn="ctr">
              <a:lnSpc>
                <a:spcPct val="100000"/>
              </a:lnSpc>
              <a:spcBef>
                <a:spcPts val="615"/>
              </a:spcBef>
            </a:pPr>
            <a:r>
              <a:rPr lang="ru-RU" sz="1600" cap="small" dirty="0" smtClean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налогообложения юридических лиц </a:t>
            </a:r>
          </a:p>
          <a:p>
            <a:pPr marL="44450" algn="ctr">
              <a:lnSpc>
                <a:spcPct val="100000"/>
              </a:lnSpc>
              <a:spcBef>
                <a:spcPts val="615"/>
              </a:spcBef>
            </a:pPr>
            <a:r>
              <a:rPr lang="ru-RU" sz="1600" cap="small" dirty="0" smtClean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Василенко О.А</a:t>
            </a:r>
            <a:r>
              <a:rPr lang="ru-RU" sz="1600" cap="small" dirty="0" smtClean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  <a:sym typeface="+mn-ea"/>
              </a:rPr>
              <a:t> </a:t>
            </a:r>
            <a:endParaRPr lang="ru-RU" altLang="en-US" sz="1600" cap="small" dirty="0" smtClean="0">
              <a:solidFill>
                <a:srgbClr val="002060"/>
              </a:solidFill>
              <a:latin typeface="Times New Roman" panose="02020603050405020304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31900" y="352221"/>
            <a:ext cx="8534400" cy="567463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600" b="1" cap="small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Переход</a:t>
            </a:r>
            <a:r>
              <a:rPr sz="3600" b="1" cap="small" spc="8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при</a:t>
            </a:r>
            <a:r>
              <a:rPr sz="3600" b="1" cap="small" spc="8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уменьшении</a:t>
            </a:r>
            <a:r>
              <a:rPr sz="3600" b="1" cap="small" spc="1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spc="-4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выручки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432560" y="4260215"/>
            <a:ext cx="2569210" cy="821690"/>
          </a:xfrm>
          <a:prstGeom prst="rect">
            <a:avLst/>
          </a:prstGeom>
          <a:solidFill>
            <a:srgbClr val="EFEFEF"/>
          </a:solidFill>
          <a:ln w="9525">
            <a:solidFill>
              <a:srgbClr val="002060"/>
            </a:solidFill>
          </a:ln>
        </p:spPr>
        <p:txBody>
          <a:bodyPr vert="horz" wrap="square" lIns="0" tIns="38100" rIns="0" bIns="0" rtlCol="0">
            <a:noAutofit/>
          </a:bodyPr>
          <a:lstStyle/>
          <a:p>
            <a:pPr marL="91440">
              <a:lnSpc>
                <a:spcPct val="100000"/>
              </a:lnSpc>
              <a:spcBef>
                <a:spcPts val="300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Доход</a:t>
            </a:r>
            <a:r>
              <a:rPr sz="20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за</a:t>
            </a:r>
            <a:r>
              <a:rPr sz="2000" b="1" spc="-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2025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год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98219" y="2268461"/>
            <a:ext cx="2525395" cy="369570"/>
          </a:xfrm>
          <a:prstGeom prst="rect">
            <a:avLst/>
          </a:prstGeom>
          <a:solidFill>
            <a:srgbClr val="EFEFEF"/>
          </a:solidFill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95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Более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60</a:t>
            </a:r>
            <a:r>
              <a:rPr sz="20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млн. 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руб.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13510" y="5499735"/>
            <a:ext cx="2609215" cy="345440"/>
          </a:xfrm>
          <a:prstGeom prst="rect">
            <a:avLst/>
          </a:prstGeom>
          <a:solidFill>
            <a:srgbClr val="EFEFEF"/>
          </a:solidFill>
          <a:ln w="9525">
            <a:solidFill>
              <a:srgbClr val="002060"/>
            </a:solidFill>
          </a:ln>
        </p:spPr>
        <p:txBody>
          <a:bodyPr vert="horz" wrap="square" lIns="0" tIns="38100" rIns="0" bIns="0" rtlCol="0">
            <a:spAutoFit/>
          </a:bodyPr>
          <a:lstStyle/>
          <a:p>
            <a:pPr marL="91440" marR="83820">
              <a:lnSpc>
                <a:spcPct val="100000"/>
              </a:lnSpc>
              <a:spcBef>
                <a:spcPts val="300"/>
              </a:spcBef>
              <a:tabLst>
                <a:tab pos="969010" algn="l"/>
                <a:tab pos="1377950" algn="l"/>
              </a:tabLst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Менее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60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млн. руб.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5485955" y="4784674"/>
            <a:ext cx="3441700" cy="717550"/>
            <a:chOff x="5485955" y="4784674"/>
            <a:chExt cx="3441700" cy="717550"/>
          </a:xfrm>
        </p:grpSpPr>
        <p:sp>
          <p:nvSpPr>
            <p:cNvPr id="8" name="object 8"/>
            <p:cNvSpPr/>
            <p:nvPr/>
          </p:nvSpPr>
          <p:spPr>
            <a:xfrm>
              <a:off x="5490717" y="4789436"/>
              <a:ext cx="3432175" cy="708025"/>
            </a:xfrm>
            <a:custGeom>
              <a:avLst/>
              <a:gdLst/>
              <a:ahLst/>
              <a:cxnLst/>
              <a:rect l="l" t="t" r="r" b="b"/>
              <a:pathLst>
                <a:path w="3432175" h="708025">
                  <a:moveTo>
                    <a:pt x="3431793" y="0"/>
                  </a:moveTo>
                  <a:lnTo>
                    <a:pt x="0" y="0"/>
                  </a:lnTo>
                  <a:lnTo>
                    <a:pt x="0" y="707885"/>
                  </a:lnTo>
                  <a:lnTo>
                    <a:pt x="3431793" y="707885"/>
                  </a:lnTo>
                  <a:lnTo>
                    <a:pt x="3431793" y="0"/>
                  </a:lnTo>
                  <a:close/>
                </a:path>
              </a:pathLst>
            </a:custGeom>
            <a:solidFill>
              <a:srgbClr val="99CCFF"/>
            </a:solidFill>
            <a:ln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90717" y="4789436"/>
              <a:ext cx="3432175" cy="708025"/>
            </a:xfrm>
            <a:custGeom>
              <a:avLst/>
              <a:gdLst/>
              <a:ahLst/>
              <a:cxnLst/>
              <a:rect l="l" t="t" r="r" b="b"/>
              <a:pathLst>
                <a:path w="3432175" h="708025">
                  <a:moveTo>
                    <a:pt x="0" y="707885"/>
                  </a:moveTo>
                  <a:lnTo>
                    <a:pt x="3431793" y="707885"/>
                  </a:lnTo>
                  <a:lnTo>
                    <a:pt x="3431793" y="0"/>
                  </a:lnTo>
                  <a:lnTo>
                    <a:pt x="0" y="0"/>
                  </a:lnTo>
                  <a:lnTo>
                    <a:pt x="0" y="707885"/>
                  </a:lnTo>
                  <a:close/>
                </a:path>
              </a:pathLst>
            </a:custGeom>
            <a:ln w="9525"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582920" y="4814570"/>
            <a:ext cx="3262630" cy="102997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  <a:tabLst>
                <a:tab pos="1881505" algn="l"/>
                <a:tab pos="2357755" algn="l"/>
                <a:tab pos="3136265" algn="l"/>
              </a:tabLst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Освобождение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от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50" dirty="0">
                <a:latin typeface="Times New Roman" panose="02020603050405020304"/>
                <a:cs typeface="Times New Roman" panose="02020603050405020304"/>
              </a:rPr>
              <a:t>с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2026</a:t>
            </a:r>
            <a:r>
              <a:rPr sz="20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года.</a:t>
            </a:r>
          </a:p>
          <a:p>
            <a:pPr marR="5080">
              <a:lnSpc>
                <a:spcPct val="100000"/>
              </a:lnSpc>
              <a:spcBef>
                <a:spcPts val="100"/>
              </a:spcBef>
              <a:tabLst>
                <a:tab pos="1881505" algn="l"/>
                <a:tab pos="2357755" algn="l"/>
                <a:tab pos="3136265" algn="l"/>
              </a:tabLst>
            </a:pP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428051" y="3105353"/>
            <a:ext cx="2565400" cy="717550"/>
            <a:chOff x="1428051" y="3105353"/>
            <a:chExt cx="2565400" cy="717550"/>
          </a:xfrm>
        </p:grpSpPr>
        <p:sp>
          <p:nvSpPr>
            <p:cNvPr id="12" name="object 12"/>
            <p:cNvSpPr/>
            <p:nvPr/>
          </p:nvSpPr>
          <p:spPr>
            <a:xfrm>
              <a:off x="1432813" y="3110115"/>
              <a:ext cx="2555875" cy="708025"/>
            </a:xfrm>
            <a:custGeom>
              <a:avLst/>
              <a:gdLst/>
              <a:ahLst/>
              <a:cxnLst/>
              <a:rect l="l" t="t" r="r" b="b"/>
              <a:pathLst>
                <a:path w="2555875" h="708025">
                  <a:moveTo>
                    <a:pt x="2555366" y="0"/>
                  </a:moveTo>
                  <a:lnTo>
                    <a:pt x="0" y="0"/>
                  </a:lnTo>
                  <a:lnTo>
                    <a:pt x="0" y="707885"/>
                  </a:lnTo>
                  <a:lnTo>
                    <a:pt x="2555366" y="707885"/>
                  </a:lnTo>
                  <a:lnTo>
                    <a:pt x="2555366" y="0"/>
                  </a:lnTo>
                  <a:close/>
                </a:path>
              </a:pathLst>
            </a:custGeom>
            <a:solidFill>
              <a:srgbClr val="99CCFF"/>
            </a:solidFill>
            <a:ln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432813" y="3110115"/>
              <a:ext cx="2555875" cy="708025"/>
            </a:xfrm>
            <a:custGeom>
              <a:avLst/>
              <a:gdLst/>
              <a:ahLst/>
              <a:cxnLst/>
              <a:rect l="l" t="t" r="r" b="b"/>
              <a:pathLst>
                <a:path w="2555875" h="708025">
                  <a:moveTo>
                    <a:pt x="0" y="707885"/>
                  </a:moveTo>
                  <a:lnTo>
                    <a:pt x="2555366" y="707885"/>
                  </a:lnTo>
                  <a:lnTo>
                    <a:pt x="2555366" y="0"/>
                  </a:lnTo>
                  <a:lnTo>
                    <a:pt x="0" y="0"/>
                  </a:lnTo>
                  <a:lnTo>
                    <a:pt x="0" y="707885"/>
                  </a:lnTo>
                  <a:close/>
                </a:path>
              </a:pathLst>
            </a:custGeom>
            <a:ln w="9525"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524253" y="3134614"/>
            <a:ext cx="238442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819785" algn="l"/>
                <a:tab pos="1463040" algn="l"/>
                <a:tab pos="1863725" algn="l"/>
              </a:tabLst>
            </a:pP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5%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50" dirty="0"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2025</a:t>
            </a: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году.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901440" y="1260475"/>
            <a:ext cx="2899410" cy="671195"/>
          </a:xfrm>
          <a:prstGeom prst="rect">
            <a:avLst/>
          </a:prstGeom>
          <a:solidFill>
            <a:srgbClr val="EFEFEF"/>
          </a:solidFill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noAutofit/>
          </a:bodyPr>
          <a:lstStyle/>
          <a:p>
            <a:pPr marL="91440">
              <a:lnSpc>
                <a:spcPct val="100000"/>
              </a:lnSpc>
              <a:spcBef>
                <a:spcPts val="295"/>
              </a:spcBef>
            </a:pPr>
            <a:r>
              <a:rPr sz="2400" b="1" dirty="0">
                <a:latin typeface="Times New Roman" panose="02020603050405020304"/>
                <a:cs typeface="Times New Roman" panose="02020603050405020304"/>
              </a:rPr>
              <a:t>Доход</a:t>
            </a:r>
            <a:r>
              <a:rPr sz="2400" b="1" spc="-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b="1" dirty="0">
                <a:latin typeface="Times New Roman" panose="02020603050405020304"/>
                <a:cs typeface="Times New Roman" panose="02020603050405020304"/>
              </a:rPr>
              <a:t>за</a:t>
            </a:r>
            <a:r>
              <a:rPr sz="24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b="1" dirty="0">
                <a:latin typeface="Times New Roman" panose="02020603050405020304"/>
                <a:cs typeface="Times New Roman" panose="02020603050405020304"/>
              </a:rPr>
              <a:t>2024</a:t>
            </a:r>
            <a:r>
              <a:rPr sz="2400" b="1" spc="-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b="1" spc="-25" dirty="0">
                <a:latin typeface="Times New Roman" panose="02020603050405020304"/>
                <a:cs typeface="Times New Roman" panose="02020603050405020304"/>
              </a:rPr>
              <a:t>год</a:t>
            </a:r>
            <a:endParaRPr sz="2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607310" y="1775714"/>
            <a:ext cx="1296670" cy="509905"/>
          </a:xfrm>
          <a:custGeom>
            <a:avLst/>
            <a:gdLst/>
            <a:ahLst/>
            <a:cxnLst/>
            <a:rect l="l" t="t" r="r" b="b"/>
            <a:pathLst>
              <a:path w="1296670" h="509905">
                <a:moveTo>
                  <a:pt x="68833" y="412750"/>
                </a:moveTo>
                <a:lnTo>
                  <a:pt x="64769" y="413130"/>
                </a:lnTo>
                <a:lnTo>
                  <a:pt x="62610" y="415925"/>
                </a:lnTo>
                <a:lnTo>
                  <a:pt x="0" y="492760"/>
                </a:lnTo>
                <a:lnTo>
                  <a:pt x="97789" y="509397"/>
                </a:lnTo>
                <a:lnTo>
                  <a:pt x="101218" y="509904"/>
                </a:lnTo>
                <a:lnTo>
                  <a:pt x="104520" y="507619"/>
                </a:lnTo>
                <a:lnTo>
                  <a:pt x="105028" y="504189"/>
                </a:lnTo>
                <a:lnTo>
                  <a:pt x="105663" y="500761"/>
                </a:lnTo>
                <a:lnTo>
                  <a:pt x="103377" y="497459"/>
                </a:lnTo>
                <a:lnTo>
                  <a:pt x="84844" y="494284"/>
                </a:lnTo>
                <a:lnTo>
                  <a:pt x="14096" y="494284"/>
                </a:lnTo>
                <a:lnTo>
                  <a:pt x="9651" y="482346"/>
                </a:lnTo>
                <a:lnTo>
                  <a:pt x="31644" y="474071"/>
                </a:lnTo>
                <a:lnTo>
                  <a:pt x="74675" y="421132"/>
                </a:lnTo>
                <a:lnTo>
                  <a:pt x="74294" y="417195"/>
                </a:lnTo>
                <a:lnTo>
                  <a:pt x="68833" y="412750"/>
                </a:lnTo>
                <a:close/>
              </a:path>
              <a:path w="1296670" h="509905">
                <a:moveTo>
                  <a:pt x="31644" y="474071"/>
                </a:moveTo>
                <a:lnTo>
                  <a:pt x="9651" y="482346"/>
                </a:lnTo>
                <a:lnTo>
                  <a:pt x="14096" y="494284"/>
                </a:lnTo>
                <a:lnTo>
                  <a:pt x="19160" y="492378"/>
                </a:lnTo>
                <a:lnTo>
                  <a:pt x="16763" y="492378"/>
                </a:lnTo>
                <a:lnTo>
                  <a:pt x="13048" y="482346"/>
                </a:lnTo>
                <a:lnTo>
                  <a:pt x="12953" y="482091"/>
                </a:lnTo>
                <a:lnTo>
                  <a:pt x="25125" y="482091"/>
                </a:lnTo>
                <a:lnTo>
                  <a:pt x="31644" y="474071"/>
                </a:lnTo>
                <a:close/>
              </a:path>
              <a:path w="1296670" h="509905">
                <a:moveTo>
                  <a:pt x="36079" y="486013"/>
                </a:moveTo>
                <a:lnTo>
                  <a:pt x="14096" y="494284"/>
                </a:lnTo>
                <a:lnTo>
                  <a:pt x="84844" y="494284"/>
                </a:lnTo>
                <a:lnTo>
                  <a:pt x="36079" y="486013"/>
                </a:lnTo>
                <a:close/>
              </a:path>
              <a:path w="1296670" h="509905">
                <a:moveTo>
                  <a:pt x="12953" y="482091"/>
                </a:moveTo>
                <a:lnTo>
                  <a:pt x="16763" y="492378"/>
                </a:lnTo>
                <a:lnTo>
                  <a:pt x="23651" y="483906"/>
                </a:lnTo>
                <a:lnTo>
                  <a:pt x="12953" y="482091"/>
                </a:lnTo>
                <a:close/>
              </a:path>
              <a:path w="1296670" h="509905">
                <a:moveTo>
                  <a:pt x="23651" y="483906"/>
                </a:moveTo>
                <a:lnTo>
                  <a:pt x="16763" y="492378"/>
                </a:lnTo>
                <a:lnTo>
                  <a:pt x="19160" y="492378"/>
                </a:lnTo>
                <a:lnTo>
                  <a:pt x="36079" y="486013"/>
                </a:lnTo>
                <a:lnTo>
                  <a:pt x="23651" y="483906"/>
                </a:lnTo>
                <a:close/>
              </a:path>
              <a:path w="1296670" h="509905">
                <a:moveTo>
                  <a:pt x="1291716" y="0"/>
                </a:moveTo>
                <a:lnTo>
                  <a:pt x="31644" y="474071"/>
                </a:lnTo>
                <a:lnTo>
                  <a:pt x="23651" y="483906"/>
                </a:lnTo>
                <a:lnTo>
                  <a:pt x="36079" y="486013"/>
                </a:lnTo>
                <a:lnTo>
                  <a:pt x="1296162" y="11937"/>
                </a:lnTo>
                <a:lnTo>
                  <a:pt x="1291716" y="0"/>
                </a:lnTo>
                <a:close/>
              </a:path>
              <a:path w="1296670" h="509905">
                <a:moveTo>
                  <a:pt x="25125" y="482091"/>
                </a:moveTo>
                <a:lnTo>
                  <a:pt x="12953" y="482091"/>
                </a:lnTo>
                <a:lnTo>
                  <a:pt x="23651" y="483906"/>
                </a:lnTo>
                <a:lnTo>
                  <a:pt x="25125" y="482091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555875" y="2660015"/>
            <a:ext cx="76200" cy="1577975"/>
          </a:xfrm>
          <a:custGeom>
            <a:avLst/>
            <a:gdLst/>
            <a:ahLst/>
            <a:cxnLst/>
            <a:rect l="l" t="t" r="r" b="b"/>
            <a:pathLst>
              <a:path w="103505" h="1941195">
                <a:moveTo>
                  <a:pt x="103505" y="1852168"/>
                </a:moveTo>
                <a:lnTo>
                  <a:pt x="102489" y="1848231"/>
                </a:lnTo>
                <a:lnTo>
                  <a:pt x="96393" y="1844675"/>
                </a:lnTo>
                <a:lnTo>
                  <a:pt x="92456" y="1845691"/>
                </a:lnTo>
                <a:lnTo>
                  <a:pt x="58166" y="1904479"/>
                </a:lnTo>
                <a:lnTo>
                  <a:pt x="58166" y="1904695"/>
                </a:lnTo>
                <a:lnTo>
                  <a:pt x="51752" y="1915477"/>
                </a:lnTo>
                <a:lnTo>
                  <a:pt x="58039" y="1904695"/>
                </a:lnTo>
                <a:lnTo>
                  <a:pt x="58166" y="1204595"/>
                </a:lnTo>
                <a:lnTo>
                  <a:pt x="45466" y="1204595"/>
                </a:lnTo>
                <a:lnTo>
                  <a:pt x="45466" y="1904479"/>
                </a:lnTo>
                <a:lnTo>
                  <a:pt x="11049" y="1845691"/>
                </a:lnTo>
                <a:lnTo>
                  <a:pt x="7112" y="1844675"/>
                </a:lnTo>
                <a:lnTo>
                  <a:pt x="1016" y="1848231"/>
                </a:lnTo>
                <a:lnTo>
                  <a:pt x="0" y="1852168"/>
                </a:lnTo>
                <a:lnTo>
                  <a:pt x="1778" y="1855089"/>
                </a:lnTo>
                <a:lnTo>
                  <a:pt x="51816" y="1940814"/>
                </a:lnTo>
                <a:lnTo>
                  <a:pt x="59207" y="1928114"/>
                </a:lnTo>
                <a:lnTo>
                  <a:pt x="101727" y="1855089"/>
                </a:lnTo>
                <a:lnTo>
                  <a:pt x="103505" y="1852168"/>
                </a:lnTo>
                <a:close/>
              </a:path>
              <a:path w="103505" h="1941195">
                <a:moveTo>
                  <a:pt x="103505" y="403987"/>
                </a:moveTo>
                <a:lnTo>
                  <a:pt x="102489" y="400177"/>
                </a:lnTo>
                <a:lnTo>
                  <a:pt x="96393" y="396621"/>
                </a:lnTo>
                <a:lnTo>
                  <a:pt x="92456" y="397637"/>
                </a:lnTo>
                <a:lnTo>
                  <a:pt x="58166" y="456425"/>
                </a:lnTo>
                <a:lnTo>
                  <a:pt x="58166" y="456641"/>
                </a:lnTo>
                <a:lnTo>
                  <a:pt x="51752" y="467423"/>
                </a:lnTo>
                <a:lnTo>
                  <a:pt x="58039" y="456641"/>
                </a:lnTo>
                <a:lnTo>
                  <a:pt x="58166" y="0"/>
                </a:lnTo>
                <a:lnTo>
                  <a:pt x="45466" y="0"/>
                </a:lnTo>
                <a:lnTo>
                  <a:pt x="45466" y="456425"/>
                </a:lnTo>
                <a:lnTo>
                  <a:pt x="11049" y="397637"/>
                </a:lnTo>
                <a:lnTo>
                  <a:pt x="7112" y="396621"/>
                </a:lnTo>
                <a:lnTo>
                  <a:pt x="1016" y="400177"/>
                </a:lnTo>
                <a:lnTo>
                  <a:pt x="0" y="403987"/>
                </a:lnTo>
                <a:lnTo>
                  <a:pt x="51816" y="492633"/>
                </a:lnTo>
                <a:lnTo>
                  <a:pt x="59143" y="480060"/>
                </a:lnTo>
                <a:lnTo>
                  <a:pt x="103505" y="403987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555620" y="4978654"/>
            <a:ext cx="103505" cy="521334"/>
          </a:xfrm>
          <a:custGeom>
            <a:avLst/>
            <a:gdLst/>
            <a:ahLst/>
            <a:cxnLst/>
            <a:rect l="l" t="t" r="r" b="b"/>
            <a:pathLst>
              <a:path w="103505" h="521335">
                <a:moveTo>
                  <a:pt x="7112" y="425196"/>
                </a:moveTo>
                <a:lnTo>
                  <a:pt x="4064" y="426847"/>
                </a:lnTo>
                <a:lnTo>
                  <a:pt x="1016" y="428625"/>
                </a:lnTo>
                <a:lnTo>
                  <a:pt x="0" y="432562"/>
                </a:lnTo>
                <a:lnTo>
                  <a:pt x="51816" y="521208"/>
                </a:lnTo>
                <a:lnTo>
                  <a:pt x="59147" y="508635"/>
                </a:lnTo>
                <a:lnTo>
                  <a:pt x="45466" y="508635"/>
                </a:lnTo>
                <a:lnTo>
                  <a:pt x="45466" y="484867"/>
                </a:lnTo>
                <a:lnTo>
                  <a:pt x="12827" y="429133"/>
                </a:lnTo>
                <a:lnTo>
                  <a:pt x="11049" y="426212"/>
                </a:lnTo>
                <a:lnTo>
                  <a:pt x="7112" y="425196"/>
                </a:lnTo>
                <a:close/>
              </a:path>
              <a:path w="103505" h="521335">
                <a:moveTo>
                  <a:pt x="45466" y="485085"/>
                </a:moveTo>
                <a:lnTo>
                  <a:pt x="45466" y="508635"/>
                </a:lnTo>
                <a:lnTo>
                  <a:pt x="58166" y="508635"/>
                </a:lnTo>
                <a:lnTo>
                  <a:pt x="58166" y="505333"/>
                </a:lnTo>
                <a:lnTo>
                  <a:pt x="46228" y="505333"/>
                </a:lnTo>
                <a:lnTo>
                  <a:pt x="51752" y="495862"/>
                </a:lnTo>
                <a:lnTo>
                  <a:pt x="45466" y="485085"/>
                </a:lnTo>
                <a:close/>
              </a:path>
              <a:path w="103505" h="521335">
                <a:moveTo>
                  <a:pt x="96393" y="425196"/>
                </a:moveTo>
                <a:lnTo>
                  <a:pt x="92456" y="426212"/>
                </a:lnTo>
                <a:lnTo>
                  <a:pt x="90678" y="429133"/>
                </a:lnTo>
                <a:lnTo>
                  <a:pt x="58166" y="484867"/>
                </a:lnTo>
                <a:lnTo>
                  <a:pt x="58166" y="508635"/>
                </a:lnTo>
                <a:lnTo>
                  <a:pt x="59147" y="508635"/>
                </a:lnTo>
                <a:lnTo>
                  <a:pt x="103505" y="432562"/>
                </a:lnTo>
                <a:lnTo>
                  <a:pt x="102489" y="428625"/>
                </a:lnTo>
                <a:lnTo>
                  <a:pt x="99441" y="426847"/>
                </a:lnTo>
                <a:lnTo>
                  <a:pt x="96393" y="425196"/>
                </a:lnTo>
                <a:close/>
              </a:path>
              <a:path w="103505" h="521335">
                <a:moveTo>
                  <a:pt x="51752" y="495862"/>
                </a:moveTo>
                <a:lnTo>
                  <a:pt x="46228" y="505333"/>
                </a:lnTo>
                <a:lnTo>
                  <a:pt x="57277" y="505333"/>
                </a:lnTo>
                <a:lnTo>
                  <a:pt x="51752" y="495862"/>
                </a:lnTo>
                <a:close/>
              </a:path>
              <a:path w="103505" h="521335">
                <a:moveTo>
                  <a:pt x="58166" y="485085"/>
                </a:moveTo>
                <a:lnTo>
                  <a:pt x="51752" y="495862"/>
                </a:lnTo>
                <a:lnTo>
                  <a:pt x="57277" y="505333"/>
                </a:lnTo>
                <a:lnTo>
                  <a:pt x="58166" y="505333"/>
                </a:lnTo>
                <a:lnTo>
                  <a:pt x="58166" y="485085"/>
                </a:lnTo>
                <a:close/>
              </a:path>
              <a:path w="103505" h="521335">
                <a:moveTo>
                  <a:pt x="58166" y="0"/>
                </a:moveTo>
                <a:lnTo>
                  <a:pt x="45466" y="0"/>
                </a:lnTo>
                <a:lnTo>
                  <a:pt x="45466" y="485085"/>
                </a:lnTo>
                <a:lnTo>
                  <a:pt x="51752" y="495862"/>
                </a:lnTo>
                <a:lnTo>
                  <a:pt x="58039" y="485085"/>
                </a:lnTo>
                <a:lnTo>
                  <a:pt x="58166" y="0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001770" y="5126355"/>
            <a:ext cx="1489075" cy="633730"/>
          </a:xfrm>
          <a:custGeom>
            <a:avLst/>
            <a:gdLst/>
            <a:ahLst/>
            <a:cxnLst/>
            <a:rect l="l" t="t" r="r" b="b"/>
            <a:pathLst>
              <a:path w="1888489" h="733425">
                <a:moveTo>
                  <a:pt x="1852165" y="23898"/>
                </a:moveTo>
                <a:lnTo>
                  <a:pt x="0" y="721613"/>
                </a:lnTo>
                <a:lnTo>
                  <a:pt x="4571" y="733425"/>
                </a:lnTo>
                <a:lnTo>
                  <a:pt x="1856536" y="35863"/>
                </a:lnTo>
                <a:lnTo>
                  <a:pt x="1864570" y="25999"/>
                </a:lnTo>
                <a:lnTo>
                  <a:pt x="1852165" y="23898"/>
                </a:lnTo>
                <a:close/>
              </a:path>
              <a:path w="1888489" h="733425">
                <a:moveTo>
                  <a:pt x="1879093" y="15621"/>
                </a:moveTo>
                <a:lnTo>
                  <a:pt x="1874139" y="15621"/>
                </a:lnTo>
                <a:lnTo>
                  <a:pt x="1878583" y="27559"/>
                </a:lnTo>
                <a:lnTo>
                  <a:pt x="1856536" y="35863"/>
                </a:lnTo>
                <a:lnTo>
                  <a:pt x="1815718" y="85979"/>
                </a:lnTo>
                <a:lnTo>
                  <a:pt x="1813560" y="88773"/>
                </a:lnTo>
                <a:lnTo>
                  <a:pt x="1813940" y="92710"/>
                </a:lnTo>
                <a:lnTo>
                  <a:pt x="1819402" y="97155"/>
                </a:lnTo>
                <a:lnTo>
                  <a:pt x="1823465" y="96774"/>
                </a:lnTo>
                <a:lnTo>
                  <a:pt x="1888108" y="17144"/>
                </a:lnTo>
                <a:lnTo>
                  <a:pt x="1879093" y="15621"/>
                </a:lnTo>
                <a:close/>
              </a:path>
              <a:path w="1888489" h="733425">
                <a:moveTo>
                  <a:pt x="1864570" y="25999"/>
                </a:moveTo>
                <a:lnTo>
                  <a:pt x="1856536" y="35863"/>
                </a:lnTo>
                <a:lnTo>
                  <a:pt x="1877909" y="27812"/>
                </a:lnTo>
                <a:lnTo>
                  <a:pt x="1875281" y="27812"/>
                </a:lnTo>
                <a:lnTo>
                  <a:pt x="1864570" y="25999"/>
                </a:lnTo>
                <a:close/>
              </a:path>
              <a:path w="1888489" h="733425">
                <a:moveTo>
                  <a:pt x="1871471" y="17525"/>
                </a:moveTo>
                <a:lnTo>
                  <a:pt x="1864570" y="25999"/>
                </a:lnTo>
                <a:lnTo>
                  <a:pt x="1875281" y="27812"/>
                </a:lnTo>
                <a:lnTo>
                  <a:pt x="1871471" y="17525"/>
                </a:lnTo>
                <a:close/>
              </a:path>
              <a:path w="1888489" h="733425">
                <a:moveTo>
                  <a:pt x="1874848" y="17525"/>
                </a:moveTo>
                <a:lnTo>
                  <a:pt x="1871471" y="17525"/>
                </a:lnTo>
                <a:lnTo>
                  <a:pt x="1875187" y="27559"/>
                </a:lnTo>
                <a:lnTo>
                  <a:pt x="1875281" y="27812"/>
                </a:lnTo>
                <a:lnTo>
                  <a:pt x="1877909" y="27812"/>
                </a:lnTo>
                <a:lnTo>
                  <a:pt x="1878583" y="27559"/>
                </a:lnTo>
                <a:lnTo>
                  <a:pt x="1874848" y="17525"/>
                </a:lnTo>
                <a:close/>
              </a:path>
              <a:path w="1888489" h="733425">
                <a:moveTo>
                  <a:pt x="1874139" y="15621"/>
                </a:moveTo>
                <a:lnTo>
                  <a:pt x="1852165" y="23898"/>
                </a:lnTo>
                <a:lnTo>
                  <a:pt x="1864570" y="25999"/>
                </a:lnTo>
                <a:lnTo>
                  <a:pt x="1871471" y="17525"/>
                </a:lnTo>
                <a:lnTo>
                  <a:pt x="1874848" y="17525"/>
                </a:lnTo>
                <a:lnTo>
                  <a:pt x="1874139" y="15621"/>
                </a:lnTo>
                <a:close/>
              </a:path>
              <a:path w="1888489" h="733425">
                <a:moveTo>
                  <a:pt x="1787016" y="0"/>
                </a:moveTo>
                <a:lnTo>
                  <a:pt x="1783714" y="2286"/>
                </a:lnTo>
                <a:lnTo>
                  <a:pt x="1783079" y="5842"/>
                </a:lnTo>
                <a:lnTo>
                  <a:pt x="1782571" y="9271"/>
                </a:lnTo>
                <a:lnTo>
                  <a:pt x="1784857" y="12573"/>
                </a:lnTo>
                <a:lnTo>
                  <a:pt x="1788287" y="13081"/>
                </a:lnTo>
                <a:lnTo>
                  <a:pt x="1852165" y="23898"/>
                </a:lnTo>
                <a:lnTo>
                  <a:pt x="1874139" y="15621"/>
                </a:lnTo>
                <a:lnTo>
                  <a:pt x="1879093" y="15621"/>
                </a:lnTo>
                <a:lnTo>
                  <a:pt x="1790445" y="635"/>
                </a:lnTo>
                <a:lnTo>
                  <a:pt x="1787016" y="0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265">
              <a:lnSpc>
                <a:spcPts val="1840"/>
              </a:lnSpc>
            </a:pPr>
            <a:r>
              <a:rPr spc="-50" dirty="0"/>
              <a:t>8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" y="118311"/>
            <a:ext cx="796891" cy="83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31900" y="185420"/>
            <a:ext cx="8844280" cy="63754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vert="horz" wrap="square" lIns="0" tIns="153542" rIns="0" bIns="0" rtlCol="0">
            <a:noAutofit/>
          </a:bodyPr>
          <a:lstStyle/>
          <a:p>
            <a:pPr marL="197485" algn="ctr">
              <a:lnSpc>
                <a:spcPct val="100000"/>
              </a:lnSpc>
              <a:spcBef>
                <a:spcPts val="100"/>
              </a:spcBef>
            </a:pP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Переход</a:t>
            </a:r>
            <a:r>
              <a:rPr sz="3600" b="1" cap="small" spc="13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sz="3600" b="1" cap="small" spc="13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ОСН</a:t>
            </a:r>
            <a:r>
              <a:rPr sz="3600" b="1" cap="small" spc="-7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sz="3600" b="1" cap="small" spc="-75" dirty="0" smtClean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ru-RU" sz="3600" b="1" cap="small" dirty="0" smtClean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spc="-25" dirty="0" smtClean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УСН</a:t>
            </a:r>
            <a:endParaRPr sz="3600" b="1" cap="small" spc="-25" dirty="0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799446" y="6470091"/>
            <a:ext cx="1270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0" dirty="0">
                <a:solidFill>
                  <a:srgbClr val="FFFFFF"/>
                </a:solidFill>
                <a:latin typeface="Times New Roman" panose="02020603050405020304"/>
                <a:cs typeface="Times New Roman" panose="02020603050405020304"/>
              </a:rPr>
              <a:t>9</a:t>
            </a:r>
            <a:endParaRPr sz="16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90620" y="1607820"/>
            <a:ext cx="3096895" cy="671195"/>
          </a:xfrm>
          <a:prstGeom prst="rect">
            <a:avLst/>
          </a:prstGeom>
          <a:solidFill>
            <a:srgbClr val="EFEFEF"/>
          </a:solidFill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noAutofit/>
          </a:bodyPr>
          <a:lstStyle/>
          <a:p>
            <a:pPr marL="181610">
              <a:lnSpc>
                <a:spcPct val="100000"/>
              </a:lnSpc>
              <a:spcBef>
                <a:spcPts val="295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Переход</a:t>
            </a:r>
            <a:r>
              <a:rPr sz="2000" b="1" spc="-4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с ОСН</a:t>
            </a:r>
            <a:r>
              <a:rPr sz="20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на</a:t>
            </a:r>
            <a:r>
              <a:rPr sz="2000" b="1" spc="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УСН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338573" y="4013339"/>
            <a:ext cx="2088514" cy="708025"/>
          </a:xfrm>
          <a:custGeom>
            <a:avLst/>
            <a:gdLst/>
            <a:ahLst/>
            <a:cxnLst/>
            <a:rect l="l" t="t" r="r" b="b"/>
            <a:pathLst>
              <a:path w="2088514" h="708025">
                <a:moveTo>
                  <a:pt x="2088261" y="0"/>
                </a:moveTo>
                <a:lnTo>
                  <a:pt x="0" y="0"/>
                </a:lnTo>
                <a:lnTo>
                  <a:pt x="0" y="707885"/>
                </a:lnTo>
                <a:lnTo>
                  <a:pt x="2088261" y="707885"/>
                </a:lnTo>
                <a:lnTo>
                  <a:pt x="2088261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338573" y="4013339"/>
            <a:ext cx="2088514" cy="708025"/>
          </a:xfrm>
          <a:prstGeom prst="rect">
            <a:avLst/>
          </a:prstGeom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95"/>
              </a:spcBef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Освобождение</a:t>
            </a: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от</a:t>
            </a:r>
            <a:r>
              <a:rPr sz="20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НДС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549390" y="2958528"/>
            <a:ext cx="1995170" cy="400685"/>
          </a:xfrm>
          <a:custGeom>
            <a:avLst/>
            <a:gdLst/>
            <a:ahLst/>
            <a:cxnLst/>
            <a:rect l="l" t="t" r="r" b="b"/>
            <a:pathLst>
              <a:path w="1995170" h="400685">
                <a:moveTo>
                  <a:pt x="1995043" y="0"/>
                </a:moveTo>
                <a:lnTo>
                  <a:pt x="0" y="0"/>
                </a:lnTo>
                <a:lnTo>
                  <a:pt x="0" y="400113"/>
                </a:lnTo>
                <a:lnTo>
                  <a:pt x="1995043" y="400113"/>
                </a:lnTo>
                <a:lnTo>
                  <a:pt x="1995043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549390" y="2958528"/>
            <a:ext cx="1995170" cy="400685"/>
          </a:xfrm>
          <a:prstGeom prst="rect">
            <a:avLst/>
          </a:prstGeom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222885">
              <a:lnSpc>
                <a:spcPct val="100000"/>
              </a:lnSpc>
              <a:spcBef>
                <a:spcPts val="295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20(10)%</a:t>
            </a:r>
            <a:endParaRPr sz="2000" dirty="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002906" y="3894848"/>
            <a:ext cx="2901950" cy="708025"/>
          </a:xfrm>
          <a:prstGeom prst="rect">
            <a:avLst/>
          </a:prstGeom>
          <a:solidFill>
            <a:srgbClr val="99CCFF"/>
          </a:solidFill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92075" marR="83185">
              <a:lnSpc>
                <a:spcPct val="100000"/>
              </a:lnSpc>
              <a:spcBef>
                <a:spcPts val="295"/>
              </a:spcBef>
              <a:tabLst>
                <a:tab pos="2254885" algn="l"/>
              </a:tabLst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Восстанавливать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НДС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не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нужно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50494" y="3782377"/>
            <a:ext cx="3004820" cy="1640839"/>
            <a:chOff x="650494" y="3782377"/>
            <a:chExt cx="3004820" cy="1640839"/>
          </a:xfrm>
        </p:grpSpPr>
        <p:sp>
          <p:nvSpPr>
            <p:cNvPr id="12" name="object 12"/>
            <p:cNvSpPr/>
            <p:nvPr/>
          </p:nvSpPr>
          <p:spPr>
            <a:xfrm>
              <a:off x="655256" y="3787140"/>
              <a:ext cx="2995295" cy="1631314"/>
            </a:xfrm>
            <a:custGeom>
              <a:avLst/>
              <a:gdLst/>
              <a:ahLst/>
              <a:cxnLst/>
              <a:rect l="l" t="t" r="r" b="b"/>
              <a:pathLst>
                <a:path w="2995295" h="1631314">
                  <a:moveTo>
                    <a:pt x="2994786" y="0"/>
                  </a:moveTo>
                  <a:lnTo>
                    <a:pt x="0" y="0"/>
                  </a:lnTo>
                  <a:lnTo>
                    <a:pt x="0" y="1631188"/>
                  </a:lnTo>
                  <a:lnTo>
                    <a:pt x="2994786" y="1631188"/>
                  </a:lnTo>
                  <a:lnTo>
                    <a:pt x="2994786" y="0"/>
                  </a:lnTo>
                  <a:close/>
                </a:path>
              </a:pathLst>
            </a:custGeom>
            <a:solidFill>
              <a:srgbClr val="99CCFF"/>
            </a:solidFill>
            <a:ln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55256" y="3787140"/>
              <a:ext cx="2995295" cy="1631314"/>
            </a:xfrm>
            <a:custGeom>
              <a:avLst/>
              <a:gdLst/>
              <a:ahLst/>
              <a:cxnLst/>
              <a:rect l="l" t="t" r="r" b="b"/>
              <a:pathLst>
                <a:path w="2995295" h="1631314">
                  <a:moveTo>
                    <a:pt x="0" y="1631188"/>
                  </a:moveTo>
                  <a:lnTo>
                    <a:pt x="2994786" y="1631188"/>
                  </a:lnTo>
                  <a:lnTo>
                    <a:pt x="2994786" y="0"/>
                  </a:lnTo>
                  <a:lnTo>
                    <a:pt x="0" y="0"/>
                  </a:lnTo>
                  <a:lnTo>
                    <a:pt x="0" y="1631188"/>
                  </a:lnTo>
                  <a:close/>
                </a:path>
              </a:pathLst>
            </a:custGeom>
            <a:ln w="9525"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746759" y="3811600"/>
            <a:ext cx="282575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1470660" algn="l"/>
              </a:tabLst>
            </a:pP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необходимо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6759" y="4116704"/>
            <a:ext cx="2826385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восстановить</a:t>
            </a:r>
            <a:r>
              <a:rPr sz="2000" b="1" spc="114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по</a:t>
            </a:r>
            <a:r>
              <a:rPr sz="2000" b="1" spc="11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итогам</a:t>
            </a: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tabLst>
                <a:tab pos="309245" algn="l"/>
                <a:tab pos="1562100" algn="l"/>
              </a:tabLst>
            </a:pPr>
            <a:r>
              <a:rPr sz="2000" b="1" spc="-50" dirty="0">
                <a:latin typeface="Times New Roman" panose="02020603050405020304"/>
                <a:cs typeface="Times New Roman" panose="02020603050405020304"/>
              </a:rPr>
              <a:t>1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квартала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2025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46759" y="4726304"/>
            <a:ext cx="209042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Восстановленный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97961" y="4421504"/>
            <a:ext cx="57467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715" marR="5080" indent="-635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года.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НДС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46759" y="5031104"/>
            <a:ext cx="271780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2000" b="1" spc="-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расходы</a:t>
            </a:r>
            <a:r>
              <a:rPr sz="2000" b="1" spc="-3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взять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нельзя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3685540" y="2279015"/>
            <a:ext cx="4605020" cy="4570730"/>
            <a:chOff x="3685730" y="2254250"/>
            <a:chExt cx="4605020" cy="4595495"/>
          </a:xfrm>
        </p:grpSpPr>
        <p:sp>
          <p:nvSpPr>
            <p:cNvPr id="20" name="object 20"/>
            <p:cNvSpPr/>
            <p:nvPr/>
          </p:nvSpPr>
          <p:spPr>
            <a:xfrm>
              <a:off x="5187696" y="2254249"/>
              <a:ext cx="2861945" cy="2947035"/>
            </a:xfrm>
            <a:custGeom>
              <a:avLst/>
              <a:gdLst/>
              <a:ahLst/>
              <a:cxnLst/>
              <a:rect l="l" t="t" r="r" b="b"/>
              <a:pathLst>
                <a:path w="2861945" h="2947035">
                  <a:moveTo>
                    <a:pt x="76200" y="1683004"/>
                  </a:moveTo>
                  <a:lnTo>
                    <a:pt x="44450" y="1683004"/>
                  </a:lnTo>
                  <a:lnTo>
                    <a:pt x="44450" y="0"/>
                  </a:lnTo>
                  <a:lnTo>
                    <a:pt x="31750" y="0"/>
                  </a:lnTo>
                  <a:lnTo>
                    <a:pt x="31750" y="1683004"/>
                  </a:lnTo>
                  <a:lnTo>
                    <a:pt x="0" y="1683004"/>
                  </a:lnTo>
                  <a:lnTo>
                    <a:pt x="38100" y="1759204"/>
                  </a:lnTo>
                  <a:lnTo>
                    <a:pt x="69850" y="1695704"/>
                  </a:lnTo>
                  <a:lnTo>
                    <a:pt x="76200" y="1683004"/>
                  </a:lnTo>
                  <a:close/>
                </a:path>
                <a:path w="2861945" h="2947035">
                  <a:moveTo>
                    <a:pt x="106934" y="2870581"/>
                  </a:moveTo>
                  <a:lnTo>
                    <a:pt x="75184" y="2870581"/>
                  </a:lnTo>
                  <a:lnTo>
                    <a:pt x="75184" y="2466975"/>
                  </a:lnTo>
                  <a:lnTo>
                    <a:pt x="62484" y="2466975"/>
                  </a:lnTo>
                  <a:lnTo>
                    <a:pt x="62484" y="2870581"/>
                  </a:lnTo>
                  <a:lnTo>
                    <a:pt x="30734" y="2870581"/>
                  </a:lnTo>
                  <a:lnTo>
                    <a:pt x="68834" y="2946781"/>
                  </a:lnTo>
                  <a:lnTo>
                    <a:pt x="100584" y="2883281"/>
                  </a:lnTo>
                  <a:lnTo>
                    <a:pt x="106934" y="2870581"/>
                  </a:lnTo>
                  <a:close/>
                </a:path>
                <a:path w="2861945" h="2947035">
                  <a:moveTo>
                    <a:pt x="2861437" y="1564386"/>
                  </a:moveTo>
                  <a:lnTo>
                    <a:pt x="2829687" y="1564386"/>
                  </a:lnTo>
                  <a:lnTo>
                    <a:pt x="2829687" y="1084707"/>
                  </a:lnTo>
                  <a:lnTo>
                    <a:pt x="2816987" y="1084707"/>
                  </a:lnTo>
                  <a:lnTo>
                    <a:pt x="2816987" y="1564386"/>
                  </a:lnTo>
                  <a:lnTo>
                    <a:pt x="2785237" y="1564386"/>
                  </a:lnTo>
                  <a:lnTo>
                    <a:pt x="2823337" y="1640586"/>
                  </a:lnTo>
                  <a:lnTo>
                    <a:pt x="2855087" y="1577086"/>
                  </a:lnTo>
                  <a:lnTo>
                    <a:pt x="2861437" y="1564386"/>
                  </a:lnTo>
                  <a:close/>
                </a:path>
              </a:pathLst>
            </a:custGeom>
            <a:solidFill>
              <a:srgbClr val="FF6903"/>
            </a:solidFill>
            <a:ln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690492" y="5213273"/>
              <a:ext cx="4595495" cy="1631314"/>
            </a:xfrm>
            <a:custGeom>
              <a:avLst/>
              <a:gdLst/>
              <a:ahLst/>
              <a:cxnLst/>
              <a:rect l="l" t="t" r="r" b="b"/>
              <a:pathLst>
                <a:path w="4595495" h="1631315">
                  <a:moveTo>
                    <a:pt x="4595495" y="0"/>
                  </a:moveTo>
                  <a:lnTo>
                    <a:pt x="0" y="0"/>
                  </a:lnTo>
                  <a:lnTo>
                    <a:pt x="0" y="1631188"/>
                  </a:lnTo>
                  <a:lnTo>
                    <a:pt x="4595495" y="1631188"/>
                  </a:lnTo>
                  <a:lnTo>
                    <a:pt x="4595495" y="0"/>
                  </a:lnTo>
                  <a:close/>
                </a:path>
              </a:pathLst>
            </a:custGeom>
            <a:solidFill>
              <a:srgbClr val="99CCFF"/>
            </a:solidFill>
            <a:ln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690492" y="5213273"/>
              <a:ext cx="4595495" cy="1631314"/>
            </a:xfrm>
            <a:custGeom>
              <a:avLst/>
              <a:gdLst/>
              <a:ahLst/>
              <a:cxnLst/>
              <a:rect l="l" t="t" r="r" b="b"/>
              <a:pathLst>
                <a:path w="4595495" h="1631315">
                  <a:moveTo>
                    <a:pt x="0" y="1631188"/>
                  </a:moveTo>
                  <a:lnTo>
                    <a:pt x="4595495" y="1631188"/>
                  </a:lnTo>
                  <a:lnTo>
                    <a:pt x="4595495" y="0"/>
                  </a:lnTo>
                  <a:lnTo>
                    <a:pt x="0" y="0"/>
                  </a:lnTo>
                  <a:lnTo>
                    <a:pt x="0" y="1631188"/>
                  </a:lnTo>
                  <a:close/>
                </a:path>
              </a:pathLst>
            </a:custGeom>
            <a:ln w="9525"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3782567" y="5238369"/>
            <a:ext cx="4427220" cy="1550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just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spc="370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необходимо</a:t>
            </a:r>
            <a:r>
              <a:rPr sz="2000" b="1" spc="375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восстановить</a:t>
            </a:r>
            <a:r>
              <a:rPr sz="2000" b="1" spc="380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по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итогам</a:t>
            </a:r>
            <a:r>
              <a:rPr sz="2000" b="1" spc="360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4</a:t>
            </a:r>
            <a:r>
              <a:rPr sz="2000" b="1" spc="365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квартала</a:t>
            </a:r>
            <a:r>
              <a:rPr sz="2000" b="1" spc="360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2024</a:t>
            </a:r>
            <a:r>
              <a:rPr sz="2000" b="1" spc="365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года.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Восстановленный</a:t>
            </a:r>
            <a:r>
              <a:rPr sz="2000" b="1" spc="37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spc="38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учитываем</a:t>
            </a:r>
            <a:r>
              <a:rPr sz="2000" b="1" spc="4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50" dirty="0">
                <a:latin typeface="Times New Roman" panose="02020603050405020304"/>
                <a:cs typeface="Times New Roman" panose="02020603050405020304"/>
              </a:rPr>
              <a:t>в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прочих</a:t>
            </a:r>
            <a:r>
              <a:rPr sz="2000" b="1" spc="290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расходах</a:t>
            </a:r>
            <a:r>
              <a:rPr sz="2000" b="1" spc="305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по</a:t>
            </a:r>
            <a:r>
              <a:rPr sz="2000" b="1" spc="295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налогу</a:t>
            </a:r>
            <a:r>
              <a:rPr sz="2000" b="1" spc="310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на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прибыль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567688" y="2866199"/>
            <a:ext cx="1906905" cy="400685"/>
          </a:xfrm>
          <a:custGeom>
            <a:avLst/>
            <a:gdLst/>
            <a:ahLst/>
            <a:cxnLst/>
            <a:rect l="l" t="t" r="r" b="b"/>
            <a:pathLst>
              <a:path w="1906904" h="400685">
                <a:moveTo>
                  <a:pt x="1906905" y="0"/>
                </a:moveTo>
                <a:lnTo>
                  <a:pt x="0" y="0"/>
                </a:lnTo>
                <a:lnTo>
                  <a:pt x="0" y="400113"/>
                </a:lnTo>
                <a:lnTo>
                  <a:pt x="1906905" y="400113"/>
                </a:lnTo>
                <a:lnTo>
                  <a:pt x="1906905" y="0"/>
                </a:lnTo>
                <a:close/>
              </a:path>
            </a:pathLst>
          </a:custGeom>
          <a:solidFill>
            <a:srgbClr val="F1F1F1"/>
          </a:solidFill>
          <a:ln>
            <a:solidFill>
              <a:srgbClr val="00206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567688" y="2866199"/>
            <a:ext cx="1906905" cy="400685"/>
          </a:xfrm>
          <a:prstGeom prst="rect">
            <a:avLst/>
          </a:prstGeom>
          <a:ln w="9525">
            <a:solidFill>
              <a:srgbClr val="CEB50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274955">
              <a:lnSpc>
                <a:spcPct val="100000"/>
              </a:lnSpc>
              <a:spcBef>
                <a:spcPts val="295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5(7)</a:t>
            </a:r>
            <a:r>
              <a:rPr sz="2000" b="1" spc="-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50" dirty="0">
                <a:latin typeface="Times New Roman" panose="02020603050405020304"/>
                <a:cs typeface="Times New Roman" panose="02020603050405020304"/>
              </a:rPr>
              <a:t>%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469388" y="2273045"/>
            <a:ext cx="4796790" cy="1514475"/>
          </a:xfrm>
          <a:custGeom>
            <a:avLst/>
            <a:gdLst/>
            <a:ahLst/>
            <a:cxnLst/>
            <a:rect l="l" t="t" r="r" b="b"/>
            <a:pathLst>
              <a:path w="4796790" h="1514475">
                <a:moveTo>
                  <a:pt x="103378" y="1425448"/>
                </a:moveTo>
                <a:lnTo>
                  <a:pt x="102362" y="1421511"/>
                </a:lnTo>
                <a:lnTo>
                  <a:pt x="96266" y="1417955"/>
                </a:lnTo>
                <a:lnTo>
                  <a:pt x="92456" y="1418971"/>
                </a:lnTo>
                <a:lnTo>
                  <a:pt x="58039" y="1477975"/>
                </a:lnTo>
                <a:lnTo>
                  <a:pt x="58039" y="993267"/>
                </a:lnTo>
                <a:lnTo>
                  <a:pt x="45339" y="993267"/>
                </a:lnTo>
                <a:lnTo>
                  <a:pt x="45339" y="1477975"/>
                </a:lnTo>
                <a:lnTo>
                  <a:pt x="10922" y="1418971"/>
                </a:lnTo>
                <a:lnTo>
                  <a:pt x="7112" y="1417955"/>
                </a:lnTo>
                <a:lnTo>
                  <a:pt x="1016" y="1421511"/>
                </a:lnTo>
                <a:lnTo>
                  <a:pt x="0" y="1425448"/>
                </a:lnTo>
                <a:lnTo>
                  <a:pt x="51689" y="1514094"/>
                </a:lnTo>
                <a:lnTo>
                  <a:pt x="59093" y="1501394"/>
                </a:lnTo>
                <a:lnTo>
                  <a:pt x="103378" y="1425448"/>
                </a:lnTo>
                <a:close/>
              </a:path>
              <a:path w="4796790" h="1514475">
                <a:moveTo>
                  <a:pt x="1668018" y="11557"/>
                </a:moveTo>
                <a:lnTo>
                  <a:pt x="1662684" y="0"/>
                </a:lnTo>
                <a:lnTo>
                  <a:pt x="418731" y="572160"/>
                </a:lnTo>
                <a:lnTo>
                  <a:pt x="457835" y="516382"/>
                </a:lnTo>
                <a:lnTo>
                  <a:pt x="457073" y="512445"/>
                </a:lnTo>
                <a:lnTo>
                  <a:pt x="454152" y="510413"/>
                </a:lnTo>
                <a:lnTo>
                  <a:pt x="451358" y="508381"/>
                </a:lnTo>
                <a:lnTo>
                  <a:pt x="447421" y="509143"/>
                </a:lnTo>
                <a:lnTo>
                  <a:pt x="445389" y="511937"/>
                </a:lnTo>
                <a:lnTo>
                  <a:pt x="388493" y="593090"/>
                </a:lnTo>
                <a:lnTo>
                  <a:pt x="490601" y="603123"/>
                </a:lnTo>
                <a:lnTo>
                  <a:pt x="493649" y="600456"/>
                </a:lnTo>
                <a:lnTo>
                  <a:pt x="494385" y="593598"/>
                </a:lnTo>
                <a:lnTo>
                  <a:pt x="494512" y="593598"/>
                </a:lnTo>
                <a:lnTo>
                  <a:pt x="491871" y="590423"/>
                </a:lnTo>
                <a:lnTo>
                  <a:pt x="488315" y="590042"/>
                </a:lnTo>
                <a:lnTo>
                  <a:pt x="423887" y="583806"/>
                </a:lnTo>
                <a:lnTo>
                  <a:pt x="402590" y="593598"/>
                </a:lnTo>
                <a:lnTo>
                  <a:pt x="406996" y="591566"/>
                </a:lnTo>
                <a:lnTo>
                  <a:pt x="423887" y="583806"/>
                </a:lnTo>
                <a:lnTo>
                  <a:pt x="1668018" y="11557"/>
                </a:lnTo>
                <a:close/>
              </a:path>
              <a:path w="4796790" h="1514475">
                <a:moveTo>
                  <a:pt x="4796663" y="685419"/>
                </a:moveTo>
                <a:lnTo>
                  <a:pt x="4795482" y="681482"/>
                </a:lnTo>
                <a:lnTo>
                  <a:pt x="4768532" y="590677"/>
                </a:lnTo>
                <a:lnTo>
                  <a:pt x="4767453" y="587121"/>
                </a:lnTo>
                <a:lnTo>
                  <a:pt x="4764024" y="585216"/>
                </a:lnTo>
                <a:lnTo>
                  <a:pt x="4760595" y="586232"/>
                </a:lnTo>
                <a:lnTo>
                  <a:pt x="4757293" y="587121"/>
                </a:lnTo>
                <a:lnTo>
                  <a:pt x="4755261" y="590677"/>
                </a:lnTo>
                <a:lnTo>
                  <a:pt x="4774704" y="656120"/>
                </a:lnTo>
                <a:lnTo>
                  <a:pt x="4077081" y="254"/>
                </a:lnTo>
                <a:lnTo>
                  <a:pt x="4068318" y="9525"/>
                </a:lnTo>
                <a:lnTo>
                  <a:pt x="4765954" y="665403"/>
                </a:lnTo>
                <a:lnTo>
                  <a:pt x="4699508" y="650113"/>
                </a:lnTo>
                <a:lnTo>
                  <a:pt x="4696079" y="652145"/>
                </a:lnTo>
                <a:lnTo>
                  <a:pt x="4694555" y="659003"/>
                </a:lnTo>
                <a:lnTo>
                  <a:pt x="4696714" y="662432"/>
                </a:lnTo>
                <a:lnTo>
                  <a:pt x="4796663" y="685419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" y="118311"/>
            <a:ext cx="796891" cy="83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31900" y="265430"/>
            <a:ext cx="8651875" cy="56705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6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ПРИМЕНЕНИЕ</a:t>
            </a:r>
            <a:r>
              <a:rPr sz="3600" b="1" spc="19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УСН</a:t>
            </a:r>
            <a:r>
              <a:rPr sz="3600" b="1" spc="-3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sz="3600" b="1" spc="-3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sz="3600" b="1" spc="2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2024-</a:t>
            </a:r>
            <a:r>
              <a:rPr sz="3600" b="1" spc="-2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2025</a:t>
            </a:r>
            <a:r>
              <a:rPr lang="ru-RU" sz="3600" b="1" spc="-2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годах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926205" y="1960880"/>
            <a:ext cx="2349500" cy="1028700"/>
          </a:xfrm>
          <a:prstGeom prst="rect">
            <a:avLst/>
          </a:prstGeom>
          <a:solidFill>
            <a:srgbClr val="EFEFEF"/>
          </a:solidFill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noAutofit/>
          </a:bodyPr>
          <a:lstStyle/>
          <a:p>
            <a:pPr marL="345440" marR="133985" indent="-204470">
              <a:lnSpc>
                <a:spcPct val="100000"/>
              </a:lnSpc>
              <a:spcBef>
                <a:spcPts val="295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Применение</a:t>
            </a:r>
            <a:r>
              <a:rPr sz="2000" b="1" spc="-8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УСН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20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2024-2025</a:t>
            </a:r>
            <a:r>
              <a:rPr sz="2000" b="1" spc="-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гг.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602232" y="3453955"/>
            <a:ext cx="1906905" cy="400685"/>
          </a:xfrm>
          <a:custGeom>
            <a:avLst/>
            <a:gdLst/>
            <a:ahLst/>
            <a:cxnLst/>
            <a:rect l="l" t="t" r="r" b="b"/>
            <a:pathLst>
              <a:path w="1906904" h="400685">
                <a:moveTo>
                  <a:pt x="1906905" y="0"/>
                </a:moveTo>
                <a:lnTo>
                  <a:pt x="0" y="0"/>
                </a:lnTo>
                <a:lnTo>
                  <a:pt x="0" y="400113"/>
                </a:lnTo>
                <a:lnTo>
                  <a:pt x="1906905" y="400113"/>
                </a:lnTo>
                <a:lnTo>
                  <a:pt x="1906905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602232" y="3453955"/>
            <a:ext cx="1906905" cy="400685"/>
          </a:xfrm>
          <a:prstGeom prst="rect">
            <a:avLst/>
          </a:prstGeom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584200">
              <a:lnSpc>
                <a:spcPct val="100000"/>
              </a:lnSpc>
              <a:spcBef>
                <a:spcPts val="295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5(7)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50" dirty="0">
                <a:latin typeface="Times New Roman" panose="02020603050405020304"/>
                <a:cs typeface="Times New Roman" panose="02020603050405020304"/>
              </a:rPr>
              <a:t>%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224903" y="3453955"/>
            <a:ext cx="1872614" cy="400685"/>
          </a:xfrm>
          <a:custGeom>
            <a:avLst/>
            <a:gdLst/>
            <a:ahLst/>
            <a:cxnLst/>
            <a:rect l="l" t="t" r="r" b="b"/>
            <a:pathLst>
              <a:path w="1872615" h="400685">
                <a:moveTo>
                  <a:pt x="1872233" y="0"/>
                </a:moveTo>
                <a:lnTo>
                  <a:pt x="0" y="0"/>
                </a:lnTo>
                <a:lnTo>
                  <a:pt x="0" y="400113"/>
                </a:lnTo>
                <a:lnTo>
                  <a:pt x="1872233" y="400113"/>
                </a:lnTo>
                <a:lnTo>
                  <a:pt x="1872233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224903" y="3453955"/>
            <a:ext cx="1872614" cy="400685"/>
          </a:xfrm>
          <a:prstGeom prst="rect">
            <a:avLst/>
          </a:prstGeom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295"/>
              </a:spcBef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20(10)%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918009" y="4614608"/>
            <a:ext cx="3970020" cy="1333500"/>
            <a:chOff x="5918009" y="4495863"/>
            <a:chExt cx="3970020" cy="1333500"/>
          </a:xfrm>
        </p:grpSpPr>
        <p:sp>
          <p:nvSpPr>
            <p:cNvPr id="9" name="object 9"/>
            <p:cNvSpPr/>
            <p:nvPr/>
          </p:nvSpPr>
          <p:spPr>
            <a:xfrm>
              <a:off x="5922771" y="4500626"/>
              <a:ext cx="3960495" cy="1323975"/>
            </a:xfrm>
            <a:custGeom>
              <a:avLst/>
              <a:gdLst/>
              <a:ahLst/>
              <a:cxnLst/>
              <a:rect l="l" t="t" r="r" b="b"/>
              <a:pathLst>
                <a:path w="3960495" h="1323975">
                  <a:moveTo>
                    <a:pt x="3960495" y="0"/>
                  </a:moveTo>
                  <a:lnTo>
                    <a:pt x="0" y="0"/>
                  </a:lnTo>
                  <a:lnTo>
                    <a:pt x="0" y="1323467"/>
                  </a:lnTo>
                  <a:lnTo>
                    <a:pt x="3960495" y="1323467"/>
                  </a:lnTo>
                  <a:lnTo>
                    <a:pt x="3960495" y="0"/>
                  </a:lnTo>
                  <a:close/>
                </a:path>
              </a:pathLst>
            </a:custGeom>
            <a:solidFill>
              <a:srgbClr val="99CCFF"/>
            </a:solidFill>
            <a:ln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5922771" y="4500626"/>
              <a:ext cx="3960495" cy="1323975"/>
            </a:xfrm>
            <a:custGeom>
              <a:avLst/>
              <a:gdLst/>
              <a:ahLst/>
              <a:cxnLst/>
              <a:rect l="l" t="t" r="r" b="b"/>
              <a:pathLst>
                <a:path w="3960495" h="1323975">
                  <a:moveTo>
                    <a:pt x="0" y="1323467"/>
                  </a:moveTo>
                  <a:lnTo>
                    <a:pt x="3960495" y="1323467"/>
                  </a:lnTo>
                  <a:lnTo>
                    <a:pt x="3960495" y="0"/>
                  </a:lnTo>
                  <a:lnTo>
                    <a:pt x="0" y="0"/>
                  </a:lnTo>
                  <a:lnTo>
                    <a:pt x="0" y="1323467"/>
                  </a:lnTo>
                  <a:close/>
                </a:path>
              </a:pathLst>
            </a:custGeom>
            <a:ln w="9524"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6014720" y="4559935"/>
            <a:ext cx="3791585" cy="34036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727075" algn="l"/>
                <a:tab pos="1866900" algn="l"/>
                <a:tab pos="3072765" algn="l"/>
              </a:tabLst>
            </a:pP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При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объекте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«доходы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минус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014973" y="4830572"/>
            <a:ext cx="110363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расходы» успели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161276" y="4830572"/>
            <a:ext cx="264350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indent="208280">
              <a:lnSpc>
                <a:spcPct val="100000"/>
              </a:lnSpc>
              <a:spcBef>
                <a:spcPts val="100"/>
              </a:spcBef>
              <a:tabLst>
                <a:tab pos="1095375" algn="l"/>
                <a:tab pos="1115060" algn="l"/>
                <a:tab pos="2371090" algn="l"/>
              </a:tabLst>
            </a:pP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НДС,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который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не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учесть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	</a:t>
            </a:r>
            <a:r>
              <a:rPr sz="2000" b="1" spc="-50" dirty="0">
                <a:latin typeface="Times New Roman" panose="02020603050405020304"/>
                <a:cs typeface="Times New Roman" panose="02020603050405020304"/>
              </a:rPr>
              <a:t>в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773921" y="5135372"/>
            <a:ext cx="103187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расходах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014973" y="5440172"/>
            <a:ext cx="24403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принимаем</a:t>
            </a:r>
            <a:r>
              <a:rPr sz="2000" b="1" spc="-4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к</a:t>
            </a:r>
            <a:r>
              <a:rPr sz="20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вычету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38175" y="4654550"/>
            <a:ext cx="3239770" cy="1170940"/>
          </a:xfrm>
          <a:prstGeom prst="rect">
            <a:avLst/>
          </a:prstGeom>
          <a:solidFill>
            <a:srgbClr val="99CCFF"/>
          </a:solidFill>
          <a:ln w="9525">
            <a:solidFill>
              <a:srgbClr val="002060"/>
            </a:solidFill>
          </a:ln>
        </p:spPr>
        <p:txBody>
          <a:bodyPr vert="horz" wrap="square" lIns="0" tIns="38100" rIns="0" bIns="0" rtlCol="0">
            <a:noAutofit/>
          </a:bodyPr>
          <a:lstStyle/>
          <a:p>
            <a:pPr marL="91440" marR="81915" algn="just">
              <a:lnSpc>
                <a:spcPct val="100000"/>
              </a:lnSpc>
              <a:spcBef>
                <a:spcPts val="300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Входной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учитываю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50" dirty="0">
                <a:latin typeface="Times New Roman" panose="02020603050405020304"/>
                <a:cs typeface="Times New Roman" panose="02020603050405020304"/>
              </a:rPr>
              <a:t>в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стоимости</a:t>
            </a:r>
            <a:r>
              <a:rPr sz="2000" b="1" spc="1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товаров,</a:t>
            </a:r>
            <a:r>
              <a:rPr sz="2000" b="1" spc="9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работ, услуг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286880" y="2599690"/>
            <a:ext cx="1888489" cy="836930"/>
          </a:xfrm>
          <a:custGeom>
            <a:avLst/>
            <a:gdLst/>
            <a:ahLst/>
            <a:cxnLst/>
            <a:rect l="l" t="t" r="r" b="b"/>
            <a:pathLst>
              <a:path w="1888490" h="836929">
                <a:moveTo>
                  <a:pt x="1852345" y="815840"/>
                </a:moveTo>
                <a:lnTo>
                  <a:pt x="1784731" y="823849"/>
                </a:lnTo>
                <a:lnTo>
                  <a:pt x="1782190" y="827024"/>
                </a:lnTo>
                <a:lnTo>
                  <a:pt x="1782571" y="830579"/>
                </a:lnTo>
                <a:lnTo>
                  <a:pt x="1783080" y="834008"/>
                </a:lnTo>
                <a:lnTo>
                  <a:pt x="1786255" y="836549"/>
                </a:lnTo>
                <a:lnTo>
                  <a:pt x="1789684" y="836040"/>
                </a:lnTo>
                <a:lnTo>
                  <a:pt x="1880620" y="825245"/>
                </a:lnTo>
                <a:lnTo>
                  <a:pt x="1874012" y="825245"/>
                </a:lnTo>
                <a:lnTo>
                  <a:pt x="1852345" y="815840"/>
                </a:lnTo>
                <a:close/>
              </a:path>
              <a:path w="1888490" h="836929">
                <a:moveTo>
                  <a:pt x="1864928" y="814344"/>
                </a:moveTo>
                <a:lnTo>
                  <a:pt x="1852345" y="815840"/>
                </a:lnTo>
                <a:lnTo>
                  <a:pt x="1874012" y="825245"/>
                </a:lnTo>
                <a:lnTo>
                  <a:pt x="1874950" y="823087"/>
                </a:lnTo>
                <a:lnTo>
                  <a:pt x="1871344" y="823087"/>
                </a:lnTo>
                <a:lnTo>
                  <a:pt x="1864928" y="814344"/>
                </a:lnTo>
                <a:close/>
              </a:path>
              <a:path w="1888490" h="836929">
                <a:moveTo>
                  <a:pt x="1823339" y="741044"/>
                </a:moveTo>
                <a:lnTo>
                  <a:pt x="1820544" y="743076"/>
                </a:lnTo>
                <a:lnTo>
                  <a:pt x="1817750" y="745236"/>
                </a:lnTo>
                <a:lnTo>
                  <a:pt x="1817115" y="749173"/>
                </a:lnTo>
                <a:lnTo>
                  <a:pt x="1819147" y="751966"/>
                </a:lnTo>
                <a:lnTo>
                  <a:pt x="1857463" y="804173"/>
                </a:lnTo>
                <a:lnTo>
                  <a:pt x="1879091" y="813562"/>
                </a:lnTo>
                <a:lnTo>
                  <a:pt x="1874012" y="825245"/>
                </a:lnTo>
                <a:lnTo>
                  <a:pt x="1880620" y="825245"/>
                </a:lnTo>
                <a:lnTo>
                  <a:pt x="1888109" y="824356"/>
                </a:lnTo>
                <a:lnTo>
                  <a:pt x="1829435" y="744474"/>
                </a:lnTo>
                <a:lnTo>
                  <a:pt x="1827403" y="741679"/>
                </a:lnTo>
                <a:lnTo>
                  <a:pt x="1823339" y="741044"/>
                </a:lnTo>
                <a:close/>
              </a:path>
              <a:path w="1888490" h="836929">
                <a:moveTo>
                  <a:pt x="1875789" y="813053"/>
                </a:moveTo>
                <a:lnTo>
                  <a:pt x="1864928" y="814344"/>
                </a:lnTo>
                <a:lnTo>
                  <a:pt x="1871344" y="823087"/>
                </a:lnTo>
                <a:lnTo>
                  <a:pt x="1875789" y="813053"/>
                </a:lnTo>
                <a:close/>
              </a:path>
              <a:path w="1888490" h="836929">
                <a:moveTo>
                  <a:pt x="1877921" y="813053"/>
                </a:moveTo>
                <a:lnTo>
                  <a:pt x="1875789" y="813053"/>
                </a:lnTo>
                <a:lnTo>
                  <a:pt x="1871344" y="823087"/>
                </a:lnTo>
                <a:lnTo>
                  <a:pt x="1874950" y="823087"/>
                </a:lnTo>
                <a:lnTo>
                  <a:pt x="1879091" y="813562"/>
                </a:lnTo>
                <a:lnTo>
                  <a:pt x="1877921" y="813053"/>
                </a:lnTo>
                <a:close/>
              </a:path>
              <a:path w="1888490" h="836929">
                <a:moveTo>
                  <a:pt x="4952" y="0"/>
                </a:moveTo>
                <a:lnTo>
                  <a:pt x="0" y="11683"/>
                </a:lnTo>
                <a:lnTo>
                  <a:pt x="1852345" y="815840"/>
                </a:lnTo>
                <a:lnTo>
                  <a:pt x="1864928" y="814344"/>
                </a:lnTo>
                <a:lnTo>
                  <a:pt x="1857463" y="804173"/>
                </a:lnTo>
                <a:lnTo>
                  <a:pt x="4952" y="0"/>
                </a:lnTo>
                <a:close/>
              </a:path>
              <a:path w="1888490" h="836929">
                <a:moveTo>
                  <a:pt x="1857463" y="804173"/>
                </a:moveTo>
                <a:lnTo>
                  <a:pt x="1864928" y="814344"/>
                </a:lnTo>
                <a:lnTo>
                  <a:pt x="1875789" y="813053"/>
                </a:lnTo>
                <a:lnTo>
                  <a:pt x="1877921" y="813053"/>
                </a:lnTo>
                <a:lnTo>
                  <a:pt x="1857463" y="804173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360041" y="2629915"/>
            <a:ext cx="1569720" cy="2012950"/>
          </a:xfrm>
          <a:custGeom>
            <a:avLst/>
            <a:gdLst/>
            <a:ahLst/>
            <a:cxnLst/>
            <a:rect l="l" t="t" r="r" b="b"/>
            <a:pathLst>
              <a:path w="1569720" h="2012950">
                <a:moveTo>
                  <a:pt x="103378" y="1923923"/>
                </a:moveTo>
                <a:lnTo>
                  <a:pt x="102362" y="1919986"/>
                </a:lnTo>
                <a:lnTo>
                  <a:pt x="96266" y="1916430"/>
                </a:lnTo>
                <a:lnTo>
                  <a:pt x="92456" y="1917446"/>
                </a:lnTo>
                <a:lnTo>
                  <a:pt x="58039" y="1976450"/>
                </a:lnTo>
                <a:lnTo>
                  <a:pt x="58039" y="1261364"/>
                </a:lnTo>
                <a:lnTo>
                  <a:pt x="45339" y="1261364"/>
                </a:lnTo>
                <a:lnTo>
                  <a:pt x="45339" y="1976450"/>
                </a:lnTo>
                <a:lnTo>
                  <a:pt x="10922" y="1917446"/>
                </a:lnTo>
                <a:lnTo>
                  <a:pt x="6985" y="1916430"/>
                </a:lnTo>
                <a:lnTo>
                  <a:pt x="4064" y="1918208"/>
                </a:lnTo>
                <a:lnTo>
                  <a:pt x="1016" y="1919986"/>
                </a:lnTo>
                <a:lnTo>
                  <a:pt x="0" y="1923923"/>
                </a:lnTo>
                <a:lnTo>
                  <a:pt x="51689" y="2012569"/>
                </a:lnTo>
                <a:lnTo>
                  <a:pt x="59093" y="1999869"/>
                </a:lnTo>
                <a:lnTo>
                  <a:pt x="103378" y="1923923"/>
                </a:lnTo>
                <a:close/>
              </a:path>
              <a:path w="1569720" h="2012950">
                <a:moveTo>
                  <a:pt x="1569339" y="10922"/>
                </a:moveTo>
                <a:lnTo>
                  <a:pt x="1562862" y="0"/>
                </a:lnTo>
                <a:lnTo>
                  <a:pt x="229450" y="796366"/>
                </a:lnTo>
                <a:lnTo>
                  <a:pt x="229450" y="811149"/>
                </a:lnTo>
                <a:lnTo>
                  <a:pt x="213499" y="820674"/>
                </a:lnTo>
                <a:lnTo>
                  <a:pt x="229438" y="811149"/>
                </a:lnTo>
                <a:lnTo>
                  <a:pt x="229450" y="796366"/>
                </a:lnTo>
                <a:lnTo>
                  <a:pt x="223507" y="799909"/>
                </a:lnTo>
                <a:lnTo>
                  <a:pt x="217385" y="811047"/>
                </a:lnTo>
                <a:lnTo>
                  <a:pt x="223507" y="799909"/>
                </a:lnTo>
                <a:lnTo>
                  <a:pt x="254635" y="743331"/>
                </a:lnTo>
                <a:lnTo>
                  <a:pt x="256286" y="740283"/>
                </a:lnTo>
                <a:lnTo>
                  <a:pt x="255270" y="736473"/>
                </a:lnTo>
                <a:lnTo>
                  <a:pt x="252222" y="734695"/>
                </a:lnTo>
                <a:lnTo>
                  <a:pt x="249047" y="733044"/>
                </a:lnTo>
                <a:lnTo>
                  <a:pt x="245237" y="734187"/>
                </a:lnTo>
                <a:lnTo>
                  <a:pt x="243586" y="737235"/>
                </a:lnTo>
                <a:lnTo>
                  <a:pt x="195707" y="823976"/>
                </a:lnTo>
                <a:lnTo>
                  <a:pt x="294767" y="822960"/>
                </a:lnTo>
                <a:lnTo>
                  <a:pt x="298196" y="822960"/>
                </a:lnTo>
                <a:lnTo>
                  <a:pt x="301117" y="820039"/>
                </a:lnTo>
                <a:lnTo>
                  <a:pt x="300990" y="813054"/>
                </a:lnTo>
                <a:lnTo>
                  <a:pt x="298996" y="811149"/>
                </a:lnTo>
                <a:lnTo>
                  <a:pt x="298069" y="810260"/>
                </a:lnTo>
                <a:lnTo>
                  <a:pt x="294640" y="810260"/>
                </a:lnTo>
                <a:lnTo>
                  <a:pt x="229831" y="810920"/>
                </a:lnTo>
                <a:lnTo>
                  <a:pt x="1569339" y="10922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175625" y="3913505"/>
            <a:ext cx="139065" cy="697230"/>
          </a:xfrm>
          <a:custGeom>
            <a:avLst/>
            <a:gdLst/>
            <a:ahLst/>
            <a:cxnLst/>
            <a:rect l="l" t="t" r="r" b="b"/>
            <a:pathLst>
              <a:path w="103504" h="587375">
                <a:moveTo>
                  <a:pt x="6984" y="491109"/>
                </a:moveTo>
                <a:lnTo>
                  <a:pt x="3936" y="492760"/>
                </a:lnTo>
                <a:lnTo>
                  <a:pt x="1015" y="494538"/>
                </a:lnTo>
                <a:lnTo>
                  <a:pt x="0" y="498475"/>
                </a:lnTo>
                <a:lnTo>
                  <a:pt x="1650" y="501523"/>
                </a:lnTo>
                <a:lnTo>
                  <a:pt x="51688" y="587121"/>
                </a:lnTo>
                <a:lnTo>
                  <a:pt x="59020" y="574548"/>
                </a:lnTo>
                <a:lnTo>
                  <a:pt x="45338" y="574548"/>
                </a:lnTo>
                <a:lnTo>
                  <a:pt x="45338" y="550780"/>
                </a:lnTo>
                <a:lnTo>
                  <a:pt x="12700" y="495046"/>
                </a:lnTo>
                <a:lnTo>
                  <a:pt x="10922" y="492125"/>
                </a:lnTo>
                <a:lnTo>
                  <a:pt x="6984" y="491109"/>
                </a:lnTo>
                <a:close/>
              </a:path>
              <a:path w="103504" h="587375">
                <a:moveTo>
                  <a:pt x="45338" y="550998"/>
                </a:moveTo>
                <a:lnTo>
                  <a:pt x="45338" y="574548"/>
                </a:lnTo>
                <a:lnTo>
                  <a:pt x="58038" y="574548"/>
                </a:lnTo>
                <a:lnTo>
                  <a:pt x="58038" y="571246"/>
                </a:lnTo>
                <a:lnTo>
                  <a:pt x="46100" y="571246"/>
                </a:lnTo>
                <a:lnTo>
                  <a:pt x="51625" y="561775"/>
                </a:lnTo>
                <a:lnTo>
                  <a:pt x="45338" y="550998"/>
                </a:lnTo>
                <a:close/>
              </a:path>
              <a:path w="103504" h="587375">
                <a:moveTo>
                  <a:pt x="96265" y="491109"/>
                </a:moveTo>
                <a:lnTo>
                  <a:pt x="92328" y="492125"/>
                </a:lnTo>
                <a:lnTo>
                  <a:pt x="90550" y="495046"/>
                </a:lnTo>
                <a:lnTo>
                  <a:pt x="58038" y="550780"/>
                </a:lnTo>
                <a:lnTo>
                  <a:pt x="58038" y="574548"/>
                </a:lnTo>
                <a:lnTo>
                  <a:pt x="59020" y="574548"/>
                </a:lnTo>
                <a:lnTo>
                  <a:pt x="103377" y="498475"/>
                </a:lnTo>
                <a:lnTo>
                  <a:pt x="102361" y="494538"/>
                </a:lnTo>
                <a:lnTo>
                  <a:pt x="99313" y="492760"/>
                </a:lnTo>
                <a:lnTo>
                  <a:pt x="96265" y="491109"/>
                </a:lnTo>
                <a:close/>
              </a:path>
              <a:path w="103504" h="587375">
                <a:moveTo>
                  <a:pt x="51625" y="561775"/>
                </a:moveTo>
                <a:lnTo>
                  <a:pt x="46100" y="571246"/>
                </a:lnTo>
                <a:lnTo>
                  <a:pt x="57150" y="571246"/>
                </a:lnTo>
                <a:lnTo>
                  <a:pt x="51625" y="561775"/>
                </a:lnTo>
                <a:close/>
              </a:path>
              <a:path w="103504" h="587375">
                <a:moveTo>
                  <a:pt x="58038" y="550998"/>
                </a:moveTo>
                <a:lnTo>
                  <a:pt x="51625" y="561775"/>
                </a:lnTo>
                <a:lnTo>
                  <a:pt x="57150" y="571246"/>
                </a:lnTo>
                <a:lnTo>
                  <a:pt x="58038" y="571246"/>
                </a:lnTo>
                <a:lnTo>
                  <a:pt x="58038" y="550998"/>
                </a:lnTo>
                <a:close/>
              </a:path>
              <a:path w="103504" h="587375">
                <a:moveTo>
                  <a:pt x="58038" y="0"/>
                </a:moveTo>
                <a:lnTo>
                  <a:pt x="45338" y="0"/>
                </a:lnTo>
                <a:lnTo>
                  <a:pt x="45338" y="550998"/>
                </a:lnTo>
                <a:lnTo>
                  <a:pt x="51625" y="561775"/>
                </a:lnTo>
                <a:lnTo>
                  <a:pt x="57912" y="550998"/>
                </a:lnTo>
                <a:lnTo>
                  <a:pt x="58038" y="0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40"/>
              </a:lnSpc>
            </a:pPr>
            <a:r>
              <a:rPr spc="-25" dirty="0"/>
              <a:t>10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" y="118311"/>
            <a:ext cx="796891" cy="83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79500" y="428625"/>
            <a:ext cx="8860155" cy="56578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Учет</a:t>
            </a:r>
            <a:r>
              <a:rPr sz="3600" b="1" cap="small" spc="9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spc="-5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доходов</a:t>
            </a:r>
            <a:r>
              <a:rPr sz="3600" b="1" cap="small" spc="1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по</a:t>
            </a:r>
            <a:r>
              <a:rPr sz="3600" b="1" cap="small" spc="1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УСН</a:t>
            </a:r>
            <a:r>
              <a:rPr sz="3600" b="1" cap="small" spc="-7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sz="3600" b="1" cap="small" spc="1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2025</a:t>
            </a:r>
            <a:r>
              <a:rPr sz="3600" b="1" cap="small" spc="-8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spc="-2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году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94335" y="1597025"/>
            <a:ext cx="10038080" cy="5392420"/>
          </a:xfrm>
          <a:prstGeom prst="rect">
            <a:avLst/>
          </a:prstGeom>
        </p:spPr>
        <p:txBody>
          <a:bodyPr vert="horz" wrap="square" lIns="0" tIns="13335" rIns="0" bIns="0" rtlCol="0">
            <a:noAutofit/>
          </a:bodyPr>
          <a:lstStyle/>
          <a:p>
            <a:pPr marR="345440" algn="ctr">
              <a:lnSpc>
                <a:spcPct val="100000"/>
              </a:lnSpc>
              <a:spcBef>
                <a:spcPts val="105"/>
              </a:spcBef>
            </a:pPr>
            <a:r>
              <a:rPr sz="28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Доходы</a:t>
            </a:r>
            <a:r>
              <a:rPr sz="2800" spc="-5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учитываются</a:t>
            </a:r>
            <a:r>
              <a:rPr sz="2800" spc="-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кассовым</a:t>
            </a:r>
            <a:r>
              <a:rPr sz="2800" spc="-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методом,</a:t>
            </a:r>
            <a:r>
              <a:rPr sz="2800" spc="-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как</a:t>
            </a:r>
            <a:r>
              <a:rPr sz="28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и</a:t>
            </a:r>
            <a:r>
              <a:rPr sz="2800" spc="-1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2800" spc="-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2024</a:t>
            </a:r>
            <a:r>
              <a:rPr sz="2800" spc="-4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spc="-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году</a:t>
            </a:r>
            <a:endParaRPr sz="2800" dirty="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</a:pPr>
            <a:endParaRPr sz="2800" dirty="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360"/>
              </a:spcBef>
            </a:pPr>
            <a:r>
              <a:rPr lang="ru-RU" altLang="" sz="280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80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!!!!</a:t>
            </a:r>
            <a:r>
              <a:rPr sz="2800" spc="-4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Выручка</a:t>
            </a:r>
            <a:r>
              <a:rPr sz="2800" spc="-55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для</a:t>
            </a:r>
            <a:r>
              <a:rPr sz="2800" spc="-3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800" spc="-35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и</a:t>
            </a:r>
            <a:r>
              <a:rPr sz="2800" spc="-4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доходы</a:t>
            </a:r>
            <a:r>
              <a:rPr sz="2800" spc="-3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по</a:t>
            </a:r>
            <a:r>
              <a:rPr sz="2800" spc="-3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УСН</a:t>
            </a:r>
            <a:r>
              <a:rPr sz="2800" spc="-35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могут</a:t>
            </a:r>
            <a:r>
              <a:rPr sz="2800" spc="-55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не</a:t>
            </a:r>
            <a:r>
              <a:rPr sz="2800" spc="-3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spc="-1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совпадать</a:t>
            </a:r>
            <a:r>
              <a:rPr lang="ru-RU" altLang="" sz="2800" spc="-10" dirty="0">
                <a:solidFill>
                  <a:srgbClr val="00B0F0"/>
                </a:solidFill>
                <a:latin typeface="Times New Roman" panose="02020603050405020304"/>
                <a:cs typeface="Times New Roman" panose="02020603050405020304"/>
              </a:rPr>
              <a:t>!!!</a:t>
            </a:r>
            <a:endParaRPr sz="2800" dirty="0">
              <a:solidFill>
                <a:srgbClr val="00B0F0"/>
              </a:solidFill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2420"/>
              </a:spcBef>
            </a:pPr>
            <a:r>
              <a:rPr lang="ru-RU" altLang="" sz="28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            </a:t>
            </a:r>
            <a:r>
              <a:rPr sz="28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2800" spc="-1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доходы по</a:t>
            </a:r>
            <a:r>
              <a:rPr sz="2800" spc="-1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УСН</a:t>
            </a:r>
            <a:r>
              <a:rPr sz="2800" spc="-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включайте</a:t>
            </a:r>
            <a:r>
              <a:rPr sz="28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выручку</a:t>
            </a:r>
            <a:r>
              <a:rPr sz="2800" spc="-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без</a:t>
            </a:r>
            <a:r>
              <a:rPr sz="28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НДС.</a:t>
            </a:r>
            <a:r>
              <a:rPr sz="2800" spc="-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</a:p>
          <a:p>
            <a:pPr>
              <a:lnSpc>
                <a:spcPct val="100000"/>
              </a:lnSpc>
              <a:spcBef>
                <a:spcPts val="2420"/>
              </a:spcBef>
            </a:pP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(п.</a:t>
            </a:r>
            <a:r>
              <a:rPr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1</a:t>
            </a:r>
            <a:r>
              <a:rPr sz="2400" spc="-1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ст.</a:t>
            </a:r>
            <a:r>
              <a:rPr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248,</a:t>
            </a:r>
            <a:r>
              <a:rPr sz="2400" spc="-1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п.</a:t>
            </a:r>
            <a:r>
              <a:rPr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1</a:t>
            </a:r>
            <a:r>
              <a:rPr sz="2400" spc="-1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ст.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346.15,</a:t>
            </a:r>
            <a:r>
              <a:rPr sz="2400" spc="-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пп.</a:t>
            </a:r>
            <a:r>
              <a:rPr sz="2400" spc="-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22</a:t>
            </a:r>
            <a:r>
              <a:rPr sz="2400" spc="-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п.</a:t>
            </a:r>
            <a:r>
              <a:rPr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1</a:t>
            </a:r>
            <a:r>
              <a:rPr sz="2400" spc="-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ст.</a:t>
            </a:r>
            <a:r>
              <a:rPr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346.16</a:t>
            </a:r>
            <a:r>
              <a:rPr sz="2400" spc="-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НК</a:t>
            </a:r>
            <a:r>
              <a:rPr sz="2400" spc="-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РФ,</a:t>
            </a:r>
            <a:r>
              <a:rPr sz="2400" spc="-1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Письмо</a:t>
            </a:r>
            <a:r>
              <a:rPr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Минфина</a:t>
            </a:r>
            <a:r>
              <a:rPr sz="2400" spc="-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России</a:t>
            </a:r>
            <a:r>
              <a:rPr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от</a:t>
            </a:r>
            <a:r>
              <a:rPr lang="ru-RU" altLang=""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23.01.2020 </a:t>
            </a:r>
            <a:r>
              <a:rPr lang="ru-RU" altLang=""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№</a:t>
            </a:r>
            <a:r>
              <a:rPr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24-01-08/3874)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2"/>
          </p:nvPr>
        </p:nvSpPr>
        <p:spPr>
          <a:xfrm>
            <a:off x="7663603" y="6887095"/>
            <a:ext cx="2495127" cy="235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40"/>
              </a:lnSpc>
            </a:pPr>
            <a:r>
              <a:rPr spc="-25" dirty="0"/>
              <a:t>1</a:t>
            </a:r>
            <a:r>
              <a:rPr lang="ru-RU" spc="-25" dirty="0"/>
              <a:t>3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" y="118311"/>
            <a:ext cx="796891" cy="83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82040" y="278569"/>
            <a:ext cx="9173210" cy="598562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vert="horz" wrap="square" lIns="0" tIns="36830" rIns="0" bIns="0" rtlCol="0">
            <a:spAutoFit/>
          </a:bodyPr>
          <a:lstStyle/>
          <a:p>
            <a:pPr marL="2945130" marR="5080" indent="-2933065">
              <a:lnSpc>
                <a:spcPct val="117000"/>
              </a:lnSpc>
              <a:spcBef>
                <a:spcPts val="290"/>
              </a:spcBef>
            </a:pPr>
            <a:r>
              <a:rPr sz="34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Вычеты</a:t>
            </a:r>
            <a:r>
              <a:rPr sz="3400" b="1" cap="small" spc="16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4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по</a:t>
            </a:r>
            <a:r>
              <a:rPr sz="3400" b="1" cap="small" spc="15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4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НДС</a:t>
            </a:r>
            <a:r>
              <a:rPr sz="3400" b="1" cap="small" spc="-2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4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при</a:t>
            </a:r>
            <a:r>
              <a:rPr sz="3400" b="1" cap="small" spc="18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400" b="1" cap="small" spc="-2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пониженных </a:t>
            </a:r>
            <a:r>
              <a:rPr sz="3400" b="1" cap="small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ставках</a:t>
            </a:r>
            <a:endParaRPr sz="3400" b="1" dirty="0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749155" y="6470091"/>
            <a:ext cx="229870" cy="2578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" dirty="0">
                <a:solidFill>
                  <a:srgbClr val="FFFFFF"/>
                </a:solidFill>
                <a:latin typeface="Times New Roman" panose="02020603050405020304"/>
                <a:cs typeface="Times New Roman" panose="02020603050405020304"/>
              </a:rPr>
              <a:t>1</a:t>
            </a:r>
            <a:r>
              <a:rPr lang="ru-RU" altLang="" sz="1600" b="1" spc="-25" dirty="0">
                <a:solidFill>
                  <a:srgbClr val="FFFFFF"/>
                </a:solidFill>
                <a:latin typeface="Times New Roman" panose="02020603050405020304"/>
                <a:cs typeface="Times New Roman" panose="02020603050405020304"/>
              </a:rPr>
              <a:t>4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746500" y="1596390"/>
            <a:ext cx="2349500" cy="911860"/>
          </a:xfrm>
          <a:prstGeom prst="rect">
            <a:avLst/>
          </a:prstGeom>
          <a:solidFill>
            <a:srgbClr val="EFEFEF"/>
          </a:solidFill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noAutofit/>
          </a:bodyPr>
          <a:lstStyle/>
          <a:p>
            <a:pPr marL="602615" algn="l">
              <a:lnSpc>
                <a:spcPct val="100000"/>
              </a:lnSpc>
              <a:spcBef>
                <a:spcPts val="295"/>
              </a:spcBef>
            </a:pPr>
            <a:r>
              <a:rPr sz="2800" b="1" dirty="0">
                <a:latin typeface="Times New Roman" panose="02020603050405020304"/>
                <a:cs typeface="Times New Roman" panose="02020603050405020304"/>
              </a:rPr>
              <a:t>База</a:t>
            </a:r>
            <a:r>
              <a:rPr sz="2800" b="1" spc="-25" dirty="0">
                <a:latin typeface="Times New Roman" panose="02020603050405020304"/>
                <a:cs typeface="Times New Roman" panose="02020603050405020304"/>
              </a:rPr>
              <a:t> НДС</a:t>
            </a:r>
            <a:endParaRPr sz="2800" dirty="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839848" y="2999168"/>
            <a:ext cx="1906905" cy="400685"/>
          </a:xfrm>
          <a:custGeom>
            <a:avLst/>
            <a:gdLst/>
            <a:ahLst/>
            <a:cxnLst/>
            <a:rect l="l" t="t" r="r" b="b"/>
            <a:pathLst>
              <a:path w="1906904" h="400685">
                <a:moveTo>
                  <a:pt x="1906904" y="0"/>
                </a:moveTo>
                <a:lnTo>
                  <a:pt x="0" y="0"/>
                </a:lnTo>
                <a:lnTo>
                  <a:pt x="0" y="400113"/>
                </a:lnTo>
                <a:lnTo>
                  <a:pt x="1906904" y="400113"/>
                </a:lnTo>
                <a:lnTo>
                  <a:pt x="1906904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839848" y="2999168"/>
            <a:ext cx="1906905" cy="400685"/>
          </a:xfrm>
          <a:prstGeom prst="rect">
            <a:avLst/>
          </a:prstGeom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95"/>
              </a:spcBef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Аванс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426834" y="2999168"/>
            <a:ext cx="1995170" cy="400685"/>
          </a:xfrm>
          <a:custGeom>
            <a:avLst/>
            <a:gdLst/>
            <a:ahLst/>
            <a:cxnLst/>
            <a:rect l="l" t="t" r="r" b="b"/>
            <a:pathLst>
              <a:path w="1995170" h="400685">
                <a:moveTo>
                  <a:pt x="1995042" y="0"/>
                </a:moveTo>
                <a:lnTo>
                  <a:pt x="0" y="0"/>
                </a:lnTo>
                <a:lnTo>
                  <a:pt x="0" y="400113"/>
                </a:lnTo>
                <a:lnTo>
                  <a:pt x="1995042" y="400113"/>
                </a:lnTo>
                <a:lnTo>
                  <a:pt x="1995042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426834" y="2999168"/>
            <a:ext cx="1995170" cy="400685"/>
          </a:xfrm>
          <a:prstGeom prst="rect">
            <a:avLst/>
          </a:prstGeom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95"/>
              </a:spcBef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Отгрузка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206045" y="3755212"/>
            <a:ext cx="2911475" cy="717550"/>
            <a:chOff x="6206045" y="3755212"/>
            <a:chExt cx="2911475" cy="717550"/>
          </a:xfrm>
        </p:grpSpPr>
        <p:sp>
          <p:nvSpPr>
            <p:cNvPr id="10" name="object 10"/>
            <p:cNvSpPr/>
            <p:nvPr/>
          </p:nvSpPr>
          <p:spPr>
            <a:xfrm>
              <a:off x="6210808" y="3759974"/>
              <a:ext cx="2901950" cy="708025"/>
            </a:xfrm>
            <a:custGeom>
              <a:avLst/>
              <a:gdLst/>
              <a:ahLst/>
              <a:cxnLst/>
              <a:rect l="l" t="t" r="r" b="b"/>
              <a:pathLst>
                <a:path w="2901950" h="708025">
                  <a:moveTo>
                    <a:pt x="2901949" y="0"/>
                  </a:moveTo>
                  <a:lnTo>
                    <a:pt x="0" y="0"/>
                  </a:lnTo>
                  <a:lnTo>
                    <a:pt x="0" y="707885"/>
                  </a:lnTo>
                  <a:lnTo>
                    <a:pt x="2901949" y="707885"/>
                  </a:lnTo>
                  <a:lnTo>
                    <a:pt x="2901949" y="0"/>
                  </a:lnTo>
                  <a:close/>
                </a:path>
              </a:pathLst>
            </a:custGeom>
            <a:solidFill>
              <a:srgbClr val="99CCFF"/>
            </a:solidFill>
            <a:ln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210808" y="3759974"/>
              <a:ext cx="2901950" cy="708025"/>
            </a:xfrm>
            <a:custGeom>
              <a:avLst/>
              <a:gdLst/>
              <a:ahLst/>
              <a:cxnLst/>
              <a:rect l="l" t="t" r="r" b="b"/>
              <a:pathLst>
                <a:path w="2901950" h="708025">
                  <a:moveTo>
                    <a:pt x="0" y="707885"/>
                  </a:moveTo>
                  <a:lnTo>
                    <a:pt x="2901949" y="707885"/>
                  </a:lnTo>
                  <a:lnTo>
                    <a:pt x="2901949" y="0"/>
                  </a:lnTo>
                  <a:lnTo>
                    <a:pt x="0" y="0"/>
                  </a:lnTo>
                  <a:lnTo>
                    <a:pt x="0" y="707885"/>
                  </a:lnTo>
                  <a:close/>
                </a:path>
              </a:pathLst>
            </a:custGeom>
            <a:ln w="9525"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6303009" y="3784853"/>
            <a:ext cx="2730500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5"/>
              </a:spcBef>
              <a:tabLst>
                <a:tab pos="1584960" algn="l"/>
                <a:tab pos="2446020" algn="l"/>
              </a:tabLst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Исчисляем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по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ставке</a:t>
            </a:r>
            <a:r>
              <a:rPr sz="2000" b="1" spc="-3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5%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702625" y="3748087"/>
            <a:ext cx="2192020" cy="1333500"/>
            <a:chOff x="1702625" y="3748087"/>
            <a:chExt cx="2192020" cy="1333500"/>
          </a:xfrm>
        </p:grpSpPr>
        <p:sp>
          <p:nvSpPr>
            <p:cNvPr id="14" name="object 14"/>
            <p:cNvSpPr/>
            <p:nvPr/>
          </p:nvSpPr>
          <p:spPr>
            <a:xfrm>
              <a:off x="1707388" y="3752850"/>
              <a:ext cx="2182495" cy="1323975"/>
            </a:xfrm>
            <a:custGeom>
              <a:avLst/>
              <a:gdLst/>
              <a:ahLst/>
              <a:cxnLst/>
              <a:rect l="l" t="t" r="r" b="b"/>
              <a:pathLst>
                <a:path w="2182495" h="1323975">
                  <a:moveTo>
                    <a:pt x="2182241" y="0"/>
                  </a:moveTo>
                  <a:lnTo>
                    <a:pt x="0" y="0"/>
                  </a:lnTo>
                  <a:lnTo>
                    <a:pt x="0" y="1323466"/>
                  </a:lnTo>
                  <a:lnTo>
                    <a:pt x="2182241" y="1323466"/>
                  </a:lnTo>
                  <a:lnTo>
                    <a:pt x="2182241" y="0"/>
                  </a:lnTo>
                  <a:close/>
                </a:path>
              </a:pathLst>
            </a:custGeom>
            <a:solidFill>
              <a:srgbClr val="99CCFF"/>
            </a:solidFill>
            <a:ln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707388" y="3752850"/>
              <a:ext cx="2182495" cy="1323975"/>
            </a:xfrm>
            <a:custGeom>
              <a:avLst/>
              <a:gdLst/>
              <a:ahLst/>
              <a:cxnLst/>
              <a:rect l="l" t="t" r="r" b="b"/>
              <a:pathLst>
                <a:path w="2182495" h="1323975">
                  <a:moveTo>
                    <a:pt x="0" y="1323466"/>
                  </a:moveTo>
                  <a:lnTo>
                    <a:pt x="2182241" y="1323466"/>
                  </a:lnTo>
                  <a:lnTo>
                    <a:pt x="2182241" y="0"/>
                  </a:lnTo>
                  <a:lnTo>
                    <a:pt x="0" y="0"/>
                  </a:lnTo>
                  <a:lnTo>
                    <a:pt x="0" y="1323466"/>
                  </a:lnTo>
                  <a:close/>
                </a:path>
              </a:pathLst>
            </a:custGeom>
            <a:ln w="9525"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799208" y="3777488"/>
            <a:ext cx="2013585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5"/>
              </a:spcBef>
              <a:tabLst>
                <a:tab pos="531495" algn="l"/>
                <a:tab pos="1442720" algn="l"/>
                <a:tab pos="1725930" algn="l"/>
              </a:tabLst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Исчисляем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НДС </a:t>
            </a:r>
            <a:r>
              <a:rPr sz="2000" b="1" spc="-50" dirty="0">
                <a:latin typeface="Times New Roman" panose="02020603050405020304"/>
                <a:cs typeface="Times New Roman" panose="02020603050405020304"/>
              </a:rPr>
              <a:t>с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аванса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	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по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5/105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799208" y="4387341"/>
            <a:ext cx="77343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ставке (7/107)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633283" y="3399282"/>
            <a:ext cx="5597525" cy="3892550"/>
            <a:chOff x="1633283" y="3399282"/>
            <a:chExt cx="5597525" cy="3892550"/>
          </a:xfrm>
        </p:grpSpPr>
        <p:sp>
          <p:nvSpPr>
            <p:cNvPr id="19" name="object 19"/>
            <p:cNvSpPr/>
            <p:nvPr/>
          </p:nvSpPr>
          <p:spPr>
            <a:xfrm>
              <a:off x="2755264" y="3399282"/>
              <a:ext cx="76200" cy="353695"/>
            </a:xfrm>
            <a:custGeom>
              <a:avLst/>
              <a:gdLst/>
              <a:ahLst/>
              <a:cxnLst/>
              <a:rect l="l" t="t" r="r" b="b"/>
              <a:pathLst>
                <a:path w="76200" h="353695">
                  <a:moveTo>
                    <a:pt x="31750" y="277368"/>
                  </a:moveTo>
                  <a:lnTo>
                    <a:pt x="0" y="277368"/>
                  </a:lnTo>
                  <a:lnTo>
                    <a:pt x="38100" y="353568"/>
                  </a:lnTo>
                  <a:lnTo>
                    <a:pt x="69850" y="290068"/>
                  </a:lnTo>
                  <a:lnTo>
                    <a:pt x="31750" y="290068"/>
                  </a:lnTo>
                  <a:lnTo>
                    <a:pt x="31750" y="277368"/>
                  </a:lnTo>
                  <a:close/>
                </a:path>
                <a:path w="76200" h="353695">
                  <a:moveTo>
                    <a:pt x="44450" y="0"/>
                  </a:moveTo>
                  <a:lnTo>
                    <a:pt x="31750" y="0"/>
                  </a:lnTo>
                  <a:lnTo>
                    <a:pt x="31750" y="290068"/>
                  </a:lnTo>
                  <a:lnTo>
                    <a:pt x="44450" y="290068"/>
                  </a:lnTo>
                  <a:lnTo>
                    <a:pt x="44450" y="0"/>
                  </a:lnTo>
                  <a:close/>
                </a:path>
                <a:path w="76200" h="353695">
                  <a:moveTo>
                    <a:pt x="76200" y="277368"/>
                  </a:moveTo>
                  <a:lnTo>
                    <a:pt x="44450" y="277368"/>
                  </a:lnTo>
                  <a:lnTo>
                    <a:pt x="44450" y="290068"/>
                  </a:lnTo>
                  <a:lnTo>
                    <a:pt x="69850" y="290068"/>
                  </a:lnTo>
                  <a:lnTo>
                    <a:pt x="76200" y="277368"/>
                  </a:lnTo>
                  <a:close/>
                </a:path>
              </a:pathLst>
            </a:custGeom>
            <a:solidFill>
              <a:srgbClr val="FF69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338573" y="6886841"/>
              <a:ext cx="2887345" cy="400685"/>
            </a:xfrm>
            <a:custGeom>
              <a:avLst/>
              <a:gdLst/>
              <a:ahLst/>
              <a:cxnLst/>
              <a:rect l="l" t="t" r="r" b="b"/>
              <a:pathLst>
                <a:path w="2887345" h="400684">
                  <a:moveTo>
                    <a:pt x="2886964" y="0"/>
                  </a:moveTo>
                  <a:lnTo>
                    <a:pt x="0" y="0"/>
                  </a:lnTo>
                  <a:lnTo>
                    <a:pt x="0" y="400113"/>
                  </a:lnTo>
                  <a:lnTo>
                    <a:pt x="2886964" y="400113"/>
                  </a:lnTo>
                  <a:lnTo>
                    <a:pt x="2886964" y="0"/>
                  </a:lnTo>
                  <a:close/>
                </a:path>
              </a:pathLst>
            </a:custGeom>
            <a:solidFill>
              <a:srgbClr val="EB6D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338573" y="6886841"/>
              <a:ext cx="2887345" cy="400685"/>
            </a:xfrm>
            <a:custGeom>
              <a:avLst/>
              <a:gdLst/>
              <a:ahLst/>
              <a:cxnLst/>
              <a:rect l="l" t="t" r="r" b="b"/>
              <a:pathLst>
                <a:path w="2887345" h="400684">
                  <a:moveTo>
                    <a:pt x="0" y="400113"/>
                  </a:moveTo>
                  <a:lnTo>
                    <a:pt x="2886964" y="400113"/>
                  </a:lnTo>
                  <a:lnTo>
                    <a:pt x="2886964" y="0"/>
                  </a:lnTo>
                  <a:lnTo>
                    <a:pt x="0" y="0"/>
                  </a:lnTo>
                  <a:lnTo>
                    <a:pt x="0" y="400113"/>
                  </a:lnTo>
                  <a:close/>
                </a:path>
              </a:pathLst>
            </a:custGeom>
            <a:ln w="9524"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638045" y="5478843"/>
              <a:ext cx="4733290" cy="1016000"/>
            </a:xfrm>
            <a:custGeom>
              <a:avLst/>
              <a:gdLst/>
              <a:ahLst/>
              <a:cxnLst/>
              <a:rect l="l" t="t" r="r" b="b"/>
              <a:pathLst>
                <a:path w="4733290" h="1016000">
                  <a:moveTo>
                    <a:pt x="4733162" y="0"/>
                  </a:moveTo>
                  <a:lnTo>
                    <a:pt x="0" y="0"/>
                  </a:lnTo>
                  <a:lnTo>
                    <a:pt x="0" y="1015657"/>
                  </a:lnTo>
                  <a:lnTo>
                    <a:pt x="4733162" y="1015657"/>
                  </a:lnTo>
                  <a:lnTo>
                    <a:pt x="4733162" y="0"/>
                  </a:lnTo>
                  <a:close/>
                </a:path>
              </a:pathLst>
            </a:custGeom>
            <a:solidFill>
              <a:srgbClr val="99CC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638045" y="5478843"/>
              <a:ext cx="4733290" cy="1016000"/>
            </a:xfrm>
            <a:custGeom>
              <a:avLst/>
              <a:gdLst/>
              <a:ahLst/>
              <a:cxnLst/>
              <a:rect l="l" t="t" r="r" b="b"/>
              <a:pathLst>
                <a:path w="4733290" h="1016000">
                  <a:moveTo>
                    <a:pt x="0" y="1015657"/>
                  </a:moveTo>
                  <a:lnTo>
                    <a:pt x="4733162" y="1015657"/>
                  </a:lnTo>
                  <a:lnTo>
                    <a:pt x="4733162" y="0"/>
                  </a:lnTo>
                  <a:lnTo>
                    <a:pt x="0" y="0"/>
                  </a:lnTo>
                  <a:lnTo>
                    <a:pt x="0" y="1015657"/>
                  </a:lnTo>
                  <a:close/>
                </a:path>
              </a:pathLst>
            </a:custGeom>
            <a:ln w="9524">
              <a:solidFill>
                <a:srgbClr val="CEB5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rgbClr val="002060"/>
                </a:solidFill>
              </a:endParaRPr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729739" y="5503926"/>
            <a:ext cx="4561840" cy="941069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R="5080" algn="just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При</a:t>
            </a:r>
            <a:r>
              <a:rPr sz="2000" b="1" spc="470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отгрузке</a:t>
            </a:r>
            <a:r>
              <a:rPr sz="2000" b="1" spc="484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исчисляем</a:t>
            </a:r>
            <a:r>
              <a:rPr sz="2000" b="1" spc="480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spc="484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по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ставке</a:t>
            </a:r>
            <a:r>
              <a:rPr sz="2000" b="1" spc="80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5%</a:t>
            </a:r>
            <a:r>
              <a:rPr sz="2000" b="1" spc="70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(7%)</a:t>
            </a:r>
            <a:r>
              <a:rPr sz="2000" b="1" spc="85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и</a:t>
            </a:r>
            <a:r>
              <a:rPr sz="2000" b="1" spc="85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ставим</a:t>
            </a:r>
            <a:r>
              <a:rPr sz="2000" b="1" spc="85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к</a:t>
            </a:r>
            <a:r>
              <a:rPr sz="2000" b="1" spc="80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вычету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по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ставке</a:t>
            </a:r>
            <a:r>
              <a:rPr sz="2000" b="1" spc="-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5/105</a:t>
            </a:r>
            <a:r>
              <a:rPr sz="2000" b="1" spc="-3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(7/107)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682367" y="2301747"/>
            <a:ext cx="4794250" cy="4585335"/>
          </a:xfrm>
          <a:custGeom>
            <a:avLst/>
            <a:gdLst/>
            <a:ahLst/>
            <a:cxnLst/>
            <a:rect l="l" t="t" r="r" b="b"/>
            <a:pathLst>
              <a:path w="4794250" h="4585334">
                <a:moveTo>
                  <a:pt x="163830" y="3089148"/>
                </a:moveTo>
                <a:lnTo>
                  <a:pt x="162902" y="3085592"/>
                </a:lnTo>
                <a:lnTo>
                  <a:pt x="162814" y="3085211"/>
                </a:lnTo>
                <a:lnTo>
                  <a:pt x="159766" y="3083433"/>
                </a:lnTo>
                <a:lnTo>
                  <a:pt x="156845" y="3081655"/>
                </a:lnTo>
                <a:lnTo>
                  <a:pt x="152908" y="3082671"/>
                </a:lnTo>
                <a:lnTo>
                  <a:pt x="151130" y="3085592"/>
                </a:lnTo>
                <a:lnTo>
                  <a:pt x="117779" y="3141116"/>
                </a:lnTo>
                <a:lnTo>
                  <a:pt x="122555" y="2774696"/>
                </a:lnTo>
                <a:lnTo>
                  <a:pt x="109855" y="2774569"/>
                </a:lnTo>
                <a:lnTo>
                  <a:pt x="105867" y="3080512"/>
                </a:lnTo>
                <a:lnTo>
                  <a:pt x="105105" y="3141116"/>
                </a:lnTo>
                <a:lnTo>
                  <a:pt x="104927" y="3151987"/>
                </a:lnTo>
                <a:lnTo>
                  <a:pt x="104813" y="3161411"/>
                </a:lnTo>
                <a:lnTo>
                  <a:pt x="104762" y="3164586"/>
                </a:lnTo>
                <a:lnTo>
                  <a:pt x="105067" y="3141116"/>
                </a:lnTo>
                <a:lnTo>
                  <a:pt x="73152" y="3084576"/>
                </a:lnTo>
                <a:lnTo>
                  <a:pt x="71564" y="3081655"/>
                </a:lnTo>
                <a:lnTo>
                  <a:pt x="71983" y="3081655"/>
                </a:lnTo>
                <a:lnTo>
                  <a:pt x="67564" y="3080512"/>
                </a:lnTo>
                <a:lnTo>
                  <a:pt x="64516" y="3082163"/>
                </a:lnTo>
                <a:lnTo>
                  <a:pt x="61468" y="3083941"/>
                </a:lnTo>
                <a:lnTo>
                  <a:pt x="60452" y="3087878"/>
                </a:lnTo>
                <a:lnTo>
                  <a:pt x="62103" y="3090926"/>
                </a:lnTo>
                <a:lnTo>
                  <a:pt x="110998" y="3177159"/>
                </a:lnTo>
                <a:lnTo>
                  <a:pt x="118541" y="3164586"/>
                </a:lnTo>
                <a:lnTo>
                  <a:pt x="162052" y="3092196"/>
                </a:lnTo>
                <a:lnTo>
                  <a:pt x="163830" y="3089148"/>
                </a:lnTo>
                <a:close/>
              </a:path>
              <a:path w="4794250" h="4585334">
                <a:moveTo>
                  <a:pt x="1067816" y="10922"/>
                </a:moveTo>
                <a:lnTo>
                  <a:pt x="1060958" y="381"/>
                </a:lnTo>
                <a:lnTo>
                  <a:pt x="26771" y="672515"/>
                </a:lnTo>
                <a:lnTo>
                  <a:pt x="55880" y="614680"/>
                </a:lnTo>
                <a:lnTo>
                  <a:pt x="57531" y="611505"/>
                </a:lnTo>
                <a:lnTo>
                  <a:pt x="56261" y="607695"/>
                </a:lnTo>
                <a:lnTo>
                  <a:pt x="53086" y="606171"/>
                </a:lnTo>
                <a:lnTo>
                  <a:pt x="49911" y="604520"/>
                </a:lnTo>
                <a:lnTo>
                  <a:pt x="46101" y="605790"/>
                </a:lnTo>
                <a:lnTo>
                  <a:pt x="44577" y="608965"/>
                </a:lnTo>
                <a:lnTo>
                  <a:pt x="0" y="697484"/>
                </a:lnTo>
                <a:lnTo>
                  <a:pt x="31280" y="695960"/>
                </a:lnTo>
                <a:lnTo>
                  <a:pt x="99060" y="692658"/>
                </a:lnTo>
                <a:lnTo>
                  <a:pt x="102374" y="692658"/>
                </a:lnTo>
                <a:lnTo>
                  <a:pt x="105156" y="689483"/>
                </a:lnTo>
                <a:lnTo>
                  <a:pt x="105029" y="686054"/>
                </a:lnTo>
                <a:lnTo>
                  <a:pt x="104902" y="682498"/>
                </a:lnTo>
                <a:lnTo>
                  <a:pt x="101993" y="679958"/>
                </a:lnTo>
                <a:lnTo>
                  <a:pt x="98425" y="679958"/>
                </a:lnTo>
                <a:lnTo>
                  <a:pt x="33832" y="683133"/>
                </a:lnTo>
                <a:lnTo>
                  <a:pt x="1067816" y="10922"/>
                </a:lnTo>
                <a:close/>
              </a:path>
              <a:path w="4794250" h="4585334">
                <a:moveTo>
                  <a:pt x="2427986" y="4496498"/>
                </a:moveTo>
                <a:lnTo>
                  <a:pt x="2426970" y="4492599"/>
                </a:lnTo>
                <a:lnTo>
                  <a:pt x="2420874" y="4489069"/>
                </a:lnTo>
                <a:lnTo>
                  <a:pt x="2417064" y="4490097"/>
                </a:lnTo>
                <a:lnTo>
                  <a:pt x="2382647" y="4549089"/>
                </a:lnTo>
                <a:lnTo>
                  <a:pt x="2382647" y="4192752"/>
                </a:lnTo>
                <a:lnTo>
                  <a:pt x="2369947" y="4192752"/>
                </a:lnTo>
                <a:lnTo>
                  <a:pt x="2369947" y="4549089"/>
                </a:lnTo>
                <a:lnTo>
                  <a:pt x="2335530" y="4490097"/>
                </a:lnTo>
                <a:lnTo>
                  <a:pt x="2331720" y="4489069"/>
                </a:lnTo>
                <a:lnTo>
                  <a:pt x="2325624" y="4492599"/>
                </a:lnTo>
                <a:lnTo>
                  <a:pt x="2324608" y="4496498"/>
                </a:lnTo>
                <a:lnTo>
                  <a:pt x="2326386" y="4499521"/>
                </a:lnTo>
                <a:lnTo>
                  <a:pt x="2376297" y="4585132"/>
                </a:lnTo>
                <a:lnTo>
                  <a:pt x="2383637" y="4572520"/>
                </a:lnTo>
                <a:lnTo>
                  <a:pt x="2426208" y="4499521"/>
                </a:lnTo>
                <a:lnTo>
                  <a:pt x="2427986" y="4496498"/>
                </a:lnTo>
                <a:close/>
              </a:path>
              <a:path w="4794250" h="4585334">
                <a:moveTo>
                  <a:pt x="4742053" y="697484"/>
                </a:moveTo>
                <a:lnTo>
                  <a:pt x="4741888" y="697230"/>
                </a:lnTo>
                <a:lnTo>
                  <a:pt x="4689094" y="613664"/>
                </a:lnTo>
                <a:lnTo>
                  <a:pt x="4687316" y="610616"/>
                </a:lnTo>
                <a:lnTo>
                  <a:pt x="4683379" y="609727"/>
                </a:lnTo>
                <a:lnTo>
                  <a:pt x="4680331" y="611632"/>
                </a:lnTo>
                <a:lnTo>
                  <a:pt x="4677207" y="613664"/>
                </a:lnTo>
                <a:lnTo>
                  <a:pt x="4677372" y="613664"/>
                </a:lnTo>
                <a:lnTo>
                  <a:pt x="4676521" y="617474"/>
                </a:lnTo>
                <a:lnTo>
                  <a:pt x="4678426" y="620395"/>
                </a:lnTo>
                <a:lnTo>
                  <a:pt x="4712881" y="675170"/>
                </a:lnTo>
                <a:lnTo>
                  <a:pt x="3416554" y="0"/>
                </a:lnTo>
                <a:lnTo>
                  <a:pt x="3410712" y="11303"/>
                </a:lnTo>
                <a:lnTo>
                  <a:pt x="4707153" y="686409"/>
                </a:lnTo>
                <a:lnTo>
                  <a:pt x="4642358" y="689483"/>
                </a:lnTo>
                <a:lnTo>
                  <a:pt x="4638929" y="689737"/>
                </a:lnTo>
                <a:lnTo>
                  <a:pt x="4636262" y="692658"/>
                </a:lnTo>
                <a:lnTo>
                  <a:pt x="4636389" y="696214"/>
                </a:lnTo>
                <a:lnTo>
                  <a:pt x="4636516" y="699643"/>
                </a:lnTo>
                <a:lnTo>
                  <a:pt x="4639564" y="702310"/>
                </a:lnTo>
                <a:lnTo>
                  <a:pt x="4642993" y="702183"/>
                </a:lnTo>
                <a:lnTo>
                  <a:pt x="4742053" y="697484"/>
                </a:lnTo>
                <a:close/>
              </a:path>
              <a:path w="4794250" h="4585334">
                <a:moveTo>
                  <a:pt x="4793742" y="1362583"/>
                </a:moveTo>
                <a:lnTo>
                  <a:pt x="4792599" y="1358646"/>
                </a:lnTo>
                <a:lnTo>
                  <a:pt x="4789678" y="1356868"/>
                </a:lnTo>
                <a:lnTo>
                  <a:pt x="4786630" y="1355090"/>
                </a:lnTo>
                <a:lnTo>
                  <a:pt x="4782693" y="1356106"/>
                </a:lnTo>
                <a:lnTo>
                  <a:pt x="4748390" y="1414894"/>
                </a:lnTo>
                <a:lnTo>
                  <a:pt x="4748276" y="1438529"/>
                </a:lnTo>
                <a:lnTo>
                  <a:pt x="4748276" y="1435354"/>
                </a:lnTo>
                <a:lnTo>
                  <a:pt x="4748276" y="1415110"/>
                </a:lnTo>
                <a:lnTo>
                  <a:pt x="4748276" y="1097534"/>
                </a:lnTo>
                <a:lnTo>
                  <a:pt x="4741989" y="1097534"/>
                </a:lnTo>
                <a:lnTo>
                  <a:pt x="4741989" y="1425892"/>
                </a:lnTo>
                <a:lnTo>
                  <a:pt x="4736465" y="1435354"/>
                </a:lnTo>
                <a:lnTo>
                  <a:pt x="4741977" y="1425892"/>
                </a:lnTo>
                <a:lnTo>
                  <a:pt x="4741989" y="1097534"/>
                </a:lnTo>
                <a:lnTo>
                  <a:pt x="4735576" y="1097534"/>
                </a:lnTo>
                <a:lnTo>
                  <a:pt x="4735690" y="1415110"/>
                </a:lnTo>
                <a:lnTo>
                  <a:pt x="4735576" y="1438529"/>
                </a:lnTo>
                <a:lnTo>
                  <a:pt x="4735576" y="1414894"/>
                </a:lnTo>
                <a:lnTo>
                  <a:pt x="4701286" y="1356106"/>
                </a:lnTo>
                <a:lnTo>
                  <a:pt x="4697349" y="1355090"/>
                </a:lnTo>
                <a:lnTo>
                  <a:pt x="4691253" y="1358646"/>
                </a:lnTo>
                <a:lnTo>
                  <a:pt x="4690237" y="1362583"/>
                </a:lnTo>
                <a:lnTo>
                  <a:pt x="4741926" y="1451229"/>
                </a:lnTo>
                <a:lnTo>
                  <a:pt x="4749343" y="1438529"/>
                </a:lnTo>
                <a:lnTo>
                  <a:pt x="4793742" y="1362583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4417821" y="6940068"/>
            <a:ext cx="2681479" cy="294953"/>
          </a:xfrm>
          <a:prstGeom prst="rect">
            <a:avLst/>
          </a:prstGeom>
          <a:solidFill>
            <a:srgbClr val="FF9933"/>
          </a:solidFill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85"/>
              </a:lnSpc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Ведем</a:t>
            </a:r>
            <a:r>
              <a:rPr sz="2000" b="1" spc="-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книгу</a:t>
            </a:r>
            <a:r>
              <a:rPr sz="2000" b="1" spc="-4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покупок</a:t>
            </a:r>
            <a:endParaRPr sz="2000" dirty="0"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" y="118311"/>
            <a:ext cx="796891" cy="83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66178" y="2582418"/>
            <a:ext cx="9439910" cy="0"/>
          </a:xfrm>
          <a:custGeom>
            <a:avLst/>
            <a:gdLst/>
            <a:ahLst/>
            <a:cxnLst/>
            <a:rect l="l" t="t" r="r" b="b"/>
            <a:pathLst>
              <a:path w="9439910">
                <a:moveTo>
                  <a:pt x="0" y="0"/>
                </a:moveTo>
                <a:lnTo>
                  <a:pt x="9439338" y="0"/>
                </a:lnTo>
              </a:path>
            </a:pathLst>
          </a:custGeom>
          <a:ln w="6350">
            <a:solidFill>
              <a:srgbClr val="21212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97510" y="1470025"/>
          <a:ext cx="10126345" cy="5648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25775"/>
                <a:gridCol w="7100570"/>
              </a:tblGrid>
              <a:tr h="756920">
                <a:tc>
                  <a:txBody>
                    <a:bodyPr/>
                    <a:lstStyle/>
                    <a:p>
                      <a:pPr marL="685800">
                        <a:lnSpc>
                          <a:spcPct val="100000"/>
                        </a:lnSpc>
                        <a:spcBef>
                          <a:spcPts val="1195"/>
                        </a:spcBef>
                      </a:pPr>
                      <a:r>
                        <a:rPr sz="1900" b="1" spc="114" dirty="0">
                          <a:latin typeface="Malgun Gothic" panose="020B0503020000020004" charset="-127"/>
                          <a:cs typeface="Malgun Gothic" panose="020B0503020000020004" charset="-127"/>
                        </a:rPr>
                        <a:t>Ситуация</a:t>
                      </a:r>
                      <a:endParaRPr sz="1900">
                        <a:latin typeface="Malgun Gothic" panose="020B0503020000020004" charset="-127"/>
                        <a:cs typeface="Malgun Gothic" panose="020B0503020000020004" charset="-127"/>
                      </a:endParaRPr>
                    </a:p>
                  </a:txBody>
                  <a:tcPr marL="0" marR="0" marT="151765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13335">
                        <a:lnSpc>
                          <a:spcPct val="100000"/>
                        </a:lnSpc>
                        <a:spcBef>
                          <a:spcPts val="1195"/>
                        </a:spcBef>
                      </a:pPr>
                      <a:r>
                        <a:rPr sz="1900" b="1" spc="65" dirty="0">
                          <a:latin typeface="Malgun Gothic" panose="020B0503020000020004" charset="-127"/>
                          <a:cs typeface="Malgun Gothic" panose="020B0503020000020004" charset="-127"/>
                        </a:rPr>
                        <a:t>Порядок</a:t>
                      </a:r>
                      <a:r>
                        <a:rPr sz="1900" b="1" spc="-95" dirty="0">
                          <a:latin typeface="Malgun Gothic" panose="020B0503020000020004" charset="-127"/>
                          <a:cs typeface="Malgun Gothic" panose="020B0503020000020004" charset="-127"/>
                        </a:rPr>
                        <a:t> </a:t>
                      </a:r>
                      <a:r>
                        <a:rPr sz="1900" b="1" spc="75" dirty="0">
                          <a:latin typeface="Malgun Gothic" panose="020B0503020000020004" charset="-127"/>
                          <a:cs typeface="Malgun Gothic" panose="020B0503020000020004" charset="-127"/>
                        </a:rPr>
                        <a:t>действий</a:t>
                      </a:r>
                      <a:r>
                        <a:rPr sz="1900" b="1" spc="-95" dirty="0">
                          <a:latin typeface="Malgun Gothic" panose="020B0503020000020004" charset="-127"/>
                          <a:cs typeface="Malgun Gothic" panose="020B0503020000020004" charset="-127"/>
                        </a:rPr>
                        <a:t> </a:t>
                      </a:r>
                      <a:r>
                        <a:rPr sz="1900" b="1" dirty="0">
                          <a:latin typeface="Malgun Gothic" panose="020B0503020000020004" charset="-127"/>
                          <a:cs typeface="Malgun Gothic" panose="020B0503020000020004" charset="-127"/>
                        </a:rPr>
                        <a:t>в</a:t>
                      </a:r>
                      <a:r>
                        <a:rPr sz="1900" b="1" spc="-95" dirty="0">
                          <a:latin typeface="Malgun Gothic" panose="020B0503020000020004" charset="-127"/>
                          <a:cs typeface="Malgun Gothic" panose="020B0503020000020004" charset="-127"/>
                        </a:rPr>
                        <a:t> </a:t>
                      </a:r>
                      <a:r>
                        <a:rPr sz="1900" b="1" spc="-25" dirty="0">
                          <a:latin typeface="Malgun Gothic" panose="020B0503020000020004" charset="-127"/>
                          <a:cs typeface="Malgun Gothic" panose="020B0503020000020004" charset="-127"/>
                        </a:rPr>
                        <a:t>2025</a:t>
                      </a:r>
                      <a:r>
                        <a:rPr sz="1900" b="1" spc="-125" dirty="0">
                          <a:latin typeface="Malgun Gothic" panose="020B0503020000020004" charset="-127"/>
                          <a:cs typeface="Malgun Gothic" panose="020B0503020000020004" charset="-127"/>
                        </a:rPr>
                        <a:t> </a:t>
                      </a:r>
                      <a:r>
                        <a:rPr sz="1900" b="1" spc="50" dirty="0">
                          <a:latin typeface="Malgun Gothic" panose="020B0503020000020004" charset="-127"/>
                          <a:cs typeface="Malgun Gothic" panose="020B0503020000020004" charset="-127"/>
                        </a:rPr>
                        <a:t>году</a:t>
                      </a:r>
                      <a:endParaRPr sz="1900">
                        <a:latin typeface="Malgun Gothic" panose="020B0503020000020004" charset="-127"/>
                        <a:cs typeface="Malgun Gothic" panose="020B0503020000020004" charset="-127"/>
                      </a:endParaRPr>
                    </a:p>
                  </a:txBody>
                  <a:tcPr marL="0" marR="0" marT="151765" marB="0"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99CCFF"/>
                    </a:solidFill>
                  </a:tcPr>
                </a:tc>
              </a:tr>
              <a:tr h="1845945">
                <a:tc>
                  <a:txBody>
                    <a:bodyPr/>
                    <a:lstStyle/>
                    <a:p>
                      <a:pPr marL="13335" marR="19875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Товар</a:t>
                      </a:r>
                      <a:r>
                        <a:rPr sz="1900" spc="3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9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купили</a:t>
                      </a:r>
                      <a:r>
                        <a:rPr sz="1900" spc="2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в</a:t>
                      </a:r>
                      <a:r>
                        <a:rPr sz="1900" spc="2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-2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2024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году,</a:t>
                      </a:r>
                      <a:r>
                        <a:rPr sz="1900" spc="21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отгрузили</a:t>
                      </a:r>
                      <a:r>
                        <a:rPr sz="1900" spc="19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-5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в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2025</a:t>
                      </a:r>
                      <a:r>
                        <a:rPr sz="1900" spc="-1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-2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году</a:t>
                      </a:r>
                    </a:p>
                  </a:txBody>
                  <a:tcPr marL="0" marR="0" marT="10160" marB="0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13335" marR="277495">
                        <a:lnSpc>
                          <a:spcPct val="100000"/>
                        </a:lnSpc>
                        <a:spcBef>
                          <a:spcPts val="80"/>
                        </a:spcBef>
                        <a:tabLst>
                          <a:tab pos="3397885" algn="l"/>
                        </a:tabLst>
                      </a:pP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Начислите</a:t>
                      </a:r>
                      <a:r>
                        <a:rPr sz="1900" spc="9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6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НДС</a:t>
                      </a:r>
                      <a:r>
                        <a:rPr sz="1900" spc="114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по</a:t>
                      </a:r>
                      <a:r>
                        <a:rPr sz="1900" spc="6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ставке</a:t>
                      </a:r>
                      <a:r>
                        <a:rPr sz="1900" spc="11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-5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5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	</a:t>
                      </a:r>
                      <a:r>
                        <a:rPr sz="1900" spc="9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или</a:t>
                      </a:r>
                      <a:r>
                        <a:rPr sz="1900" spc="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7</a:t>
                      </a:r>
                      <a:r>
                        <a:rPr sz="1900" spc="2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9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или</a:t>
                      </a:r>
                      <a:r>
                        <a:rPr sz="1900" spc="1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20</a:t>
                      </a:r>
                      <a:r>
                        <a:rPr sz="1900" spc="3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процентов</a:t>
                      </a:r>
                      <a:r>
                        <a:rPr sz="1900" spc="1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-2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на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сумму</a:t>
                      </a:r>
                      <a:r>
                        <a:rPr sz="1900" spc="-4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-1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отгрузки</a:t>
                      </a:r>
                    </a:p>
                  </a:txBody>
                  <a:tcPr marL="0" marR="0" marT="10160" marB="0">
                    <a:solidFill>
                      <a:srgbClr val="D9D9D9"/>
                    </a:solidFill>
                  </a:tcPr>
                </a:tc>
              </a:tr>
              <a:tr h="1484630">
                <a:tc>
                  <a:txBody>
                    <a:bodyPr/>
                    <a:lstStyle/>
                    <a:p>
                      <a:pPr marL="13335" marR="11493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Товар</a:t>
                      </a:r>
                      <a:r>
                        <a:rPr sz="1900" spc="18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отгрузили</a:t>
                      </a:r>
                      <a:r>
                        <a:rPr sz="1900" spc="17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-5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в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2024,</a:t>
                      </a:r>
                      <a:r>
                        <a:rPr sz="1900" spc="5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деньги</a:t>
                      </a:r>
                      <a:r>
                        <a:rPr sz="1900" spc="4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за</a:t>
                      </a:r>
                      <a:r>
                        <a:rPr sz="1900" spc="5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-2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него </a:t>
                      </a:r>
                      <a:r>
                        <a:rPr sz="1900" spc="5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получили</a:t>
                      </a:r>
                      <a:r>
                        <a:rPr sz="1900" spc="2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в</a:t>
                      </a:r>
                      <a:r>
                        <a:rPr sz="1900" spc="3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2025</a:t>
                      </a:r>
                      <a:r>
                        <a:rPr sz="1900" spc="4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-2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году</a:t>
                      </a:r>
                    </a:p>
                  </a:txBody>
                  <a:tcPr marL="0" marR="0" marT="10795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1333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Не</a:t>
                      </a:r>
                      <a:r>
                        <a:rPr sz="1900" spc="12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начисляйте</a:t>
                      </a:r>
                      <a:r>
                        <a:rPr sz="1900" spc="15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НДС,</a:t>
                      </a:r>
                      <a:r>
                        <a:rPr sz="1900" spc="14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т.к.</a:t>
                      </a:r>
                      <a:r>
                        <a:rPr sz="1900" spc="12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отгрузка</a:t>
                      </a:r>
                      <a:r>
                        <a:rPr sz="1900" spc="15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была</a:t>
                      </a:r>
                      <a:r>
                        <a:rPr sz="1900" spc="14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до</a:t>
                      </a:r>
                      <a:r>
                        <a:rPr sz="1900" spc="13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новых</a:t>
                      </a:r>
                      <a:r>
                        <a:rPr sz="1900" spc="13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-1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правил</a:t>
                      </a:r>
                    </a:p>
                  </a:txBody>
                  <a:tcPr marL="0" marR="0" marT="10795" marB="0">
                    <a:solidFill>
                      <a:srgbClr val="D9D9D9"/>
                    </a:solidFill>
                  </a:tcPr>
                </a:tc>
              </a:tr>
              <a:tr h="1561465">
                <a:tc>
                  <a:txBody>
                    <a:bodyPr/>
                    <a:lstStyle/>
                    <a:p>
                      <a:pPr marL="1333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1900" spc="-1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100-процентный</a:t>
                      </a:r>
                      <a:endParaRPr sz="1900">
                        <a:solidFill>
                          <a:srgbClr val="002060"/>
                        </a:solidFill>
                        <a:latin typeface="Microsoft Sans Serif" panose="020B0604020202020204"/>
                        <a:cs typeface="Microsoft Sans Serif" panose="020B0604020202020204"/>
                      </a:endParaRPr>
                    </a:p>
                    <a:p>
                      <a:pPr marL="13335" marR="58420">
                        <a:lnSpc>
                          <a:spcPct val="100000"/>
                        </a:lnSpc>
                      </a:pP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аванс</a:t>
                      </a:r>
                      <a:r>
                        <a:rPr sz="1900" spc="5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получили </a:t>
                      </a:r>
                      <a:r>
                        <a:rPr sz="1900" spc="-5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в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2024,</a:t>
                      </a:r>
                      <a:r>
                        <a:rPr sz="1900" spc="-2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товар</a:t>
                      </a:r>
                      <a:r>
                        <a:rPr sz="1900" spc="-3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-1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отгрузили</a:t>
                      </a:r>
                      <a:endParaRPr sz="1900">
                        <a:solidFill>
                          <a:srgbClr val="002060"/>
                        </a:solidFill>
                        <a:latin typeface="Microsoft Sans Serif" panose="020B0604020202020204"/>
                        <a:cs typeface="Microsoft Sans Serif" panose="020B0604020202020204"/>
                      </a:endParaRPr>
                    </a:p>
                    <a:p>
                      <a:pPr marL="13335">
                        <a:lnSpc>
                          <a:spcPct val="100000"/>
                        </a:lnSpc>
                      </a:pP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в</a:t>
                      </a:r>
                      <a:r>
                        <a:rPr sz="1900" spc="-1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2025</a:t>
                      </a:r>
                      <a:r>
                        <a:rPr sz="1900" spc="2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-2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году</a:t>
                      </a:r>
                    </a:p>
                  </a:txBody>
                  <a:tcPr marL="0" marR="0" marT="10795" marB="0"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13335">
                        <a:lnSpc>
                          <a:spcPct val="100000"/>
                        </a:lnSpc>
                        <a:spcBef>
                          <a:spcPts val="85"/>
                        </a:spcBef>
                        <a:tabLst>
                          <a:tab pos="3063240" algn="l"/>
                        </a:tabLst>
                      </a:pP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Начислите</a:t>
                      </a:r>
                      <a:r>
                        <a:rPr sz="1900" spc="10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6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НДС</a:t>
                      </a:r>
                      <a:r>
                        <a:rPr sz="1900" spc="114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ставке</a:t>
                      </a:r>
                      <a:r>
                        <a:rPr sz="1900" spc="11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-5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5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	</a:t>
                      </a:r>
                      <a:r>
                        <a:rPr sz="1900" spc="9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или</a:t>
                      </a:r>
                      <a:r>
                        <a:rPr sz="1900" spc="1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7</a:t>
                      </a:r>
                      <a:r>
                        <a:rPr sz="1900" spc="1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9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или</a:t>
                      </a:r>
                      <a:r>
                        <a:rPr sz="1900" spc="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20</a:t>
                      </a:r>
                      <a:r>
                        <a:rPr sz="1900" spc="3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процентов</a:t>
                      </a:r>
                      <a:r>
                        <a:rPr sz="1900" spc="1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-2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на</a:t>
                      </a:r>
                      <a:endParaRPr sz="1900">
                        <a:solidFill>
                          <a:srgbClr val="002060"/>
                        </a:solidFill>
                        <a:latin typeface="Microsoft Sans Serif" panose="020B0604020202020204"/>
                        <a:cs typeface="Microsoft Sans Serif" panose="020B0604020202020204"/>
                      </a:endParaRPr>
                    </a:p>
                    <a:p>
                      <a:pPr marL="13335">
                        <a:lnSpc>
                          <a:spcPct val="100000"/>
                        </a:lnSpc>
                      </a:pPr>
                      <a:r>
                        <a:rPr sz="190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сумму</a:t>
                      </a:r>
                      <a:r>
                        <a:rPr sz="1900" spc="-45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 </a:t>
                      </a:r>
                      <a:r>
                        <a:rPr sz="1900" spc="-10" dirty="0">
                          <a:solidFill>
                            <a:srgbClr val="002060"/>
                          </a:solidFill>
                          <a:latin typeface="Microsoft Sans Serif" panose="020B0604020202020204"/>
                          <a:cs typeface="Microsoft Sans Serif" panose="020B0604020202020204"/>
                        </a:rPr>
                        <a:t>отгрузки</a:t>
                      </a:r>
                    </a:p>
                  </a:txBody>
                  <a:tcPr marL="0" marR="0" marT="10795" marB="0"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sp>
        <p:nvSpPr>
          <p:cNvPr id="6" name="object 6"/>
          <p:cNvSpPr txBox="1">
            <a:spLocks noGrp="1"/>
          </p:cNvSpPr>
          <p:nvPr>
            <p:ph type="sldNum" sz="quarter" idx="12"/>
          </p:nvPr>
        </p:nvSpPr>
        <p:spPr>
          <a:xfrm>
            <a:off x="8028728" y="7193165"/>
            <a:ext cx="2495127" cy="235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40"/>
              </a:lnSpc>
            </a:pPr>
            <a:r>
              <a:rPr spc="-25" dirty="0"/>
              <a:t>1</a:t>
            </a:r>
            <a:r>
              <a:rPr lang="ru-RU" spc="-25" dirty="0"/>
              <a:t>5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" y="118311"/>
            <a:ext cx="796891" cy="83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object 2"/>
          <p:cNvSpPr txBox="1">
            <a:spLocks noGrp="1"/>
          </p:cNvSpPr>
          <p:nvPr/>
        </p:nvSpPr>
        <p:spPr>
          <a:xfrm>
            <a:off x="1003300" y="200025"/>
            <a:ext cx="9558655" cy="920115"/>
          </a:xfrm>
          <a:prstGeom prst="rect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txBody>
          <a:bodyPr vert="horz" wrap="square" lIns="0" tIns="491947" rIns="0" bIns="0" rtlCol="0" anchor="ctr" anchorCtr="0"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97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742315">
              <a:lnSpc>
                <a:spcPct val="100000"/>
              </a:lnSpc>
              <a:spcBef>
                <a:spcPts val="105"/>
              </a:spcBef>
            </a:pP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Переходные</a:t>
            </a:r>
            <a:r>
              <a:rPr sz="3600" b="1" cap="small" spc="-15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spc="-5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положения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84580" y="275908"/>
            <a:ext cx="9074150" cy="61912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vert="horz" wrap="square" lIns="0" tIns="65862" rIns="0" bIns="0" rtlCol="0">
            <a:spAutoFit/>
          </a:bodyPr>
          <a:lstStyle/>
          <a:p>
            <a:pPr marL="792480">
              <a:lnSpc>
                <a:spcPct val="100000"/>
              </a:lnSpc>
              <a:spcBef>
                <a:spcPts val="105"/>
              </a:spcBef>
            </a:pP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Переходные</a:t>
            </a:r>
            <a:r>
              <a:rPr sz="3600" b="1" cap="small" spc="-15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spc="-5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положения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302260" y="1838325"/>
            <a:ext cx="10022840" cy="5049520"/>
            <a:chOff x="810196" y="1836420"/>
            <a:chExt cx="8863965" cy="4231005"/>
          </a:xfrm>
        </p:grpSpPr>
        <p:sp>
          <p:nvSpPr>
            <p:cNvPr id="4" name="object 4"/>
            <p:cNvSpPr/>
            <p:nvPr/>
          </p:nvSpPr>
          <p:spPr>
            <a:xfrm>
              <a:off x="810196" y="1836432"/>
              <a:ext cx="8856980" cy="628650"/>
            </a:xfrm>
            <a:custGeom>
              <a:avLst/>
              <a:gdLst/>
              <a:ahLst/>
              <a:cxnLst/>
              <a:rect l="l" t="t" r="r" b="b"/>
              <a:pathLst>
                <a:path w="8856980" h="628650">
                  <a:moveTo>
                    <a:pt x="8856916" y="0"/>
                  </a:moveTo>
                  <a:lnTo>
                    <a:pt x="3744468" y="0"/>
                  </a:lnTo>
                  <a:lnTo>
                    <a:pt x="0" y="0"/>
                  </a:lnTo>
                  <a:lnTo>
                    <a:pt x="0" y="628256"/>
                  </a:lnTo>
                  <a:lnTo>
                    <a:pt x="3744404" y="628256"/>
                  </a:lnTo>
                  <a:lnTo>
                    <a:pt x="8856916" y="628256"/>
                  </a:lnTo>
                  <a:lnTo>
                    <a:pt x="8856916" y="0"/>
                  </a:lnTo>
                  <a:close/>
                </a:path>
              </a:pathLst>
            </a:custGeom>
            <a:solidFill>
              <a:srgbClr val="99CC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10196" y="2464689"/>
              <a:ext cx="3744595" cy="1532255"/>
            </a:xfrm>
            <a:custGeom>
              <a:avLst/>
              <a:gdLst/>
              <a:ahLst/>
              <a:cxnLst/>
              <a:rect l="l" t="t" r="r" b="b"/>
              <a:pathLst>
                <a:path w="3744595" h="1532254">
                  <a:moveTo>
                    <a:pt x="3744467" y="0"/>
                  </a:moveTo>
                  <a:lnTo>
                    <a:pt x="0" y="0"/>
                  </a:lnTo>
                  <a:lnTo>
                    <a:pt x="0" y="1532001"/>
                  </a:lnTo>
                  <a:lnTo>
                    <a:pt x="3744467" y="1532001"/>
                  </a:lnTo>
                  <a:lnTo>
                    <a:pt x="3744467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4600" y="2464689"/>
              <a:ext cx="5113020" cy="1532255"/>
            </a:xfrm>
            <a:custGeom>
              <a:avLst/>
              <a:gdLst/>
              <a:ahLst/>
              <a:cxnLst/>
              <a:rect l="l" t="t" r="r" b="b"/>
              <a:pathLst>
                <a:path w="5113020" h="1532254">
                  <a:moveTo>
                    <a:pt x="5112512" y="0"/>
                  </a:moveTo>
                  <a:lnTo>
                    <a:pt x="0" y="0"/>
                  </a:lnTo>
                  <a:lnTo>
                    <a:pt x="0" y="1532001"/>
                  </a:lnTo>
                  <a:lnTo>
                    <a:pt x="5112512" y="1532001"/>
                  </a:lnTo>
                  <a:lnTo>
                    <a:pt x="5112512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10196" y="3996690"/>
              <a:ext cx="3744595" cy="2070735"/>
            </a:xfrm>
            <a:custGeom>
              <a:avLst/>
              <a:gdLst/>
              <a:ahLst/>
              <a:cxnLst/>
              <a:rect l="l" t="t" r="r" b="b"/>
              <a:pathLst>
                <a:path w="3744595" h="2070735">
                  <a:moveTo>
                    <a:pt x="3744467" y="0"/>
                  </a:moveTo>
                  <a:lnTo>
                    <a:pt x="0" y="0"/>
                  </a:lnTo>
                  <a:lnTo>
                    <a:pt x="0" y="2070608"/>
                  </a:lnTo>
                  <a:lnTo>
                    <a:pt x="3744467" y="2070608"/>
                  </a:lnTo>
                  <a:lnTo>
                    <a:pt x="3744467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4600" y="3996690"/>
              <a:ext cx="5113020" cy="2070735"/>
            </a:xfrm>
            <a:custGeom>
              <a:avLst/>
              <a:gdLst/>
              <a:ahLst/>
              <a:cxnLst/>
              <a:rect l="l" t="t" r="r" b="b"/>
              <a:pathLst>
                <a:path w="5113020" h="2070735">
                  <a:moveTo>
                    <a:pt x="5112512" y="0"/>
                  </a:moveTo>
                  <a:lnTo>
                    <a:pt x="0" y="0"/>
                  </a:lnTo>
                  <a:lnTo>
                    <a:pt x="0" y="2070608"/>
                  </a:lnTo>
                  <a:lnTo>
                    <a:pt x="5112512" y="2070608"/>
                  </a:lnTo>
                  <a:lnTo>
                    <a:pt x="5112512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10196" y="2464689"/>
              <a:ext cx="8863965" cy="0"/>
            </a:xfrm>
            <a:custGeom>
              <a:avLst/>
              <a:gdLst/>
              <a:ahLst/>
              <a:cxnLst/>
              <a:rect l="l" t="t" r="r" b="b"/>
              <a:pathLst>
                <a:path w="8863965">
                  <a:moveTo>
                    <a:pt x="0" y="0"/>
                  </a:moveTo>
                  <a:lnTo>
                    <a:pt x="8863393" y="0"/>
                  </a:lnTo>
                </a:path>
              </a:pathLst>
            </a:custGeom>
            <a:ln w="6350">
              <a:solidFill>
                <a:srgbClr val="2121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667240" y="1836420"/>
              <a:ext cx="0" cy="631825"/>
            </a:xfrm>
            <a:custGeom>
              <a:avLst/>
              <a:gdLst/>
              <a:ahLst/>
              <a:cxnLst/>
              <a:rect l="l" t="t" r="r" b="b"/>
              <a:pathLst>
                <a:path h="631825">
                  <a:moveTo>
                    <a:pt x="0" y="0"/>
                  </a:moveTo>
                  <a:lnTo>
                    <a:pt x="0" y="631444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2101088" y="1976755"/>
            <a:ext cx="116332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Ситуация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117972" y="1978660"/>
            <a:ext cx="326136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Как</a:t>
            </a:r>
            <a:r>
              <a:rPr sz="2000" b="1" spc="-4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действовать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2000" b="1" spc="-3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2025</a:t>
            </a:r>
            <a:r>
              <a:rPr sz="2000" b="1" spc="-5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году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37845" y="2867025"/>
            <a:ext cx="8826500" cy="1243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  <a:tabLst>
                <a:tab pos="3757295" algn="l"/>
                <a:tab pos="6896100" algn="l"/>
              </a:tabLst>
            </a:pP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Частичный</a:t>
            </a:r>
            <a:r>
              <a:rPr sz="2000" spc="-7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аванс</a:t>
            </a:r>
            <a:r>
              <a:rPr sz="2000" spc="-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получили</a:t>
            </a:r>
            <a:r>
              <a:rPr sz="2000" spc="-6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	</a:t>
            </a:r>
            <a:r>
              <a:rPr lang="ru-RU" altLang=""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    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Начислите</a:t>
            </a:r>
            <a:r>
              <a:rPr sz="2000" spc="-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spc="-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по</a:t>
            </a:r>
            <a:r>
              <a:rPr sz="2000" spc="-4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ставке</a:t>
            </a:r>
            <a:r>
              <a:rPr sz="2000" spc="-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5</a:t>
            </a:r>
            <a:r>
              <a:rPr lang="ru-RU" altLang="" sz="2000" spc="-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или</a:t>
            </a:r>
            <a:r>
              <a:rPr sz="20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7</a:t>
            </a:r>
            <a:r>
              <a:rPr sz="2000" spc="-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или</a:t>
            </a:r>
            <a:r>
              <a:rPr sz="2000" spc="-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20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2024,</a:t>
            </a:r>
            <a:r>
              <a:rPr sz="2000" spc="-6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товар</a:t>
            </a:r>
            <a:r>
              <a:rPr sz="2000" spc="-4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отгрузили</a:t>
            </a:r>
            <a:r>
              <a:rPr sz="2000" spc="-4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2000" spc="-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2025</a:t>
            </a:r>
            <a:r>
              <a:rPr sz="2000" spc="-5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году</a:t>
            </a:r>
            <a:r>
              <a:rPr sz="2000" spc="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ru-RU" altLang="" sz="2000" spc="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     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процентов</a:t>
            </a:r>
            <a:endParaRPr sz="200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и</a:t>
            </a:r>
            <a:r>
              <a:rPr sz="2000" spc="-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тогда</a:t>
            </a:r>
            <a:r>
              <a:rPr sz="2000" spc="-6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же</a:t>
            </a:r>
            <a:r>
              <a:rPr sz="2000" spc="-5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получили</a:t>
            </a:r>
            <a:r>
              <a:rPr sz="2000" spc="-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от</a:t>
            </a:r>
            <a:endParaRPr sz="200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покупателя</a:t>
            </a:r>
            <a:r>
              <a:rPr sz="2000" spc="-7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остаток</a:t>
            </a:r>
            <a:r>
              <a:rPr sz="2000" spc="-8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оплаты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90854" y="4848225"/>
            <a:ext cx="3456304" cy="1245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Организация</a:t>
            </a:r>
            <a:r>
              <a:rPr sz="2000" spc="-9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заключила </a:t>
            </a:r>
            <a:r>
              <a:rPr sz="20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госконтракт.</a:t>
            </a:r>
            <a:r>
              <a:rPr sz="2000" spc="-4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Аванс</a:t>
            </a:r>
            <a:r>
              <a:rPr sz="2000" spc="-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получен</a:t>
            </a:r>
            <a:r>
              <a:rPr sz="2000" spc="-4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2024</a:t>
            </a:r>
            <a:r>
              <a:rPr sz="2000" spc="-4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году.</a:t>
            </a:r>
            <a:r>
              <a:rPr sz="20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Организация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исполняет</a:t>
            </a:r>
            <a:r>
              <a:rPr sz="2000" spc="-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контракт</a:t>
            </a:r>
            <a:r>
              <a:rPr sz="2000" spc="-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2000" spc="-4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2025</a:t>
            </a:r>
            <a:r>
              <a:rPr sz="2000" spc="-7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году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4736972" y="5210810"/>
            <a:ext cx="4209415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Начислите</a:t>
            </a:r>
            <a:r>
              <a:rPr sz="2000" spc="-3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spc="-3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ставке</a:t>
            </a:r>
            <a:r>
              <a:rPr sz="2000" spc="-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5</a:t>
            </a:r>
            <a:r>
              <a:rPr sz="2000" spc="4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или</a:t>
            </a:r>
            <a:r>
              <a:rPr sz="2000" spc="-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7</a:t>
            </a:r>
            <a:r>
              <a:rPr sz="2000" spc="-3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или</a:t>
            </a:r>
            <a:r>
              <a:rPr sz="2000" spc="-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20 </a:t>
            </a:r>
            <a:r>
              <a:rPr sz="20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процентов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12"/>
          </p:nvPr>
        </p:nvSpPr>
        <p:spPr>
          <a:xfrm>
            <a:off x="7861088" y="7210310"/>
            <a:ext cx="2495127" cy="235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840"/>
              </a:lnSpc>
            </a:pPr>
            <a:r>
              <a:rPr spc="-25" dirty="0"/>
              <a:t>1</a:t>
            </a:r>
            <a:r>
              <a:rPr lang="ru-RU" spc="-25" dirty="0"/>
              <a:t>6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" y="118311"/>
            <a:ext cx="796891" cy="83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222035" y="6824980"/>
            <a:ext cx="19685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50" dirty="0">
                <a:solidFill>
                  <a:srgbClr val="FFFFFF"/>
                </a:solidFill>
                <a:latin typeface="Times New Roman" panose="02020603050405020304"/>
                <a:cs typeface="Times New Roman" panose="02020603050405020304"/>
              </a:rPr>
              <a:t>2</a:t>
            </a:r>
            <a:endParaRPr sz="2700" dirty="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0030" y="1647825"/>
            <a:ext cx="10168255" cy="2700655"/>
          </a:xfrm>
          <a:prstGeom prst="rect">
            <a:avLst/>
          </a:prstGeom>
        </p:spPr>
        <p:txBody>
          <a:bodyPr vert="horz" wrap="square" lIns="0" tIns="12065" rIns="0" bIns="0" rtlCol="0">
            <a:noAutofit/>
          </a:bodyPr>
          <a:lstStyle/>
          <a:p>
            <a:pPr marL="12700" marR="5080" indent="575945" algn="ctr">
              <a:lnSpc>
                <a:spcPct val="115000"/>
              </a:lnSpc>
              <a:spcBef>
                <a:spcPts val="95"/>
              </a:spcBef>
              <a:tabLst>
                <a:tab pos="1196340" algn="l"/>
                <a:tab pos="2266950" algn="l"/>
                <a:tab pos="3322320" algn="l"/>
                <a:tab pos="4278630" algn="l"/>
                <a:tab pos="4967605" algn="l"/>
                <a:tab pos="7378700" algn="l"/>
              </a:tabLst>
            </a:pPr>
            <a:r>
              <a:rPr sz="40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sz="4000" b="1" spc="13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40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sz="4000" b="1" spc="13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40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января</a:t>
            </a:r>
            <a:r>
              <a:rPr sz="4000" b="1" spc="13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40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2025</a:t>
            </a:r>
            <a:r>
              <a:rPr sz="4000" b="1" spc="13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40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года</a:t>
            </a:r>
            <a:r>
              <a:rPr sz="4000" b="1" spc="13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40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все</a:t>
            </a:r>
            <a:r>
              <a:rPr sz="4000" b="1" spc="14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4000" b="1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налогоплательщики,</a:t>
            </a:r>
            <a:r>
              <a:rPr sz="4000" b="1" spc="15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4000" b="1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применяющие </a:t>
            </a:r>
            <a:r>
              <a:rPr sz="4000" b="1" spc="-2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УСН</a:t>
            </a:r>
            <a:r>
              <a:rPr lang="ru-RU" sz="4000" spc="-2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br>
              <a:rPr lang="ru-RU" sz="4000" spc="-25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sz="4000" spc="-20" dirty="0">
                <a:latin typeface="Times New Roman" panose="02020603050405020304" charset="0"/>
                <a:cs typeface="Times New Roman" panose="02020603050405020304" charset="0"/>
              </a:rPr>
              <a:t>(как</a:t>
            </a:r>
            <a:r>
              <a:rPr lang="ru-RU" sz="4000" spc="-2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4000" spc="-25" dirty="0">
                <a:latin typeface="Times New Roman" panose="02020603050405020304" charset="0"/>
                <a:cs typeface="Times New Roman" panose="02020603050405020304" charset="0"/>
              </a:rPr>
              <a:t>ИП,</a:t>
            </a:r>
            <a:r>
              <a:rPr lang="ru-RU" sz="4000" spc="-2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4000" spc="-25" dirty="0">
                <a:latin typeface="Times New Roman" panose="02020603050405020304" charset="0"/>
                <a:cs typeface="Times New Roman" panose="02020603050405020304" charset="0"/>
              </a:rPr>
              <a:t>так</a:t>
            </a:r>
            <a:r>
              <a:rPr lang="ru-RU" sz="4000" spc="-2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4000" spc="-5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ru-RU" sz="4000" spc="-5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4000" spc="-10" dirty="0">
                <a:latin typeface="Times New Roman" panose="02020603050405020304" charset="0"/>
                <a:cs typeface="Times New Roman" panose="02020603050405020304" charset="0"/>
              </a:rPr>
              <a:t>организации),</a:t>
            </a:r>
            <a:r>
              <a:rPr lang="ru-RU" sz="4000" spc="-1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4000" b="1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признаются</a:t>
            </a:r>
            <a:r>
              <a:rPr lang="ru-RU" sz="4000" b="1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4000" b="1" spc="-2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налогоплательщиками</a:t>
            </a:r>
            <a:r>
              <a:rPr sz="4000" b="1" spc="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sz="4000" b="1" spc="-2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НДС</a:t>
            </a:r>
            <a:r>
              <a:rPr lang="ru-RU" sz="4000" b="1" spc="-2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34315" y="6383020"/>
            <a:ext cx="10220325" cy="878840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12700" indent="0">
              <a:lnSpc>
                <a:spcPct val="100000"/>
              </a:lnSpc>
              <a:spcBef>
                <a:spcPts val="185"/>
              </a:spcBef>
              <a:buClr>
                <a:srgbClr val="000000"/>
              </a:buClr>
              <a:buFont typeface="Arial MT"/>
              <a:buNone/>
              <a:tabLst>
                <a:tab pos="354965" algn="l"/>
                <a:tab pos="3075940" algn="l"/>
              </a:tabLst>
            </a:pPr>
            <a:r>
              <a:rPr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Федеральный</a:t>
            </a:r>
            <a:r>
              <a:rPr sz="2400" spc="-5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закон</a:t>
            </a:r>
            <a:r>
              <a:rPr lang="ru-RU" altLang=""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от</a:t>
            </a:r>
            <a:r>
              <a:rPr sz="2400" spc="-1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12.07.2024</a:t>
            </a:r>
            <a:r>
              <a:rPr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года</a:t>
            </a:r>
            <a:r>
              <a:rPr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№176-</a:t>
            </a:r>
            <a:r>
              <a:rPr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ФЗ;</a:t>
            </a:r>
            <a:endParaRPr sz="240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12700" indent="0">
              <a:lnSpc>
                <a:spcPct val="100000"/>
              </a:lnSpc>
              <a:spcBef>
                <a:spcPts val="695"/>
              </a:spcBef>
              <a:buClr>
                <a:srgbClr val="000000"/>
              </a:buClr>
              <a:buFont typeface="Arial MT"/>
              <a:buNone/>
              <a:tabLst>
                <a:tab pos="354965" algn="l"/>
              </a:tabLst>
            </a:pP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Федеральный</a:t>
            </a:r>
            <a:r>
              <a:rPr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закон</a:t>
            </a:r>
            <a:r>
              <a:rPr sz="2400" spc="-3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от</a:t>
            </a:r>
            <a:r>
              <a:rPr sz="2400" spc="-4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08.08.2024</a:t>
            </a:r>
            <a:r>
              <a:rPr sz="2400" spc="-3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№</a:t>
            </a:r>
            <a:r>
              <a:rPr sz="2400" spc="-3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259-</a:t>
            </a:r>
            <a:r>
              <a:rPr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ФЗ</a:t>
            </a:r>
            <a:r>
              <a:rPr sz="25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" y="118311"/>
            <a:ext cx="796891" cy="83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Текстовое поле 6"/>
          <p:cNvSpPr txBox="1"/>
          <p:nvPr/>
        </p:nvSpPr>
        <p:spPr>
          <a:xfrm>
            <a:off x="1079500" y="123825"/>
            <a:ext cx="9430385" cy="68453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ru-RU" altLang="en-US" sz="36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НДС при УСН. Основные </a:t>
            </a:r>
            <a:r>
              <a:rPr lang="ru-RU" altLang="en-US" sz="3600" b="1" dirty="0" smtClean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правила</a:t>
            </a:r>
            <a:endParaRPr lang="ru-RU" altLang="en-US" sz="3600" b="1" dirty="0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834118" y="6317081"/>
            <a:ext cx="19685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50" dirty="0">
                <a:solidFill>
                  <a:srgbClr val="FFFFFF"/>
                </a:solidFill>
                <a:latin typeface="Times New Roman" panose="02020603050405020304"/>
                <a:cs typeface="Times New Roman" panose="02020603050405020304"/>
              </a:rPr>
              <a:t>3</a:t>
            </a:r>
            <a:endParaRPr sz="2700">
              <a:latin typeface="Times New Roman" panose="02020603050405020304"/>
              <a:cs typeface="Times New Roman" panose="02020603050405020304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75895" y="948690"/>
          <a:ext cx="10413365" cy="62299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91865"/>
                <a:gridCol w="3460750"/>
                <a:gridCol w="3460750"/>
              </a:tblGrid>
              <a:tr h="422910">
                <a:tc>
                  <a:txBody>
                    <a:bodyPr/>
                    <a:lstStyle/>
                    <a:p>
                      <a:pPr marL="916305">
                        <a:lnSpc>
                          <a:spcPts val="2060"/>
                        </a:lnSpc>
                      </a:pPr>
                      <a:endParaRPr sz="2000" b="1" spc="-10" dirty="0">
                        <a:solidFill>
                          <a:srgbClr val="002060"/>
                        </a:solidFill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916305">
                        <a:lnSpc>
                          <a:spcPts val="2060"/>
                        </a:lnSpc>
                      </a:pPr>
                      <a:r>
                        <a:rPr sz="2000" b="1" spc="-10" dirty="0">
                          <a:solidFill>
                            <a:schemeClr val="tx1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Изменения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2060"/>
                        </a:lnSpc>
                      </a:pPr>
                      <a:endParaRPr sz="2000" b="1" dirty="0">
                        <a:solidFill>
                          <a:srgbClr val="002060"/>
                        </a:solidFill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635" algn="ctr">
                        <a:lnSpc>
                          <a:spcPts val="2060"/>
                        </a:lnSpc>
                      </a:pPr>
                      <a:r>
                        <a:rPr sz="2000" b="1" dirty="0">
                          <a:solidFill>
                            <a:srgbClr val="00206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2024</a:t>
                      </a:r>
                      <a:r>
                        <a:rPr sz="2000" b="1" spc="-10" dirty="0">
                          <a:solidFill>
                            <a:srgbClr val="00206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000" b="1" spc="-25" dirty="0">
                          <a:solidFill>
                            <a:srgbClr val="00206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год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7150" algn="ctr">
                        <a:lnSpc>
                          <a:spcPts val="2060"/>
                        </a:lnSpc>
                      </a:pPr>
                      <a:endParaRPr sz="2000" b="1" dirty="0">
                        <a:solidFill>
                          <a:srgbClr val="0070C0"/>
                        </a:solidFill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marL="57150" algn="ctr">
                        <a:lnSpc>
                          <a:spcPts val="2060"/>
                        </a:lnSpc>
                      </a:pPr>
                      <a:r>
                        <a:rPr sz="2000" b="1" dirty="0">
                          <a:solidFill>
                            <a:srgbClr val="0070C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2025</a:t>
                      </a:r>
                      <a:r>
                        <a:rPr sz="2000" b="1" spc="5" dirty="0">
                          <a:solidFill>
                            <a:srgbClr val="0070C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000" b="1" spc="-25" dirty="0">
                          <a:solidFill>
                            <a:srgbClr val="0070C0"/>
                          </a:solidFill>
                          <a:latin typeface="Times New Roman" panose="02020603050405020304"/>
                          <a:cs typeface="Times New Roman" panose="02020603050405020304"/>
                        </a:rPr>
                        <a:t>год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89330">
                <a:tc>
                  <a:txBody>
                    <a:bodyPr/>
                    <a:lstStyle/>
                    <a:p>
                      <a:pPr marL="68580" marR="64135">
                        <a:lnSpc>
                          <a:spcPct val="100000"/>
                        </a:lnSpc>
                        <a:spcBef>
                          <a:spcPts val="910"/>
                        </a:spcBef>
                      </a:pP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Лимит</a:t>
                      </a:r>
                      <a:r>
                        <a:rPr sz="1900" b="1" spc="-4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spc="-2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доходов</a:t>
                      </a:r>
                      <a:r>
                        <a:rPr sz="1900" b="1" spc="-8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организаций</a:t>
                      </a:r>
                      <a:r>
                        <a:rPr sz="1900" b="1" spc="-2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за</a:t>
                      </a:r>
                      <a:r>
                        <a:rPr sz="1900" b="1" spc="-5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spc="-5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9 </a:t>
                      </a: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месяцев</a:t>
                      </a:r>
                      <a:r>
                        <a:rPr sz="1900" b="1" spc="-4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прошлого</a:t>
                      </a:r>
                      <a:r>
                        <a:rPr sz="1900" b="1" spc="-5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spc="-1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года</a:t>
                      </a:r>
                      <a:r>
                        <a:rPr sz="1900" b="1" spc="-7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spc="-2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для </a:t>
                      </a:r>
                      <a:r>
                        <a:rPr sz="1900" b="1" spc="-2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перехода</a:t>
                      </a:r>
                      <a:r>
                        <a:rPr sz="1900" b="1" spc="-1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на</a:t>
                      </a:r>
                      <a:r>
                        <a:rPr sz="1900" b="1" spc="-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spc="-2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УСН</a:t>
                      </a:r>
                    </a:p>
                  </a:txBody>
                  <a:tcPr marL="0" marR="0" marT="1155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188595">
                        <a:lnSpc>
                          <a:spcPts val="1920"/>
                        </a:lnSpc>
                        <a:spcBef>
                          <a:spcPts val="15"/>
                        </a:spcBef>
                      </a:pP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Для</a:t>
                      </a:r>
                      <a:r>
                        <a:rPr sz="1800" spc="-4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2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перехода</a:t>
                      </a:r>
                      <a:r>
                        <a:rPr sz="1800" spc="-3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на</a:t>
                      </a:r>
                      <a:r>
                        <a:rPr sz="1800" spc="-3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упрощенку</a:t>
                      </a:r>
                      <a:r>
                        <a:rPr sz="1800" spc="-1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5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2024</a:t>
                      </a:r>
                      <a:r>
                        <a:rPr sz="1800" spc="-7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1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года</a:t>
                      </a:r>
                      <a:r>
                        <a:rPr sz="1800" spc="-6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лимит</a:t>
                      </a:r>
                      <a:r>
                        <a:rPr sz="1800" spc="-2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1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составлял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149,51</a:t>
                      </a:r>
                      <a:r>
                        <a:rPr sz="1800" spc="-7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млн</a:t>
                      </a:r>
                      <a:r>
                        <a:rPr sz="1800" spc="-4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руб.</a:t>
                      </a:r>
                      <a:r>
                        <a:rPr sz="1800" spc="-5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(112,5</a:t>
                      </a:r>
                      <a:r>
                        <a:rPr sz="1800" spc="-5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млн</a:t>
                      </a:r>
                      <a:r>
                        <a:rPr sz="1800" spc="-4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2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руб.</a:t>
                      </a:r>
                      <a:endParaRPr sz="1800">
                        <a:solidFill>
                          <a:srgbClr val="002060"/>
                        </a:solidFill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68580">
                        <a:lnSpc>
                          <a:spcPts val="1805"/>
                        </a:lnSpc>
                      </a:pP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×</a:t>
                      </a:r>
                      <a:r>
                        <a:rPr sz="1800" spc="-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1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1,329)</a:t>
                      </a: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69215" marR="162560">
                        <a:lnSpc>
                          <a:spcPts val="1920"/>
                        </a:lnSpc>
                      </a:pPr>
                      <a:r>
                        <a:rPr sz="180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Для</a:t>
                      </a:r>
                      <a:r>
                        <a:rPr sz="1800" spc="-4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2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перехода</a:t>
                      </a:r>
                      <a:r>
                        <a:rPr sz="1800" spc="-3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на</a:t>
                      </a:r>
                      <a:r>
                        <a:rPr sz="1800" spc="-3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упрощенку</a:t>
                      </a:r>
                      <a:r>
                        <a:rPr sz="1800" spc="-1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5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 </a:t>
                      </a:r>
                      <a:r>
                        <a:rPr sz="180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2025</a:t>
                      </a:r>
                      <a:r>
                        <a:rPr sz="1800" spc="-6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1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года</a:t>
                      </a:r>
                      <a:r>
                        <a:rPr sz="1800" spc="-4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лимит</a:t>
                      </a:r>
                      <a:r>
                        <a:rPr sz="1800" b="0" spc="-1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составит</a:t>
                      </a:r>
                      <a:r>
                        <a:rPr sz="1800" b="1" spc="-3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337,5 </a:t>
                      </a: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млн</a:t>
                      </a:r>
                      <a:r>
                        <a:rPr sz="1800" b="1" spc="-3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руб.</a:t>
                      </a:r>
                      <a:r>
                        <a:rPr sz="1800" b="1" spc="-3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</a:t>
                      </a:r>
                      <a:r>
                        <a:rPr sz="1800" spc="-4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1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учетом </a:t>
                      </a:r>
                      <a:r>
                        <a:rPr sz="1800" spc="-2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коэффициента-</a:t>
                      </a:r>
                      <a:r>
                        <a:rPr sz="1800" spc="-1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дефлятора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</a:tr>
              <a:tr h="484505">
                <a:tc>
                  <a:txBody>
                    <a:bodyPr/>
                    <a:lstStyle/>
                    <a:p>
                      <a:pPr marL="68580">
                        <a:lnSpc>
                          <a:spcPts val="1870"/>
                        </a:lnSpc>
                      </a:pP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Лимит</a:t>
                      </a:r>
                      <a:r>
                        <a:rPr sz="1900" b="1" spc="-2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spc="-2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доходов</a:t>
                      </a:r>
                      <a:r>
                        <a:rPr sz="1900" b="1" spc="-7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для</a:t>
                      </a:r>
                      <a:r>
                        <a:rPr sz="1900" b="1" spc="-4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работы</a:t>
                      </a:r>
                      <a:r>
                        <a:rPr sz="1900" b="1" spc="-4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spc="-2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на</a:t>
                      </a:r>
                      <a:endParaRPr sz="1900" b="1">
                        <a:solidFill>
                          <a:schemeClr val="tx1"/>
                        </a:solidFill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68580">
                        <a:lnSpc>
                          <a:spcPts val="1865"/>
                        </a:lnSpc>
                      </a:pPr>
                      <a:r>
                        <a:rPr sz="1900" b="1" spc="-2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УСН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870"/>
                        </a:lnSpc>
                      </a:pP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265,8</a:t>
                      </a:r>
                      <a:r>
                        <a:rPr sz="1800" spc="-6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млн</a:t>
                      </a:r>
                      <a:r>
                        <a:rPr sz="1800" spc="-2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руб.</a:t>
                      </a:r>
                      <a:r>
                        <a:rPr sz="1800" spc="-4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(200</a:t>
                      </a:r>
                      <a:r>
                        <a:rPr sz="1800" spc="-5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млн</a:t>
                      </a:r>
                      <a:r>
                        <a:rPr sz="1800" spc="-4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руб.</a:t>
                      </a:r>
                      <a:r>
                        <a:rPr sz="1800" spc="-3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5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×</a:t>
                      </a:r>
                      <a:endParaRPr sz="1800">
                        <a:solidFill>
                          <a:srgbClr val="002060"/>
                        </a:solidFill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68580">
                        <a:lnSpc>
                          <a:spcPts val="1865"/>
                        </a:lnSpc>
                      </a:pPr>
                      <a:r>
                        <a:rPr sz="1800" spc="-1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1,329)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870"/>
                        </a:lnSpc>
                      </a:pP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450</a:t>
                      </a:r>
                      <a:r>
                        <a:rPr sz="1800" b="1" spc="-5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млн</a:t>
                      </a:r>
                      <a:r>
                        <a:rPr sz="1800" b="1" spc="-1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руб.</a:t>
                      </a:r>
                      <a:r>
                        <a:rPr sz="1800" b="1" spc="-3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</a:t>
                      </a:r>
                      <a:r>
                        <a:rPr sz="1800" b="0" spc="-4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0" spc="-1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учетом</a:t>
                      </a:r>
                      <a:endParaRPr sz="1800" b="0">
                        <a:solidFill>
                          <a:srgbClr val="0070C0"/>
                        </a:solidFill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69215">
                        <a:lnSpc>
                          <a:spcPts val="1865"/>
                        </a:lnSpc>
                      </a:pPr>
                      <a:r>
                        <a:rPr sz="1800" b="0" spc="-2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коэффициента-</a:t>
                      </a:r>
                      <a:r>
                        <a:rPr sz="1800" b="0" spc="-1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дефлятора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68580" marR="398145">
                        <a:lnSpc>
                          <a:spcPts val="1920"/>
                        </a:lnSpc>
                      </a:pP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Предельная</a:t>
                      </a:r>
                      <a:r>
                        <a:rPr sz="1900" b="1" spc="-7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spc="-1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остаточная </a:t>
                      </a: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стоимость</a:t>
                      </a:r>
                      <a:r>
                        <a:rPr sz="1900" b="1" spc="-5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основных</a:t>
                      </a:r>
                      <a:r>
                        <a:rPr sz="1900" b="1" spc="-4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spc="-1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средств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150</a:t>
                      </a:r>
                      <a:r>
                        <a:rPr sz="1800" spc="-4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млн</a:t>
                      </a:r>
                      <a:r>
                        <a:rPr sz="1800" spc="-1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2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руб.</a:t>
                      </a:r>
                    </a:p>
                  </a:txBody>
                  <a:tcPr marL="0" marR="0" marT="1162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69215" marR="689610">
                        <a:lnSpc>
                          <a:spcPts val="1920"/>
                        </a:lnSpc>
                      </a:pP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200</a:t>
                      </a:r>
                      <a:r>
                        <a:rPr sz="1800" b="1" spc="-5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млн</a:t>
                      </a:r>
                      <a:r>
                        <a:rPr sz="1800" b="1" spc="-1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руб.</a:t>
                      </a:r>
                      <a:r>
                        <a:rPr sz="1800" b="1" spc="-3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</a:t>
                      </a:r>
                      <a:r>
                        <a:rPr sz="1800" b="0" spc="-4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0" spc="-1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учетом </a:t>
                      </a:r>
                      <a:r>
                        <a:rPr sz="1800" b="0" spc="-2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коэффициента-</a:t>
                      </a:r>
                      <a:r>
                        <a:rPr sz="1800" b="0" spc="-1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дефлятора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</a:tr>
              <a:tr h="982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900" b="1">
                        <a:solidFill>
                          <a:schemeClr val="tx1"/>
                        </a:solidFill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68580" marR="1695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Лимит</a:t>
                      </a:r>
                      <a:r>
                        <a:rPr sz="1900" b="1" spc="-3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по</a:t>
                      </a:r>
                      <a:r>
                        <a:rPr sz="1900" b="1" spc="-4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средней</a:t>
                      </a:r>
                      <a:r>
                        <a:rPr sz="1900" b="1" spc="-3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spc="-1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численности работников</a:t>
                      </a: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292100">
                        <a:lnSpc>
                          <a:spcPts val="1920"/>
                        </a:lnSpc>
                        <a:spcBef>
                          <a:spcPts val="15"/>
                        </a:spcBef>
                      </a:pP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100</a:t>
                      </a:r>
                      <a:r>
                        <a:rPr sz="1800" spc="-5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чел.</a:t>
                      </a:r>
                      <a:r>
                        <a:rPr sz="1800" spc="-2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-</a:t>
                      </a:r>
                      <a:r>
                        <a:rPr sz="1800" spc="-3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для</a:t>
                      </a:r>
                      <a:r>
                        <a:rPr sz="1800" spc="-3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обычной</a:t>
                      </a:r>
                      <a:r>
                        <a:rPr sz="1800" spc="-3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1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ставки налога</a:t>
                      </a:r>
                      <a:endParaRPr sz="1800">
                        <a:solidFill>
                          <a:srgbClr val="002060"/>
                        </a:solidFill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68580">
                        <a:lnSpc>
                          <a:spcPts val="1855"/>
                        </a:lnSpc>
                      </a:pP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130</a:t>
                      </a:r>
                      <a:r>
                        <a:rPr sz="1800" spc="-4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чел.</a:t>
                      </a:r>
                      <a:r>
                        <a:rPr sz="1800" spc="-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-</a:t>
                      </a:r>
                      <a:r>
                        <a:rPr sz="1800" spc="-2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для</a:t>
                      </a:r>
                      <a:r>
                        <a:rPr sz="1800" spc="-2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1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повышенной</a:t>
                      </a:r>
                      <a:endParaRPr sz="1800">
                        <a:solidFill>
                          <a:srgbClr val="002060"/>
                        </a:solidFill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68580">
                        <a:lnSpc>
                          <a:spcPts val="1865"/>
                        </a:lnSpc>
                        <a:spcBef>
                          <a:spcPts val="5"/>
                        </a:spcBef>
                      </a:pP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ставки</a:t>
                      </a:r>
                      <a:r>
                        <a:rPr sz="1800" spc="-4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1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налога</a:t>
                      </a: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endParaRPr sz="1800">
                        <a:solidFill>
                          <a:srgbClr val="0070C0"/>
                        </a:solidFill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130</a:t>
                      </a:r>
                      <a:r>
                        <a:rPr sz="1800" b="1" spc="-4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чел.</a:t>
                      </a:r>
                    </a:p>
                  </a:txBody>
                  <a:tcPr marL="0" marR="0" marT="1257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</a:tr>
              <a:tr h="12465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 b="1">
                        <a:solidFill>
                          <a:schemeClr val="tx1"/>
                        </a:solidFill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endParaRPr sz="1900" b="1">
                        <a:solidFill>
                          <a:schemeClr val="tx1"/>
                        </a:solidFill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Повышенные</a:t>
                      </a:r>
                      <a:r>
                        <a:rPr sz="1900" b="1" spc="-1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ставки</a:t>
                      </a:r>
                      <a:r>
                        <a:rPr sz="1900" b="1" spc="-4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по</a:t>
                      </a:r>
                      <a:r>
                        <a:rPr sz="1900" b="1" spc="-3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spc="-2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УСН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184785">
                        <a:lnSpc>
                          <a:spcPts val="1920"/>
                        </a:lnSpc>
                      </a:pP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Применяются,</a:t>
                      </a:r>
                      <a:r>
                        <a:rPr sz="1800" spc="-2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если</a:t>
                      </a:r>
                      <a:r>
                        <a:rPr sz="1800" spc="-4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1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доходы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превысили</a:t>
                      </a:r>
                      <a:r>
                        <a:rPr sz="1800" spc="-3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199,35</a:t>
                      </a:r>
                      <a:r>
                        <a:rPr sz="1800" spc="-7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млн</a:t>
                      </a:r>
                      <a:r>
                        <a:rPr sz="1800" spc="-5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руб.</a:t>
                      </a:r>
                      <a:r>
                        <a:rPr sz="1800" spc="-5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2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или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средняя</a:t>
                      </a:r>
                      <a:r>
                        <a:rPr sz="1800" spc="-6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1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численность работников</a:t>
                      </a:r>
                      <a:r>
                        <a:rPr sz="1800" spc="-7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оказалась</a:t>
                      </a:r>
                      <a:r>
                        <a:rPr sz="1800" spc="-6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1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больше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100</a:t>
                      </a:r>
                      <a:r>
                        <a:rPr sz="1800" spc="-4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чел.,</a:t>
                      </a:r>
                      <a:r>
                        <a:rPr sz="1800" spc="-1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но</a:t>
                      </a:r>
                      <a:r>
                        <a:rPr sz="1800" spc="-2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не</a:t>
                      </a:r>
                      <a:r>
                        <a:rPr sz="1800" spc="-3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более</a:t>
                      </a:r>
                      <a:r>
                        <a:rPr sz="1800" spc="-1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130</a:t>
                      </a:r>
                      <a:r>
                        <a:rPr sz="1800" spc="-4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2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чел.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solidFill>
                          <a:srgbClr val="0070C0"/>
                        </a:solidFill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endParaRPr sz="1800">
                        <a:solidFill>
                          <a:srgbClr val="0070C0"/>
                        </a:solidFill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</a:pP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Не</a:t>
                      </a:r>
                      <a:r>
                        <a:rPr sz="1800" b="1" spc="-1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применяются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</a:tr>
              <a:tr h="14947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 b="1">
                        <a:solidFill>
                          <a:schemeClr val="tx1"/>
                        </a:solidFill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75"/>
                        </a:spcBef>
                      </a:pPr>
                      <a:endParaRPr sz="1900" b="1">
                        <a:solidFill>
                          <a:schemeClr val="tx1"/>
                        </a:solidFill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Обязанности</a:t>
                      </a:r>
                      <a:r>
                        <a:rPr sz="1900" b="1" spc="-1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по</a:t>
                      </a:r>
                      <a:r>
                        <a:rPr sz="1900" b="1" spc="-40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900" b="1" spc="-25" dirty="0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НДС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800">
                        <a:solidFill>
                          <a:srgbClr val="002060"/>
                        </a:solidFill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68580" marR="2451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Организации</a:t>
                      </a:r>
                      <a:r>
                        <a:rPr sz="1800" spc="1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и</a:t>
                      </a:r>
                      <a:r>
                        <a:rPr sz="1800" spc="-3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ИП</a:t>
                      </a:r>
                      <a:r>
                        <a:rPr sz="1800" spc="-3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на</a:t>
                      </a:r>
                      <a:r>
                        <a:rPr sz="1800" spc="-3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УСН</a:t>
                      </a:r>
                      <a:r>
                        <a:rPr sz="1800" spc="-3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2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не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обязаны</a:t>
                      </a:r>
                      <a:r>
                        <a:rPr sz="1800" spc="-4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платить</a:t>
                      </a:r>
                      <a:r>
                        <a:rPr sz="1800" spc="-3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НДС,</a:t>
                      </a:r>
                      <a:r>
                        <a:rPr sz="1800" spc="-7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если</a:t>
                      </a:r>
                      <a:r>
                        <a:rPr sz="1800" spc="-3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2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не 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выставляют</a:t>
                      </a:r>
                      <a:r>
                        <a:rPr sz="1800" spc="-6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2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счета-</a:t>
                      </a:r>
                      <a:r>
                        <a:rPr sz="180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фактуры</a:t>
                      </a:r>
                      <a:r>
                        <a:rPr sz="1800" spc="-7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spc="-50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 </a:t>
                      </a:r>
                      <a:r>
                        <a:rPr sz="1800" spc="-25" dirty="0">
                          <a:solidFill>
                            <a:srgbClr val="00206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НДС</a:t>
                      </a:r>
                    </a:p>
                  </a:txBody>
                  <a:tcPr marL="0" marR="0" marT="44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69215" marR="164465">
                        <a:lnSpc>
                          <a:spcPts val="1920"/>
                        </a:lnSpc>
                      </a:pPr>
                      <a:r>
                        <a:rPr sz="180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Все</a:t>
                      </a:r>
                      <a:r>
                        <a:rPr sz="1800" spc="-6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«упрощенцы»</a:t>
                      </a:r>
                      <a:r>
                        <a:rPr sz="1800" spc="-1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являются плательщиками</a:t>
                      </a:r>
                      <a:r>
                        <a:rPr sz="1800" spc="2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НДС,</a:t>
                      </a:r>
                      <a:r>
                        <a:rPr sz="1800" spc="-5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но</a:t>
                      </a:r>
                      <a:r>
                        <a:rPr sz="1800" spc="-1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есть </a:t>
                      </a:r>
                      <a:r>
                        <a:rPr sz="1800" b="1" spc="-1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возможность</a:t>
                      </a:r>
                      <a:r>
                        <a:rPr sz="1800" b="1" spc="-6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платить</a:t>
                      </a:r>
                      <a:r>
                        <a:rPr sz="1800" b="1" spc="-4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по </a:t>
                      </a: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пониженным</a:t>
                      </a:r>
                      <a:r>
                        <a:rPr sz="1800" b="1" spc="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ставкам</a:t>
                      </a:r>
                      <a:r>
                        <a:rPr sz="1800" b="1" spc="-5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5</a:t>
                      </a:r>
                      <a:r>
                        <a:rPr sz="1800" b="1" spc="-4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и</a:t>
                      </a:r>
                      <a:r>
                        <a:rPr sz="1800" b="1" spc="-5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7 </a:t>
                      </a: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процентов</a:t>
                      </a:r>
                      <a:r>
                        <a:rPr sz="1800" b="1" spc="-2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или</a:t>
                      </a:r>
                      <a:r>
                        <a:rPr sz="1800" b="1" spc="-1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освободиться</a:t>
                      </a:r>
                      <a:r>
                        <a:rPr sz="1800" b="1" spc="-3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от </a:t>
                      </a:r>
                      <a:r>
                        <a:rPr sz="1800" b="1" spc="-10" dirty="0">
                          <a:solidFill>
                            <a:srgbClr val="0070C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налога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FEFEF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75895" y="7210425"/>
            <a:ext cx="5771515" cy="289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solidFill>
                  <a:schemeClr val="tx1"/>
                </a:solidFill>
                <a:latin typeface="Arial Narrow" panose="020B0606020202030204" charset="0"/>
                <a:cs typeface="Arial Narrow" panose="020B0606020202030204" charset="0"/>
              </a:rPr>
              <a:t>Коэффициент-</a:t>
            </a:r>
            <a:r>
              <a:rPr sz="1800" dirty="0">
                <a:solidFill>
                  <a:schemeClr val="tx1"/>
                </a:solidFill>
                <a:latin typeface="Arial Narrow" panose="020B0606020202030204" charset="0"/>
                <a:cs typeface="Arial Narrow" panose="020B0606020202030204" charset="0"/>
              </a:rPr>
              <a:t>дефлятор</a:t>
            </a:r>
            <a:r>
              <a:rPr sz="1800" spc="-10" dirty="0">
                <a:solidFill>
                  <a:schemeClr val="tx1"/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sz="1800" dirty="0">
                <a:solidFill>
                  <a:schemeClr val="tx1"/>
                </a:solidFill>
                <a:latin typeface="Arial Narrow" panose="020B0606020202030204" charset="0"/>
                <a:cs typeface="Arial Narrow" panose="020B0606020202030204" charset="0"/>
              </a:rPr>
              <a:t>по</a:t>
            </a:r>
            <a:r>
              <a:rPr sz="1800" spc="-10" dirty="0">
                <a:solidFill>
                  <a:schemeClr val="tx1"/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sz="1800" dirty="0">
                <a:solidFill>
                  <a:schemeClr val="tx1"/>
                </a:solidFill>
                <a:latin typeface="Arial Narrow" panose="020B0606020202030204" charset="0"/>
                <a:cs typeface="Arial Narrow" panose="020B0606020202030204" charset="0"/>
              </a:rPr>
              <a:t>УСН</a:t>
            </a:r>
            <a:r>
              <a:rPr sz="1800" spc="-5" dirty="0">
                <a:solidFill>
                  <a:schemeClr val="tx1"/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sz="1800" dirty="0">
                <a:solidFill>
                  <a:schemeClr val="tx1"/>
                </a:solidFill>
                <a:latin typeface="Arial Narrow" panose="020B0606020202030204" charset="0"/>
                <a:cs typeface="Arial Narrow" panose="020B0606020202030204" charset="0"/>
              </a:rPr>
              <a:t>и для</a:t>
            </a:r>
            <a:r>
              <a:rPr sz="1800" spc="-10" dirty="0">
                <a:solidFill>
                  <a:schemeClr val="tx1"/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sz="1800" dirty="0">
                <a:solidFill>
                  <a:schemeClr val="tx1"/>
                </a:solidFill>
                <a:latin typeface="Arial Narrow" panose="020B0606020202030204" charset="0"/>
                <a:cs typeface="Arial Narrow" panose="020B0606020202030204" charset="0"/>
              </a:rPr>
              <a:t>ОС на</a:t>
            </a:r>
            <a:r>
              <a:rPr sz="1800" spc="10" dirty="0">
                <a:solidFill>
                  <a:schemeClr val="tx1"/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sz="1800" dirty="0">
                <a:solidFill>
                  <a:schemeClr val="tx1"/>
                </a:solidFill>
                <a:latin typeface="Arial Narrow" panose="020B0606020202030204" charset="0"/>
                <a:cs typeface="Arial Narrow" panose="020B0606020202030204" charset="0"/>
              </a:rPr>
              <a:t>2025</a:t>
            </a:r>
            <a:r>
              <a:rPr sz="1800" spc="-10" dirty="0">
                <a:solidFill>
                  <a:schemeClr val="tx1"/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sz="1800" dirty="0">
                <a:solidFill>
                  <a:schemeClr val="tx1"/>
                </a:solidFill>
                <a:latin typeface="Arial Narrow" panose="020B0606020202030204" charset="0"/>
                <a:cs typeface="Arial Narrow" panose="020B0606020202030204" charset="0"/>
              </a:rPr>
              <a:t>= </a:t>
            </a:r>
            <a:r>
              <a:rPr sz="1800" spc="-25" dirty="0">
                <a:solidFill>
                  <a:schemeClr val="tx1"/>
                </a:solidFill>
                <a:latin typeface="Arial Narrow" panose="020B0606020202030204" charset="0"/>
                <a:cs typeface="Arial Narrow" panose="020B0606020202030204" charset="0"/>
              </a:rPr>
              <a:t>1.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" y="47826"/>
            <a:ext cx="796891" cy="83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Текстовое поле 5"/>
          <p:cNvSpPr txBox="1"/>
          <p:nvPr/>
        </p:nvSpPr>
        <p:spPr>
          <a:xfrm>
            <a:off x="1079500" y="123825"/>
            <a:ext cx="9430385" cy="68453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ru-RU" altLang="en-US" sz="36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НДС при УСН. Основные </a:t>
            </a:r>
            <a:r>
              <a:rPr lang="ru-RU" altLang="en-US" sz="3600" b="1" dirty="0" smtClean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правила</a:t>
            </a:r>
            <a:endParaRPr lang="ru-RU" altLang="en-US" sz="3600" b="1" dirty="0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03300" y="210820"/>
            <a:ext cx="9460230" cy="65595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vert="horz" wrap="square" lIns="0" tIns="223088" rIns="0" bIns="0" rtlCol="0">
            <a:noAutofit/>
          </a:bodyPr>
          <a:lstStyle/>
          <a:p>
            <a:pPr marL="794385">
              <a:lnSpc>
                <a:spcPct val="100000"/>
              </a:lnSpc>
              <a:spcBef>
                <a:spcPts val="95"/>
              </a:spcBef>
            </a:pPr>
            <a:r>
              <a:rPr sz="34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sz="3400" b="1" cap="small" spc="9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получить</a:t>
            </a:r>
            <a:r>
              <a:rPr sz="3600" b="1" cap="small" spc="7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400" b="1" cap="small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освобождение</a:t>
            </a:r>
            <a:r>
              <a:rPr lang="ru-RU" sz="3400" b="1" cap="small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от НДС</a:t>
            </a:r>
            <a:r>
              <a:rPr sz="3400" b="1" cap="small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3200" y="1185545"/>
            <a:ext cx="10304145" cy="615442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71755" rIns="0" bIns="0" rtlCol="0">
            <a:noAutofit/>
          </a:bodyPr>
          <a:lstStyle/>
          <a:p>
            <a:pPr marL="12065" marR="5080" indent="0" algn="just">
              <a:lnSpc>
                <a:spcPct val="100000"/>
              </a:lnSpc>
              <a:spcBef>
                <a:spcPts val="565"/>
              </a:spcBef>
              <a:buClr>
                <a:srgbClr val="FD8537"/>
              </a:buClr>
              <a:buSzPct val="70000"/>
              <a:buFont typeface="Wingdings" panose="05000000000000000000"/>
              <a:buNone/>
              <a:tabLst>
                <a:tab pos="324485" algn="l"/>
              </a:tabLst>
            </a:pPr>
            <a:r>
              <a:rPr lang="ru-RU" altLang=""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Если</a:t>
            </a:r>
            <a:r>
              <a:rPr sz="2600" spc="36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доходы</a:t>
            </a:r>
            <a:r>
              <a:rPr sz="2600" spc="37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налогоплательщика</a:t>
            </a:r>
            <a:r>
              <a:rPr sz="2600" spc="37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УСН</a:t>
            </a:r>
            <a:r>
              <a:rPr sz="2600" spc="37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за</a:t>
            </a:r>
            <a:r>
              <a:rPr sz="2600" spc="37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2024</a:t>
            </a:r>
            <a:r>
              <a:rPr sz="2600" spc="37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год</a:t>
            </a:r>
            <a:r>
              <a:rPr lang="ru-RU" altLang=""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не</a:t>
            </a:r>
            <a:r>
              <a:rPr sz="2600" spc="37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 err="1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превысили</a:t>
            </a:r>
            <a:r>
              <a:rPr sz="2600" spc="39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sz="2600" spc="390" dirty="0" smtClean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  </a:t>
            </a:r>
            <a:r>
              <a:rPr sz="2600" b="1" dirty="0" smtClean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60</a:t>
            </a:r>
            <a:r>
              <a:rPr sz="2600" b="1" spc="365" dirty="0" smtClean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b="1" spc="-2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млн </a:t>
            </a:r>
            <a:r>
              <a:rPr sz="26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рублей</a:t>
            </a:r>
            <a:r>
              <a:rPr sz="26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,</a:t>
            </a:r>
            <a:r>
              <a:rPr sz="2600" spc="2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то</a:t>
            </a:r>
            <a:r>
              <a:rPr sz="2600" spc="4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sz="2600" spc="2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01.01.2025</a:t>
            </a:r>
            <a:r>
              <a:rPr sz="2600" spc="2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обязанность</a:t>
            </a:r>
            <a:r>
              <a:rPr lang="ru-RU" altLang=""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по</a:t>
            </a:r>
            <a:r>
              <a:rPr sz="2600" spc="3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исчислению</a:t>
            </a:r>
            <a:r>
              <a:rPr sz="2600" spc="4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sz="2600" spc="3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уплате</a:t>
            </a:r>
            <a:r>
              <a:rPr sz="2600" spc="3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НДС</a:t>
            </a:r>
            <a:r>
              <a:rPr sz="2600" spc="3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sz="2600" spc="2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spc="-1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бюджет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у</a:t>
            </a:r>
            <a:r>
              <a:rPr sz="2600" spc="-4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него</a:t>
            </a:r>
            <a:r>
              <a:rPr sz="2600" spc="-3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не</a:t>
            </a:r>
            <a:r>
              <a:rPr sz="2600" spc="-4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возникает</a:t>
            </a:r>
            <a:r>
              <a:rPr lang="ru-RU" altLang=""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(п.</a:t>
            </a:r>
            <a:r>
              <a:rPr sz="2600" spc="-4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sz="2600" spc="-4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spc="-2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ст.</a:t>
            </a:r>
            <a:r>
              <a:rPr sz="2600" spc="-3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145</a:t>
            </a:r>
            <a:r>
              <a:rPr sz="2600" spc="-7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НК</a:t>
            </a:r>
            <a:r>
              <a:rPr sz="2600" spc="-4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spc="-2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РФ).</a:t>
            </a:r>
          </a:p>
          <a:p>
            <a:pPr marL="12065" marR="8890" indent="0" algn="just">
              <a:lnSpc>
                <a:spcPct val="100000"/>
              </a:lnSpc>
              <a:spcBef>
                <a:spcPts val="715"/>
              </a:spcBef>
              <a:buSzPct val="70000"/>
              <a:buFont typeface="Wingdings" panose="05000000000000000000"/>
              <a:buNone/>
              <a:tabLst>
                <a:tab pos="324485" algn="l"/>
                <a:tab pos="387985" algn="l"/>
              </a:tabLst>
            </a:pPr>
            <a:r>
              <a:rPr lang="ru-RU" altLang=""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Освобождение</a:t>
            </a:r>
            <a:r>
              <a:rPr sz="2600" spc="47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от</a:t>
            </a:r>
            <a:r>
              <a:rPr sz="2600" spc="48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исчисления</a:t>
            </a:r>
            <a:r>
              <a:rPr sz="2600" spc="48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sz="2600" spc="47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уплаты</a:t>
            </a:r>
            <a:r>
              <a:rPr sz="2600" spc="47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НДС</a:t>
            </a:r>
            <a:r>
              <a:rPr sz="2600" spc="47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sz="2600" spc="46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бюджет</a:t>
            </a:r>
            <a:r>
              <a:rPr lang="ru-RU" altLang=""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spc="-1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предоставляется </a:t>
            </a:r>
            <a:r>
              <a:rPr sz="2600" b="1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автоматически</a:t>
            </a:r>
            <a:r>
              <a:rPr sz="2600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sz="2600" spc="-2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spc="-3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Уведомление</a:t>
            </a:r>
            <a:r>
              <a:rPr sz="2600" spc="-1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об</a:t>
            </a:r>
            <a:r>
              <a:rPr sz="2600" spc="-1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освобождении</a:t>
            </a:r>
            <a:r>
              <a:rPr sz="2600" spc="-1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от</a:t>
            </a:r>
            <a:r>
              <a:rPr sz="2600" spc="-1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уплаты</a:t>
            </a:r>
            <a:r>
              <a:rPr sz="2600" spc="-2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НДС</a:t>
            </a:r>
            <a:r>
              <a:rPr sz="2600" spc="-1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sz="2600" spc="-1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spc="-1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налоговый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орган</a:t>
            </a:r>
            <a:r>
              <a:rPr sz="2600" spc="-3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не</a:t>
            </a:r>
            <a:r>
              <a:rPr sz="2600" spc="-2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600" spc="-1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представляется.</a:t>
            </a:r>
          </a:p>
          <a:p>
            <a:pPr marL="12065" marR="6985" indent="0" algn="just">
              <a:lnSpc>
                <a:spcPct val="100000"/>
              </a:lnSpc>
              <a:spcBef>
                <a:spcPts val="710"/>
              </a:spcBef>
              <a:buClr>
                <a:srgbClr val="FD8537"/>
              </a:buClr>
              <a:buSzPct val="70000"/>
              <a:buFont typeface="Wingdings" panose="05000000000000000000"/>
              <a:buNone/>
              <a:tabLst>
                <a:tab pos="324485" algn="l"/>
              </a:tabLst>
            </a:pPr>
            <a:r>
              <a:rPr lang="ru-RU" altLang=""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Выставлять</a:t>
            </a:r>
            <a:r>
              <a:rPr sz="2800" spc="30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spc="-1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счета-</a:t>
            </a:r>
            <a:r>
              <a:rPr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фактуры,</a:t>
            </a:r>
            <a:r>
              <a:rPr sz="2800" spc="29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вести</a:t>
            </a:r>
            <a:r>
              <a:rPr sz="2800" spc="3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книгу</a:t>
            </a:r>
            <a:r>
              <a:rPr sz="2800" spc="30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продаж</a:t>
            </a:r>
            <a:r>
              <a:rPr sz="2800" spc="29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sz="2800" spc="3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книгу</a:t>
            </a:r>
            <a:r>
              <a:rPr sz="2800" spc="3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покупок,</a:t>
            </a:r>
            <a:r>
              <a:rPr sz="2800" spc="31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а</a:t>
            </a:r>
            <a:r>
              <a:rPr sz="2800" spc="30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spc="-1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также </a:t>
            </a:r>
            <a:r>
              <a:rPr sz="2800" b="1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сдавать</a:t>
            </a:r>
            <a:r>
              <a:rPr sz="2800" b="1" spc="9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b="1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декларацию</a:t>
            </a:r>
            <a:r>
              <a:rPr sz="2800" b="1" spc="8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b="1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по</a:t>
            </a:r>
            <a:r>
              <a:rPr sz="2800" b="1" spc="8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b="1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НДС</a:t>
            </a:r>
            <a:r>
              <a:rPr sz="2800" b="1" spc="8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(даже</a:t>
            </a:r>
            <a:r>
              <a:rPr sz="2800" spc="7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sz="2800" spc="9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«нулевыми»</a:t>
            </a:r>
            <a:r>
              <a:rPr sz="2800" spc="8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показателями)</a:t>
            </a:r>
            <a:r>
              <a:rPr lang="ru-RU" altLang=""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b="1" spc="-2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не </a:t>
            </a:r>
            <a:r>
              <a:rPr sz="2800" b="1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требуется</a:t>
            </a:r>
            <a:r>
              <a:rPr sz="2800" b="1" spc="-7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spc="-2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(ст.</a:t>
            </a:r>
            <a:r>
              <a:rPr sz="2800" spc="-6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168</a:t>
            </a:r>
            <a:r>
              <a:rPr sz="2800" spc="-8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НК</a:t>
            </a:r>
            <a:r>
              <a:rPr sz="2800" spc="-60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spc="-2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РФ)</a:t>
            </a:r>
            <a:r>
              <a:rPr lang="ru-RU" altLang="" sz="2800" spc="-25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marL="12065" marR="6985" indent="0" algn="just">
              <a:lnSpc>
                <a:spcPct val="80000"/>
              </a:lnSpc>
              <a:spcBef>
                <a:spcPts val="710"/>
              </a:spcBef>
              <a:buClr>
                <a:srgbClr val="FD8537"/>
              </a:buClr>
              <a:buSzPct val="70000"/>
              <a:buFont typeface="Wingdings" panose="05000000000000000000"/>
              <a:buNone/>
              <a:tabLst>
                <a:tab pos="324485" algn="l"/>
              </a:tabLst>
            </a:pPr>
            <a:r>
              <a:rPr sz="2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От</a:t>
            </a:r>
            <a:r>
              <a:rPr sz="2800" spc="7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НДС</a:t>
            </a:r>
            <a:r>
              <a:rPr sz="2800" spc="7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освобождаются</a:t>
            </a:r>
            <a:r>
              <a:rPr sz="2800" spc="7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плательщики</a:t>
            </a:r>
            <a:r>
              <a:rPr sz="2800" spc="7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УСН</a:t>
            </a:r>
            <a:r>
              <a:rPr sz="2800" spc="7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sz="2800" spc="7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доходами</a:t>
            </a:r>
            <a:r>
              <a:rPr sz="2800" spc="7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до</a:t>
            </a:r>
            <a:r>
              <a:rPr sz="2800" spc="7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60</a:t>
            </a:r>
            <a:r>
              <a:rPr sz="2800" spc="7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млн</a:t>
            </a:r>
            <a:r>
              <a:rPr sz="2800" spc="8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рублей,</a:t>
            </a:r>
            <a:r>
              <a:rPr sz="2800" spc="7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sz="2800" spc="7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том</a:t>
            </a:r>
            <a:r>
              <a:rPr sz="2800" spc="7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sz="280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числе</a:t>
            </a:r>
            <a:r>
              <a:rPr sz="2800" spc="7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spc="-2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при</a:t>
            </a:r>
            <a:r>
              <a:rPr lang="ru-RU" altLang="" sz="2800" spc="-2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реализации</a:t>
            </a:r>
            <a:r>
              <a:rPr lang="ru-RU" altLang="" sz="28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подакцизной</a:t>
            </a:r>
            <a:r>
              <a:rPr sz="2800" b="1" spc="-4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b="1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продукции</a:t>
            </a:r>
            <a:r>
              <a:rPr sz="2800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marL="12065" marR="6985" indent="0" algn="just">
              <a:lnSpc>
                <a:spcPct val="80000"/>
              </a:lnSpc>
              <a:spcBef>
                <a:spcPts val="710"/>
              </a:spcBef>
              <a:buClr>
                <a:srgbClr val="FD8537"/>
              </a:buClr>
              <a:buSzPct val="70000"/>
              <a:buFont typeface="Wingdings" panose="05000000000000000000"/>
              <a:buNone/>
              <a:tabLst>
                <a:tab pos="324485" algn="l"/>
              </a:tabLst>
            </a:pPr>
            <a:r>
              <a:rPr sz="28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Пункт</a:t>
            </a:r>
            <a:r>
              <a:rPr sz="2800" b="1" spc="-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2.ст.145</a:t>
            </a:r>
            <a:r>
              <a:rPr sz="2800" b="1" spc="-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НК РФ</a:t>
            </a:r>
            <a:r>
              <a:rPr sz="2800" b="1" spc="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не</a:t>
            </a:r>
            <a:r>
              <a:rPr sz="2800" b="1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распространяется</a:t>
            </a:r>
            <a:r>
              <a:rPr sz="28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на </a:t>
            </a:r>
            <a:r>
              <a:rPr sz="2800" b="1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упрощенцев.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821926" y="6420560"/>
            <a:ext cx="196850" cy="405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045"/>
              </a:lnSpc>
            </a:pPr>
            <a:r>
              <a:rPr sz="2700" spc="-50" dirty="0">
                <a:solidFill>
                  <a:srgbClr val="FFFFFF"/>
                </a:solidFill>
                <a:latin typeface="Times New Roman" panose="02020603050405020304"/>
                <a:cs typeface="Times New Roman" panose="02020603050405020304"/>
              </a:rPr>
              <a:t>4</a:t>
            </a:r>
            <a:endParaRPr sz="2700"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" y="118311"/>
            <a:ext cx="796891" cy="83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18440" y="1174115"/>
          <a:ext cx="10333990" cy="61683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91410"/>
                <a:gridCol w="2226310"/>
                <a:gridCol w="2123440"/>
                <a:gridCol w="1875155"/>
                <a:gridCol w="1717675"/>
              </a:tblGrid>
              <a:tr h="46482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endParaRPr sz="2400" b="1" spc="-25" dirty="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400" b="1" spc="-25" dirty="0">
                          <a:latin typeface="Arial Narrow" panose="020B0606020202030204" charset="0"/>
                          <a:cs typeface="Arial Narrow" panose="020B0606020202030204" charset="0"/>
                        </a:rPr>
                        <a:t>Доход</a:t>
                      </a:r>
                      <a:r>
                        <a:rPr sz="2400" b="1" spc="-65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4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за</a:t>
                      </a:r>
                      <a:r>
                        <a:rPr sz="2400" b="1" spc="-20" dirty="0">
                          <a:latin typeface="Arial Narrow" panose="020B0606020202030204" charset="0"/>
                          <a:cs typeface="Arial Narrow" panose="020B0606020202030204" charset="0"/>
                        </a:rPr>
                        <a:t> 2024</a:t>
                      </a:r>
                      <a:r>
                        <a:rPr lang="ru-RU" sz="2400" b="1" spc="-20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400" b="1" spc="-25" dirty="0">
                          <a:latin typeface="Arial Narrow" panose="020B0606020202030204" charset="0"/>
                          <a:cs typeface="Arial Narrow" panose="020B0606020202030204" charset="0"/>
                        </a:rPr>
                        <a:t>год</a:t>
                      </a:r>
                      <a:endParaRPr sz="240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51498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endParaRPr sz="2400" b="1" spc="-10" dirty="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51498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400" b="1" spc="-10" dirty="0">
                          <a:latin typeface="Arial Narrow" panose="020B0606020202030204" charset="0"/>
                          <a:cs typeface="Arial Narrow" panose="020B0606020202030204" charset="0"/>
                        </a:rPr>
                        <a:t>Ставка</a:t>
                      </a: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43370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endParaRPr sz="2400" b="1" spc="-10" dirty="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43370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400" b="1" spc="-10" dirty="0">
                          <a:latin typeface="Arial Narrow" panose="020B0606020202030204" charset="0"/>
                          <a:cs typeface="Arial Narrow" panose="020B0606020202030204" charset="0"/>
                        </a:rPr>
                        <a:t>Условие</a:t>
                      </a: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92455" algn="l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4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Право</a:t>
                      </a:r>
                      <a:r>
                        <a:rPr sz="2400" b="1" spc="-45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4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на</a:t>
                      </a:r>
                      <a:r>
                        <a:rPr sz="2400" b="1" spc="-25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400" b="1" spc="-20" dirty="0">
                          <a:latin typeface="Arial Narrow" panose="020B0606020202030204" charset="0"/>
                          <a:cs typeface="Arial Narrow" panose="020B0606020202030204" charset="0"/>
                        </a:rPr>
                        <a:t>вычет</a:t>
                      </a:r>
                      <a:endParaRPr sz="240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</a:txBody>
                  <a:tcPr marL="0" marR="0" marT="1016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879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b="1" spc="-10" dirty="0">
                          <a:latin typeface="Arial Narrow" panose="020B0606020202030204" charset="0"/>
                          <a:cs typeface="Arial Narrow" panose="020B0606020202030204" charset="0"/>
                        </a:rPr>
                        <a:t>Входной</a:t>
                      </a:r>
                      <a:endParaRPr sz="2000" b="1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2000" b="1" spc="-25" dirty="0">
                          <a:latin typeface="Arial Narrow" panose="020B0606020202030204" charset="0"/>
                          <a:cs typeface="Arial Narrow" panose="020B0606020202030204" charset="0"/>
                        </a:rPr>
                        <a:t>НДС</a:t>
                      </a:r>
                      <a:endParaRPr sz="2000" b="1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</a:txBody>
                  <a:tcPr marL="0" marR="0" marT="10160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44132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НДС</a:t>
                      </a:r>
                      <a:r>
                        <a:rPr sz="2000" b="1" spc="-35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000" b="1" spc="-50" dirty="0">
                          <a:latin typeface="Arial Narrow" panose="020B0606020202030204" charset="0"/>
                          <a:cs typeface="Arial Narrow" panose="020B0606020202030204" charset="0"/>
                        </a:rPr>
                        <a:t>с</a:t>
                      </a:r>
                      <a:endParaRPr sz="2000" b="1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43878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2000" b="1" spc="-10" dirty="0">
                          <a:latin typeface="Arial Narrow" panose="020B0606020202030204" charset="0"/>
                          <a:cs typeface="Arial Narrow" panose="020B0606020202030204" charset="0"/>
                        </a:rPr>
                        <a:t>аванса</a:t>
                      </a:r>
                      <a:endParaRPr sz="2000" b="1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</a:tr>
              <a:tr h="959485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До</a:t>
                      </a:r>
                      <a:r>
                        <a:rPr sz="2000" b="1" spc="-15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0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60</a:t>
                      </a:r>
                      <a:r>
                        <a:rPr sz="2000" b="1" spc="-10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0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млн.</a:t>
                      </a:r>
                      <a:r>
                        <a:rPr sz="2000" b="1" spc="-20" dirty="0">
                          <a:latin typeface="Arial Narrow" panose="020B0606020202030204" charset="0"/>
                          <a:cs typeface="Arial Narrow" panose="020B0606020202030204" charset="0"/>
                        </a:rPr>
                        <a:t> руб.</a:t>
                      </a:r>
                      <a:endParaRPr sz="200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400" spc="-10" dirty="0">
                          <a:latin typeface="Arial Narrow" panose="020B0606020202030204" charset="0"/>
                          <a:cs typeface="Arial Narrow" panose="020B0606020202030204" charset="0"/>
                        </a:rPr>
                        <a:t>Освобождение</a:t>
                      </a: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414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400" spc="-10" dirty="0">
                          <a:latin typeface="Arial Narrow" panose="020B0606020202030204" charset="0"/>
                          <a:cs typeface="Arial Narrow" panose="020B0606020202030204" charset="0"/>
                        </a:rPr>
                        <a:t>автоматически</a:t>
                      </a: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400" spc="-25" dirty="0">
                          <a:latin typeface="Arial Narrow" panose="020B0606020202030204" charset="0"/>
                          <a:cs typeface="Arial Narrow" panose="020B0606020202030204" charset="0"/>
                        </a:rPr>
                        <a:t>нет</a:t>
                      </a: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400" spc="-25" dirty="0">
                          <a:latin typeface="Arial Narrow" panose="020B0606020202030204" charset="0"/>
                          <a:cs typeface="Arial Narrow" panose="020B0606020202030204" charset="0"/>
                        </a:rPr>
                        <a:t>нет</a:t>
                      </a: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528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Свыше</a:t>
                      </a:r>
                      <a:r>
                        <a:rPr sz="2000" b="1" spc="-15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0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60</a:t>
                      </a:r>
                      <a:r>
                        <a:rPr sz="2000" b="1" spc="-10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000" b="1" spc="-20" dirty="0">
                          <a:latin typeface="Arial Narrow" panose="020B0606020202030204" charset="0"/>
                          <a:cs typeface="Arial Narrow" panose="020B0606020202030204" charset="0"/>
                        </a:rPr>
                        <a:t>млн.</a:t>
                      </a:r>
                      <a:endParaRPr sz="200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68580" marR="134620">
                        <a:lnSpc>
                          <a:spcPct val="115000"/>
                        </a:lnSpc>
                      </a:pPr>
                      <a:r>
                        <a:rPr sz="20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руб.</a:t>
                      </a:r>
                      <a:r>
                        <a:rPr sz="2000" b="1" spc="-55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0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до</a:t>
                      </a:r>
                      <a:r>
                        <a:rPr sz="2000" b="1" spc="-5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0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250</a:t>
                      </a:r>
                      <a:r>
                        <a:rPr sz="2000" b="1" spc="-35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000" b="1" spc="-20" dirty="0">
                          <a:latin typeface="Arial Narrow" panose="020B0606020202030204" charset="0"/>
                          <a:cs typeface="Arial Narrow" panose="020B0606020202030204" charset="0"/>
                        </a:rPr>
                        <a:t>млн. руб.</a:t>
                      </a:r>
                      <a:endParaRPr sz="200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400" spc="-25" dirty="0">
                          <a:latin typeface="Arial Narrow" panose="020B0606020202030204" charset="0"/>
                          <a:cs typeface="Arial Narrow" panose="020B0606020202030204" charset="0"/>
                        </a:rPr>
                        <a:t>5%</a:t>
                      </a: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endParaRPr sz="240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273050" marR="264795" indent="45720">
                        <a:lnSpc>
                          <a:spcPct val="115000"/>
                        </a:lnSpc>
                      </a:pPr>
                      <a:r>
                        <a:rPr sz="2400" spc="-10" dirty="0">
                          <a:latin typeface="Arial Narrow" panose="020B0606020202030204" charset="0"/>
                          <a:cs typeface="Arial Narrow" panose="020B0606020202030204" charset="0"/>
                        </a:rPr>
                        <a:t>Показать</a:t>
                      </a:r>
                      <a:r>
                        <a:rPr sz="2400" spc="-55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400" spc="-50" dirty="0">
                          <a:latin typeface="Arial Narrow" panose="020B0606020202030204" charset="0"/>
                          <a:cs typeface="Arial Narrow" panose="020B0606020202030204" charset="0"/>
                        </a:rPr>
                        <a:t>в </a:t>
                      </a:r>
                      <a:r>
                        <a:rPr sz="2400" spc="-20" dirty="0">
                          <a:latin typeface="Arial Narrow" panose="020B0606020202030204" charset="0"/>
                          <a:cs typeface="Arial Narrow" panose="020B0606020202030204" charset="0"/>
                        </a:rPr>
                        <a:t>декларации</a:t>
                      </a:r>
                      <a:endParaRPr sz="240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400" spc="-25" dirty="0">
                          <a:latin typeface="Arial Narrow" panose="020B0606020202030204" charset="0"/>
                          <a:cs typeface="Arial Narrow" panose="020B0606020202030204" charset="0"/>
                        </a:rPr>
                        <a:t>нет</a:t>
                      </a: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400" spc="-20" dirty="0">
                          <a:latin typeface="Arial Narrow" panose="020B0606020202030204" charset="0"/>
                          <a:cs typeface="Arial Narrow" panose="020B0606020202030204" charset="0"/>
                        </a:rPr>
                        <a:t>есть</a:t>
                      </a: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4528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0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Свыше</a:t>
                      </a:r>
                      <a:r>
                        <a:rPr sz="2000" b="1" spc="-15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000" b="1" spc="-25" dirty="0">
                          <a:latin typeface="Arial Narrow" panose="020B0606020202030204" charset="0"/>
                          <a:cs typeface="Arial Narrow" panose="020B0606020202030204" charset="0"/>
                        </a:rPr>
                        <a:t>250</a:t>
                      </a:r>
                      <a:endParaRPr sz="200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68580" marR="133350">
                        <a:lnSpc>
                          <a:spcPct val="115000"/>
                        </a:lnSpc>
                      </a:pPr>
                      <a:r>
                        <a:rPr sz="20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млн.</a:t>
                      </a:r>
                      <a:r>
                        <a:rPr sz="2000" b="1" spc="-35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0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руб.</a:t>
                      </a:r>
                      <a:r>
                        <a:rPr sz="2000" b="1" spc="-40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0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до</a:t>
                      </a:r>
                      <a:r>
                        <a:rPr sz="2000" b="1" spc="-10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000" b="1" spc="-25" dirty="0">
                          <a:latin typeface="Arial Narrow" panose="020B0606020202030204" charset="0"/>
                          <a:cs typeface="Arial Narrow" panose="020B0606020202030204" charset="0"/>
                        </a:rPr>
                        <a:t>450 </a:t>
                      </a:r>
                      <a:r>
                        <a:rPr sz="20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млн.</a:t>
                      </a:r>
                      <a:r>
                        <a:rPr sz="2000" b="1" spc="-20" dirty="0">
                          <a:latin typeface="Arial Narrow" panose="020B0606020202030204" charset="0"/>
                          <a:cs typeface="Arial Narrow" panose="020B0606020202030204" charset="0"/>
                        </a:rPr>
                        <a:t> руб.</a:t>
                      </a:r>
                      <a:endParaRPr sz="200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400" spc="-25" dirty="0">
                          <a:latin typeface="Arial Narrow" panose="020B0606020202030204" charset="0"/>
                          <a:cs typeface="Arial Narrow" panose="020B0606020202030204" charset="0"/>
                        </a:rPr>
                        <a:t>7%</a:t>
                      </a: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400" spc="-25" dirty="0">
                          <a:latin typeface="Arial Narrow" panose="020B0606020202030204" charset="0"/>
                          <a:cs typeface="Arial Narrow" panose="020B0606020202030204" charset="0"/>
                        </a:rPr>
                        <a:t>нет</a:t>
                      </a: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400" spc="-20" dirty="0">
                          <a:latin typeface="Arial Narrow" panose="020B0606020202030204" charset="0"/>
                          <a:cs typeface="Arial Narrow" panose="020B0606020202030204" charset="0"/>
                        </a:rPr>
                        <a:t>есть</a:t>
                      </a: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95885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0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Свыше</a:t>
                      </a:r>
                      <a:r>
                        <a:rPr sz="2000" b="1" spc="-15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000" b="1" spc="-25" dirty="0">
                          <a:latin typeface="Arial Narrow" panose="020B0606020202030204" charset="0"/>
                          <a:cs typeface="Arial Narrow" panose="020B0606020202030204" charset="0"/>
                        </a:rPr>
                        <a:t>450</a:t>
                      </a:r>
                      <a:endParaRPr sz="200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2000" b="1" dirty="0">
                          <a:latin typeface="Arial Narrow" panose="020B0606020202030204" charset="0"/>
                          <a:cs typeface="Arial Narrow" panose="020B0606020202030204" charset="0"/>
                        </a:rPr>
                        <a:t>млн.</a:t>
                      </a:r>
                      <a:r>
                        <a:rPr sz="2000" b="1" spc="-20" dirty="0">
                          <a:latin typeface="Arial Narrow" panose="020B0606020202030204" charset="0"/>
                          <a:cs typeface="Arial Narrow" panose="020B0606020202030204" charset="0"/>
                        </a:rPr>
                        <a:t> руб.</a:t>
                      </a:r>
                      <a:endParaRPr sz="200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400" dirty="0">
                          <a:latin typeface="Arial Narrow" panose="020B0606020202030204" charset="0"/>
                          <a:cs typeface="Arial Narrow" panose="020B0606020202030204" charset="0"/>
                        </a:rPr>
                        <a:t>20</a:t>
                      </a:r>
                      <a:r>
                        <a:rPr sz="2400" spc="-10" dirty="0">
                          <a:latin typeface="Arial Narrow" panose="020B0606020202030204" charset="0"/>
                          <a:cs typeface="Arial Narrow" panose="020B0606020202030204" charset="0"/>
                        </a:rPr>
                        <a:t> </a:t>
                      </a:r>
                      <a:r>
                        <a:rPr sz="2400" spc="-20" dirty="0">
                          <a:latin typeface="Arial Narrow" panose="020B0606020202030204" charset="0"/>
                          <a:cs typeface="Arial Narrow" panose="020B0606020202030204" charset="0"/>
                        </a:rPr>
                        <a:t>(10)%</a:t>
                      </a:r>
                      <a:endParaRPr sz="2400" dirty="0">
                        <a:latin typeface="Arial Narrow" panose="020B0606020202030204" charset="0"/>
                        <a:cs typeface="Arial Narrow" panose="020B0606020202030204" charset="0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400" spc="-20" dirty="0">
                          <a:latin typeface="Arial Narrow" panose="020B0606020202030204" charset="0"/>
                          <a:cs typeface="Arial Narrow" panose="020B0606020202030204" charset="0"/>
                        </a:rPr>
                        <a:t>есть</a:t>
                      </a: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400" spc="-20" dirty="0">
                          <a:latin typeface="Arial Narrow" panose="020B0606020202030204" charset="0"/>
                          <a:cs typeface="Arial Narrow" panose="020B0606020202030204" charset="0"/>
                        </a:rPr>
                        <a:t>есть</a:t>
                      </a: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376154" y="7058100"/>
            <a:ext cx="196850" cy="405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045"/>
              </a:lnSpc>
            </a:pPr>
            <a:r>
              <a:rPr sz="2700" spc="-50" dirty="0">
                <a:solidFill>
                  <a:srgbClr val="FFFFFF"/>
                </a:solidFill>
                <a:latin typeface="Times New Roman" panose="02020603050405020304"/>
                <a:cs typeface="Times New Roman" panose="02020603050405020304"/>
              </a:rPr>
              <a:t>5</a:t>
            </a:r>
            <a:endParaRPr sz="2700"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" y="118311"/>
            <a:ext cx="796891" cy="83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Текстовое поле 6"/>
          <p:cNvSpPr txBox="1"/>
          <p:nvPr/>
        </p:nvSpPr>
        <p:spPr>
          <a:xfrm>
            <a:off x="1079500" y="123825"/>
            <a:ext cx="9430385" cy="68453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ru-RU" altLang="en-US" sz="36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НДС при УСН. Основные </a:t>
            </a:r>
            <a:r>
              <a:rPr lang="ru-RU" altLang="en-US" sz="3600" b="1" dirty="0" smtClean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правила</a:t>
            </a:r>
            <a:endParaRPr lang="ru-RU" altLang="en-US" sz="3600" b="1" dirty="0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49985" y="276225"/>
            <a:ext cx="8278495" cy="56642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L="12700" indent="0" algn="ctr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9000"/>
              <a:buFont typeface="Wingdings" panose="05000000000000000000"/>
              <a:buNone/>
              <a:tabLst>
                <a:tab pos="324485" algn="l"/>
              </a:tabLst>
            </a:pPr>
            <a:r>
              <a:rPr sz="3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Ставки</a:t>
            </a:r>
            <a:r>
              <a:rPr sz="3600" spc="-9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36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НДС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786873" y="6383223"/>
            <a:ext cx="19685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50" dirty="0">
                <a:solidFill>
                  <a:srgbClr val="FFFFFF"/>
                </a:solidFill>
                <a:latin typeface="Times New Roman" panose="02020603050405020304"/>
                <a:cs typeface="Times New Roman" panose="02020603050405020304"/>
              </a:rPr>
              <a:t>6</a:t>
            </a:r>
            <a:endParaRPr sz="27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96130" y="1350073"/>
            <a:ext cx="2349500" cy="400685"/>
          </a:xfrm>
          <a:prstGeom prst="rect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95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Доход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за</a:t>
            </a:r>
            <a:r>
              <a:rPr sz="20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2024</a:t>
            </a:r>
            <a:r>
              <a:rPr sz="2000" b="1" spc="-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год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996182" y="2290381"/>
            <a:ext cx="2543175" cy="400685"/>
          </a:xfrm>
          <a:custGeom>
            <a:avLst/>
            <a:gdLst/>
            <a:ahLst/>
            <a:cxnLst/>
            <a:rect l="l" t="t" r="r" b="b"/>
            <a:pathLst>
              <a:path w="2543175" h="400685">
                <a:moveTo>
                  <a:pt x="2543048" y="0"/>
                </a:moveTo>
                <a:lnTo>
                  <a:pt x="0" y="0"/>
                </a:lnTo>
                <a:lnTo>
                  <a:pt x="0" y="400113"/>
                </a:lnTo>
                <a:lnTo>
                  <a:pt x="2543048" y="400113"/>
                </a:lnTo>
                <a:lnTo>
                  <a:pt x="2543048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996182" y="2290381"/>
            <a:ext cx="2543175" cy="400685"/>
          </a:xfrm>
          <a:prstGeom prst="rect">
            <a:avLst/>
          </a:prstGeom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95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Более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60</a:t>
            </a:r>
            <a:r>
              <a:rPr sz="20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млн.</a:t>
            </a:r>
            <a:r>
              <a:rPr sz="2000" b="1" spc="-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руб.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145984" y="2278570"/>
            <a:ext cx="2372995" cy="400685"/>
          </a:xfrm>
          <a:custGeom>
            <a:avLst/>
            <a:gdLst/>
            <a:ahLst/>
            <a:cxnLst/>
            <a:rect l="l" t="t" r="r" b="b"/>
            <a:pathLst>
              <a:path w="2372995" h="400685">
                <a:moveTo>
                  <a:pt x="2372614" y="0"/>
                </a:moveTo>
                <a:lnTo>
                  <a:pt x="0" y="0"/>
                </a:lnTo>
                <a:lnTo>
                  <a:pt x="0" y="400113"/>
                </a:lnTo>
                <a:lnTo>
                  <a:pt x="2372614" y="400113"/>
                </a:lnTo>
                <a:lnTo>
                  <a:pt x="2372614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45984" y="2278570"/>
            <a:ext cx="2372995" cy="400685"/>
          </a:xfrm>
          <a:prstGeom prst="rect">
            <a:avLst/>
          </a:prstGeom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95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Менее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60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млн.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руб</a:t>
            </a:r>
            <a:r>
              <a:rPr sz="1400" b="1" spc="-20" dirty="0">
                <a:latin typeface="Times New Roman" panose="02020603050405020304"/>
                <a:cs typeface="Times New Roman" panose="02020603050405020304"/>
              </a:rPr>
              <a:t>.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30503" y="3127718"/>
            <a:ext cx="2183130" cy="923925"/>
          </a:xfrm>
          <a:prstGeom prst="rect">
            <a:avLst/>
          </a:prstGeom>
          <a:solidFill>
            <a:srgbClr val="99CCFF"/>
          </a:solidFill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91440" marR="83185">
              <a:lnSpc>
                <a:spcPct val="100000"/>
              </a:lnSpc>
              <a:spcBef>
                <a:spcPts val="295"/>
              </a:spcBef>
              <a:tabLst>
                <a:tab pos="1837055" algn="l"/>
              </a:tabLst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Освобождены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от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уплаты</a:t>
            </a:r>
            <a:r>
              <a:rPr sz="2000" b="1" spc="-4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НДС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96182" y="3157563"/>
            <a:ext cx="2543175" cy="1016000"/>
          </a:xfrm>
          <a:prstGeom prst="rect">
            <a:avLst/>
          </a:prstGeom>
          <a:solidFill>
            <a:srgbClr val="99CCFF"/>
          </a:solidFill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92075" marR="82550">
              <a:lnSpc>
                <a:spcPct val="100000"/>
              </a:lnSpc>
              <a:spcBef>
                <a:spcPts val="295"/>
              </a:spcBef>
              <a:tabLst>
                <a:tab pos="471170" algn="l"/>
                <a:tab pos="921385" algn="l"/>
                <a:tab pos="1941830" algn="l"/>
              </a:tabLst>
            </a:pPr>
            <a:r>
              <a:rPr sz="2000" b="1" spc="-50" dirty="0">
                <a:latin typeface="Times New Roman" panose="02020603050405020304"/>
                <a:cs typeface="Times New Roman" panose="02020603050405020304"/>
              </a:rPr>
              <a:t>С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01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января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2025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реализация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облагается</a:t>
            </a:r>
            <a:r>
              <a:rPr sz="2000" b="1" spc="-7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НДС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563302" y="4424616"/>
            <a:ext cx="3415029" cy="1333500"/>
            <a:chOff x="3563302" y="4424616"/>
            <a:chExt cx="3415029" cy="1333500"/>
          </a:xfrm>
        </p:grpSpPr>
        <p:sp>
          <p:nvSpPr>
            <p:cNvPr id="12" name="object 12"/>
            <p:cNvSpPr/>
            <p:nvPr/>
          </p:nvSpPr>
          <p:spPr>
            <a:xfrm>
              <a:off x="3568065" y="4429379"/>
              <a:ext cx="3405504" cy="1323975"/>
            </a:xfrm>
            <a:custGeom>
              <a:avLst/>
              <a:gdLst/>
              <a:ahLst/>
              <a:cxnLst/>
              <a:rect l="l" t="t" r="r" b="b"/>
              <a:pathLst>
                <a:path w="3405504" h="1323975">
                  <a:moveTo>
                    <a:pt x="3405377" y="0"/>
                  </a:moveTo>
                  <a:lnTo>
                    <a:pt x="0" y="0"/>
                  </a:lnTo>
                  <a:lnTo>
                    <a:pt x="0" y="1323467"/>
                  </a:lnTo>
                  <a:lnTo>
                    <a:pt x="3405377" y="1323467"/>
                  </a:lnTo>
                  <a:lnTo>
                    <a:pt x="3405377" y="0"/>
                  </a:lnTo>
                  <a:close/>
                </a:path>
              </a:pathLst>
            </a:custGeom>
            <a:solidFill>
              <a:srgbClr val="99CC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568065" y="4429379"/>
              <a:ext cx="3405504" cy="1323975"/>
            </a:xfrm>
            <a:custGeom>
              <a:avLst/>
              <a:gdLst/>
              <a:ahLst/>
              <a:cxnLst/>
              <a:rect l="l" t="t" r="r" b="b"/>
              <a:pathLst>
                <a:path w="3405504" h="1323975">
                  <a:moveTo>
                    <a:pt x="0" y="1323467"/>
                  </a:moveTo>
                  <a:lnTo>
                    <a:pt x="3405377" y="1323467"/>
                  </a:lnTo>
                  <a:lnTo>
                    <a:pt x="3405377" y="0"/>
                  </a:lnTo>
                  <a:lnTo>
                    <a:pt x="0" y="0"/>
                  </a:lnTo>
                  <a:lnTo>
                    <a:pt x="0" y="1323467"/>
                  </a:lnTo>
                  <a:close/>
                </a:path>
              </a:pathLst>
            </a:custGeom>
            <a:ln w="9525">
              <a:solidFill>
                <a:srgbClr val="CEB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60013" y="4454093"/>
            <a:ext cx="3236595" cy="1243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just">
              <a:lnSpc>
                <a:spcPct val="100000"/>
              </a:lnSpc>
              <a:spcBef>
                <a:spcPts val="105"/>
              </a:spcBef>
              <a:tabLst>
                <a:tab pos="1802130" algn="l"/>
              </a:tabLst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Ставка</a:t>
            </a:r>
            <a:r>
              <a:rPr sz="2000" b="1" spc="240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spc="240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5%,</a:t>
            </a:r>
            <a:r>
              <a:rPr sz="2000" b="1" spc="250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если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отражена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пониженная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ставк</a:t>
            </a:r>
            <a:r>
              <a:rPr lang="ru-RU" altLang="" sz="2000" b="1" dirty="0">
                <a:latin typeface="Times New Roman" panose="02020603050405020304"/>
                <a:cs typeface="Times New Roman" panose="02020603050405020304"/>
              </a:rPr>
              <a:t>а</a:t>
            </a:r>
            <a:r>
              <a:rPr sz="2000" b="1" spc="370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2000" b="1" spc="355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декларации</a:t>
            </a:r>
            <a:r>
              <a:rPr sz="2000" b="1" spc="360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по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за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1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квартал</a:t>
            </a:r>
            <a:r>
              <a:rPr sz="20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2025</a:t>
            </a:r>
            <a:r>
              <a:rPr sz="2000" b="1" spc="-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года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490717" y="6153327"/>
            <a:ext cx="3917950" cy="961390"/>
          </a:xfrm>
          <a:prstGeom prst="rect">
            <a:avLst/>
          </a:prstGeom>
          <a:solidFill>
            <a:srgbClr val="99CCFF"/>
          </a:solidFill>
          <a:ln w="9525">
            <a:solidFill>
              <a:srgbClr val="002060"/>
            </a:solidFill>
          </a:ln>
        </p:spPr>
        <p:txBody>
          <a:bodyPr vert="horz" wrap="square" lIns="0" tIns="38100" rIns="0" bIns="0" rtlCol="0">
            <a:spAutoFit/>
          </a:bodyPr>
          <a:lstStyle/>
          <a:p>
            <a:pPr marL="92075" marR="84455" algn="just">
              <a:lnSpc>
                <a:spcPct val="100000"/>
              </a:lnSpc>
              <a:spcBef>
                <a:spcPts val="300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Ставка</a:t>
            </a:r>
            <a:r>
              <a:rPr sz="2000" b="1" spc="130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spc="135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20</a:t>
            </a:r>
            <a:r>
              <a:rPr sz="2000" b="1" spc="135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(10)</a:t>
            </a:r>
            <a:r>
              <a:rPr sz="2000" b="1" spc="130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%,</a:t>
            </a:r>
            <a:r>
              <a:rPr sz="2000" b="1" spc="135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если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отказалис</a:t>
            </a:r>
            <a:r>
              <a:rPr lang="ru-RU" altLang="" sz="2000" b="1" dirty="0">
                <a:latin typeface="Times New Roman" panose="02020603050405020304"/>
                <a:cs typeface="Times New Roman" panose="02020603050405020304"/>
              </a:rPr>
              <a:t>ь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от</a:t>
            </a:r>
            <a:r>
              <a:rPr lang="ru-RU" altLang="" sz="2000" b="1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примен</a:t>
            </a:r>
            <a:r>
              <a:rPr lang="ru-RU" altLang="" sz="2000" b="1" spc="-10" dirty="0">
                <a:latin typeface="Times New Roman" panose="02020603050405020304"/>
                <a:cs typeface="Times New Roman" panose="02020603050405020304"/>
              </a:rPr>
              <a:t>ения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пониженных</a:t>
            </a:r>
            <a:r>
              <a:rPr sz="2000" b="1" spc="-7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ставок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7290943" y="2290381"/>
            <a:ext cx="2445385" cy="400685"/>
          </a:xfrm>
          <a:custGeom>
            <a:avLst/>
            <a:gdLst/>
            <a:ahLst/>
            <a:cxnLst/>
            <a:rect l="l" t="t" r="r" b="b"/>
            <a:pathLst>
              <a:path w="2445384" h="400685">
                <a:moveTo>
                  <a:pt x="2445257" y="0"/>
                </a:moveTo>
                <a:lnTo>
                  <a:pt x="0" y="0"/>
                </a:lnTo>
                <a:lnTo>
                  <a:pt x="0" y="400113"/>
                </a:lnTo>
                <a:lnTo>
                  <a:pt x="2445257" y="400113"/>
                </a:lnTo>
                <a:lnTo>
                  <a:pt x="244525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290943" y="2290381"/>
            <a:ext cx="2445385" cy="400685"/>
          </a:xfrm>
          <a:prstGeom prst="rect">
            <a:avLst/>
          </a:prstGeom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95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Более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250</a:t>
            </a:r>
            <a:r>
              <a:rPr sz="20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млн.</a:t>
            </a:r>
            <a:r>
              <a:rPr sz="20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руб.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082535" y="3035427"/>
            <a:ext cx="3024505" cy="1631314"/>
          </a:xfrm>
          <a:prstGeom prst="rect">
            <a:avLst/>
          </a:prstGeom>
          <a:solidFill>
            <a:srgbClr val="99CCFF"/>
          </a:solidFill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92075" marR="82550" algn="just">
              <a:lnSpc>
                <a:spcPct val="100000"/>
              </a:lnSpc>
              <a:spcBef>
                <a:spcPts val="295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Ставка</a:t>
            </a:r>
            <a:r>
              <a:rPr sz="2000" b="1" spc="110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spc="114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7%,</a:t>
            </a:r>
            <a:r>
              <a:rPr sz="2000" b="1" spc="114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если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отражена</a:t>
            </a:r>
            <a:r>
              <a:rPr sz="2000" b="1" spc="360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пониженная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ставка</a:t>
            </a:r>
            <a:r>
              <a:rPr sz="2000" b="1" spc="24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2000" b="1" spc="229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декларации</a:t>
            </a:r>
            <a:r>
              <a:rPr sz="2000" b="1" spc="22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по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spc="409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за</a:t>
            </a:r>
            <a:r>
              <a:rPr sz="2000" b="1" spc="42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1</a:t>
            </a:r>
            <a:r>
              <a:rPr sz="2000" b="1" spc="409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квартал</a:t>
            </a:r>
            <a:r>
              <a:rPr sz="2000" b="1" spc="4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2025 года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8543035" y="4666615"/>
            <a:ext cx="103505" cy="1487170"/>
          </a:xfrm>
          <a:custGeom>
            <a:avLst/>
            <a:gdLst/>
            <a:ahLst/>
            <a:cxnLst/>
            <a:rect l="l" t="t" r="r" b="b"/>
            <a:pathLst>
              <a:path w="103504" h="1487170">
                <a:moveTo>
                  <a:pt x="6985" y="1390650"/>
                </a:moveTo>
                <a:lnTo>
                  <a:pt x="4064" y="1392428"/>
                </a:lnTo>
                <a:lnTo>
                  <a:pt x="1016" y="1394206"/>
                </a:lnTo>
                <a:lnTo>
                  <a:pt x="0" y="1398143"/>
                </a:lnTo>
                <a:lnTo>
                  <a:pt x="51689" y="1486789"/>
                </a:lnTo>
                <a:lnTo>
                  <a:pt x="59094" y="1474089"/>
                </a:lnTo>
                <a:lnTo>
                  <a:pt x="45339" y="1474089"/>
                </a:lnTo>
                <a:lnTo>
                  <a:pt x="45339" y="1450666"/>
                </a:lnTo>
                <a:lnTo>
                  <a:pt x="10922" y="1391666"/>
                </a:lnTo>
                <a:lnTo>
                  <a:pt x="6985" y="1390650"/>
                </a:lnTo>
                <a:close/>
              </a:path>
              <a:path w="103504" h="1487170">
                <a:moveTo>
                  <a:pt x="45339" y="1450666"/>
                </a:moveTo>
                <a:lnTo>
                  <a:pt x="45339" y="1474089"/>
                </a:lnTo>
                <a:lnTo>
                  <a:pt x="58039" y="1474089"/>
                </a:lnTo>
                <a:lnTo>
                  <a:pt x="58039" y="1470914"/>
                </a:lnTo>
                <a:lnTo>
                  <a:pt x="46228" y="1470914"/>
                </a:lnTo>
                <a:lnTo>
                  <a:pt x="51689" y="1461552"/>
                </a:lnTo>
                <a:lnTo>
                  <a:pt x="45339" y="1450666"/>
                </a:lnTo>
                <a:close/>
              </a:path>
              <a:path w="103504" h="1487170">
                <a:moveTo>
                  <a:pt x="96266" y="1390650"/>
                </a:moveTo>
                <a:lnTo>
                  <a:pt x="92329" y="1391666"/>
                </a:lnTo>
                <a:lnTo>
                  <a:pt x="90678" y="1394714"/>
                </a:lnTo>
                <a:lnTo>
                  <a:pt x="58039" y="1450666"/>
                </a:lnTo>
                <a:lnTo>
                  <a:pt x="58039" y="1474089"/>
                </a:lnTo>
                <a:lnTo>
                  <a:pt x="59094" y="1474089"/>
                </a:lnTo>
                <a:lnTo>
                  <a:pt x="103378" y="1398143"/>
                </a:lnTo>
                <a:lnTo>
                  <a:pt x="102362" y="1394206"/>
                </a:lnTo>
                <a:lnTo>
                  <a:pt x="96266" y="1390650"/>
                </a:lnTo>
                <a:close/>
              </a:path>
              <a:path w="103504" h="1487170">
                <a:moveTo>
                  <a:pt x="51689" y="1461552"/>
                </a:moveTo>
                <a:lnTo>
                  <a:pt x="46228" y="1470914"/>
                </a:lnTo>
                <a:lnTo>
                  <a:pt x="57150" y="1470914"/>
                </a:lnTo>
                <a:lnTo>
                  <a:pt x="51689" y="1461552"/>
                </a:lnTo>
                <a:close/>
              </a:path>
              <a:path w="103504" h="1487170">
                <a:moveTo>
                  <a:pt x="58039" y="1450666"/>
                </a:moveTo>
                <a:lnTo>
                  <a:pt x="51689" y="1461552"/>
                </a:lnTo>
                <a:lnTo>
                  <a:pt x="57150" y="1470914"/>
                </a:lnTo>
                <a:lnTo>
                  <a:pt x="58039" y="1470914"/>
                </a:lnTo>
                <a:lnTo>
                  <a:pt x="58039" y="1450666"/>
                </a:lnTo>
                <a:close/>
              </a:path>
              <a:path w="103504" h="1487170">
                <a:moveTo>
                  <a:pt x="58039" y="0"/>
                </a:moveTo>
                <a:lnTo>
                  <a:pt x="45339" y="0"/>
                </a:lnTo>
                <a:lnTo>
                  <a:pt x="45339" y="1450666"/>
                </a:lnTo>
                <a:lnTo>
                  <a:pt x="51689" y="1461552"/>
                </a:lnTo>
                <a:lnTo>
                  <a:pt x="58039" y="1450666"/>
                </a:lnTo>
                <a:lnTo>
                  <a:pt x="58039" y="0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216017" y="4173220"/>
            <a:ext cx="542925" cy="1980564"/>
          </a:xfrm>
          <a:custGeom>
            <a:avLst/>
            <a:gdLst/>
            <a:ahLst/>
            <a:cxnLst/>
            <a:rect l="l" t="t" r="r" b="b"/>
            <a:pathLst>
              <a:path w="542925" h="1980564">
                <a:moveTo>
                  <a:pt x="103378" y="166878"/>
                </a:moveTo>
                <a:lnTo>
                  <a:pt x="102362" y="162941"/>
                </a:lnTo>
                <a:lnTo>
                  <a:pt x="99314" y="161163"/>
                </a:lnTo>
                <a:lnTo>
                  <a:pt x="96266" y="159512"/>
                </a:lnTo>
                <a:lnTo>
                  <a:pt x="92329" y="160528"/>
                </a:lnTo>
                <a:lnTo>
                  <a:pt x="90551" y="163449"/>
                </a:lnTo>
                <a:lnTo>
                  <a:pt x="58039" y="219189"/>
                </a:lnTo>
                <a:lnTo>
                  <a:pt x="58039" y="219405"/>
                </a:lnTo>
                <a:lnTo>
                  <a:pt x="51625" y="230187"/>
                </a:lnTo>
                <a:lnTo>
                  <a:pt x="57912" y="219405"/>
                </a:lnTo>
                <a:lnTo>
                  <a:pt x="58039" y="0"/>
                </a:lnTo>
                <a:lnTo>
                  <a:pt x="45339" y="0"/>
                </a:lnTo>
                <a:lnTo>
                  <a:pt x="45339" y="219189"/>
                </a:lnTo>
                <a:lnTo>
                  <a:pt x="12700" y="163449"/>
                </a:lnTo>
                <a:lnTo>
                  <a:pt x="10922" y="160528"/>
                </a:lnTo>
                <a:lnTo>
                  <a:pt x="6985" y="159512"/>
                </a:lnTo>
                <a:lnTo>
                  <a:pt x="3937" y="161163"/>
                </a:lnTo>
                <a:lnTo>
                  <a:pt x="1016" y="162941"/>
                </a:lnTo>
                <a:lnTo>
                  <a:pt x="0" y="166878"/>
                </a:lnTo>
                <a:lnTo>
                  <a:pt x="1651" y="169926"/>
                </a:lnTo>
                <a:lnTo>
                  <a:pt x="51689" y="255524"/>
                </a:lnTo>
                <a:lnTo>
                  <a:pt x="59016" y="242951"/>
                </a:lnTo>
                <a:lnTo>
                  <a:pt x="103378" y="166878"/>
                </a:lnTo>
                <a:close/>
              </a:path>
              <a:path w="542925" h="1980564">
                <a:moveTo>
                  <a:pt x="542417" y="1891538"/>
                </a:moveTo>
                <a:lnTo>
                  <a:pt x="541401" y="1887601"/>
                </a:lnTo>
                <a:lnTo>
                  <a:pt x="535305" y="1884045"/>
                </a:lnTo>
                <a:lnTo>
                  <a:pt x="531495" y="1885061"/>
                </a:lnTo>
                <a:lnTo>
                  <a:pt x="497078" y="1944065"/>
                </a:lnTo>
                <a:lnTo>
                  <a:pt x="490728" y="1954949"/>
                </a:lnTo>
                <a:lnTo>
                  <a:pt x="485267" y="1964309"/>
                </a:lnTo>
                <a:lnTo>
                  <a:pt x="490715" y="1954949"/>
                </a:lnTo>
                <a:lnTo>
                  <a:pt x="497065" y="1944065"/>
                </a:lnTo>
                <a:lnTo>
                  <a:pt x="497078" y="1578864"/>
                </a:lnTo>
                <a:lnTo>
                  <a:pt x="484378" y="1578864"/>
                </a:lnTo>
                <a:lnTo>
                  <a:pt x="484378" y="1944065"/>
                </a:lnTo>
                <a:lnTo>
                  <a:pt x="449961" y="1885061"/>
                </a:lnTo>
                <a:lnTo>
                  <a:pt x="446151" y="1884045"/>
                </a:lnTo>
                <a:lnTo>
                  <a:pt x="440055" y="1887601"/>
                </a:lnTo>
                <a:lnTo>
                  <a:pt x="439039" y="1891538"/>
                </a:lnTo>
                <a:lnTo>
                  <a:pt x="490728" y="1980184"/>
                </a:lnTo>
                <a:lnTo>
                  <a:pt x="498132" y="1967484"/>
                </a:lnTo>
                <a:lnTo>
                  <a:pt x="542417" y="1891538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100961" y="1544192"/>
            <a:ext cx="6464300" cy="1613535"/>
          </a:xfrm>
          <a:custGeom>
            <a:avLst/>
            <a:gdLst/>
            <a:ahLst/>
            <a:cxnLst/>
            <a:rect l="l" t="t" r="r" b="b"/>
            <a:pathLst>
              <a:path w="6464300" h="1613535">
                <a:moveTo>
                  <a:pt x="103378" y="1524762"/>
                </a:moveTo>
                <a:lnTo>
                  <a:pt x="102362" y="1520825"/>
                </a:lnTo>
                <a:lnTo>
                  <a:pt x="99314" y="1519047"/>
                </a:lnTo>
                <a:lnTo>
                  <a:pt x="96266" y="1517396"/>
                </a:lnTo>
                <a:lnTo>
                  <a:pt x="92456" y="1518412"/>
                </a:lnTo>
                <a:lnTo>
                  <a:pt x="90678" y="1521333"/>
                </a:lnTo>
                <a:lnTo>
                  <a:pt x="58039" y="1577289"/>
                </a:lnTo>
                <a:lnTo>
                  <a:pt x="58039" y="1134491"/>
                </a:lnTo>
                <a:lnTo>
                  <a:pt x="45339" y="1134491"/>
                </a:lnTo>
                <a:lnTo>
                  <a:pt x="45339" y="1577289"/>
                </a:lnTo>
                <a:lnTo>
                  <a:pt x="12700" y="1521333"/>
                </a:lnTo>
                <a:lnTo>
                  <a:pt x="10922" y="1518412"/>
                </a:lnTo>
                <a:lnTo>
                  <a:pt x="7112" y="1517396"/>
                </a:lnTo>
                <a:lnTo>
                  <a:pt x="4064" y="1519047"/>
                </a:lnTo>
                <a:lnTo>
                  <a:pt x="1016" y="1520825"/>
                </a:lnTo>
                <a:lnTo>
                  <a:pt x="0" y="1524762"/>
                </a:lnTo>
                <a:lnTo>
                  <a:pt x="51689" y="1613408"/>
                </a:lnTo>
                <a:lnTo>
                  <a:pt x="59016" y="1600835"/>
                </a:lnTo>
                <a:lnTo>
                  <a:pt x="103378" y="1524762"/>
                </a:lnTo>
                <a:close/>
              </a:path>
              <a:path w="6464300" h="1613535">
                <a:moveTo>
                  <a:pt x="1997456" y="11811"/>
                </a:moveTo>
                <a:lnTo>
                  <a:pt x="1992884" y="0"/>
                </a:lnTo>
                <a:lnTo>
                  <a:pt x="152273" y="715416"/>
                </a:lnTo>
                <a:lnTo>
                  <a:pt x="192532" y="664718"/>
                </a:lnTo>
                <a:lnTo>
                  <a:pt x="194818" y="662051"/>
                </a:lnTo>
                <a:lnTo>
                  <a:pt x="194310" y="657987"/>
                </a:lnTo>
                <a:lnTo>
                  <a:pt x="191516" y="655828"/>
                </a:lnTo>
                <a:lnTo>
                  <a:pt x="188849" y="653669"/>
                </a:lnTo>
                <a:lnTo>
                  <a:pt x="184785" y="654177"/>
                </a:lnTo>
                <a:lnTo>
                  <a:pt x="182626" y="656844"/>
                </a:lnTo>
                <a:lnTo>
                  <a:pt x="120904" y="734441"/>
                </a:lnTo>
                <a:lnTo>
                  <a:pt x="218821" y="749935"/>
                </a:lnTo>
                <a:lnTo>
                  <a:pt x="222250" y="750443"/>
                </a:lnTo>
                <a:lnTo>
                  <a:pt x="225552" y="748157"/>
                </a:lnTo>
                <a:lnTo>
                  <a:pt x="226060" y="744728"/>
                </a:lnTo>
                <a:lnTo>
                  <a:pt x="226695" y="741172"/>
                </a:lnTo>
                <a:lnTo>
                  <a:pt x="224282" y="737997"/>
                </a:lnTo>
                <a:lnTo>
                  <a:pt x="220853" y="737362"/>
                </a:lnTo>
                <a:lnTo>
                  <a:pt x="211162" y="735838"/>
                </a:lnTo>
                <a:lnTo>
                  <a:pt x="156946" y="727303"/>
                </a:lnTo>
                <a:lnTo>
                  <a:pt x="1997456" y="11811"/>
                </a:lnTo>
                <a:close/>
              </a:path>
              <a:path w="6464300" h="1613535">
                <a:moveTo>
                  <a:pt x="3218434" y="1524762"/>
                </a:moveTo>
                <a:lnTo>
                  <a:pt x="3217418" y="1520825"/>
                </a:lnTo>
                <a:lnTo>
                  <a:pt x="3214370" y="1519047"/>
                </a:lnTo>
                <a:lnTo>
                  <a:pt x="3211322" y="1517396"/>
                </a:lnTo>
                <a:lnTo>
                  <a:pt x="3207385" y="1518412"/>
                </a:lnTo>
                <a:lnTo>
                  <a:pt x="3205607" y="1521333"/>
                </a:lnTo>
                <a:lnTo>
                  <a:pt x="3173095" y="1577073"/>
                </a:lnTo>
                <a:lnTo>
                  <a:pt x="3173095" y="1577289"/>
                </a:lnTo>
                <a:lnTo>
                  <a:pt x="3166681" y="1588071"/>
                </a:lnTo>
                <a:lnTo>
                  <a:pt x="3172968" y="1577289"/>
                </a:lnTo>
                <a:lnTo>
                  <a:pt x="3173095" y="1146302"/>
                </a:lnTo>
                <a:lnTo>
                  <a:pt x="3160395" y="1146302"/>
                </a:lnTo>
                <a:lnTo>
                  <a:pt x="3160395" y="1577073"/>
                </a:lnTo>
                <a:lnTo>
                  <a:pt x="3127756" y="1521333"/>
                </a:lnTo>
                <a:lnTo>
                  <a:pt x="3125978" y="1518412"/>
                </a:lnTo>
                <a:lnTo>
                  <a:pt x="3122041" y="1517396"/>
                </a:lnTo>
                <a:lnTo>
                  <a:pt x="3118993" y="1519047"/>
                </a:lnTo>
                <a:lnTo>
                  <a:pt x="3116072" y="1520825"/>
                </a:lnTo>
                <a:lnTo>
                  <a:pt x="3115056" y="1524762"/>
                </a:lnTo>
                <a:lnTo>
                  <a:pt x="3116707" y="1527810"/>
                </a:lnTo>
                <a:lnTo>
                  <a:pt x="3166745" y="1613408"/>
                </a:lnTo>
                <a:lnTo>
                  <a:pt x="3174073" y="1600835"/>
                </a:lnTo>
                <a:lnTo>
                  <a:pt x="3218434" y="1524762"/>
                </a:lnTo>
                <a:close/>
              </a:path>
              <a:path w="6464300" h="1613535">
                <a:moveTo>
                  <a:pt x="3218942" y="657987"/>
                </a:moveTo>
                <a:lnTo>
                  <a:pt x="3218015" y="654431"/>
                </a:lnTo>
                <a:lnTo>
                  <a:pt x="3217926" y="654050"/>
                </a:lnTo>
                <a:lnTo>
                  <a:pt x="3211830" y="650494"/>
                </a:lnTo>
                <a:lnTo>
                  <a:pt x="3208020" y="651510"/>
                </a:lnTo>
                <a:lnTo>
                  <a:pt x="3206242" y="654431"/>
                </a:lnTo>
                <a:lnTo>
                  <a:pt x="3173323" y="710031"/>
                </a:lnTo>
                <a:lnTo>
                  <a:pt x="3173222" y="710196"/>
                </a:lnTo>
                <a:lnTo>
                  <a:pt x="3176143" y="205994"/>
                </a:lnTo>
                <a:lnTo>
                  <a:pt x="3163443" y="205994"/>
                </a:lnTo>
                <a:lnTo>
                  <a:pt x="3160522" y="710031"/>
                </a:lnTo>
                <a:lnTo>
                  <a:pt x="3160611" y="710209"/>
                </a:lnTo>
                <a:lnTo>
                  <a:pt x="3160458" y="720991"/>
                </a:lnTo>
                <a:lnTo>
                  <a:pt x="3160522" y="710031"/>
                </a:lnTo>
                <a:lnTo>
                  <a:pt x="3128264" y="654050"/>
                </a:lnTo>
                <a:lnTo>
                  <a:pt x="3126486" y="651002"/>
                </a:lnTo>
                <a:lnTo>
                  <a:pt x="3122676" y="649986"/>
                </a:lnTo>
                <a:lnTo>
                  <a:pt x="3119628" y="651764"/>
                </a:lnTo>
                <a:lnTo>
                  <a:pt x="3116580" y="653415"/>
                </a:lnTo>
                <a:lnTo>
                  <a:pt x="3115564" y="657352"/>
                </a:lnTo>
                <a:lnTo>
                  <a:pt x="3117215" y="660400"/>
                </a:lnTo>
                <a:lnTo>
                  <a:pt x="3166745" y="746252"/>
                </a:lnTo>
                <a:lnTo>
                  <a:pt x="3174161" y="733679"/>
                </a:lnTo>
                <a:lnTo>
                  <a:pt x="3217164" y="660908"/>
                </a:lnTo>
                <a:lnTo>
                  <a:pt x="3218942" y="657987"/>
                </a:lnTo>
                <a:close/>
              </a:path>
              <a:path w="6464300" h="1613535">
                <a:moveTo>
                  <a:pt x="6412611" y="746252"/>
                </a:moveTo>
                <a:lnTo>
                  <a:pt x="6348857" y="670433"/>
                </a:lnTo>
                <a:lnTo>
                  <a:pt x="6346571" y="667639"/>
                </a:lnTo>
                <a:lnTo>
                  <a:pt x="6342507" y="667385"/>
                </a:lnTo>
                <a:lnTo>
                  <a:pt x="6339840" y="669544"/>
                </a:lnTo>
                <a:lnTo>
                  <a:pt x="6337173" y="671830"/>
                </a:lnTo>
                <a:lnTo>
                  <a:pt x="6336792" y="675894"/>
                </a:lnTo>
                <a:lnTo>
                  <a:pt x="6339078" y="678561"/>
                </a:lnTo>
                <a:lnTo>
                  <a:pt x="6380632" y="728027"/>
                </a:lnTo>
                <a:lnTo>
                  <a:pt x="4346575" y="0"/>
                </a:lnTo>
                <a:lnTo>
                  <a:pt x="4342257" y="11938"/>
                </a:lnTo>
                <a:lnTo>
                  <a:pt x="6376352" y="740054"/>
                </a:lnTo>
                <a:lnTo>
                  <a:pt x="6309360" y="752602"/>
                </a:lnTo>
                <a:lnTo>
                  <a:pt x="6307074" y="755904"/>
                </a:lnTo>
                <a:lnTo>
                  <a:pt x="6308344" y="762762"/>
                </a:lnTo>
                <a:lnTo>
                  <a:pt x="6311773" y="765048"/>
                </a:lnTo>
                <a:lnTo>
                  <a:pt x="6403060" y="748030"/>
                </a:lnTo>
                <a:lnTo>
                  <a:pt x="6412611" y="746252"/>
                </a:lnTo>
                <a:close/>
              </a:path>
              <a:path w="6464300" h="1613535">
                <a:moveTo>
                  <a:pt x="6464300" y="1402588"/>
                </a:moveTo>
                <a:lnTo>
                  <a:pt x="6463284" y="1398778"/>
                </a:lnTo>
                <a:lnTo>
                  <a:pt x="6457188" y="1395222"/>
                </a:lnTo>
                <a:lnTo>
                  <a:pt x="6453251" y="1396238"/>
                </a:lnTo>
                <a:lnTo>
                  <a:pt x="6418961" y="1455026"/>
                </a:lnTo>
                <a:lnTo>
                  <a:pt x="6418961" y="1146302"/>
                </a:lnTo>
                <a:lnTo>
                  <a:pt x="6412547" y="1146302"/>
                </a:lnTo>
                <a:lnTo>
                  <a:pt x="6412547" y="1466024"/>
                </a:lnTo>
                <a:lnTo>
                  <a:pt x="6407023" y="1475486"/>
                </a:lnTo>
                <a:lnTo>
                  <a:pt x="6412535" y="1466024"/>
                </a:lnTo>
                <a:lnTo>
                  <a:pt x="6412547" y="1146302"/>
                </a:lnTo>
                <a:lnTo>
                  <a:pt x="6406261" y="1146302"/>
                </a:lnTo>
                <a:lnTo>
                  <a:pt x="6406261" y="1455242"/>
                </a:lnTo>
                <a:lnTo>
                  <a:pt x="6371844" y="1396238"/>
                </a:lnTo>
                <a:lnTo>
                  <a:pt x="6367907" y="1395222"/>
                </a:lnTo>
                <a:lnTo>
                  <a:pt x="6364859" y="1397000"/>
                </a:lnTo>
                <a:lnTo>
                  <a:pt x="6361938" y="1398778"/>
                </a:lnTo>
                <a:lnTo>
                  <a:pt x="6360922" y="1402588"/>
                </a:lnTo>
                <a:lnTo>
                  <a:pt x="6362573" y="1405636"/>
                </a:lnTo>
                <a:lnTo>
                  <a:pt x="6412611" y="1491234"/>
                </a:lnTo>
                <a:lnTo>
                  <a:pt x="6419939" y="1478661"/>
                </a:lnTo>
                <a:lnTo>
                  <a:pt x="6464300" y="1402588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" y="118311"/>
            <a:ext cx="796891" cy="83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06170" y="200025"/>
            <a:ext cx="8860155" cy="112014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L="1466850" marR="5080" indent="-1454785" algn="l">
              <a:lnSpc>
                <a:spcPct val="100000"/>
              </a:lnSpc>
              <a:spcBef>
                <a:spcPts val="100"/>
              </a:spcBef>
            </a:pPr>
            <a:r>
              <a:rPr lang="ru-RU" sz="3600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sz="3600" cap="small" spc="-12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каком</a:t>
            </a:r>
            <a:r>
              <a:rPr sz="3600" cap="small" spc="3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случае</a:t>
            </a:r>
            <a:r>
              <a:rPr sz="3600" cap="small" spc="3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можно</a:t>
            </a:r>
            <a:r>
              <a:rPr sz="3600" cap="small" spc="4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cap="small" spc="-2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применять</a:t>
            </a:r>
            <a:r>
              <a:rPr lang="ru-RU" sz="3600" cap="small" spc="-2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пониженные</a:t>
            </a:r>
            <a:r>
              <a:rPr sz="3600" cap="small" spc="-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cap="small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ставки?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22401" y="1768728"/>
            <a:ext cx="596900" cy="42799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L="12700" indent="0" algn="ctr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9000"/>
              <a:buFont typeface="Wingdings" panose="05000000000000000000"/>
              <a:buNone/>
              <a:tabLst>
                <a:tab pos="324485" algn="l"/>
              </a:tabLst>
            </a:pPr>
            <a:r>
              <a:rPr sz="27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1.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769602" y="6383223"/>
            <a:ext cx="19685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50" dirty="0">
                <a:solidFill>
                  <a:srgbClr val="FFFFFF"/>
                </a:solidFill>
                <a:latin typeface="Times New Roman" panose="02020603050405020304"/>
                <a:cs typeface="Times New Roman" panose="02020603050405020304"/>
              </a:rPr>
              <a:t>7</a:t>
            </a:r>
            <a:endParaRPr sz="27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75075" y="1518920"/>
            <a:ext cx="2682240" cy="783590"/>
          </a:xfrm>
          <a:prstGeom prst="rect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noAutofit/>
          </a:bodyPr>
          <a:lstStyle/>
          <a:p>
            <a:pPr marL="92075">
              <a:lnSpc>
                <a:spcPct val="100000"/>
              </a:lnSpc>
              <a:spcBef>
                <a:spcPts val="295"/>
              </a:spcBef>
            </a:pPr>
            <a:r>
              <a:rPr sz="2400" b="1" dirty="0">
                <a:latin typeface="Times New Roman" panose="02020603050405020304"/>
                <a:cs typeface="Times New Roman" panose="02020603050405020304"/>
              </a:rPr>
              <a:t>Доход</a:t>
            </a:r>
            <a:r>
              <a:rPr sz="24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b="1" dirty="0">
                <a:latin typeface="Times New Roman" panose="02020603050405020304"/>
                <a:cs typeface="Times New Roman" panose="02020603050405020304"/>
              </a:rPr>
              <a:t>за</a:t>
            </a:r>
            <a:r>
              <a:rPr sz="2400" b="1" spc="-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b="1" dirty="0">
                <a:latin typeface="Times New Roman" panose="02020603050405020304"/>
                <a:cs typeface="Times New Roman" panose="02020603050405020304"/>
              </a:rPr>
              <a:t>2025</a:t>
            </a:r>
            <a:r>
              <a:rPr sz="24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b="1" spc="-25" dirty="0">
                <a:latin typeface="Times New Roman" panose="02020603050405020304"/>
                <a:cs typeface="Times New Roman" panose="02020603050405020304"/>
              </a:rPr>
              <a:t>год</a:t>
            </a:r>
            <a:endParaRPr sz="2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09040" y="3016250"/>
            <a:ext cx="3070225" cy="406400"/>
          </a:xfrm>
          <a:prstGeom prst="rect">
            <a:avLst/>
          </a:prstGeom>
          <a:solidFill>
            <a:srgbClr val="EFEFEF"/>
          </a:solidFill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95"/>
              </a:spcBef>
            </a:pPr>
            <a:r>
              <a:rPr sz="2400" b="1" dirty="0">
                <a:latin typeface="Times New Roman" panose="02020603050405020304"/>
                <a:cs typeface="Times New Roman" panose="02020603050405020304"/>
              </a:rPr>
              <a:t>Более</a:t>
            </a:r>
            <a:r>
              <a:rPr sz="2400" b="1" spc="-1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b="1" dirty="0">
                <a:latin typeface="Times New Roman" panose="02020603050405020304"/>
                <a:cs typeface="Times New Roman" panose="02020603050405020304"/>
              </a:rPr>
              <a:t>60</a:t>
            </a:r>
            <a:r>
              <a:rPr sz="24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b="1" dirty="0">
                <a:latin typeface="Times New Roman" panose="02020603050405020304"/>
                <a:cs typeface="Times New Roman" panose="02020603050405020304"/>
              </a:rPr>
              <a:t>млн. </a:t>
            </a:r>
            <a:r>
              <a:rPr sz="2400" b="1" spc="-20" dirty="0">
                <a:latin typeface="Times New Roman" panose="02020603050405020304"/>
                <a:cs typeface="Times New Roman" panose="02020603050405020304"/>
              </a:rPr>
              <a:t>руб.</a:t>
            </a:r>
            <a:endParaRPr sz="2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65772" y="3016313"/>
            <a:ext cx="3077210" cy="406400"/>
          </a:xfrm>
          <a:prstGeom prst="rect">
            <a:avLst/>
          </a:prstGeom>
          <a:solidFill>
            <a:srgbClr val="EFEFEF"/>
          </a:solidFill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95"/>
              </a:spcBef>
            </a:pPr>
            <a:r>
              <a:rPr sz="2400" b="1" dirty="0">
                <a:latin typeface="Times New Roman" panose="02020603050405020304"/>
                <a:cs typeface="Times New Roman" panose="02020603050405020304"/>
              </a:rPr>
              <a:t>Менее</a:t>
            </a:r>
            <a:r>
              <a:rPr sz="24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b="1" dirty="0">
                <a:latin typeface="Times New Roman" panose="02020603050405020304"/>
                <a:cs typeface="Times New Roman" panose="02020603050405020304"/>
              </a:rPr>
              <a:t>60</a:t>
            </a:r>
            <a:r>
              <a:rPr sz="24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b="1" dirty="0">
                <a:latin typeface="Times New Roman" panose="02020603050405020304"/>
                <a:cs typeface="Times New Roman" panose="02020603050405020304"/>
              </a:rPr>
              <a:t>млн.</a:t>
            </a:r>
            <a:r>
              <a:rPr sz="2400" b="1" spc="-20" dirty="0">
                <a:latin typeface="Times New Roman" panose="02020603050405020304"/>
                <a:cs typeface="Times New Roman" panose="02020603050405020304"/>
              </a:rPr>
              <a:t> руб.</a:t>
            </a:r>
            <a:endParaRPr sz="2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89700" y="4069715"/>
            <a:ext cx="3127375" cy="1386205"/>
          </a:xfrm>
          <a:prstGeom prst="rect">
            <a:avLst/>
          </a:prstGeom>
          <a:solidFill>
            <a:srgbClr val="99CCFF"/>
          </a:solidFill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noAutofit/>
          </a:bodyPr>
          <a:lstStyle/>
          <a:p>
            <a:pPr marL="92075" marR="81915" algn="just">
              <a:lnSpc>
                <a:spcPct val="100000"/>
              </a:lnSpc>
              <a:spcBef>
                <a:spcPts val="295"/>
              </a:spcBef>
              <a:tabLst>
                <a:tab pos="1424305" algn="l"/>
              </a:tabLst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Освобождены</a:t>
            </a:r>
            <a:r>
              <a:rPr sz="2000" b="1" spc="35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от</a:t>
            </a:r>
            <a:r>
              <a:rPr sz="2000" b="1" spc="3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уплаты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lang="ru-RU" altLang="" sz="2000" b="1" spc="-2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продолжается дальше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201280" y="4040060"/>
            <a:ext cx="3136900" cy="1333500"/>
            <a:chOff x="1201280" y="4040060"/>
            <a:chExt cx="3136900" cy="1333500"/>
          </a:xfrm>
        </p:grpSpPr>
        <p:sp>
          <p:nvSpPr>
            <p:cNvPr id="10" name="object 10"/>
            <p:cNvSpPr/>
            <p:nvPr/>
          </p:nvSpPr>
          <p:spPr>
            <a:xfrm>
              <a:off x="1206042" y="4044823"/>
              <a:ext cx="3127375" cy="1323975"/>
            </a:xfrm>
            <a:custGeom>
              <a:avLst/>
              <a:gdLst/>
              <a:ahLst/>
              <a:cxnLst/>
              <a:rect l="l" t="t" r="r" b="b"/>
              <a:pathLst>
                <a:path w="3127375" h="1323975">
                  <a:moveTo>
                    <a:pt x="3126866" y="0"/>
                  </a:moveTo>
                  <a:lnTo>
                    <a:pt x="0" y="0"/>
                  </a:lnTo>
                  <a:lnTo>
                    <a:pt x="0" y="1323466"/>
                  </a:lnTo>
                  <a:lnTo>
                    <a:pt x="3126866" y="1323466"/>
                  </a:lnTo>
                  <a:lnTo>
                    <a:pt x="3126866" y="0"/>
                  </a:lnTo>
                  <a:close/>
                </a:path>
              </a:pathLst>
            </a:custGeom>
            <a:solidFill>
              <a:srgbClr val="99CCFF"/>
            </a:solidFill>
            <a:ln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206042" y="4044823"/>
              <a:ext cx="3127375" cy="1323975"/>
            </a:xfrm>
            <a:custGeom>
              <a:avLst/>
              <a:gdLst/>
              <a:ahLst/>
              <a:cxnLst/>
              <a:rect l="l" t="t" r="r" b="b"/>
              <a:pathLst>
                <a:path w="3127375" h="1323975">
                  <a:moveTo>
                    <a:pt x="0" y="1323466"/>
                  </a:moveTo>
                  <a:lnTo>
                    <a:pt x="3126866" y="1323466"/>
                  </a:lnTo>
                  <a:lnTo>
                    <a:pt x="3126866" y="0"/>
                  </a:lnTo>
                  <a:lnTo>
                    <a:pt x="0" y="0"/>
                  </a:lnTo>
                  <a:lnTo>
                    <a:pt x="0" y="1323466"/>
                  </a:lnTo>
                  <a:close/>
                </a:path>
              </a:pathLst>
            </a:custGeom>
            <a:ln w="9525"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297558" y="4069460"/>
            <a:ext cx="176403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568325" algn="l"/>
                <a:tab pos="1078865" algn="l"/>
              </a:tabLst>
            </a:pPr>
            <a:r>
              <a:rPr sz="2000" b="1" spc="-50" dirty="0">
                <a:latin typeface="Times New Roman" panose="02020603050405020304"/>
                <a:cs typeface="Times New Roman" panose="02020603050405020304"/>
              </a:rPr>
              <a:t>С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50" dirty="0">
                <a:latin typeface="Times New Roman" panose="02020603050405020304"/>
                <a:cs typeface="Times New Roman" panose="02020603050405020304"/>
              </a:rPr>
              <a:t>1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числа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297558" y="4069460"/>
            <a:ext cx="295846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месяца</a:t>
            </a: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R="5080" algn="r">
              <a:lnSpc>
                <a:spcPct val="100000"/>
              </a:lnSpc>
              <a:tabLst>
                <a:tab pos="1566545" algn="l"/>
                <a:tab pos="1974850" algn="l"/>
              </a:tabLst>
            </a:pP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следующего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за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месяцем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97558" y="4679441"/>
            <a:ext cx="295783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превышения</a:t>
            </a:r>
            <a:r>
              <a:rPr sz="2000" b="1" spc="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60</a:t>
            </a:r>
            <a:r>
              <a:rPr sz="2000" b="1" spc="5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млн.</a:t>
            </a:r>
            <a:r>
              <a:rPr sz="2000" b="1" spc="6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руб.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ставка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spc="-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5%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или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 20%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572257" y="3440557"/>
            <a:ext cx="76200" cy="604520"/>
          </a:xfrm>
          <a:custGeom>
            <a:avLst/>
            <a:gdLst/>
            <a:ahLst/>
            <a:cxnLst/>
            <a:rect l="l" t="t" r="r" b="b"/>
            <a:pathLst>
              <a:path w="76200" h="604520">
                <a:moveTo>
                  <a:pt x="31750" y="528066"/>
                </a:moveTo>
                <a:lnTo>
                  <a:pt x="0" y="528066"/>
                </a:lnTo>
                <a:lnTo>
                  <a:pt x="38100" y="604266"/>
                </a:lnTo>
                <a:lnTo>
                  <a:pt x="69850" y="540766"/>
                </a:lnTo>
                <a:lnTo>
                  <a:pt x="31750" y="540766"/>
                </a:lnTo>
                <a:lnTo>
                  <a:pt x="31750" y="528066"/>
                </a:lnTo>
                <a:close/>
              </a:path>
              <a:path w="76200" h="604520">
                <a:moveTo>
                  <a:pt x="44450" y="0"/>
                </a:moveTo>
                <a:lnTo>
                  <a:pt x="31750" y="0"/>
                </a:lnTo>
                <a:lnTo>
                  <a:pt x="31750" y="540766"/>
                </a:lnTo>
                <a:lnTo>
                  <a:pt x="44450" y="540766"/>
                </a:lnTo>
                <a:lnTo>
                  <a:pt x="44450" y="0"/>
                </a:lnTo>
                <a:close/>
              </a:path>
              <a:path w="76200" h="604520">
                <a:moveTo>
                  <a:pt x="76200" y="528066"/>
                </a:moveTo>
                <a:lnTo>
                  <a:pt x="44450" y="528066"/>
                </a:lnTo>
                <a:lnTo>
                  <a:pt x="44450" y="540766"/>
                </a:lnTo>
                <a:lnTo>
                  <a:pt x="69850" y="540766"/>
                </a:lnTo>
                <a:lnTo>
                  <a:pt x="76200" y="528066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013445" y="3428873"/>
            <a:ext cx="76200" cy="654050"/>
          </a:xfrm>
          <a:custGeom>
            <a:avLst/>
            <a:gdLst/>
            <a:ahLst/>
            <a:cxnLst/>
            <a:rect l="l" t="t" r="r" b="b"/>
            <a:pathLst>
              <a:path w="76200" h="654050">
                <a:moveTo>
                  <a:pt x="31750" y="577468"/>
                </a:moveTo>
                <a:lnTo>
                  <a:pt x="0" y="577468"/>
                </a:lnTo>
                <a:lnTo>
                  <a:pt x="38100" y="653669"/>
                </a:lnTo>
                <a:lnTo>
                  <a:pt x="69850" y="590168"/>
                </a:lnTo>
                <a:lnTo>
                  <a:pt x="31750" y="590168"/>
                </a:lnTo>
                <a:lnTo>
                  <a:pt x="31750" y="577468"/>
                </a:lnTo>
                <a:close/>
              </a:path>
              <a:path w="76200" h="654050">
                <a:moveTo>
                  <a:pt x="44450" y="0"/>
                </a:moveTo>
                <a:lnTo>
                  <a:pt x="31750" y="0"/>
                </a:lnTo>
                <a:lnTo>
                  <a:pt x="31750" y="590168"/>
                </a:lnTo>
                <a:lnTo>
                  <a:pt x="44450" y="590168"/>
                </a:lnTo>
                <a:lnTo>
                  <a:pt x="44450" y="0"/>
                </a:lnTo>
                <a:close/>
              </a:path>
              <a:path w="76200" h="654050">
                <a:moveTo>
                  <a:pt x="76200" y="577468"/>
                </a:moveTo>
                <a:lnTo>
                  <a:pt x="44450" y="577468"/>
                </a:lnTo>
                <a:lnTo>
                  <a:pt x="44450" y="590168"/>
                </a:lnTo>
                <a:lnTo>
                  <a:pt x="69850" y="590168"/>
                </a:lnTo>
                <a:lnTo>
                  <a:pt x="76200" y="577468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547366" y="2052955"/>
            <a:ext cx="1228090" cy="904240"/>
          </a:xfrm>
          <a:custGeom>
            <a:avLst/>
            <a:gdLst/>
            <a:ahLst/>
            <a:cxnLst/>
            <a:rect l="l" t="t" r="r" b="b"/>
            <a:pathLst>
              <a:path w="1228089" h="904239">
                <a:moveTo>
                  <a:pt x="44576" y="808228"/>
                </a:moveTo>
                <a:lnTo>
                  <a:pt x="40766" y="809751"/>
                </a:lnTo>
                <a:lnTo>
                  <a:pt x="39369" y="812926"/>
                </a:lnTo>
                <a:lnTo>
                  <a:pt x="0" y="903859"/>
                </a:lnTo>
                <a:lnTo>
                  <a:pt x="21633" y="901573"/>
                </a:lnTo>
                <a:lnTo>
                  <a:pt x="13842" y="901573"/>
                </a:lnTo>
                <a:lnTo>
                  <a:pt x="6350" y="891286"/>
                </a:lnTo>
                <a:lnTo>
                  <a:pt x="25346" y="877339"/>
                </a:lnTo>
                <a:lnTo>
                  <a:pt x="51053" y="818007"/>
                </a:lnTo>
                <a:lnTo>
                  <a:pt x="52450" y="814832"/>
                </a:lnTo>
                <a:lnTo>
                  <a:pt x="51053" y="811022"/>
                </a:lnTo>
                <a:lnTo>
                  <a:pt x="48052" y="809751"/>
                </a:lnTo>
                <a:lnTo>
                  <a:pt x="44576" y="808228"/>
                </a:lnTo>
                <a:close/>
              </a:path>
              <a:path w="1228089" h="904239">
                <a:moveTo>
                  <a:pt x="25346" y="877339"/>
                </a:moveTo>
                <a:lnTo>
                  <a:pt x="6350" y="891286"/>
                </a:lnTo>
                <a:lnTo>
                  <a:pt x="13842" y="901573"/>
                </a:lnTo>
                <a:lnTo>
                  <a:pt x="17475" y="898906"/>
                </a:lnTo>
                <a:lnTo>
                  <a:pt x="16001" y="898906"/>
                </a:lnTo>
                <a:lnTo>
                  <a:pt x="9525" y="890143"/>
                </a:lnTo>
                <a:lnTo>
                  <a:pt x="20292" y="889003"/>
                </a:lnTo>
                <a:lnTo>
                  <a:pt x="25346" y="877339"/>
                </a:lnTo>
                <a:close/>
              </a:path>
              <a:path w="1228089" h="904239">
                <a:moveTo>
                  <a:pt x="100710" y="880491"/>
                </a:moveTo>
                <a:lnTo>
                  <a:pt x="32758" y="887683"/>
                </a:lnTo>
                <a:lnTo>
                  <a:pt x="13842" y="901573"/>
                </a:lnTo>
                <a:lnTo>
                  <a:pt x="21633" y="901573"/>
                </a:lnTo>
                <a:lnTo>
                  <a:pt x="101981" y="893063"/>
                </a:lnTo>
                <a:lnTo>
                  <a:pt x="104415" y="890143"/>
                </a:lnTo>
                <a:lnTo>
                  <a:pt x="104410" y="889003"/>
                </a:lnTo>
                <a:lnTo>
                  <a:pt x="103758" y="883031"/>
                </a:lnTo>
                <a:lnTo>
                  <a:pt x="100710" y="880491"/>
                </a:lnTo>
                <a:close/>
              </a:path>
              <a:path w="1228089" h="904239">
                <a:moveTo>
                  <a:pt x="20292" y="889003"/>
                </a:moveTo>
                <a:lnTo>
                  <a:pt x="9525" y="890143"/>
                </a:lnTo>
                <a:lnTo>
                  <a:pt x="16001" y="898906"/>
                </a:lnTo>
                <a:lnTo>
                  <a:pt x="20292" y="889003"/>
                </a:lnTo>
                <a:close/>
              </a:path>
              <a:path w="1228089" h="904239">
                <a:moveTo>
                  <a:pt x="32758" y="887683"/>
                </a:moveTo>
                <a:lnTo>
                  <a:pt x="20292" y="889003"/>
                </a:lnTo>
                <a:lnTo>
                  <a:pt x="16001" y="898906"/>
                </a:lnTo>
                <a:lnTo>
                  <a:pt x="17475" y="898906"/>
                </a:lnTo>
                <a:lnTo>
                  <a:pt x="32758" y="887683"/>
                </a:lnTo>
                <a:close/>
              </a:path>
              <a:path w="1228089" h="904239">
                <a:moveTo>
                  <a:pt x="1220343" y="0"/>
                </a:moveTo>
                <a:lnTo>
                  <a:pt x="25346" y="877339"/>
                </a:lnTo>
                <a:lnTo>
                  <a:pt x="20292" y="889003"/>
                </a:lnTo>
                <a:lnTo>
                  <a:pt x="32758" y="887683"/>
                </a:lnTo>
                <a:lnTo>
                  <a:pt x="1227835" y="10160"/>
                </a:lnTo>
                <a:lnTo>
                  <a:pt x="1220343" y="0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489700" y="2105025"/>
            <a:ext cx="1477010" cy="885190"/>
          </a:xfrm>
          <a:custGeom>
            <a:avLst/>
            <a:gdLst/>
            <a:ahLst/>
            <a:cxnLst/>
            <a:rect l="l" t="t" r="r" b="b"/>
            <a:pathLst>
              <a:path w="1724025" h="1149985">
                <a:moveTo>
                  <a:pt x="1625345" y="1130935"/>
                </a:moveTo>
                <a:lnTo>
                  <a:pt x="1621771" y="1130935"/>
                </a:lnTo>
                <a:lnTo>
                  <a:pt x="1618868" y="1133475"/>
                </a:lnTo>
                <a:lnTo>
                  <a:pt x="1618774" y="1134748"/>
                </a:lnTo>
                <a:lnTo>
                  <a:pt x="1618719" y="1135498"/>
                </a:lnTo>
                <a:lnTo>
                  <a:pt x="1618614" y="1136904"/>
                </a:lnTo>
                <a:lnTo>
                  <a:pt x="1618488" y="1140460"/>
                </a:lnTo>
                <a:lnTo>
                  <a:pt x="1621266" y="1143635"/>
                </a:lnTo>
                <a:lnTo>
                  <a:pt x="1624584" y="1143635"/>
                </a:lnTo>
                <a:lnTo>
                  <a:pt x="1723516" y="1149477"/>
                </a:lnTo>
                <a:lnTo>
                  <a:pt x="1722709" y="1147826"/>
                </a:lnTo>
                <a:lnTo>
                  <a:pt x="1709546" y="1147826"/>
                </a:lnTo>
                <a:lnTo>
                  <a:pt x="1689888" y="1134748"/>
                </a:lnTo>
                <a:lnTo>
                  <a:pt x="1625345" y="1130935"/>
                </a:lnTo>
                <a:close/>
              </a:path>
              <a:path w="1724025" h="1149985">
                <a:moveTo>
                  <a:pt x="1689888" y="1134748"/>
                </a:moveTo>
                <a:lnTo>
                  <a:pt x="1709546" y="1147826"/>
                </a:lnTo>
                <a:lnTo>
                  <a:pt x="1711260" y="1145286"/>
                </a:lnTo>
                <a:lnTo>
                  <a:pt x="1707388" y="1145286"/>
                </a:lnTo>
                <a:lnTo>
                  <a:pt x="1702588" y="1135498"/>
                </a:lnTo>
                <a:lnTo>
                  <a:pt x="1689888" y="1134748"/>
                </a:lnTo>
                <a:close/>
              </a:path>
              <a:path w="1724025" h="1149985">
                <a:moveTo>
                  <a:pt x="1674621" y="1056005"/>
                </a:moveTo>
                <a:lnTo>
                  <a:pt x="1671446" y="1057656"/>
                </a:lnTo>
                <a:lnTo>
                  <a:pt x="1668271" y="1059180"/>
                </a:lnTo>
                <a:lnTo>
                  <a:pt x="1667001" y="1062989"/>
                </a:lnTo>
                <a:lnTo>
                  <a:pt x="1668525" y="1066038"/>
                </a:lnTo>
                <a:lnTo>
                  <a:pt x="1697075" y="1124257"/>
                </a:lnTo>
                <a:lnTo>
                  <a:pt x="1716659" y="1137285"/>
                </a:lnTo>
                <a:lnTo>
                  <a:pt x="1709546" y="1147826"/>
                </a:lnTo>
                <a:lnTo>
                  <a:pt x="1722709" y="1147826"/>
                </a:lnTo>
                <a:lnTo>
                  <a:pt x="1679956" y="1060450"/>
                </a:lnTo>
                <a:lnTo>
                  <a:pt x="1678559" y="1057656"/>
                </a:lnTo>
                <a:lnTo>
                  <a:pt x="1678432" y="1057402"/>
                </a:lnTo>
                <a:lnTo>
                  <a:pt x="1674621" y="1056005"/>
                </a:lnTo>
                <a:close/>
              </a:path>
              <a:path w="1724025" h="1149985">
                <a:moveTo>
                  <a:pt x="1702588" y="1135498"/>
                </a:moveTo>
                <a:lnTo>
                  <a:pt x="1707388" y="1145286"/>
                </a:lnTo>
                <a:lnTo>
                  <a:pt x="1713484" y="1136142"/>
                </a:lnTo>
                <a:lnTo>
                  <a:pt x="1702588" y="1135498"/>
                </a:lnTo>
                <a:close/>
              </a:path>
              <a:path w="1724025" h="1149985">
                <a:moveTo>
                  <a:pt x="1697075" y="1124257"/>
                </a:moveTo>
                <a:lnTo>
                  <a:pt x="1702588" y="1135498"/>
                </a:lnTo>
                <a:lnTo>
                  <a:pt x="1713484" y="1136142"/>
                </a:lnTo>
                <a:lnTo>
                  <a:pt x="1707388" y="1145286"/>
                </a:lnTo>
                <a:lnTo>
                  <a:pt x="1711260" y="1145286"/>
                </a:lnTo>
                <a:lnTo>
                  <a:pt x="1716659" y="1137285"/>
                </a:lnTo>
                <a:lnTo>
                  <a:pt x="1697075" y="1124257"/>
                </a:lnTo>
                <a:close/>
              </a:path>
              <a:path w="1724025" h="1149985">
                <a:moveTo>
                  <a:pt x="7112" y="0"/>
                </a:moveTo>
                <a:lnTo>
                  <a:pt x="0" y="10541"/>
                </a:lnTo>
                <a:lnTo>
                  <a:pt x="1689888" y="1134748"/>
                </a:lnTo>
                <a:lnTo>
                  <a:pt x="1702588" y="1135498"/>
                </a:lnTo>
                <a:lnTo>
                  <a:pt x="1697075" y="1124257"/>
                </a:lnTo>
                <a:lnTo>
                  <a:pt x="7112" y="0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236855" y="5593715"/>
            <a:ext cx="10196195" cy="1764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206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1440" marR="80010" algn="just">
              <a:lnSpc>
                <a:spcPct val="100000"/>
              </a:lnSpc>
              <a:spcBef>
                <a:spcPts val="325"/>
              </a:spcBef>
            </a:pPr>
            <a:r>
              <a:rPr sz="1600" b="1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Обратите</a:t>
            </a:r>
            <a:r>
              <a:rPr sz="1600" b="1" spc="24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b="1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Внимание!</a:t>
            </a:r>
            <a:r>
              <a:rPr sz="1600" b="1" spc="24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1600" spc="24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случае</a:t>
            </a:r>
            <a:r>
              <a:rPr sz="1600" spc="24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начала</a:t>
            </a:r>
            <a:r>
              <a:rPr sz="1600" spc="24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применения</a:t>
            </a:r>
            <a:r>
              <a:rPr sz="1600" spc="2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специальной</a:t>
            </a:r>
            <a:r>
              <a:rPr sz="1600" spc="2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ставки</a:t>
            </a:r>
            <a:r>
              <a:rPr sz="1600" spc="23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по</a:t>
            </a:r>
            <a:r>
              <a:rPr sz="1600" spc="229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1600" spc="24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налогоплательщик</a:t>
            </a:r>
            <a:r>
              <a:rPr sz="1600" spc="2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spc="-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УСН,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который</a:t>
            </a:r>
            <a:r>
              <a:rPr sz="1600" spc="4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обязан</a:t>
            </a:r>
            <a:r>
              <a:rPr sz="1600" spc="44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исчислять</a:t>
            </a:r>
            <a:r>
              <a:rPr sz="1600" spc="4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и</a:t>
            </a:r>
            <a:r>
              <a:rPr sz="1600" spc="44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уплачивать</a:t>
            </a:r>
            <a:r>
              <a:rPr sz="1600" spc="4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1600" spc="434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1600" spc="434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бюджет,</a:t>
            </a:r>
            <a:r>
              <a:rPr sz="1600" spc="434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должен</a:t>
            </a:r>
            <a:r>
              <a:rPr sz="1600" spc="44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применять</a:t>
            </a:r>
            <a:r>
              <a:rPr sz="1600" spc="4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специальные</a:t>
            </a:r>
            <a:r>
              <a:rPr sz="1600" spc="44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ставки</a:t>
            </a:r>
            <a:r>
              <a:rPr sz="1600" spc="44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НДС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последовательно</a:t>
            </a:r>
            <a:r>
              <a:rPr sz="1600" spc="19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1600" spc="19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течение</a:t>
            </a:r>
            <a:r>
              <a:rPr sz="1600" spc="17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12</a:t>
            </a:r>
            <a:r>
              <a:rPr sz="1600" spc="17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кварталов</a:t>
            </a:r>
            <a:r>
              <a:rPr sz="1600" spc="19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(кроме</a:t>
            </a:r>
            <a:r>
              <a:rPr sz="1600" spc="18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случаев,</a:t>
            </a:r>
            <a:r>
              <a:rPr sz="1600" spc="2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при</a:t>
            </a:r>
            <a:r>
              <a:rPr sz="1600" spc="18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которых</a:t>
            </a:r>
            <a:r>
              <a:rPr sz="1600" spc="18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налогоплательщик</a:t>
            </a:r>
            <a:r>
              <a:rPr sz="1600" spc="19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утратит</a:t>
            </a:r>
            <a:r>
              <a:rPr sz="1600" spc="18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право</a:t>
            </a:r>
            <a:r>
              <a:rPr sz="1600" spc="19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на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применение</a:t>
            </a:r>
            <a:r>
              <a:rPr sz="1600" spc="3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УСН</a:t>
            </a:r>
            <a:r>
              <a:rPr sz="1600" spc="3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либо</a:t>
            </a:r>
            <a:r>
              <a:rPr sz="1600" spc="30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у</a:t>
            </a:r>
            <a:r>
              <a:rPr sz="1600" spc="28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налогоплательщика</a:t>
            </a:r>
            <a:r>
              <a:rPr sz="1600" spc="31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возникнет</a:t>
            </a:r>
            <a:r>
              <a:rPr sz="1600" spc="3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основание</a:t>
            </a:r>
            <a:r>
              <a:rPr sz="1600" spc="30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для</a:t>
            </a:r>
            <a:r>
              <a:rPr sz="1600" spc="30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освобождения</a:t>
            </a:r>
            <a:r>
              <a:rPr sz="1600" spc="30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от</a:t>
            </a:r>
            <a:r>
              <a:rPr sz="1600" spc="3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НДС,</a:t>
            </a:r>
            <a:r>
              <a:rPr sz="1600" spc="30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указанное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выше).</a:t>
            </a:r>
            <a:r>
              <a:rPr sz="1600" spc="17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При</a:t>
            </a:r>
            <a:r>
              <a:rPr sz="1600" spc="17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выборе</a:t>
            </a:r>
            <a:r>
              <a:rPr sz="1600" spc="17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общеустановленных</a:t>
            </a:r>
            <a:r>
              <a:rPr sz="1600" spc="19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ставок</a:t>
            </a:r>
            <a:r>
              <a:rPr sz="1600" spc="17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1600" spc="16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налогоплательщик</a:t>
            </a:r>
            <a:r>
              <a:rPr sz="1600" spc="18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УСН,</a:t>
            </a:r>
            <a:r>
              <a:rPr sz="1600" spc="15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который</a:t>
            </a:r>
            <a:r>
              <a:rPr sz="1600" spc="17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обязан</a:t>
            </a:r>
            <a:r>
              <a:rPr sz="1600" spc="1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исчислять</a:t>
            </a:r>
            <a:r>
              <a:rPr sz="1600" spc="16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spc="-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и </a:t>
            </a:r>
            <a:r>
              <a:rPr sz="16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уплачивать</a:t>
            </a:r>
            <a:r>
              <a:rPr sz="1600" spc="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1600" spc="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1600" spc="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spc="-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бюджет,</a:t>
            </a:r>
            <a:r>
              <a:rPr sz="1600" spc="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вправе</a:t>
            </a:r>
            <a:r>
              <a:rPr sz="1600" spc="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перейти</a:t>
            </a:r>
            <a:r>
              <a:rPr sz="1600" spc="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на</a:t>
            </a:r>
            <a:r>
              <a:rPr sz="1600" spc="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применение</a:t>
            </a:r>
            <a:r>
              <a:rPr sz="1600" spc="1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специальной</a:t>
            </a:r>
            <a:r>
              <a:rPr sz="1600" spc="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ставки НДС</a:t>
            </a:r>
            <a:r>
              <a:rPr sz="1600" spc="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без</a:t>
            </a:r>
            <a:r>
              <a:rPr sz="1600" spc="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такого</a:t>
            </a:r>
            <a:r>
              <a:rPr sz="1600" spc="1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ограничения</a:t>
            </a:r>
            <a:r>
              <a:rPr sz="1600" spc="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spc="-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начала</a:t>
            </a:r>
            <a:r>
              <a:rPr sz="16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очередного</a:t>
            </a:r>
            <a:r>
              <a:rPr sz="1600" spc="-6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налогового</a:t>
            </a:r>
            <a:r>
              <a:rPr sz="1600" spc="-3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периода</a:t>
            </a:r>
            <a:r>
              <a:rPr sz="1600" spc="-5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6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(квартала).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" y="118311"/>
            <a:ext cx="796891" cy="83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3155" y="93028"/>
            <a:ext cx="8537575" cy="111950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1314450" marR="5080" indent="-1302385">
              <a:lnSpc>
                <a:spcPct val="100000"/>
              </a:lnSpc>
              <a:spcBef>
                <a:spcPts val="95"/>
              </a:spcBef>
            </a:pP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sz="3600" b="1" cap="small" spc="-5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каком</a:t>
            </a:r>
            <a:r>
              <a:rPr sz="3600" b="1" cap="small" spc="12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случае</a:t>
            </a:r>
            <a:r>
              <a:rPr sz="3600" b="1" cap="small" spc="10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можно</a:t>
            </a:r>
            <a:r>
              <a:rPr sz="3600" b="1" cap="small" spc="9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применять </a:t>
            </a:r>
            <a:r>
              <a:rPr sz="3600" b="1" cap="small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пониженные</a:t>
            </a:r>
            <a:r>
              <a:rPr sz="3600" b="1" cap="small" spc="125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3600" b="1" cap="small" spc="-10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ставки?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51180" y="1774190"/>
            <a:ext cx="573405" cy="58991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vert="horz" wrap="square" lIns="0" tIns="12700" rIns="0" bIns="0" rtlCol="0">
            <a:no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700" b="0" spc="-25" dirty="0">
                <a:latin typeface="Times New Roman" panose="02020603050405020304"/>
                <a:cs typeface="Times New Roman" panose="02020603050405020304"/>
              </a:rPr>
              <a:t>2.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672840" y="1800225"/>
            <a:ext cx="2545715" cy="997585"/>
          </a:xfrm>
          <a:prstGeom prst="rect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txBody>
          <a:bodyPr vert="horz" wrap="square" lIns="0" tIns="37465" rIns="0" bIns="0" rtlCol="0">
            <a:noAutofit/>
          </a:bodyPr>
          <a:lstStyle/>
          <a:p>
            <a:pPr marL="92075">
              <a:lnSpc>
                <a:spcPct val="100000"/>
              </a:lnSpc>
              <a:spcBef>
                <a:spcPts val="295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Д</a:t>
            </a:r>
            <a:r>
              <a:rPr sz="2400" b="1" dirty="0">
                <a:latin typeface="Times New Roman" panose="02020603050405020304"/>
                <a:cs typeface="Times New Roman" panose="02020603050405020304"/>
              </a:rPr>
              <a:t>оход</a:t>
            </a:r>
            <a:r>
              <a:rPr sz="24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b="1" dirty="0">
                <a:latin typeface="Times New Roman" panose="02020603050405020304"/>
                <a:cs typeface="Times New Roman" panose="02020603050405020304"/>
              </a:rPr>
              <a:t>за</a:t>
            </a:r>
            <a:r>
              <a:rPr sz="2400" b="1" spc="-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b="1" dirty="0">
                <a:latin typeface="Times New Roman" panose="02020603050405020304"/>
                <a:cs typeface="Times New Roman" panose="02020603050405020304"/>
              </a:rPr>
              <a:t>2025</a:t>
            </a:r>
            <a:r>
              <a:rPr sz="24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b="1" spc="-25" dirty="0">
                <a:latin typeface="Times New Roman" panose="02020603050405020304"/>
                <a:cs typeface="Times New Roman" panose="02020603050405020304"/>
              </a:rPr>
              <a:t>год</a:t>
            </a:r>
            <a:endParaRPr sz="2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50289" y="3610165"/>
            <a:ext cx="2520315" cy="400685"/>
          </a:xfrm>
          <a:prstGeom prst="rect">
            <a:avLst/>
          </a:prstGeom>
          <a:solidFill>
            <a:srgbClr val="EFEFEF"/>
          </a:solidFill>
          <a:ln w="9525">
            <a:solidFill>
              <a:srgbClr val="CEB50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95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Более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250</a:t>
            </a:r>
            <a:r>
              <a:rPr sz="20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млн.</a:t>
            </a:r>
            <a:r>
              <a:rPr sz="2000" b="1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руб</a:t>
            </a:r>
            <a:r>
              <a:rPr sz="1400" b="1" spc="-20" dirty="0">
                <a:latin typeface="Times New Roman" panose="02020603050405020304"/>
                <a:cs typeface="Times New Roman" panose="02020603050405020304"/>
              </a:rPr>
              <a:t>.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63615" y="3602037"/>
            <a:ext cx="2553970" cy="400685"/>
          </a:xfrm>
          <a:prstGeom prst="rect">
            <a:avLst/>
          </a:prstGeom>
          <a:solidFill>
            <a:srgbClr val="EFEFEF"/>
          </a:solidFill>
          <a:ln w="9525">
            <a:solidFill>
              <a:srgbClr val="002060"/>
            </a:solidFill>
          </a:ln>
        </p:spPr>
        <p:txBody>
          <a:bodyPr vert="horz" wrap="square" lIns="0" tIns="3810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00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Более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450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млн.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руб</a:t>
            </a:r>
            <a:r>
              <a:rPr sz="1400" b="1" spc="-20" dirty="0">
                <a:latin typeface="Times New Roman" panose="02020603050405020304"/>
                <a:cs typeface="Times New Roman" panose="02020603050405020304"/>
              </a:rPr>
              <a:t>.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089713" y="4639881"/>
            <a:ext cx="3052445" cy="1333500"/>
            <a:chOff x="6089713" y="4639881"/>
            <a:chExt cx="3052445" cy="1333500"/>
          </a:xfrm>
        </p:grpSpPr>
        <p:sp>
          <p:nvSpPr>
            <p:cNvPr id="8" name="object 8"/>
            <p:cNvSpPr/>
            <p:nvPr/>
          </p:nvSpPr>
          <p:spPr>
            <a:xfrm>
              <a:off x="6094476" y="4644644"/>
              <a:ext cx="3042920" cy="1323975"/>
            </a:xfrm>
            <a:custGeom>
              <a:avLst/>
              <a:gdLst/>
              <a:ahLst/>
              <a:cxnLst/>
              <a:rect l="l" t="t" r="r" b="b"/>
              <a:pathLst>
                <a:path w="3042920" h="1323975">
                  <a:moveTo>
                    <a:pt x="3042412" y="0"/>
                  </a:moveTo>
                  <a:lnTo>
                    <a:pt x="0" y="0"/>
                  </a:lnTo>
                  <a:lnTo>
                    <a:pt x="0" y="1323467"/>
                  </a:lnTo>
                  <a:lnTo>
                    <a:pt x="3042412" y="1323467"/>
                  </a:lnTo>
                  <a:lnTo>
                    <a:pt x="3042412" y="0"/>
                  </a:lnTo>
                  <a:close/>
                </a:path>
              </a:pathLst>
            </a:custGeom>
            <a:solidFill>
              <a:srgbClr val="99CCFF"/>
            </a:solidFill>
            <a:ln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094476" y="4644644"/>
              <a:ext cx="3042920" cy="1323975"/>
            </a:xfrm>
            <a:custGeom>
              <a:avLst/>
              <a:gdLst/>
              <a:ahLst/>
              <a:cxnLst/>
              <a:rect l="l" t="t" r="r" b="b"/>
              <a:pathLst>
                <a:path w="3042920" h="1323975">
                  <a:moveTo>
                    <a:pt x="0" y="1323467"/>
                  </a:moveTo>
                  <a:lnTo>
                    <a:pt x="3042412" y="1323467"/>
                  </a:lnTo>
                  <a:lnTo>
                    <a:pt x="3042412" y="0"/>
                  </a:lnTo>
                  <a:lnTo>
                    <a:pt x="0" y="0"/>
                  </a:lnTo>
                  <a:lnTo>
                    <a:pt x="0" y="1323467"/>
                  </a:lnTo>
                  <a:close/>
                </a:path>
              </a:pathLst>
            </a:custGeom>
            <a:ln w="9524"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6108699" y="4693793"/>
            <a:ext cx="2873375" cy="1245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just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С</a:t>
            </a:r>
            <a:r>
              <a:rPr sz="2000" b="1" spc="430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1</a:t>
            </a:r>
            <a:r>
              <a:rPr sz="2000" b="1" spc="430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числа</a:t>
            </a:r>
            <a:r>
              <a:rPr sz="2000" b="1" spc="430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месяца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следующего</a:t>
            </a:r>
            <a:r>
              <a:rPr sz="2000" b="1" spc="30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за</a:t>
            </a:r>
            <a:r>
              <a:rPr sz="2000" b="1" spc="35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месяцем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превышения</a:t>
            </a:r>
            <a:r>
              <a:rPr sz="2000" b="1" spc="390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450</a:t>
            </a:r>
            <a:r>
              <a:rPr sz="2000" b="1" spc="405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млн.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руб.</a:t>
            </a:r>
            <a:r>
              <a:rPr sz="2000" b="1" spc="-3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ставка</a:t>
            </a:r>
            <a:r>
              <a:rPr sz="2000" b="1" spc="-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20%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913307" y="4639881"/>
            <a:ext cx="3034030" cy="1333500"/>
            <a:chOff x="913307" y="4639881"/>
            <a:chExt cx="3034030" cy="1333500"/>
          </a:xfrm>
        </p:grpSpPr>
        <p:sp>
          <p:nvSpPr>
            <p:cNvPr id="12" name="object 12"/>
            <p:cNvSpPr/>
            <p:nvPr/>
          </p:nvSpPr>
          <p:spPr>
            <a:xfrm>
              <a:off x="918070" y="4644644"/>
              <a:ext cx="3024505" cy="1323975"/>
            </a:xfrm>
            <a:custGeom>
              <a:avLst/>
              <a:gdLst/>
              <a:ahLst/>
              <a:cxnLst/>
              <a:rect l="l" t="t" r="r" b="b"/>
              <a:pathLst>
                <a:path w="3024504" h="1323975">
                  <a:moveTo>
                    <a:pt x="3024378" y="0"/>
                  </a:moveTo>
                  <a:lnTo>
                    <a:pt x="0" y="0"/>
                  </a:lnTo>
                  <a:lnTo>
                    <a:pt x="0" y="1323467"/>
                  </a:lnTo>
                  <a:lnTo>
                    <a:pt x="3024378" y="1323467"/>
                  </a:lnTo>
                  <a:lnTo>
                    <a:pt x="3024378" y="0"/>
                  </a:lnTo>
                  <a:close/>
                </a:path>
              </a:pathLst>
            </a:custGeom>
            <a:solidFill>
              <a:srgbClr val="99CCFF"/>
            </a:solidFill>
            <a:ln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918070" y="4644644"/>
              <a:ext cx="3024505" cy="1323975"/>
            </a:xfrm>
            <a:custGeom>
              <a:avLst/>
              <a:gdLst/>
              <a:ahLst/>
              <a:cxnLst/>
              <a:rect l="l" t="t" r="r" b="b"/>
              <a:pathLst>
                <a:path w="3024504" h="1323975">
                  <a:moveTo>
                    <a:pt x="0" y="1323467"/>
                  </a:moveTo>
                  <a:lnTo>
                    <a:pt x="3024378" y="1323467"/>
                  </a:lnTo>
                  <a:lnTo>
                    <a:pt x="3024378" y="0"/>
                  </a:lnTo>
                  <a:lnTo>
                    <a:pt x="0" y="0"/>
                  </a:lnTo>
                  <a:lnTo>
                    <a:pt x="0" y="1323467"/>
                  </a:lnTo>
                  <a:close/>
                </a:path>
              </a:pathLst>
            </a:custGeom>
            <a:ln w="9525">
              <a:solidFill>
                <a:srgbClr val="002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009650" y="4669790"/>
            <a:ext cx="2854960" cy="130556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R="5080" algn="just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С</a:t>
            </a:r>
            <a:r>
              <a:rPr sz="2000" b="1" spc="409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1</a:t>
            </a:r>
            <a:r>
              <a:rPr sz="2000" b="1" spc="409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числа</a:t>
            </a:r>
            <a:r>
              <a:rPr sz="2000" b="1" spc="409" dirty="0"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месяца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следующего</a:t>
            </a:r>
            <a:r>
              <a:rPr sz="2000" b="1" spc="47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за</a:t>
            </a:r>
            <a:r>
              <a:rPr sz="2000" b="1" spc="48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10" dirty="0">
                <a:latin typeface="Times New Roman" panose="02020603050405020304"/>
                <a:cs typeface="Times New Roman" panose="02020603050405020304"/>
              </a:rPr>
              <a:t>месяцем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превышения</a:t>
            </a:r>
            <a:r>
              <a:rPr sz="2000" b="1" spc="355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250</a:t>
            </a:r>
            <a:r>
              <a:rPr sz="2000" b="1" spc="365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млн.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руб.</a:t>
            </a:r>
            <a:r>
              <a:rPr sz="2000" b="1" spc="-3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ставка</a:t>
            </a:r>
            <a:r>
              <a:rPr sz="2000" b="1" spc="-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НДС</a:t>
            </a:r>
            <a:r>
              <a:rPr sz="2000" b="1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spc="-25" dirty="0">
                <a:latin typeface="Times New Roman" panose="02020603050405020304"/>
                <a:cs typeface="Times New Roman" panose="02020603050405020304"/>
              </a:rPr>
              <a:t>7%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070100" y="2766060"/>
            <a:ext cx="1603375" cy="864235"/>
          </a:xfrm>
          <a:custGeom>
            <a:avLst/>
            <a:gdLst/>
            <a:ahLst/>
            <a:cxnLst/>
            <a:rect l="l" t="t" r="r" b="b"/>
            <a:pathLst>
              <a:path w="1395095" h="610870">
                <a:moveTo>
                  <a:pt x="65278" y="514985"/>
                </a:moveTo>
                <a:lnTo>
                  <a:pt x="61341" y="515620"/>
                </a:lnTo>
                <a:lnTo>
                  <a:pt x="59181" y="518414"/>
                </a:lnTo>
                <a:lnTo>
                  <a:pt x="0" y="597916"/>
                </a:lnTo>
                <a:lnTo>
                  <a:pt x="98298" y="610362"/>
                </a:lnTo>
                <a:lnTo>
                  <a:pt x="101727" y="610743"/>
                </a:lnTo>
                <a:lnTo>
                  <a:pt x="104902" y="608330"/>
                </a:lnTo>
                <a:lnTo>
                  <a:pt x="105410" y="604774"/>
                </a:lnTo>
                <a:lnTo>
                  <a:pt x="105791" y="601345"/>
                </a:lnTo>
                <a:lnTo>
                  <a:pt x="103860" y="598805"/>
                </a:lnTo>
                <a:lnTo>
                  <a:pt x="13969" y="598805"/>
                </a:lnTo>
                <a:lnTo>
                  <a:pt x="9017" y="587121"/>
                </a:lnTo>
                <a:lnTo>
                  <a:pt x="30694" y="577905"/>
                </a:lnTo>
                <a:lnTo>
                  <a:pt x="69342" y="526034"/>
                </a:lnTo>
                <a:lnTo>
                  <a:pt x="71500" y="523240"/>
                </a:lnTo>
                <a:lnTo>
                  <a:pt x="70866" y="519176"/>
                </a:lnTo>
                <a:lnTo>
                  <a:pt x="68072" y="517144"/>
                </a:lnTo>
                <a:lnTo>
                  <a:pt x="65278" y="514985"/>
                </a:lnTo>
                <a:close/>
              </a:path>
              <a:path w="1395095" h="610870">
                <a:moveTo>
                  <a:pt x="30694" y="577905"/>
                </a:moveTo>
                <a:lnTo>
                  <a:pt x="9017" y="587121"/>
                </a:lnTo>
                <a:lnTo>
                  <a:pt x="13969" y="598805"/>
                </a:lnTo>
                <a:lnTo>
                  <a:pt x="18750" y="596773"/>
                </a:lnTo>
                <a:lnTo>
                  <a:pt x="16637" y="596773"/>
                </a:lnTo>
                <a:lnTo>
                  <a:pt x="12318" y="586613"/>
                </a:lnTo>
                <a:lnTo>
                  <a:pt x="24206" y="586613"/>
                </a:lnTo>
                <a:lnTo>
                  <a:pt x="30694" y="577905"/>
                </a:lnTo>
                <a:close/>
              </a:path>
              <a:path w="1395095" h="610870">
                <a:moveTo>
                  <a:pt x="35642" y="589591"/>
                </a:moveTo>
                <a:lnTo>
                  <a:pt x="13969" y="598805"/>
                </a:lnTo>
                <a:lnTo>
                  <a:pt x="103860" y="598805"/>
                </a:lnTo>
                <a:lnTo>
                  <a:pt x="103378" y="598170"/>
                </a:lnTo>
                <a:lnTo>
                  <a:pt x="101007" y="597916"/>
                </a:lnTo>
                <a:lnTo>
                  <a:pt x="100816" y="597916"/>
                </a:lnTo>
                <a:lnTo>
                  <a:pt x="35642" y="589591"/>
                </a:lnTo>
                <a:close/>
              </a:path>
              <a:path w="1395095" h="610870">
                <a:moveTo>
                  <a:pt x="12318" y="586613"/>
                </a:moveTo>
                <a:lnTo>
                  <a:pt x="16637" y="596773"/>
                </a:lnTo>
                <a:lnTo>
                  <a:pt x="23173" y="587999"/>
                </a:lnTo>
                <a:lnTo>
                  <a:pt x="12318" y="586613"/>
                </a:lnTo>
                <a:close/>
              </a:path>
              <a:path w="1395095" h="610870">
                <a:moveTo>
                  <a:pt x="23173" y="587999"/>
                </a:moveTo>
                <a:lnTo>
                  <a:pt x="16637" y="596773"/>
                </a:lnTo>
                <a:lnTo>
                  <a:pt x="18750" y="596773"/>
                </a:lnTo>
                <a:lnTo>
                  <a:pt x="35642" y="589591"/>
                </a:lnTo>
                <a:lnTo>
                  <a:pt x="23173" y="587999"/>
                </a:lnTo>
                <a:close/>
              </a:path>
              <a:path w="1395095" h="610870">
                <a:moveTo>
                  <a:pt x="1390142" y="0"/>
                </a:moveTo>
                <a:lnTo>
                  <a:pt x="30694" y="577905"/>
                </a:lnTo>
                <a:lnTo>
                  <a:pt x="23173" y="587999"/>
                </a:lnTo>
                <a:lnTo>
                  <a:pt x="35642" y="589591"/>
                </a:lnTo>
                <a:lnTo>
                  <a:pt x="1395095" y="11684"/>
                </a:lnTo>
                <a:lnTo>
                  <a:pt x="1390142" y="0"/>
                </a:lnTo>
                <a:close/>
              </a:path>
              <a:path w="1395095" h="610870">
                <a:moveTo>
                  <a:pt x="24206" y="586613"/>
                </a:moveTo>
                <a:lnTo>
                  <a:pt x="12318" y="586613"/>
                </a:lnTo>
                <a:lnTo>
                  <a:pt x="23173" y="587999"/>
                </a:lnTo>
                <a:lnTo>
                  <a:pt x="24206" y="586613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191885" y="2766695"/>
            <a:ext cx="1398270" cy="819785"/>
          </a:xfrm>
          <a:custGeom>
            <a:avLst/>
            <a:gdLst/>
            <a:ahLst/>
            <a:cxnLst/>
            <a:rect l="l" t="t" r="r" b="b"/>
            <a:pathLst>
              <a:path w="1337309" h="609600">
                <a:moveTo>
                  <a:pt x="1301795" y="589052"/>
                </a:moveTo>
                <a:lnTo>
                  <a:pt x="1233932" y="596519"/>
                </a:lnTo>
                <a:lnTo>
                  <a:pt x="1231391" y="599694"/>
                </a:lnTo>
                <a:lnTo>
                  <a:pt x="1232153" y="606679"/>
                </a:lnTo>
                <a:lnTo>
                  <a:pt x="1235328" y="609219"/>
                </a:lnTo>
                <a:lnTo>
                  <a:pt x="1331580" y="598551"/>
                </a:lnTo>
                <a:lnTo>
                  <a:pt x="1323213" y="598551"/>
                </a:lnTo>
                <a:lnTo>
                  <a:pt x="1301795" y="589052"/>
                </a:lnTo>
                <a:close/>
              </a:path>
              <a:path w="1337309" h="609600">
                <a:moveTo>
                  <a:pt x="1314290" y="587677"/>
                </a:moveTo>
                <a:lnTo>
                  <a:pt x="1301795" y="589052"/>
                </a:lnTo>
                <a:lnTo>
                  <a:pt x="1323213" y="598551"/>
                </a:lnTo>
                <a:lnTo>
                  <a:pt x="1324128" y="596519"/>
                </a:lnTo>
                <a:lnTo>
                  <a:pt x="1320672" y="596519"/>
                </a:lnTo>
                <a:lnTo>
                  <a:pt x="1314290" y="587677"/>
                </a:lnTo>
                <a:close/>
              </a:path>
              <a:path w="1337309" h="609600">
                <a:moveTo>
                  <a:pt x="1273301" y="513969"/>
                </a:moveTo>
                <a:lnTo>
                  <a:pt x="1270508" y="516128"/>
                </a:lnTo>
                <a:lnTo>
                  <a:pt x="1267587" y="518160"/>
                </a:lnTo>
                <a:lnTo>
                  <a:pt x="1266951" y="522097"/>
                </a:lnTo>
                <a:lnTo>
                  <a:pt x="1306910" y="577452"/>
                </a:lnTo>
                <a:lnTo>
                  <a:pt x="1328419" y="586994"/>
                </a:lnTo>
                <a:lnTo>
                  <a:pt x="1323213" y="598551"/>
                </a:lnTo>
                <a:lnTo>
                  <a:pt x="1331580" y="598551"/>
                </a:lnTo>
                <a:lnTo>
                  <a:pt x="1337310" y="597916"/>
                </a:lnTo>
                <a:lnTo>
                  <a:pt x="1277239" y="514731"/>
                </a:lnTo>
                <a:lnTo>
                  <a:pt x="1273301" y="513969"/>
                </a:lnTo>
                <a:close/>
              </a:path>
              <a:path w="1337309" h="609600">
                <a:moveTo>
                  <a:pt x="1325117" y="586486"/>
                </a:moveTo>
                <a:lnTo>
                  <a:pt x="1314290" y="587677"/>
                </a:lnTo>
                <a:lnTo>
                  <a:pt x="1320672" y="596519"/>
                </a:lnTo>
                <a:lnTo>
                  <a:pt x="1325117" y="586486"/>
                </a:lnTo>
                <a:close/>
              </a:path>
              <a:path w="1337309" h="609600">
                <a:moveTo>
                  <a:pt x="1327274" y="586486"/>
                </a:moveTo>
                <a:lnTo>
                  <a:pt x="1325117" y="586486"/>
                </a:lnTo>
                <a:lnTo>
                  <a:pt x="1320672" y="596519"/>
                </a:lnTo>
                <a:lnTo>
                  <a:pt x="1324128" y="596519"/>
                </a:lnTo>
                <a:lnTo>
                  <a:pt x="1328419" y="586994"/>
                </a:lnTo>
                <a:lnTo>
                  <a:pt x="1327274" y="586486"/>
                </a:lnTo>
                <a:close/>
              </a:path>
              <a:path w="1337309" h="609600">
                <a:moveTo>
                  <a:pt x="5079" y="0"/>
                </a:moveTo>
                <a:lnTo>
                  <a:pt x="0" y="11684"/>
                </a:lnTo>
                <a:lnTo>
                  <a:pt x="1301795" y="589052"/>
                </a:lnTo>
                <a:lnTo>
                  <a:pt x="1314290" y="587677"/>
                </a:lnTo>
                <a:lnTo>
                  <a:pt x="1306910" y="577452"/>
                </a:lnTo>
                <a:lnTo>
                  <a:pt x="5079" y="0"/>
                </a:lnTo>
                <a:close/>
              </a:path>
              <a:path w="1337309" h="609600">
                <a:moveTo>
                  <a:pt x="1306910" y="577452"/>
                </a:moveTo>
                <a:lnTo>
                  <a:pt x="1314290" y="587677"/>
                </a:lnTo>
                <a:lnTo>
                  <a:pt x="1325117" y="586486"/>
                </a:lnTo>
                <a:lnTo>
                  <a:pt x="1327274" y="586486"/>
                </a:lnTo>
                <a:lnTo>
                  <a:pt x="1306910" y="577452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070354" y="4009898"/>
            <a:ext cx="103505" cy="593725"/>
          </a:xfrm>
          <a:custGeom>
            <a:avLst/>
            <a:gdLst/>
            <a:ahLst/>
            <a:cxnLst/>
            <a:rect l="l" t="t" r="r" b="b"/>
            <a:pathLst>
              <a:path w="103505" h="593725">
                <a:moveTo>
                  <a:pt x="6985" y="497331"/>
                </a:moveTo>
                <a:lnTo>
                  <a:pt x="3937" y="499109"/>
                </a:lnTo>
                <a:lnTo>
                  <a:pt x="1016" y="500887"/>
                </a:lnTo>
                <a:lnTo>
                  <a:pt x="0" y="504824"/>
                </a:lnTo>
                <a:lnTo>
                  <a:pt x="1650" y="507872"/>
                </a:lnTo>
                <a:lnTo>
                  <a:pt x="51688" y="593470"/>
                </a:lnTo>
                <a:lnTo>
                  <a:pt x="59020" y="580897"/>
                </a:lnTo>
                <a:lnTo>
                  <a:pt x="45338" y="580897"/>
                </a:lnTo>
                <a:lnTo>
                  <a:pt x="45338" y="557130"/>
                </a:lnTo>
                <a:lnTo>
                  <a:pt x="12700" y="501395"/>
                </a:lnTo>
                <a:lnTo>
                  <a:pt x="10922" y="498474"/>
                </a:lnTo>
                <a:lnTo>
                  <a:pt x="6985" y="497331"/>
                </a:lnTo>
                <a:close/>
              </a:path>
              <a:path w="103505" h="593725">
                <a:moveTo>
                  <a:pt x="45338" y="557348"/>
                </a:moveTo>
                <a:lnTo>
                  <a:pt x="45338" y="580897"/>
                </a:lnTo>
                <a:lnTo>
                  <a:pt x="58038" y="580897"/>
                </a:lnTo>
                <a:lnTo>
                  <a:pt x="58038" y="577595"/>
                </a:lnTo>
                <a:lnTo>
                  <a:pt x="46100" y="577595"/>
                </a:lnTo>
                <a:lnTo>
                  <a:pt x="51625" y="568125"/>
                </a:lnTo>
                <a:lnTo>
                  <a:pt x="45338" y="557348"/>
                </a:lnTo>
                <a:close/>
              </a:path>
              <a:path w="103505" h="593725">
                <a:moveTo>
                  <a:pt x="96266" y="497331"/>
                </a:moveTo>
                <a:lnTo>
                  <a:pt x="92329" y="498474"/>
                </a:lnTo>
                <a:lnTo>
                  <a:pt x="90550" y="501395"/>
                </a:lnTo>
                <a:lnTo>
                  <a:pt x="58038" y="557130"/>
                </a:lnTo>
                <a:lnTo>
                  <a:pt x="58038" y="580897"/>
                </a:lnTo>
                <a:lnTo>
                  <a:pt x="59020" y="580897"/>
                </a:lnTo>
                <a:lnTo>
                  <a:pt x="103378" y="504824"/>
                </a:lnTo>
                <a:lnTo>
                  <a:pt x="102362" y="500887"/>
                </a:lnTo>
                <a:lnTo>
                  <a:pt x="96266" y="497331"/>
                </a:lnTo>
                <a:close/>
              </a:path>
              <a:path w="103505" h="593725">
                <a:moveTo>
                  <a:pt x="51625" y="568125"/>
                </a:moveTo>
                <a:lnTo>
                  <a:pt x="46100" y="577595"/>
                </a:lnTo>
                <a:lnTo>
                  <a:pt x="57150" y="577595"/>
                </a:lnTo>
                <a:lnTo>
                  <a:pt x="51625" y="568125"/>
                </a:lnTo>
                <a:close/>
              </a:path>
              <a:path w="103505" h="593725">
                <a:moveTo>
                  <a:pt x="58038" y="557348"/>
                </a:moveTo>
                <a:lnTo>
                  <a:pt x="51625" y="568125"/>
                </a:lnTo>
                <a:lnTo>
                  <a:pt x="57150" y="577595"/>
                </a:lnTo>
                <a:lnTo>
                  <a:pt x="58038" y="577595"/>
                </a:lnTo>
                <a:lnTo>
                  <a:pt x="58038" y="557348"/>
                </a:lnTo>
                <a:close/>
              </a:path>
              <a:path w="103505" h="593725">
                <a:moveTo>
                  <a:pt x="58038" y="0"/>
                </a:moveTo>
                <a:lnTo>
                  <a:pt x="45338" y="0"/>
                </a:lnTo>
                <a:lnTo>
                  <a:pt x="45338" y="557348"/>
                </a:lnTo>
                <a:lnTo>
                  <a:pt x="51625" y="568125"/>
                </a:lnTo>
                <a:lnTo>
                  <a:pt x="57912" y="557348"/>
                </a:lnTo>
                <a:lnTo>
                  <a:pt x="58038" y="0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556246" y="4026535"/>
            <a:ext cx="103505" cy="593725"/>
          </a:xfrm>
          <a:custGeom>
            <a:avLst/>
            <a:gdLst/>
            <a:ahLst/>
            <a:cxnLst/>
            <a:rect l="l" t="t" r="r" b="b"/>
            <a:pathLst>
              <a:path w="103504" h="593725">
                <a:moveTo>
                  <a:pt x="6985" y="497458"/>
                </a:moveTo>
                <a:lnTo>
                  <a:pt x="4064" y="499109"/>
                </a:lnTo>
                <a:lnTo>
                  <a:pt x="1016" y="500888"/>
                </a:lnTo>
                <a:lnTo>
                  <a:pt x="0" y="504825"/>
                </a:lnTo>
                <a:lnTo>
                  <a:pt x="51689" y="593470"/>
                </a:lnTo>
                <a:lnTo>
                  <a:pt x="59020" y="580897"/>
                </a:lnTo>
                <a:lnTo>
                  <a:pt x="45339" y="580897"/>
                </a:lnTo>
                <a:lnTo>
                  <a:pt x="45339" y="557348"/>
                </a:lnTo>
                <a:lnTo>
                  <a:pt x="12700" y="501395"/>
                </a:lnTo>
                <a:lnTo>
                  <a:pt x="10922" y="498475"/>
                </a:lnTo>
                <a:lnTo>
                  <a:pt x="6985" y="497458"/>
                </a:lnTo>
                <a:close/>
              </a:path>
              <a:path w="103504" h="593725">
                <a:moveTo>
                  <a:pt x="45339" y="557348"/>
                </a:moveTo>
                <a:lnTo>
                  <a:pt x="45339" y="580897"/>
                </a:lnTo>
                <a:lnTo>
                  <a:pt x="58039" y="580897"/>
                </a:lnTo>
                <a:lnTo>
                  <a:pt x="58039" y="577595"/>
                </a:lnTo>
                <a:lnTo>
                  <a:pt x="46227" y="577595"/>
                </a:lnTo>
                <a:lnTo>
                  <a:pt x="51688" y="568234"/>
                </a:lnTo>
                <a:lnTo>
                  <a:pt x="45339" y="557348"/>
                </a:lnTo>
                <a:close/>
              </a:path>
              <a:path w="103504" h="593725">
                <a:moveTo>
                  <a:pt x="96266" y="497458"/>
                </a:moveTo>
                <a:lnTo>
                  <a:pt x="92328" y="498475"/>
                </a:lnTo>
                <a:lnTo>
                  <a:pt x="90677" y="501395"/>
                </a:lnTo>
                <a:lnTo>
                  <a:pt x="58039" y="557348"/>
                </a:lnTo>
                <a:lnTo>
                  <a:pt x="58039" y="580897"/>
                </a:lnTo>
                <a:lnTo>
                  <a:pt x="59020" y="580897"/>
                </a:lnTo>
                <a:lnTo>
                  <a:pt x="103377" y="504825"/>
                </a:lnTo>
                <a:lnTo>
                  <a:pt x="102362" y="500888"/>
                </a:lnTo>
                <a:lnTo>
                  <a:pt x="99314" y="499109"/>
                </a:lnTo>
                <a:lnTo>
                  <a:pt x="96266" y="497458"/>
                </a:lnTo>
                <a:close/>
              </a:path>
              <a:path w="103504" h="593725">
                <a:moveTo>
                  <a:pt x="51688" y="568234"/>
                </a:moveTo>
                <a:lnTo>
                  <a:pt x="46227" y="577595"/>
                </a:lnTo>
                <a:lnTo>
                  <a:pt x="57150" y="577595"/>
                </a:lnTo>
                <a:lnTo>
                  <a:pt x="51688" y="568234"/>
                </a:lnTo>
                <a:close/>
              </a:path>
              <a:path w="103504" h="593725">
                <a:moveTo>
                  <a:pt x="58039" y="557348"/>
                </a:moveTo>
                <a:lnTo>
                  <a:pt x="51688" y="568234"/>
                </a:lnTo>
                <a:lnTo>
                  <a:pt x="57150" y="577595"/>
                </a:lnTo>
                <a:lnTo>
                  <a:pt x="58039" y="577595"/>
                </a:lnTo>
                <a:lnTo>
                  <a:pt x="58039" y="557348"/>
                </a:lnTo>
                <a:close/>
              </a:path>
              <a:path w="103504" h="593725">
                <a:moveTo>
                  <a:pt x="58039" y="0"/>
                </a:moveTo>
                <a:lnTo>
                  <a:pt x="45339" y="0"/>
                </a:lnTo>
                <a:lnTo>
                  <a:pt x="45339" y="557348"/>
                </a:lnTo>
                <a:lnTo>
                  <a:pt x="51688" y="568234"/>
                </a:lnTo>
                <a:lnTo>
                  <a:pt x="58038" y="557348"/>
                </a:lnTo>
                <a:lnTo>
                  <a:pt x="58039" y="0"/>
                </a:lnTo>
                <a:close/>
              </a:path>
            </a:pathLst>
          </a:custGeom>
          <a:solidFill>
            <a:srgbClr val="FF6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12"/>
          </p:nvPr>
        </p:nvSpPr>
        <p:spPr>
          <a:xfrm>
            <a:off x="7659793" y="6905510"/>
            <a:ext cx="2495127" cy="235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265">
              <a:lnSpc>
                <a:spcPts val="1840"/>
              </a:lnSpc>
            </a:pPr>
            <a:r>
              <a:rPr lang="ru-RU" spc="-50" dirty="0"/>
              <a:t>8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" y="118311"/>
            <a:ext cx="796891" cy="83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53490" y="170797"/>
            <a:ext cx="7798435" cy="1120178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12700" marR="5080" indent="394335">
              <a:lnSpc>
                <a:spcPct val="100000"/>
              </a:lnSpc>
              <a:spcBef>
                <a:spcPts val="95"/>
              </a:spcBef>
            </a:pPr>
            <a:r>
              <a:rPr sz="3600" b="1" cap="small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</a:t>
            </a:r>
            <a:r>
              <a:rPr sz="3600" b="1" cap="small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600" b="1" cap="small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</a:t>
            </a:r>
            <a:r>
              <a:rPr sz="3600" b="1" cap="sm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общеустановленных</a:t>
            </a:r>
            <a:r>
              <a:rPr sz="3600" b="1" cap="small" spc="-1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600" b="1" cap="small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ставок</a:t>
            </a:r>
            <a:r>
              <a:rPr lang="ru-RU" sz="3600" b="1" cap="small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НДС</a:t>
            </a:r>
            <a:r>
              <a:rPr sz="3600" b="1" cap="small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03555" y="1647825"/>
            <a:ext cx="9692640" cy="562419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325120" marR="11430" indent="-313055">
              <a:lnSpc>
                <a:spcPct val="100000"/>
              </a:lnSpc>
              <a:spcBef>
                <a:spcPts val="100"/>
              </a:spcBef>
              <a:buClr>
                <a:srgbClr val="FD8537"/>
              </a:buClr>
              <a:buSzPct val="69000"/>
              <a:buFont typeface="Wingdings" panose="05000000000000000000"/>
              <a:buChar char=""/>
              <a:tabLst>
                <a:tab pos="325120" algn="l"/>
              </a:tabLst>
            </a:pP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сумма</a:t>
            </a:r>
            <a:r>
              <a:rPr sz="2400" spc="4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доходов</a:t>
            </a:r>
            <a:r>
              <a:rPr sz="2400" spc="5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превышает</a:t>
            </a:r>
            <a:r>
              <a:rPr sz="2400" spc="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450</a:t>
            </a:r>
            <a:r>
              <a:rPr sz="2400" spc="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млн</a:t>
            </a:r>
            <a:r>
              <a:rPr sz="2400" spc="5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рублей</a:t>
            </a:r>
            <a:r>
              <a:rPr sz="2400" spc="5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(с</a:t>
            </a:r>
            <a:r>
              <a:rPr sz="2400" spc="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индексацией),</a:t>
            </a:r>
            <a:r>
              <a:rPr sz="2400" spc="6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то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есть</a:t>
            </a:r>
            <a:r>
              <a:rPr sz="2400" spc="-6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утрачено</a:t>
            </a:r>
            <a:r>
              <a:rPr sz="2400" spc="-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право</a:t>
            </a:r>
            <a:r>
              <a:rPr sz="2400" spc="-5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на</a:t>
            </a:r>
            <a:r>
              <a:rPr sz="2400" spc="-5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применение</a:t>
            </a:r>
            <a:r>
              <a:rPr sz="2400" spc="-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spc="-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УСН;</a:t>
            </a:r>
            <a:endParaRPr sz="2400" dirty="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565"/>
              </a:spcBef>
              <a:buClr>
                <a:srgbClr val="FD8537"/>
              </a:buClr>
              <a:buFont typeface="Wingdings" panose="05000000000000000000"/>
              <a:buChar char=""/>
            </a:pPr>
            <a:endParaRPr sz="2400" dirty="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325120" marR="6985" indent="-313055">
              <a:lnSpc>
                <a:spcPct val="100000"/>
              </a:lnSpc>
              <a:buClr>
                <a:srgbClr val="FD8537"/>
              </a:buClr>
              <a:buSzPct val="69000"/>
              <a:buFont typeface="Wingdings" panose="05000000000000000000"/>
              <a:buChar char=""/>
              <a:tabLst>
                <a:tab pos="325120" algn="l"/>
                <a:tab pos="951230" algn="l"/>
                <a:tab pos="1793875" algn="l"/>
                <a:tab pos="2947670" algn="l"/>
                <a:tab pos="3239135" algn="l"/>
                <a:tab pos="3792220" algn="l"/>
                <a:tab pos="4185920" algn="l"/>
                <a:tab pos="6036310" algn="l"/>
                <a:tab pos="7192645" algn="l"/>
                <a:tab pos="7750175" algn="l"/>
              </a:tabLst>
            </a:pPr>
            <a:r>
              <a:rPr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при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ввозе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товаров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400" spc="-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РФ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(в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большинстве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случаев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это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400" spc="-1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ставка 20%);</a:t>
            </a:r>
            <a:endParaRPr sz="2400" dirty="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555"/>
              </a:spcBef>
              <a:buClr>
                <a:srgbClr val="FD8537"/>
              </a:buClr>
              <a:buFont typeface="Wingdings" panose="05000000000000000000"/>
              <a:buChar char=""/>
            </a:pPr>
            <a:endParaRPr sz="2400" dirty="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325120" marR="5715" indent="-313055">
              <a:lnSpc>
                <a:spcPct val="100000"/>
              </a:lnSpc>
              <a:buClr>
                <a:srgbClr val="FD8537"/>
              </a:buClr>
              <a:buSzPct val="69000"/>
              <a:buFont typeface="Wingdings" panose="05000000000000000000"/>
              <a:buChar char=""/>
              <a:tabLst>
                <a:tab pos="325120" algn="l"/>
              </a:tabLst>
            </a:pP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по</a:t>
            </a:r>
            <a:r>
              <a:rPr sz="2400" spc="114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операциям,</a:t>
            </a:r>
            <a:r>
              <a:rPr sz="2400" spc="1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по</a:t>
            </a:r>
            <a:r>
              <a:rPr sz="2400" spc="12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которым</a:t>
            </a:r>
            <a:r>
              <a:rPr sz="2400" spc="1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вы</a:t>
            </a:r>
            <a:r>
              <a:rPr sz="2400" spc="114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являетесь</a:t>
            </a:r>
            <a:r>
              <a:rPr sz="2400" spc="1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налоговым</a:t>
            </a:r>
            <a:r>
              <a:rPr sz="2400" spc="1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агентом</a:t>
            </a:r>
            <a:r>
              <a:rPr sz="2400" spc="1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spc="-5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соответствии</a:t>
            </a:r>
            <a:r>
              <a:rPr sz="2400" spc="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</a:t>
            </a:r>
            <a:r>
              <a:rPr sz="2400" spc="-3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п.</a:t>
            </a:r>
            <a:r>
              <a:rPr sz="2400" spc="-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п.</a:t>
            </a:r>
            <a:r>
              <a:rPr sz="2400" spc="-3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1,</a:t>
            </a:r>
            <a:r>
              <a:rPr sz="2400" spc="-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3</a:t>
            </a:r>
            <a:r>
              <a:rPr sz="2400" spc="-3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-</a:t>
            </a:r>
            <a:r>
              <a:rPr sz="2400" spc="-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6</a:t>
            </a:r>
            <a:r>
              <a:rPr sz="2400" spc="-3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ст.</a:t>
            </a:r>
            <a:r>
              <a:rPr sz="2400" spc="-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161</a:t>
            </a:r>
            <a:r>
              <a:rPr sz="2400" spc="-3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НК</a:t>
            </a:r>
            <a:r>
              <a:rPr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РФ;</a:t>
            </a:r>
            <a:endParaRPr sz="2400" dirty="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565"/>
              </a:spcBef>
              <a:buClr>
                <a:srgbClr val="FD8537"/>
              </a:buClr>
              <a:buFont typeface="Wingdings" panose="05000000000000000000"/>
              <a:buChar char=""/>
            </a:pPr>
            <a:endParaRPr sz="2400" dirty="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325120" marR="5080" indent="-313055">
              <a:lnSpc>
                <a:spcPct val="100000"/>
              </a:lnSpc>
              <a:buClr>
                <a:srgbClr val="FD8537"/>
              </a:buClr>
              <a:buSzPct val="69000"/>
              <a:buFont typeface="Wingdings" panose="05000000000000000000"/>
              <a:buChar char=""/>
              <a:tabLst>
                <a:tab pos="325120" algn="l"/>
              </a:tabLst>
            </a:pP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операции,</a:t>
            </a:r>
            <a:r>
              <a:rPr sz="2400" spc="1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указанные</a:t>
            </a:r>
            <a:r>
              <a:rPr sz="2400" spc="16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2400" spc="17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пп.</a:t>
            </a:r>
            <a:r>
              <a:rPr sz="2400" spc="15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1</a:t>
            </a:r>
            <a:r>
              <a:rPr sz="2400" spc="1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-</a:t>
            </a:r>
            <a:r>
              <a:rPr sz="2400" spc="16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1.2,</a:t>
            </a:r>
            <a:r>
              <a:rPr sz="2400" spc="18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2.1</a:t>
            </a:r>
            <a:r>
              <a:rPr sz="2400" spc="1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-</a:t>
            </a:r>
            <a:r>
              <a:rPr sz="2400" spc="16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3.1,</a:t>
            </a:r>
            <a:r>
              <a:rPr sz="2400" spc="1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7</a:t>
            </a:r>
            <a:r>
              <a:rPr sz="2400" spc="16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и</a:t>
            </a:r>
            <a:r>
              <a:rPr sz="2400" spc="1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11</a:t>
            </a:r>
            <a:r>
              <a:rPr sz="2400" spc="1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п.</a:t>
            </a:r>
            <a:r>
              <a:rPr sz="2400" spc="1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1</a:t>
            </a:r>
            <a:r>
              <a:rPr sz="2400" spc="16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ст.</a:t>
            </a:r>
            <a:r>
              <a:rPr sz="2400" spc="1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164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НК</a:t>
            </a:r>
            <a:r>
              <a:rPr sz="2400" spc="-7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РФ,</a:t>
            </a:r>
            <a:r>
              <a:rPr sz="2400" spc="-7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например</a:t>
            </a:r>
            <a:r>
              <a:rPr sz="2400" spc="-6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spc="-3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экспорт.</a:t>
            </a:r>
            <a:r>
              <a:rPr sz="2400" spc="-7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Они</a:t>
            </a:r>
            <a:r>
              <a:rPr sz="2400" spc="-7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облагаются</a:t>
            </a:r>
            <a:r>
              <a:rPr sz="2400" spc="-7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по</a:t>
            </a:r>
            <a:r>
              <a:rPr sz="2400" spc="-6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ставке</a:t>
            </a:r>
            <a:r>
              <a:rPr sz="2400" spc="-7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spc="-25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0%.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2"/>
          </p:nvPr>
        </p:nvSpPr>
        <p:spPr>
          <a:xfrm>
            <a:off x="7663603" y="6887095"/>
            <a:ext cx="2495127" cy="235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265">
              <a:lnSpc>
                <a:spcPts val="1840"/>
              </a:lnSpc>
            </a:pPr>
            <a:r>
              <a:rPr lang="ru-RU" spc="-50" dirty="0"/>
              <a:t>9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" y="118311"/>
            <a:ext cx="796891" cy="83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9*476"/>
  <p:tag name="TABLE_ENDDRAG_RECT" val="13*74*819*4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13*485"/>
  <p:tag name="TABLE_ENDDRAG_RECT" val="17*92*813*48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97*447"/>
  <p:tag name="TABLE_ENDDRAG_RECT" val="31*115*797*447"/>
</p:tagLst>
</file>

<file path=ppt/theme/theme1.xml><?xml version="1.0" encoding="utf-8"?>
<a:theme xmlns:a="http://schemas.openxmlformats.org/drawingml/2006/main" name="Gear Drives">
  <a:themeElements>
    <a:clrScheme name="Gear Dri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5F5F5F"/>
      </a:accent1>
      <a:accent2>
        <a:srgbClr val="969696"/>
      </a:accent2>
      <a:accent3>
        <a:srgbClr val="FFFFFF"/>
      </a:accent3>
      <a:accent4>
        <a:srgbClr val="000000"/>
      </a:accent4>
      <a:accent5>
        <a:srgbClr val="B6B6B6"/>
      </a:accent5>
      <a:accent6>
        <a:srgbClr val="878787"/>
      </a:accent6>
      <a:hlink>
        <a:srgbClr val="CC3300"/>
      </a:hlink>
      <a:folHlink>
        <a:srgbClr val="996600"/>
      </a:folHlink>
    </a:clrScheme>
    <a:fontScheme name="Gear Dri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ear Dri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5F5F5F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87878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1100</Words>
  <Application>Microsoft Office PowerPoint</Application>
  <PresentationFormat>Произвольный</PresentationFormat>
  <Paragraphs>213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Gear Drives</vt:lpstr>
      <vt:lpstr>НДС ПРИ УСН  ОСНОВНЫЕ ПРАВИЛА</vt:lpstr>
      <vt:lpstr>С 1 января 2025 года все налогоплательщики, применяющие УСН  (как ИП, так и организации), признаются налогоплательщиками НДС.</vt:lpstr>
      <vt:lpstr>Презентация PowerPoint</vt:lpstr>
      <vt:lpstr>Как получить освобождение от НДС?</vt:lpstr>
      <vt:lpstr>Презентация PowerPoint</vt:lpstr>
      <vt:lpstr>Презентация PowerPoint</vt:lpstr>
      <vt:lpstr> В каком случае можно применять пониженные ставки?</vt:lpstr>
      <vt:lpstr>В каком случае можно применять пониженные ставки?</vt:lpstr>
      <vt:lpstr>Обязательно применение общеустановленных ставок НДС:</vt:lpstr>
      <vt:lpstr>Переход при уменьшении выручки</vt:lpstr>
      <vt:lpstr>Переход с ОСН на УСН</vt:lpstr>
      <vt:lpstr>ПРИМЕНЕНИЕ УСН в 2024-2025 годах</vt:lpstr>
      <vt:lpstr>Учет доходов по УСН в 2025 году</vt:lpstr>
      <vt:lpstr>Вычеты по НДС при пониженных ставках</vt:lpstr>
      <vt:lpstr>Презентация PowerPoint</vt:lpstr>
      <vt:lpstr>Переходные положения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4600-00-570</dc:creator>
  <cp:lastModifiedBy>Василенко Олеся Александровна</cp:lastModifiedBy>
  <cp:revision>12</cp:revision>
  <cp:lastPrinted>2025-03-21T04:32:20Z</cp:lastPrinted>
  <dcterms:created xsi:type="dcterms:W3CDTF">2025-03-19T04:56:00Z</dcterms:created>
  <dcterms:modified xsi:type="dcterms:W3CDTF">2025-03-21T04:49:38Z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2025-01-24T05:00:00Z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2025-03-19T05:00:00Z</vt:filetime>
  </property>
  <property fmtid="{D5CDD505-2E9C-101B-9397-08002B2CF9AE}" pid="5" name="Producer">
    <vt:lpwstr>Microsoft® PowerPoint® 2010</vt:lpwstr>
  </property>
  <property fmtid="{D5CDD505-2E9C-101B-9397-08002B2CF9AE}" pid="6" name="ICV">
    <vt:lpwstr>F5A23BC98401416FB409523BA3DE2223_13</vt:lpwstr>
  </property>
  <property fmtid="{D5CDD505-2E9C-101B-9397-08002B2CF9AE}" pid="7" name="KSOProductBuildVer">
    <vt:lpwstr>1049-12.2.0.20326</vt:lpwstr>
  </property>
</Properties>
</file>