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4"/>
  </p:notesMasterIdLst>
  <p:handoutMasterIdLst>
    <p:handoutMasterId r:id="rId15"/>
  </p:handoutMasterIdLst>
  <p:sldIdLst>
    <p:sldId id="264" r:id="rId2"/>
    <p:sldId id="257" r:id="rId3"/>
    <p:sldId id="258" r:id="rId4"/>
    <p:sldId id="259" r:id="rId5"/>
    <p:sldId id="260" r:id="rId6"/>
    <p:sldId id="261" r:id="rId7"/>
    <p:sldId id="265" r:id="rId8"/>
    <p:sldId id="262" r:id="rId9"/>
    <p:sldId id="269" r:id="rId10"/>
    <p:sldId id="271" r:id="rId11"/>
    <p:sldId id="267" r:id="rId12"/>
    <p:sldId id="268" r:id="rId13"/>
  </p:sldIdLst>
  <p:sldSz cx="9144000" cy="6858000" type="screen4x3"/>
  <p:notesSz cx="6645275" cy="97758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93"/>
    <a:srgbClr val="E4E9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43" autoAdjust="0"/>
    <p:restoredTop sz="94660"/>
  </p:normalViewPr>
  <p:slideViewPr>
    <p:cSldViewPr>
      <p:cViewPr varScale="1">
        <p:scale>
          <a:sx n="94" d="100"/>
          <a:sy n="94" d="100"/>
        </p:scale>
        <p:origin x="-108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763963" y="0"/>
            <a:ext cx="2879725" cy="488950"/>
          </a:xfrm>
          <a:prstGeom prst="rect">
            <a:avLst/>
          </a:prstGeom>
        </p:spPr>
        <p:txBody>
          <a:bodyPr vert="horz" lIns="91440" tIns="45720" rIns="91440" bIns="45720" rtlCol="0"/>
          <a:lstStyle>
            <a:lvl1pPr algn="r">
              <a:defRPr sz="1200"/>
            </a:lvl1pPr>
          </a:lstStyle>
          <a:p>
            <a:fld id="{0D515B93-C20B-4474-8A74-F80FF1064E9A}" type="datetimeFigureOut">
              <a:rPr lang="ru-RU" smtClean="0"/>
              <a:t>20.03.2025</a:t>
            </a:fld>
            <a:endParaRPr lang="ru-RU"/>
          </a:p>
        </p:txBody>
      </p:sp>
      <p:sp>
        <p:nvSpPr>
          <p:cNvPr id="4" name="Нижний колонтитул 3"/>
          <p:cNvSpPr>
            <a:spLocks noGrp="1"/>
          </p:cNvSpPr>
          <p:nvPr>
            <p:ph type="ftr" sz="quarter" idx="2"/>
          </p:nvPr>
        </p:nvSpPr>
        <p:spPr>
          <a:xfrm>
            <a:off x="0" y="9285288"/>
            <a:ext cx="2879725" cy="48895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763963" y="9285288"/>
            <a:ext cx="2879725" cy="488950"/>
          </a:xfrm>
          <a:prstGeom prst="rect">
            <a:avLst/>
          </a:prstGeom>
        </p:spPr>
        <p:txBody>
          <a:bodyPr vert="horz" lIns="91440" tIns="45720" rIns="91440" bIns="45720" rtlCol="0" anchor="b"/>
          <a:lstStyle>
            <a:lvl1pPr algn="r">
              <a:defRPr sz="1200"/>
            </a:lvl1pPr>
          </a:lstStyle>
          <a:p>
            <a:fld id="{01FBBD21-B6F7-47F1-8682-58AD5A6279B5}" type="slidenum">
              <a:rPr lang="ru-RU" smtClean="0"/>
              <a:t>‹#›</a:t>
            </a:fld>
            <a:endParaRPr lang="ru-RU"/>
          </a:p>
        </p:txBody>
      </p:sp>
    </p:spTree>
    <p:extLst>
      <p:ext uri="{BB962C8B-B14F-4D97-AF65-F5344CB8AC3E}">
        <p14:creationId xmlns:p14="http://schemas.microsoft.com/office/powerpoint/2010/main" val="3354746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763963" y="0"/>
            <a:ext cx="2879725" cy="488950"/>
          </a:xfrm>
          <a:prstGeom prst="rect">
            <a:avLst/>
          </a:prstGeom>
        </p:spPr>
        <p:txBody>
          <a:bodyPr vert="horz" lIns="91440" tIns="45720" rIns="91440" bIns="45720" rtlCol="0"/>
          <a:lstStyle>
            <a:lvl1pPr algn="r">
              <a:defRPr sz="1200"/>
            </a:lvl1pPr>
          </a:lstStyle>
          <a:p>
            <a:fld id="{F1A4CE30-6796-40C3-A021-9EE885BF03E7}" type="datetimeFigureOut">
              <a:rPr lang="ru-RU" smtClean="0"/>
              <a:t>20.03.2025</a:t>
            </a:fld>
            <a:endParaRPr lang="ru-RU"/>
          </a:p>
        </p:txBody>
      </p:sp>
      <p:sp>
        <p:nvSpPr>
          <p:cNvPr id="4" name="Образ слайда 3"/>
          <p:cNvSpPr>
            <a:spLocks noGrp="1" noRot="1" noChangeAspect="1"/>
          </p:cNvSpPr>
          <p:nvPr>
            <p:ph type="sldImg" idx="2"/>
          </p:nvPr>
        </p:nvSpPr>
        <p:spPr>
          <a:xfrm>
            <a:off x="879475" y="733425"/>
            <a:ext cx="4886325" cy="36655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65163" y="4643438"/>
            <a:ext cx="5314950" cy="4398962"/>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285288"/>
            <a:ext cx="2879725" cy="48895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763963" y="9285288"/>
            <a:ext cx="2879725" cy="488950"/>
          </a:xfrm>
          <a:prstGeom prst="rect">
            <a:avLst/>
          </a:prstGeom>
        </p:spPr>
        <p:txBody>
          <a:bodyPr vert="horz" lIns="91440" tIns="45720" rIns="91440" bIns="45720" rtlCol="0" anchor="b"/>
          <a:lstStyle>
            <a:lvl1pPr algn="r">
              <a:defRPr sz="1200"/>
            </a:lvl1pPr>
          </a:lstStyle>
          <a:p>
            <a:fld id="{CF03D4E2-479E-4623-8C4A-F986F80A3DEF}" type="slidenum">
              <a:rPr lang="ru-RU" smtClean="0"/>
              <a:t>‹#›</a:t>
            </a:fld>
            <a:endParaRPr lang="ru-RU"/>
          </a:p>
        </p:txBody>
      </p:sp>
    </p:spTree>
    <p:extLst>
      <p:ext uri="{BB962C8B-B14F-4D97-AF65-F5344CB8AC3E}">
        <p14:creationId xmlns:p14="http://schemas.microsoft.com/office/powerpoint/2010/main" val="2480856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a:t>
            </a:fld>
            <a:endParaRPr lang="ru-RU"/>
          </a:p>
        </p:txBody>
      </p:sp>
    </p:spTree>
    <p:extLst>
      <p:ext uri="{BB962C8B-B14F-4D97-AF65-F5344CB8AC3E}">
        <p14:creationId xmlns:p14="http://schemas.microsoft.com/office/powerpoint/2010/main" val="133821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10</a:t>
            </a:fld>
            <a:endParaRPr lang="ru-RU"/>
          </a:p>
        </p:txBody>
      </p:sp>
    </p:spTree>
    <p:extLst>
      <p:ext uri="{BB962C8B-B14F-4D97-AF65-F5344CB8AC3E}">
        <p14:creationId xmlns:p14="http://schemas.microsoft.com/office/powerpoint/2010/main" val="2612631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11</a:t>
            </a:fld>
            <a:endParaRPr lang="ru-RU"/>
          </a:p>
        </p:txBody>
      </p:sp>
    </p:spTree>
    <p:extLst>
      <p:ext uri="{BB962C8B-B14F-4D97-AF65-F5344CB8AC3E}">
        <p14:creationId xmlns:p14="http://schemas.microsoft.com/office/powerpoint/2010/main" val="3782556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12</a:t>
            </a:fld>
            <a:endParaRPr lang="ru-RU"/>
          </a:p>
        </p:txBody>
      </p:sp>
    </p:spTree>
    <p:extLst>
      <p:ext uri="{BB962C8B-B14F-4D97-AF65-F5344CB8AC3E}">
        <p14:creationId xmlns:p14="http://schemas.microsoft.com/office/powerpoint/2010/main" val="894492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2</a:t>
            </a:fld>
            <a:endParaRPr lang="ru-RU"/>
          </a:p>
        </p:txBody>
      </p:sp>
    </p:spTree>
    <p:extLst>
      <p:ext uri="{BB962C8B-B14F-4D97-AF65-F5344CB8AC3E}">
        <p14:creationId xmlns:p14="http://schemas.microsoft.com/office/powerpoint/2010/main" val="58320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3</a:t>
            </a:fld>
            <a:endParaRPr lang="ru-RU"/>
          </a:p>
        </p:txBody>
      </p:sp>
    </p:spTree>
    <p:extLst>
      <p:ext uri="{BB962C8B-B14F-4D97-AF65-F5344CB8AC3E}">
        <p14:creationId xmlns:p14="http://schemas.microsoft.com/office/powerpoint/2010/main" val="1456408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4</a:t>
            </a:fld>
            <a:endParaRPr lang="ru-RU"/>
          </a:p>
        </p:txBody>
      </p:sp>
    </p:spTree>
    <p:extLst>
      <p:ext uri="{BB962C8B-B14F-4D97-AF65-F5344CB8AC3E}">
        <p14:creationId xmlns:p14="http://schemas.microsoft.com/office/powerpoint/2010/main" val="101970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5</a:t>
            </a:fld>
            <a:endParaRPr lang="ru-RU"/>
          </a:p>
        </p:txBody>
      </p:sp>
    </p:spTree>
    <p:extLst>
      <p:ext uri="{BB962C8B-B14F-4D97-AF65-F5344CB8AC3E}">
        <p14:creationId xmlns:p14="http://schemas.microsoft.com/office/powerpoint/2010/main" val="4208066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6</a:t>
            </a:fld>
            <a:endParaRPr lang="ru-RU"/>
          </a:p>
        </p:txBody>
      </p:sp>
    </p:spTree>
    <p:extLst>
      <p:ext uri="{BB962C8B-B14F-4D97-AF65-F5344CB8AC3E}">
        <p14:creationId xmlns:p14="http://schemas.microsoft.com/office/powerpoint/2010/main" val="2911687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7</a:t>
            </a:fld>
            <a:endParaRPr lang="ru-RU"/>
          </a:p>
        </p:txBody>
      </p:sp>
    </p:spTree>
    <p:extLst>
      <p:ext uri="{BB962C8B-B14F-4D97-AF65-F5344CB8AC3E}">
        <p14:creationId xmlns:p14="http://schemas.microsoft.com/office/powerpoint/2010/main" val="3635239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8</a:t>
            </a:fld>
            <a:endParaRPr lang="ru-RU"/>
          </a:p>
        </p:txBody>
      </p:sp>
    </p:spTree>
    <p:extLst>
      <p:ext uri="{BB962C8B-B14F-4D97-AF65-F5344CB8AC3E}">
        <p14:creationId xmlns:p14="http://schemas.microsoft.com/office/powerpoint/2010/main" val="4037309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9</a:t>
            </a:fld>
            <a:endParaRPr lang="ru-RU"/>
          </a:p>
        </p:txBody>
      </p:sp>
    </p:spTree>
    <p:extLst>
      <p:ext uri="{BB962C8B-B14F-4D97-AF65-F5344CB8AC3E}">
        <p14:creationId xmlns:p14="http://schemas.microsoft.com/office/powerpoint/2010/main" val="2773790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20.03.2025</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20.03.2025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20.03.2025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4C71EC6-210F-42DE-9C53-41977AD35B3D}" type="datetimeFigureOut">
              <a:rPr lang="ru-RU" smtClean="0"/>
              <a:t>20.03.2025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20.03.2025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4C71EC6-210F-42DE-9C53-41977AD35B3D}" type="datetimeFigureOut">
              <a:rPr lang="ru-RU" smtClean="0"/>
              <a:t>20.03.2025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20.03.2025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20.03.2025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20.03.2025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20.03.2025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20.03.2025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4C71EC6-210F-42DE-9C53-41977AD35B3D}" type="datetimeFigureOut">
              <a:rPr lang="ru-RU" smtClean="0"/>
              <a:t>20.03.2025</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19B0651-EE4F-4900-A07F-96A6BFA9D0F0}"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wedge/>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Изображение 10" descr="FNS_vizitka_for_rukovodstvo.png"/>
          <p:cNvPicPr>
            <a:picLocks noChangeAspect="1"/>
          </p:cNvPicPr>
          <p:nvPr/>
        </p:nvPicPr>
        <p:blipFill>
          <a:blip r:embed="rId3" cstate="print"/>
          <a:srcRect/>
          <a:stretch>
            <a:fillRect/>
          </a:stretch>
        </p:blipFill>
        <p:spPr bwMode="auto">
          <a:xfrm>
            <a:off x="3275856" y="471046"/>
            <a:ext cx="2520280" cy="2381890"/>
          </a:xfrm>
          <a:prstGeom prst="rect">
            <a:avLst/>
          </a:prstGeom>
          <a:noFill/>
          <a:ln w="9525">
            <a:noFill/>
            <a:miter lim="800000"/>
            <a:headEnd/>
            <a:tailEnd/>
          </a:ln>
        </p:spPr>
      </p:pic>
      <p:sp>
        <p:nvSpPr>
          <p:cNvPr id="6" name="Прямоугольник 5"/>
          <p:cNvSpPr/>
          <p:nvPr/>
        </p:nvSpPr>
        <p:spPr>
          <a:xfrm>
            <a:off x="611560" y="3453968"/>
            <a:ext cx="8244408" cy="1631216"/>
          </a:xfrm>
          <a:prstGeom prst="rect">
            <a:avLst/>
          </a:prstGeom>
        </p:spPr>
        <p:txBody>
          <a:bodyPr wrap="square">
            <a:spAutoFit/>
          </a:bodyPr>
          <a:lstStyle/>
          <a:p>
            <a:pPr algn="ctr" defTabSz="1219170">
              <a:lnSpc>
                <a:spcPts val="4000"/>
              </a:lnSpc>
            </a:pPr>
            <a:r>
              <a:rPr lang="ru-RU" sz="4400" b="1" dirty="0">
                <a:latin typeface="Times New Roman" pitchFamily="18" charset="0"/>
                <a:cs typeface="Times New Roman" pitchFamily="18" charset="0"/>
              </a:rPr>
              <a:t>Автоматизированная </a:t>
            </a:r>
            <a:r>
              <a:rPr lang="ru-RU" sz="4400" b="1" dirty="0" smtClean="0">
                <a:latin typeface="Times New Roman" pitchFamily="18" charset="0"/>
                <a:cs typeface="Times New Roman" pitchFamily="18" charset="0"/>
              </a:rPr>
              <a:t>упрощенная </a:t>
            </a:r>
            <a:r>
              <a:rPr lang="ru-RU" sz="4400" b="1" dirty="0">
                <a:latin typeface="Times New Roman" pitchFamily="18" charset="0"/>
                <a:cs typeface="Times New Roman" pitchFamily="18" charset="0"/>
              </a:rPr>
              <a:t>система налогообложения (АУСН)</a:t>
            </a:r>
            <a:endParaRPr lang="ru-RU" sz="4400" b="1" dirty="0">
              <a:solidFill>
                <a:schemeClr val="tx1">
                  <a:lumMod val="1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703333362"/>
      </p:ext>
    </p:extLst>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4624"/>
            <a:ext cx="9144000" cy="619472"/>
          </a:xfrm>
        </p:spPr>
        <p:txBody>
          <a:bodyPr/>
          <a:lstStyle/>
          <a:p>
            <a:r>
              <a:rPr lang="ru-RU" sz="4000" dirty="0" smtClean="0">
                <a:solidFill>
                  <a:schemeClr val="tx1"/>
                </a:solidFill>
                <a:latin typeface="Times New Roman" pitchFamily="18" charset="0"/>
                <a:cs typeface="Times New Roman" pitchFamily="18" charset="0"/>
              </a:rPr>
              <a:t>Пример расчетов (ЮЛ, 5 работников)</a:t>
            </a:r>
            <a:endParaRPr lang="ru-RU" sz="4000" dirty="0">
              <a:solidFill>
                <a:schemeClr val="tx1"/>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507075870"/>
              </p:ext>
            </p:extLst>
          </p:nvPr>
        </p:nvGraphicFramePr>
        <p:xfrm>
          <a:off x="179512" y="628602"/>
          <a:ext cx="8856983" cy="5941911"/>
        </p:xfrm>
        <a:graphic>
          <a:graphicData uri="http://schemas.openxmlformats.org/drawingml/2006/table">
            <a:tbl>
              <a:tblPr firstRow="1" bandRow="1">
                <a:tableStyleId>{E8B1032C-EA38-4F05-BA0D-38AFFFC7BED3}</a:tableStyleId>
              </a:tblPr>
              <a:tblGrid>
                <a:gridCol w="2777189"/>
                <a:gridCol w="1255259"/>
                <a:gridCol w="1800200"/>
                <a:gridCol w="1224136"/>
                <a:gridCol w="1800199"/>
              </a:tblGrid>
              <a:tr h="651745">
                <a:tc>
                  <a:txBody>
                    <a:bodyPr/>
                    <a:lstStyle/>
                    <a:p>
                      <a:pPr algn="ctr"/>
                      <a:r>
                        <a:rPr lang="ru-RU" sz="1700" dirty="0" smtClean="0">
                          <a:effectLst>
                            <a:outerShdw blurRad="38100" dist="38100" dir="2700000" algn="tl">
                              <a:srgbClr val="000000">
                                <a:alpha val="43137"/>
                              </a:srgbClr>
                            </a:outerShdw>
                          </a:effectLst>
                          <a:latin typeface="Times New Roman" pitchFamily="18" charset="0"/>
                          <a:cs typeface="Times New Roman" pitchFamily="18" charset="0"/>
                        </a:rPr>
                        <a:t>Показатели </a:t>
                      </a:r>
                      <a:endParaRPr lang="ru-RU" sz="17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АУСН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АУСН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r>
                        <a:rPr lang="ru-RU" sz="1700" kern="1200" baseline="0"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расходы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r>
                        <a:rPr lang="ru-RU" sz="1700" kern="1200" baseline="0"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расходы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r>
              <a:tr h="631045">
                <a:tc>
                  <a:txBody>
                    <a:bodyPr/>
                    <a:lstStyle/>
                    <a:p>
                      <a:pPr algn="l" fontAlgn="b"/>
                      <a:r>
                        <a:rPr lang="ru-RU" sz="1800" u="none" strike="noStrike" dirty="0">
                          <a:effectLst/>
                          <a:latin typeface="Times New Roman" pitchFamily="18" charset="0"/>
                          <a:cs typeface="Times New Roman" pitchFamily="18" charset="0"/>
                        </a:rPr>
                        <a:t>Сумма доходов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Сумма расходов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Размер фиксированных страховых взносов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r>
              <a:tr h="863942">
                <a:tc>
                  <a:txBody>
                    <a:bodyPr/>
                    <a:lstStyle/>
                    <a:p>
                      <a:pPr algn="l" fontAlgn="b"/>
                      <a:r>
                        <a:rPr lang="ru-RU" sz="1800" u="none" strike="noStrike" dirty="0">
                          <a:effectLst/>
                          <a:latin typeface="Times New Roman" pitchFamily="18" charset="0"/>
                          <a:cs typeface="Times New Roman" pitchFamily="18" charset="0"/>
                        </a:rPr>
                        <a:t>Размер страховых взносов с дохода свыше 300 тыс. руб. </a:t>
                      </a:r>
                      <a:r>
                        <a:rPr lang="ru-RU" sz="1800" u="none" strike="noStrike" dirty="0" smtClean="0">
                          <a:effectLst/>
                          <a:latin typeface="Times New Roman" pitchFamily="18" charset="0"/>
                          <a:cs typeface="Times New Roman" pitchFamily="18" charset="0"/>
                        </a:rPr>
                        <a:t>(1%)</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561 960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561 960</a:t>
                      </a:r>
                      <a:endParaRPr lang="ru-RU" sz="1700" dirty="0">
                        <a:latin typeface="Times New Roman" pitchFamily="18" charset="0"/>
                        <a:cs typeface="Times New Roman" pitchFamily="18" charset="0"/>
                      </a:endParaRPr>
                    </a:p>
                  </a:txBody>
                  <a:tcPr anchor="ctr"/>
                </a:tc>
              </a:tr>
              <a:tr h="631045">
                <a:tc>
                  <a:txBody>
                    <a:bodyPr/>
                    <a:lstStyle/>
                    <a:p>
                      <a:pPr algn="l" fontAlgn="b"/>
                      <a:r>
                        <a:rPr lang="ru-RU" sz="1800" u="none" strike="noStrike" dirty="0">
                          <a:effectLst/>
                          <a:latin typeface="Times New Roman" pitchFamily="18" charset="0"/>
                          <a:cs typeface="Times New Roman" pitchFamily="18" charset="0"/>
                        </a:rPr>
                        <a:t>Налоговая база</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600</a:t>
                      </a:r>
                      <a:r>
                        <a:rPr lang="ru-RU" sz="1700" u="none" strike="noStrike" baseline="0" dirty="0" smtClean="0">
                          <a:effectLst/>
                          <a:latin typeface="Times New Roman" pitchFamily="18" charset="0"/>
                          <a:cs typeface="Times New Roman" pitchFamily="18" charset="0"/>
                        </a:rPr>
                        <a:t> </a:t>
                      </a:r>
                      <a:r>
                        <a:rPr lang="ru-RU" sz="1700" u="none" strike="noStrike" dirty="0" smtClean="0">
                          <a:effectLst/>
                          <a:latin typeface="Times New Roman" pitchFamily="18" charset="0"/>
                          <a:cs typeface="Times New Roman" pitchFamily="18" charset="0"/>
                        </a:rPr>
                        <a:t>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38 040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Налоговая ставка, %</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a:effectLst/>
                          <a:latin typeface="Times New Roman" pitchFamily="18" charset="0"/>
                          <a:cs typeface="Times New Roman" pitchFamily="18" charset="0"/>
                        </a:rPr>
                        <a:t>8</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a:effectLst/>
                          <a:latin typeface="Times New Roman" pitchFamily="18" charset="0"/>
                          <a:cs typeface="Times New Roman" pitchFamily="18" charset="0"/>
                        </a:rPr>
                        <a:t>20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5</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5</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Сумма налога к уплате</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560</a:t>
                      </a:r>
                      <a:r>
                        <a:rPr lang="ru-RU" sz="1700" baseline="0" dirty="0" smtClean="0">
                          <a:latin typeface="Times New Roman" pitchFamily="18" charset="0"/>
                          <a:cs typeface="Times New Roman" pitchFamily="18" charset="0"/>
                        </a:rPr>
                        <a:t> </a:t>
                      </a:r>
                      <a:r>
                        <a:rPr lang="ru-RU" sz="1700" dirty="0" smtClean="0">
                          <a:latin typeface="Times New Roman" pitchFamily="18" charset="0"/>
                          <a:cs typeface="Times New Roman" pitchFamily="18" charset="0"/>
                        </a:rPr>
                        <a:t>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210 000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175 000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70 000</a:t>
                      </a:r>
                      <a:endParaRPr lang="ru-RU" sz="1700" dirty="0">
                        <a:latin typeface="Times New Roman" pitchFamily="18" charset="0"/>
                        <a:cs typeface="Times New Roman" pitchFamily="18" charset="0"/>
                      </a:endParaRPr>
                    </a:p>
                  </a:txBody>
                  <a:tcPr anchor="ctr"/>
                </a:tc>
              </a:tr>
              <a:tr h="631045">
                <a:tc>
                  <a:txBody>
                    <a:bodyPr/>
                    <a:lstStyle/>
                    <a:p>
                      <a:pPr algn="l" fontAlgn="b"/>
                      <a:r>
                        <a:rPr lang="ru-RU" sz="1800" u="none" strike="noStrike" dirty="0">
                          <a:effectLst/>
                          <a:latin typeface="Times New Roman" pitchFamily="18" charset="0"/>
                          <a:cs typeface="Times New Roman" pitchFamily="18" charset="0"/>
                        </a:rPr>
                        <a:t>Сумма налога и страховых взносов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560 000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700" dirty="0" smtClean="0">
                          <a:latin typeface="Times New Roman" pitchFamily="18" charset="0"/>
                          <a:cs typeface="Times New Roman" pitchFamily="18" charset="0"/>
                        </a:rPr>
                        <a:t>210 000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700" dirty="0" smtClean="0">
                          <a:latin typeface="Times New Roman" pitchFamily="18" charset="0"/>
                          <a:cs typeface="Times New Roman" pitchFamily="18" charset="0"/>
                        </a:rPr>
                        <a:t>736 960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700" dirty="0" smtClean="0">
                          <a:latin typeface="Times New Roman" pitchFamily="18" charset="0"/>
                          <a:cs typeface="Times New Roman" pitchFamily="18" charset="0"/>
                        </a:rPr>
                        <a:t>631 960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r>
            </a:tbl>
          </a:graphicData>
        </a:graphic>
      </p:graphicFrame>
    </p:spTree>
    <p:extLst>
      <p:ext uri="{BB962C8B-B14F-4D97-AF65-F5344CB8AC3E}">
        <p14:creationId xmlns:p14="http://schemas.microsoft.com/office/powerpoint/2010/main" val="671347995"/>
      </p:ext>
    </p:extLst>
  </p:cSld>
  <p:clrMapOvr>
    <a:masterClrMapping/>
  </p:clrMapOvr>
  <p:transition spd="slow">
    <p:wedg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99392"/>
            <a:ext cx="8229600" cy="835496"/>
          </a:xfrm>
        </p:spPr>
        <p:txBody>
          <a:bodyPr/>
          <a:lstStyle/>
          <a:p>
            <a:r>
              <a:rPr lang="ru-RU" b="1" dirty="0" smtClean="0">
                <a:solidFill>
                  <a:schemeClr val="tx1"/>
                </a:solidFill>
                <a:latin typeface="Times New Roman" pitchFamily="18" charset="0"/>
                <a:cs typeface="Times New Roman" pitchFamily="18" charset="0"/>
              </a:rPr>
              <a:t>Вопрос - ответ:</a:t>
            </a:r>
            <a:endParaRPr lang="ru-RU" b="1" dirty="0">
              <a:solidFill>
                <a:schemeClr val="tx1"/>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3703069621"/>
              </p:ext>
            </p:extLst>
          </p:nvPr>
        </p:nvGraphicFramePr>
        <p:xfrm>
          <a:off x="365123" y="764704"/>
          <a:ext cx="8671373" cy="5945872"/>
        </p:xfrm>
        <a:graphic>
          <a:graphicData uri="http://schemas.openxmlformats.org/drawingml/2006/table">
            <a:tbl>
              <a:tblPr firstRow="1" bandRow="1">
                <a:tableStyleId>{E8B1032C-EA38-4F05-BA0D-38AFFFC7BED3}</a:tableStyleId>
              </a:tblPr>
              <a:tblGrid>
                <a:gridCol w="3126757"/>
                <a:gridCol w="5544616"/>
              </a:tblGrid>
              <a:tr h="1008112">
                <a:tc>
                  <a:txBody>
                    <a:bodyPr/>
                    <a:lstStyle/>
                    <a:p>
                      <a:r>
                        <a:rPr lang="ru-RU" b="0" i="0" dirty="0" smtClean="0">
                          <a:latin typeface="Times New Roman" pitchFamily="18" charset="0"/>
                          <a:cs typeface="Times New Roman" pitchFamily="18" charset="0"/>
                        </a:rPr>
                        <a:t>Если ИП</a:t>
                      </a:r>
                      <a:r>
                        <a:rPr lang="ru-RU" b="0" i="0" baseline="0" dirty="0" smtClean="0">
                          <a:latin typeface="Times New Roman" pitchFamily="18" charset="0"/>
                          <a:cs typeface="Times New Roman" pitchFamily="18" charset="0"/>
                        </a:rPr>
                        <a:t> утратил право на применение АУСН, когда начинает платить все взносы?</a:t>
                      </a:r>
                      <a:endParaRPr lang="ru-RU" b="0"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baseline="0" dirty="0" smtClean="0">
                          <a:solidFill>
                            <a:schemeClr val="tx1"/>
                          </a:solidFill>
                          <a:latin typeface="Times New Roman" pitchFamily="18" charset="0"/>
                          <a:ea typeface="+mn-ea"/>
                          <a:cs typeface="Times New Roman" pitchFamily="18" charset="0"/>
                        </a:rPr>
                        <a:t>Датой начала расчетного периода для определения размера страховых взносов будет являться дата утраты права на применение АУСН.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08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baseline="0" dirty="0" smtClean="0">
                          <a:solidFill>
                            <a:schemeClr val="tx1"/>
                          </a:solidFill>
                          <a:latin typeface="Times New Roman" pitchFamily="18" charset="0"/>
                          <a:ea typeface="+mn-ea"/>
                          <a:cs typeface="Times New Roman" pitchFamily="18" charset="0"/>
                        </a:rPr>
                        <a:t>Каков порядок добровольного прекращения налогоплательщиком применения АУСН?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b="0" i="0" dirty="0" smtClean="0">
                          <a:latin typeface="Times New Roman" pitchFamily="18" charset="0"/>
                          <a:cs typeface="Times New Roman" pitchFamily="18" charset="0"/>
                        </a:rPr>
                        <a:t>ИП/ЮЛ</a:t>
                      </a:r>
                      <a:r>
                        <a:rPr lang="ru-RU" sz="1600" b="0" i="0" baseline="0" dirty="0" smtClean="0">
                          <a:latin typeface="Times New Roman" pitchFamily="18" charset="0"/>
                          <a:cs typeface="Times New Roman" pitchFamily="18" charset="0"/>
                        </a:rPr>
                        <a:t> может перейти на другой спец. режим в добровольном порядке только со следующего года, подав уведомление через ЛК налогоплательщика или через Банк.</a:t>
                      </a:r>
                      <a:endParaRPr lang="ru-RU" sz="1600" b="0"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339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baseline="0" dirty="0" smtClean="0">
                          <a:solidFill>
                            <a:schemeClr val="tx1"/>
                          </a:solidFill>
                          <a:latin typeface="Times New Roman" pitchFamily="18" charset="0"/>
                          <a:ea typeface="+mn-ea"/>
                          <a:cs typeface="Times New Roman" pitchFamily="18" charset="0"/>
                        </a:rPr>
                        <a:t>Каков порядок применения камеральной проверки при применении АУСН?</a:t>
                      </a:r>
                    </a:p>
                    <a:p>
                      <a:endParaRPr lang="ru-RU" b="0"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b="0" i="0" dirty="0" smtClean="0">
                          <a:latin typeface="Times New Roman" pitchFamily="18" charset="0"/>
                          <a:cs typeface="Times New Roman" pitchFamily="18" charset="0"/>
                        </a:rPr>
                        <a:t>КНП проводится в течение 3х месяцев</a:t>
                      </a:r>
                      <a:r>
                        <a:rPr lang="ru-RU" sz="1600" b="0" i="0" baseline="0" dirty="0" smtClean="0">
                          <a:latin typeface="Times New Roman" pitchFamily="18" charset="0"/>
                          <a:cs typeface="Times New Roman" pitchFamily="18" charset="0"/>
                        </a:rPr>
                        <a:t> на основе имеющейся информации, с учетом:</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smtClean="0">
                          <a:solidFill>
                            <a:schemeClr val="tx1"/>
                          </a:solidFill>
                          <a:latin typeface="Times New Roman" pitchFamily="18" charset="0"/>
                          <a:ea typeface="+mn-ea"/>
                          <a:cs typeface="Times New Roman" pitchFamily="18" charset="0"/>
                        </a:rPr>
                        <a:t>1. проверка проводится за налоговые периоды (календарные месяцы) истекшего календарного года начиная с 1 февраля следующего календарного года;</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smtClean="0">
                          <a:solidFill>
                            <a:schemeClr val="tx1"/>
                          </a:solidFill>
                          <a:latin typeface="Times New Roman" pitchFamily="18" charset="0"/>
                          <a:ea typeface="+mn-ea"/>
                          <a:cs typeface="Times New Roman" pitchFamily="18" charset="0"/>
                        </a:rPr>
                        <a:t>2. при смене налогового режима камеральная проверка проводится за истекшие налоговые периоды (календарные месяцы) текущего календарного года;</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smtClean="0">
                          <a:solidFill>
                            <a:schemeClr val="tx1"/>
                          </a:solidFill>
                          <a:latin typeface="Times New Roman" pitchFamily="18" charset="0"/>
                          <a:ea typeface="+mn-ea"/>
                          <a:cs typeface="Times New Roman" pitchFamily="18" charset="0"/>
                        </a:rPr>
                        <a:t>3. В случае принятия решения о реорганизации или ликвидации организации проверка проводится за истекшие налоговые периоды (календарные месяцы) текущего календарного года со дня, следующего за днем внесения в Единый государственный реестр юридических лиц записи о том, что такая организация находится в процессе реорганизации или ликвидации.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Tree>
    <p:extLst>
      <p:ext uri="{BB962C8B-B14F-4D97-AF65-F5344CB8AC3E}">
        <p14:creationId xmlns:p14="http://schemas.microsoft.com/office/powerpoint/2010/main" val="1710198540"/>
      </p:ext>
    </p:extLst>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99392"/>
            <a:ext cx="8229600" cy="835496"/>
          </a:xfrm>
        </p:spPr>
        <p:txBody>
          <a:bodyPr/>
          <a:lstStyle/>
          <a:p>
            <a:r>
              <a:rPr lang="ru-RU" b="1" dirty="0" smtClean="0">
                <a:solidFill>
                  <a:schemeClr val="tx1"/>
                </a:solidFill>
                <a:latin typeface="Times New Roman" pitchFamily="18" charset="0"/>
                <a:cs typeface="Times New Roman" pitchFamily="18" charset="0"/>
              </a:rPr>
              <a:t>Вопрос - ответ:</a:t>
            </a:r>
            <a:endParaRPr lang="ru-RU" b="1" dirty="0">
              <a:solidFill>
                <a:schemeClr val="tx1"/>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380684025"/>
              </p:ext>
            </p:extLst>
          </p:nvPr>
        </p:nvGraphicFramePr>
        <p:xfrm>
          <a:off x="365123" y="764704"/>
          <a:ext cx="8671373" cy="4006200"/>
        </p:xfrm>
        <a:graphic>
          <a:graphicData uri="http://schemas.openxmlformats.org/drawingml/2006/table">
            <a:tbl>
              <a:tblPr firstRow="1" bandRow="1">
                <a:tableStyleId>{E8B1032C-EA38-4F05-BA0D-38AFFFC7BED3}</a:tableStyleId>
              </a:tblPr>
              <a:tblGrid>
                <a:gridCol w="3774829"/>
                <a:gridCol w="4896544"/>
              </a:tblGrid>
              <a:tr h="10081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Times New Roman" pitchFamily="18" charset="0"/>
                          <a:ea typeface="+mn-ea"/>
                          <a:cs typeface="Times New Roman" pitchFamily="18" charset="0"/>
                        </a:rPr>
                        <a:t>Имеет ли значение, в каком банке открыт счет налогоплательщиком, применяющим АУСН?</a:t>
                      </a:r>
                    </a:p>
                    <a:p>
                      <a:endParaRPr lang="ru-RU"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b="0" dirty="0" smtClean="0">
                          <a:latin typeface="Times New Roman" pitchFamily="18" charset="0"/>
                          <a:cs typeface="Times New Roman" pitchFamily="18" charset="0"/>
                        </a:rPr>
                        <a:t>Не</a:t>
                      </a:r>
                      <a:r>
                        <a:rPr lang="ru-RU" sz="1600" b="0" baseline="0" dirty="0" smtClean="0">
                          <a:latin typeface="Times New Roman" pitchFamily="18" charset="0"/>
                          <a:cs typeface="Times New Roman" pitchFamily="18" charset="0"/>
                        </a:rPr>
                        <a:t> вправе применять АУСН ИП/ЮЛ, имеющие счета в кредитных организациях, не включенных в реестр уполномоченных кредитных организациях, реестр размещен на официальном сайте ФНС России.</a:t>
                      </a:r>
                      <a:endParaRPr lang="ru-RU"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08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Times New Roman" pitchFamily="18" charset="0"/>
                          <a:ea typeface="+mn-ea"/>
                          <a:cs typeface="Times New Roman" pitchFamily="18" charset="0"/>
                        </a:rPr>
                        <a:t>Возможен ли повторный переход на применение АУСН?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Да,</a:t>
                      </a:r>
                      <a:r>
                        <a:rPr lang="ru-RU" sz="1600" baseline="0" dirty="0" smtClean="0">
                          <a:latin typeface="Times New Roman" pitchFamily="18" charset="0"/>
                          <a:cs typeface="Times New Roman" pitchFamily="18" charset="0"/>
                        </a:rPr>
                        <a:t> но </a:t>
                      </a:r>
                      <a:r>
                        <a:rPr lang="ru-RU" sz="1600" b="0" i="0" u="none" strike="noStrike" kern="1200" baseline="0" dirty="0" smtClean="0">
                          <a:solidFill>
                            <a:schemeClr val="tx1"/>
                          </a:solidFill>
                          <a:latin typeface="Times New Roman" pitchFamily="18" charset="0"/>
                          <a:ea typeface="+mn-ea"/>
                          <a:cs typeface="Times New Roman" pitchFamily="18" charset="0"/>
                        </a:rPr>
                        <a:t>только с начала календарного года.</a:t>
                      </a:r>
                    </a:p>
                    <a:p>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339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Times New Roman" pitchFamily="18" charset="0"/>
                          <a:ea typeface="+mn-ea"/>
                          <a:cs typeface="Times New Roman" pitchFamily="18" charset="0"/>
                        </a:rPr>
                        <a:t>ИП без работников на АУСН страховые взносы за себя платить не нужно. Будет ли накапливаться страховой стаж для назначения пенсии?</a:t>
                      </a:r>
                    </a:p>
                    <a:p>
                      <a:endParaRPr lang="ru-RU"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В страховой стаж ИП на АУСН будет засчитываться период применения АУСН в каждом календарном году.</a:t>
                      </a:r>
                      <a:r>
                        <a:rPr lang="ru-RU" sz="1600" baseline="0" dirty="0" smtClean="0">
                          <a:latin typeface="Times New Roman" pitchFamily="18" charset="0"/>
                          <a:cs typeface="Times New Roman" pitchFamily="18" charset="0"/>
                        </a:rPr>
                        <a:t> На </a:t>
                      </a:r>
                      <a:r>
                        <a:rPr lang="ru-RU" sz="1600" b="0" i="0" u="none" strike="noStrike" kern="1200" baseline="0" dirty="0" smtClean="0">
                          <a:solidFill>
                            <a:schemeClr val="tx1"/>
                          </a:solidFill>
                          <a:latin typeface="Times New Roman" pitchFamily="18" charset="0"/>
                          <a:ea typeface="+mn-ea"/>
                          <a:cs typeface="Times New Roman" pitchFamily="18" charset="0"/>
                        </a:rPr>
                        <a:t>зачет периода на АУСН в качестве страхового стажа влияет размер суммы налога по АУСН, который ИП заплатит за налоговый период</a:t>
                      </a:r>
                    </a:p>
                    <a:p>
                      <a:endParaRPr lang="ru-RU" sz="1600" dirty="0" smtClean="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Tree>
    <p:extLst>
      <p:ext uri="{BB962C8B-B14F-4D97-AF65-F5344CB8AC3E}">
        <p14:creationId xmlns:p14="http://schemas.microsoft.com/office/powerpoint/2010/main" val="2980689441"/>
      </p:ext>
    </p:extLst>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71400"/>
            <a:ext cx="8507288" cy="980728"/>
          </a:xfrm>
        </p:spPr>
        <p:txBody>
          <a:bodyPr/>
          <a:lstStyle/>
          <a:p>
            <a:r>
              <a:rPr lang="ru-RU" b="1" dirty="0">
                <a:solidFill>
                  <a:schemeClr val="tx1"/>
                </a:solidFill>
                <a:latin typeface="Times New Roman" pitchFamily="18" charset="0"/>
                <a:cs typeface="Times New Roman" pitchFamily="18" charset="0"/>
              </a:rPr>
              <a:t>Нормативное </a:t>
            </a:r>
            <a:r>
              <a:rPr lang="ru-RU" b="1" dirty="0" smtClean="0">
                <a:solidFill>
                  <a:schemeClr val="tx1"/>
                </a:solidFill>
                <a:latin typeface="Times New Roman" pitchFamily="18" charset="0"/>
                <a:cs typeface="Times New Roman" pitchFamily="18" charset="0"/>
              </a:rPr>
              <a:t>обоснование</a:t>
            </a:r>
            <a:endParaRPr lang="ru-RU" dirty="0">
              <a:solidFill>
                <a:schemeClr val="tx1"/>
              </a:solidFill>
            </a:endParaRPr>
          </a:p>
        </p:txBody>
      </p:sp>
      <p:sp>
        <p:nvSpPr>
          <p:cNvPr id="4" name="Объект 3"/>
          <p:cNvSpPr>
            <a:spLocks noGrp="1"/>
          </p:cNvSpPr>
          <p:nvPr>
            <p:ph sz="quarter" idx="13"/>
          </p:nvPr>
        </p:nvSpPr>
        <p:spPr>
          <a:xfrm>
            <a:off x="107504" y="764704"/>
            <a:ext cx="9145016" cy="5760640"/>
          </a:xfrm>
        </p:spPr>
        <p:txBody>
          <a:bodyPr>
            <a:normAutofit fontScale="25000" lnSpcReduction="20000"/>
          </a:bodyPr>
          <a:lstStyle/>
          <a:p>
            <a:pPr marL="0" indent="0" algn="ctr">
              <a:lnSpc>
                <a:spcPct val="120000"/>
              </a:lnSpc>
              <a:buNone/>
            </a:pPr>
            <a:r>
              <a:rPr lang="ru-RU" sz="92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Автоматизированная упрощенная система налогообложения (АУСН) - </a:t>
            </a:r>
            <a:r>
              <a:rPr lang="ru-RU" sz="92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это специальный налоговый режим, при котором отчетность почти полностью отменяется, а налоги рассчитываются АВТОМАТИЧЕСКИ</a:t>
            </a:r>
            <a:r>
              <a:rPr lang="ru-RU" sz="9200" dirty="0">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Период проведения эксперимента с 01.07.2022 года до 31.12.2027 года включительно:</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 01.07.2022 по 31.12.2022 - для вновь зарегистрированных ЮЛ и ИП;</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 01.01.2023 для остальных налогоплательщиков;</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 01.01.2025 возможность ведения налогового режима для всех субъектов РФ при </a:t>
            </a:r>
            <a:r>
              <a:rPr lang="ru-RU" sz="7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принятии соответствующих </a:t>
            </a: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региональных законов </a:t>
            </a:r>
            <a:r>
              <a:rPr lang="ru-RU" sz="7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 территории Ханты-Мансийского автономного округа - Югры введен Законом ХМАО - Югры от 28.11.2024 № 83-оз</a:t>
            </a: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ctr">
              <a:lnSpc>
                <a:spcPct val="120000"/>
              </a:lnSpc>
              <a:buNone/>
            </a:pPr>
            <a:r>
              <a:rPr lang="ru-RU" sz="80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Цель </a:t>
            </a:r>
            <a:r>
              <a:rPr lang="ru-RU" sz="8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проведения эксперимента: </a:t>
            </a:r>
          </a:p>
          <a:p>
            <a:pPr marL="285750" indent="-285750">
              <a:lnSpc>
                <a:spcPct val="120000"/>
              </a:lnSpc>
              <a:buFontTx/>
              <a:buChar char="-"/>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определить степень востребованности налогового режима у предпринимательского</a:t>
            </a:r>
            <a:r>
              <a:rPr lang="en-US"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сообщества;</a:t>
            </a:r>
          </a:p>
          <a:p>
            <a:pPr marL="285750" indent="-285750">
              <a:lnSpc>
                <a:spcPct val="120000"/>
              </a:lnSpc>
              <a:buFontTx/>
              <a:buChar char="-"/>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оценить экономический эффект от применения налогового режима для бюджетной системы Российской Федерации, включающей бюджеты государственных внебюджетных фондов;</a:t>
            </a:r>
          </a:p>
          <a:p>
            <a:pPr marL="285750" indent="-285750">
              <a:lnSpc>
                <a:spcPct val="120000"/>
              </a:lnSpc>
              <a:buFontTx/>
              <a:buChar char="-"/>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сделать выводы об эффективности нового налогового режима.</a:t>
            </a:r>
          </a:p>
          <a:p>
            <a:pPr marL="0" indent="0">
              <a:buNone/>
            </a:pPr>
            <a:endParaRPr lang="ru-RU" dirty="0"/>
          </a:p>
        </p:txBody>
      </p:sp>
    </p:spTree>
    <p:extLst>
      <p:ext uri="{BB962C8B-B14F-4D97-AF65-F5344CB8AC3E}">
        <p14:creationId xmlns:p14="http://schemas.microsoft.com/office/powerpoint/2010/main" val="3497142694"/>
      </p:ext>
    </p:extLst>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968" y="1104392"/>
            <a:ext cx="4187992" cy="5636976"/>
          </a:xfrm>
        </p:spPr>
        <p:txBody>
          <a:bodyPr/>
          <a:lstStyle/>
          <a:p>
            <a:pPr>
              <a:lnSpc>
                <a:spcPct val="100000"/>
              </a:lnSpc>
            </a:pPr>
            <a:r>
              <a:rPr lang="ru-RU" sz="3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Условия перехода </a:t>
            </a:r>
            <a:br>
              <a:rPr lang="ru-RU" sz="3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на АУСН:</a:t>
            </a:r>
            <a:r>
              <a:rPr lang="ru-RU" sz="4000" b="1" dirty="0" smtClean="0">
                <a:solidFill>
                  <a:schemeClr val="tx1"/>
                </a:solidFill>
                <a:effectLst/>
                <a:latin typeface="Times New Roman" pitchFamily="18" charset="0"/>
                <a:cs typeface="Times New Roman" pitchFamily="18" charset="0"/>
              </a:rPr>
              <a:t/>
            </a:r>
            <a:br>
              <a:rPr lang="ru-RU" sz="4000" b="1" dirty="0" smtClean="0">
                <a:solidFill>
                  <a:schemeClr val="tx1"/>
                </a:solidFill>
                <a:effectLst/>
                <a:latin typeface="Times New Roman" pitchFamily="18" charset="0"/>
                <a:cs typeface="Times New Roman" pitchFamily="18" charset="0"/>
              </a:rPr>
            </a:br>
            <a:r>
              <a:rPr lang="ru-RU" sz="1600" b="1" dirty="0" smtClean="0">
                <a:solidFill>
                  <a:schemeClr val="tx1"/>
                </a:solidFill>
                <a:effectLst/>
                <a:latin typeface="Times New Roman" pitchFamily="18" charset="0"/>
                <a:cs typeface="Times New Roman" pitchFamily="18" charset="0"/>
              </a:rPr>
              <a:t>1</a:t>
            </a:r>
            <a:r>
              <a:rPr lang="ru-RU" sz="1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Действующие ЮЛ и ИП </a:t>
            </a:r>
            <a:r>
              <a:rPr lang="ru-RU" sz="1600" dirty="0">
                <a:solidFill>
                  <a:schemeClr val="tx1"/>
                </a:solidFill>
                <a:latin typeface="Times New Roman" panose="02020603050405020304" pitchFamily="18" charset="0"/>
                <a:cs typeface="Times New Roman" panose="02020603050405020304" pitchFamily="18" charset="0"/>
              </a:rPr>
              <a:t>- с начала календарного года, подав уведомление </a:t>
            </a:r>
            <a:r>
              <a:rPr lang="ru-RU" sz="1600" b="1" dirty="0">
                <a:solidFill>
                  <a:schemeClr val="tx1"/>
                </a:solidFill>
                <a:latin typeface="Times New Roman" panose="02020603050405020304" pitchFamily="18" charset="0"/>
                <a:cs typeface="Times New Roman" panose="02020603050405020304" pitchFamily="18" charset="0"/>
              </a:rPr>
              <a:t>не позднее 31 декабря</a:t>
            </a:r>
            <a:r>
              <a:rPr lang="ru-RU" sz="1600" dirty="0">
                <a:solidFill>
                  <a:schemeClr val="tx1"/>
                </a:solidFill>
                <a:latin typeface="Times New Roman" panose="02020603050405020304" pitchFamily="18" charset="0"/>
                <a:cs typeface="Times New Roman" panose="02020603050405020304" pitchFamily="18" charset="0"/>
              </a:rPr>
              <a:t> предшествующего ему </a:t>
            </a:r>
            <a:r>
              <a:rPr lang="ru-RU" sz="1600" dirty="0" smtClean="0">
                <a:solidFill>
                  <a:schemeClr val="tx1"/>
                </a:solidFill>
                <a:latin typeface="Times New Roman" panose="02020603050405020304" pitchFamily="18" charset="0"/>
                <a:cs typeface="Times New Roman" panose="02020603050405020304" pitchFamily="18" charset="0"/>
              </a:rPr>
              <a:t>года.</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2. </a:t>
            </a:r>
            <a:r>
              <a:rPr lang="ru-RU" sz="1600" dirty="0">
                <a:solidFill>
                  <a:schemeClr val="tx1"/>
                </a:solidFill>
                <a:latin typeface="Times New Roman" panose="02020603050405020304" pitchFamily="18" charset="0"/>
                <a:cs typeface="Times New Roman" panose="02020603050405020304" pitchFamily="18" charset="0"/>
              </a:rPr>
              <a:t>Вновь созданные </a:t>
            </a:r>
            <a:r>
              <a:rPr lang="ru-RU" sz="1600" dirty="0" smtClean="0">
                <a:solidFill>
                  <a:schemeClr val="tx1"/>
                </a:solidFill>
                <a:latin typeface="Times New Roman" panose="02020603050405020304" pitchFamily="18" charset="0"/>
                <a:cs typeface="Times New Roman" panose="02020603050405020304" pitchFamily="18" charset="0"/>
              </a:rPr>
              <a:t>ЮЛ </a:t>
            </a:r>
            <a:r>
              <a:rPr lang="ru-RU" sz="1600" dirty="0">
                <a:solidFill>
                  <a:schemeClr val="tx1"/>
                </a:solidFill>
                <a:latin typeface="Times New Roman" panose="02020603050405020304" pitchFamily="18" charset="0"/>
                <a:cs typeface="Times New Roman" panose="02020603050405020304" pitchFamily="18" charset="0"/>
              </a:rPr>
              <a:t>и вновь зарегистрированные </a:t>
            </a:r>
            <a:r>
              <a:rPr lang="ru-RU" sz="1600" dirty="0" smtClean="0">
                <a:solidFill>
                  <a:schemeClr val="tx1"/>
                </a:solidFill>
                <a:latin typeface="Times New Roman" panose="02020603050405020304" pitchFamily="18" charset="0"/>
                <a:cs typeface="Times New Roman" panose="02020603050405020304" pitchFamily="18" charset="0"/>
              </a:rPr>
              <a:t>ИП могут </a:t>
            </a:r>
            <a:r>
              <a:rPr lang="ru-RU" sz="1600" dirty="0">
                <a:solidFill>
                  <a:schemeClr val="tx1"/>
                </a:solidFill>
                <a:latin typeface="Times New Roman" panose="02020603050405020304" pitchFamily="18" charset="0"/>
                <a:cs typeface="Times New Roman" panose="02020603050405020304" pitchFamily="18" charset="0"/>
              </a:rPr>
              <a:t>перейти на АУСН с даты постановки на налоговый учет. Для этого им требуется подать уведомление о переходе </a:t>
            </a:r>
            <a:r>
              <a:rPr lang="ru-RU" sz="1600" dirty="0" smtClean="0">
                <a:solidFill>
                  <a:schemeClr val="tx1"/>
                </a:solidFill>
                <a:latin typeface="Times New Roman" panose="02020603050405020304" pitchFamily="18" charset="0"/>
                <a:cs typeface="Times New Roman" panose="02020603050405020304" pitchFamily="18" charset="0"/>
              </a:rPr>
              <a:t>не </a:t>
            </a:r>
            <a:r>
              <a:rPr lang="ru-RU" sz="1600" dirty="0">
                <a:solidFill>
                  <a:schemeClr val="tx1"/>
                </a:solidFill>
                <a:latin typeface="Times New Roman" panose="02020603050405020304" pitchFamily="18" charset="0"/>
                <a:cs typeface="Times New Roman" panose="02020603050405020304" pitchFamily="18" charset="0"/>
              </a:rPr>
              <a:t>позднее 30 календарных дней с даты постановки на </a:t>
            </a:r>
            <a:r>
              <a:rPr lang="ru-RU" sz="1600" dirty="0" smtClean="0">
                <a:solidFill>
                  <a:schemeClr val="tx1"/>
                </a:solidFill>
                <a:latin typeface="Times New Roman" panose="02020603050405020304" pitchFamily="18" charset="0"/>
                <a:cs typeface="Times New Roman" panose="02020603050405020304" pitchFamily="18" charset="0"/>
              </a:rPr>
              <a:t>учет.</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3.</a:t>
            </a:r>
            <a:r>
              <a:rPr lang="ru-RU" sz="1600" dirty="0" smtClean="0">
                <a:solidFill>
                  <a:schemeClr val="tx1"/>
                </a:solidFill>
                <a:latin typeface="Times New Roman" panose="02020603050405020304" pitchFamily="18" charset="0"/>
                <a:cs typeface="Times New Roman" panose="02020603050405020304" pitchFamily="18" charset="0"/>
              </a:rPr>
              <a:t> Налогоплательщики УСН и НПД с 1 числа любого месяца, представив уведомление не позднее последнего дня предшествующего месяца.</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4. </a:t>
            </a:r>
            <a:r>
              <a:rPr lang="ru-RU" sz="1600" dirty="0">
                <a:solidFill>
                  <a:schemeClr val="tx1"/>
                </a:solidFill>
                <a:latin typeface="Times New Roman" panose="02020603050405020304" pitchFamily="18" charset="0"/>
                <a:cs typeface="Times New Roman" panose="02020603050405020304" pitchFamily="18" charset="0"/>
              </a:rPr>
              <a:t>Налогоплательщик не вправе перейти на иной режим налогообложения до конца календарного года</a:t>
            </a:r>
            <a:r>
              <a:rPr lang="ru-RU" sz="1600" dirty="0" smtClean="0">
                <a:solidFill>
                  <a:schemeClr val="tx1"/>
                </a:solidFill>
                <a:latin typeface="Times New Roman" panose="02020603050405020304" pitchFamily="18" charset="0"/>
                <a:cs typeface="Times New Roman" panose="02020603050405020304" pitchFamily="18" charset="0"/>
              </a:rPr>
              <a:t>.</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5. </a:t>
            </a:r>
            <a:r>
              <a:rPr lang="ru-RU" sz="1600" dirty="0">
                <a:solidFill>
                  <a:schemeClr val="tx1"/>
                </a:solidFill>
                <a:latin typeface="Times New Roman" panose="02020603050405020304" pitchFamily="18" charset="0"/>
                <a:cs typeface="Times New Roman" panose="02020603050405020304" pitchFamily="18" charset="0"/>
              </a:rPr>
              <a:t>При не соблюдении требований для применения АУСН налогоплательщик утрачивает право на применение режима с начала календарного месяца, в котором осуществлены нарушения требований. </a:t>
            </a:r>
            <a:endParaRPr lang="ru-RU" sz="1600" dirty="0">
              <a:solidFill>
                <a:schemeClr val="tx1"/>
              </a:solidFill>
            </a:endParaRPr>
          </a:p>
        </p:txBody>
      </p:sp>
      <p:sp>
        <p:nvSpPr>
          <p:cNvPr id="9" name="Прямоугольник 8"/>
          <p:cNvSpPr/>
          <p:nvPr/>
        </p:nvSpPr>
        <p:spPr>
          <a:xfrm>
            <a:off x="5436096" y="476672"/>
            <a:ext cx="1728192" cy="57606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Хочу применять АУСН</a:t>
            </a:r>
            <a:endParaRPr lang="ru-RU" sz="1600" dirty="0">
              <a:solidFill>
                <a:schemeClr val="tx1"/>
              </a:solidFill>
              <a:latin typeface="Times New Roman" pitchFamily="18" charset="0"/>
              <a:cs typeface="Times New Roman" pitchFamily="18" charset="0"/>
            </a:endParaRPr>
          </a:p>
        </p:txBody>
      </p:sp>
      <p:cxnSp>
        <p:nvCxnSpPr>
          <p:cNvPr id="11" name="Прямая со стрелкой 10"/>
          <p:cNvCxnSpPr>
            <a:stCxn id="9" idx="2"/>
          </p:cNvCxnSpPr>
          <p:nvPr/>
        </p:nvCxnSpPr>
        <p:spPr>
          <a:xfrm>
            <a:off x="6300192" y="1052736"/>
            <a:ext cx="0" cy="360040"/>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Овал 16"/>
          <p:cNvSpPr/>
          <p:nvPr/>
        </p:nvSpPr>
        <p:spPr>
          <a:xfrm>
            <a:off x="5508104" y="1412776"/>
            <a:ext cx="1584176" cy="1296144"/>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Есть ЛК </a:t>
            </a:r>
          </a:p>
          <a:p>
            <a:pPr algn="ctr"/>
            <a:r>
              <a:rPr lang="ru-RU" sz="1600" dirty="0" smtClean="0">
                <a:solidFill>
                  <a:schemeClr val="tx1"/>
                </a:solidFill>
                <a:latin typeface="Times New Roman" pitchFamily="18" charset="0"/>
                <a:cs typeface="Times New Roman" pitchFamily="18" charset="0"/>
              </a:rPr>
              <a:t>ИП/ЮЛ</a:t>
            </a:r>
            <a:r>
              <a:rPr lang="ru-RU" sz="1600" dirty="0" smtClean="0">
                <a:solidFill>
                  <a:schemeClr val="tx1"/>
                </a:solidFill>
              </a:rPr>
              <a:t>?</a:t>
            </a:r>
            <a:endParaRPr lang="ru-RU" sz="1600" dirty="0">
              <a:solidFill>
                <a:schemeClr val="tx1"/>
              </a:solidFill>
            </a:endParaRPr>
          </a:p>
        </p:txBody>
      </p:sp>
      <p:cxnSp>
        <p:nvCxnSpPr>
          <p:cNvPr id="19" name="Соединительная линия уступом 18"/>
          <p:cNvCxnSpPr>
            <a:stCxn id="17" idx="2"/>
          </p:cNvCxnSpPr>
          <p:nvPr/>
        </p:nvCxnSpPr>
        <p:spPr>
          <a:xfrm rot="10800000" flipV="1">
            <a:off x="5004048" y="2060848"/>
            <a:ext cx="504057" cy="864096"/>
          </a:xfrm>
          <a:prstGeom prst="bentConnector2">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Прямоугольник 22"/>
          <p:cNvSpPr/>
          <p:nvPr/>
        </p:nvSpPr>
        <p:spPr>
          <a:xfrm>
            <a:off x="4211960" y="2924944"/>
            <a:ext cx="1944216" cy="72007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Подать уведомление через ЛК ИП/ЮЛ</a:t>
            </a:r>
            <a:endParaRPr lang="ru-RU" sz="1600" dirty="0">
              <a:solidFill>
                <a:schemeClr val="tx1"/>
              </a:solidFill>
              <a:latin typeface="Times New Roman" pitchFamily="18" charset="0"/>
              <a:cs typeface="Times New Roman" pitchFamily="18" charset="0"/>
            </a:endParaRPr>
          </a:p>
        </p:txBody>
      </p:sp>
      <p:cxnSp>
        <p:nvCxnSpPr>
          <p:cNvPr id="27" name="Соединительная линия уступом 26"/>
          <p:cNvCxnSpPr>
            <a:stCxn id="17" idx="6"/>
          </p:cNvCxnSpPr>
          <p:nvPr/>
        </p:nvCxnSpPr>
        <p:spPr>
          <a:xfrm>
            <a:off x="7092280" y="2060848"/>
            <a:ext cx="1656184" cy="1872208"/>
          </a:xfrm>
          <a:prstGeom prst="bentConnector2">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9" name="Прямоугольник 28"/>
          <p:cNvSpPr/>
          <p:nvPr/>
        </p:nvSpPr>
        <p:spPr>
          <a:xfrm>
            <a:off x="7020272" y="3933056"/>
            <a:ext cx="2051720" cy="1072131"/>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Подать уведомление через уполномоченный банк</a:t>
            </a:r>
            <a:endParaRPr lang="ru-RU" sz="1600" dirty="0">
              <a:solidFill>
                <a:schemeClr val="tx1"/>
              </a:solidFill>
              <a:latin typeface="Times New Roman" pitchFamily="18" charset="0"/>
              <a:cs typeface="Times New Roman" pitchFamily="18" charset="0"/>
            </a:endParaRPr>
          </a:p>
        </p:txBody>
      </p:sp>
      <p:cxnSp>
        <p:nvCxnSpPr>
          <p:cNvPr id="31" name="Прямая со стрелкой 30"/>
          <p:cNvCxnSpPr>
            <a:stCxn id="17" idx="5"/>
          </p:cNvCxnSpPr>
          <p:nvPr/>
        </p:nvCxnSpPr>
        <p:spPr>
          <a:xfrm>
            <a:off x="6860283" y="2519104"/>
            <a:ext cx="15973" cy="405841"/>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Прямоугольник 31"/>
          <p:cNvSpPr/>
          <p:nvPr/>
        </p:nvSpPr>
        <p:spPr>
          <a:xfrm>
            <a:off x="6516216" y="2924944"/>
            <a:ext cx="1944216" cy="72007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Зарегистрировать Личный кабинет</a:t>
            </a:r>
            <a:endParaRPr lang="ru-RU" sz="1600" dirty="0">
              <a:solidFill>
                <a:schemeClr val="tx1"/>
              </a:solidFill>
              <a:latin typeface="Times New Roman" pitchFamily="18" charset="0"/>
              <a:cs typeface="Times New Roman" pitchFamily="18" charset="0"/>
            </a:endParaRPr>
          </a:p>
        </p:txBody>
      </p:sp>
      <p:sp>
        <p:nvSpPr>
          <p:cNvPr id="33" name="Скругленный прямоугольник 32"/>
          <p:cNvSpPr/>
          <p:nvPr/>
        </p:nvSpPr>
        <p:spPr>
          <a:xfrm>
            <a:off x="4211960" y="3933056"/>
            <a:ext cx="2664296" cy="1872208"/>
          </a:xfrm>
          <a:prstGeom prst="roundRect">
            <a:avLst/>
          </a:prstGeom>
          <a:solidFill>
            <a:srgbClr val="F7F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С 01.01.2025 любой налогоплательщик может перейти на АУСН. Дождитесь результатов рассмотрения уведомления о переходе на АУСН</a:t>
            </a:r>
          </a:p>
        </p:txBody>
      </p:sp>
      <p:cxnSp>
        <p:nvCxnSpPr>
          <p:cNvPr id="35" name="Прямая со стрелкой 34"/>
          <p:cNvCxnSpPr>
            <a:stCxn id="32" idx="1"/>
            <a:endCxn id="23" idx="3"/>
          </p:cNvCxnSpPr>
          <p:nvPr/>
        </p:nvCxnSpPr>
        <p:spPr>
          <a:xfrm flipH="1">
            <a:off x="6156176" y="3284984"/>
            <a:ext cx="360040" cy="0"/>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Соединительная линия уступом 36"/>
          <p:cNvCxnSpPr>
            <a:stCxn id="29" idx="2"/>
          </p:cNvCxnSpPr>
          <p:nvPr/>
        </p:nvCxnSpPr>
        <p:spPr>
          <a:xfrm rot="5400000">
            <a:off x="7277182" y="4604265"/>
            <a:ext cx="368029" cy="1169872"/>
          </a:xfrm>
          <a:prstGeom prst="bentConnector2">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a:stCxn id="23" idx="2"/>
          </p:cNvCxnSpPr>
          <p:nvPr/>
        </p:nvCxnSpPr>
        <p:spPr>
          <a:xfrm>
            <a:off x="5184068" y="3645023"/>
            <a:ext cx="0" cy="288033"/>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5055864" y="1722294"/>
            <a:ext cx="391454" cy="338554"/>
          </a:xfrm>
          <a:prstGeom prst="rect">
            <a:avLst/>
          </a:prstGeom>
        </p:spPr>
        <p:txBody>
          <a:bodyPr wrap="none">
            <a:spAutoFit/>
          </a:bodyPr>
          <a:lstStyle/>
          <a:p>
            <a:r>
              <a:rPr lang="ru-RU" sz="1600" b="1" dirty="0">
                <a:solidFill>
                  <a:schemeClr val="accent3">
                    <a:lumMod val="75000"/>
                  </a:schemeClr>
                </a:solidFill>
                <a:effectLst>
                  <a:outerShdw blurRad="63500" dist="38100" dir="5400000" algn="t" rotWithShape="0">
                    <a:prstClr val="black">
                      <a:alpha val="25000"/>
                    </a:prstClr>
                  </a:outerShdw>
                </a:effectLst>
                <a:latin typeface="Times New Roman" panose="02020603050405020304" pitchFamily="18" charset="0"/>
                <a:ea typeface="+mj-ea"/>
                <a:cs typeface="Times New Roman" panose="02020603050405020304" pitchFamily="18" charset="0"/>
              </a:rPr>
              <a:t>да</a:t>
            </a:r>
            <a:endParaRPr lang="ru-RU" b="1" dirty="0">
              <a:solidFill>
                <a:schemeClr val="accent3">
                  <a:lumMod val="75000"/>
                </a:schemeClr>
              </a:solidFill>
            </a:endParaRPr>
          </a:p>
        </p:txBody>
      </p:sp>
      <p:sp>
        <p:nvSpPr>
          <p:cNvPr id="18" name="Прямоугольник 17"/>
          <p:cNvSpPr/>
          <p:nvPr/>
        </p:nvSpPr>
        <p:spPr>
          <a:xfrm>
            <a:off x="7164288" y="1705417"/>
            <a:ext cx="495649" cy="338554"/>
          </a:xfrm>
          <a:prstGeom prst="rect">
            <a:avLst/>
          </a:prstGeom>
        </p:spPr>
        <p:txBody>
          <a:bodyPr wrap="none">
            <a:spAutoFit/>
          </a:bodyPr>
          <a:lstStyle/>
          <a:p>
            <a:r>
              <a:rPr lang="ru-RU" sz="1600" b="1" dirty="0" smtClean="0">
                <a:solidFill>
                  <a:schemeClr val="accent3">
                    <a:lumMod val="75000"/>
                  </a:schemeClr>
                </a:solidFill>
                <a:effectLst>
                  <a:outerShdw blurRad="63500" dist="38100" dir="5400000" algn="t" rotWithShape="0">
                    <a:prstClr val="black">
                      <a:alpha val="25000"/>
                    </a:prstClr>
                  </a:outerShdw>
                </a:effectLst>
                <a:latin typeface="Times New Roman" panose="02020603050405020304" pitchFamily="18" charset="0"/>
                <a:ea typeface="+mj-ea"/>
                <a:cs typeface="Times New Roman" panose="02020603050405020304" pitchFamily="18" charset="0"/>
              </a:rPr>
              <a:t>нет</a:t>
            </a:r>
            <a:endParaRPr lang="ru-RU" b="1" dirty="0">
              <a:solidFill>
                <a:schemeClr val="accent3">
                  <a:lumMod val="75000"/>
                </a:schemeClr>
              </a:solidFill>
            </a:endParaRPr>
          </a:p>
        </p:txBody>
      </p:sp>
      <p:sp>
        <p:nvSpPr>
          <p:cNvPr id="20" name="Прямоугольник 19"/>
          <p:cNvSpPr/>
          <p:nvPr/>
        </p:nvSpPr>
        <p:spPr>
          <a:xfrm>
            <a:off x="6948264" y="2420888"/>
            <a:ext cx="495649" cy="338554"/>
          </a:xfrm>
          <a:prstGeom prst="rect">
            <a:avLst/>
          </a:prstGeom>
        </p:spPr>
        <p:txBody>
          <a:bodyPr wrap="none">
            <a:spAutoFit/>
          </a:bodyPr>
          <a:lstStyle/>
          <a:p>
            <a:r>
              <a:rPr lang="ru-RU" sz="1600" b="1" dirty="0" smtClean="0">
                <a:solidFill>
                  <a:schemeClr val="accent3">
                    <a:lumMod val="75000"/>
                  </a:schemeClr>
                </a:solidFill>
                <a:effectLst>
                  <a:outerShdw blurRad="63500" dist="38100" dir="5400000" algn="t" rotWithShape="0">
                    <a:prstClr val="black">
                      <a:alpha val="25000"/>
                    </a:prstClr>
                  </a:outerShdw>
                </a:effectLst>
                <a:latin typeface="Times New Roman" panose="02020603050405020304" pitchFamily="18" charset="0"/>
                <a:ea typeface="+mj-ea"/>
                <a:cs typeface="Times New Roman" panose="02020603050405020304" pitchFamily="18" charset="0"/>
              </a:rPr>
              <a:t>нет</a:t>
            </a:r>
            <a:endParaRPr lang="ru-RU" b="1" dirty="0">
              <a:solidFill>
                <a:schemeClr val="accent3">
                  <a:lumMod val="75000"/>
                </a:schemeClr>
              </a:solidFill>
            </a:endParaRPr>
          </a:p>
        </p:txBody>
      </p:sp>
    </p:spTree>
    <p:extLst>
      <p:ext uri="{BB962C8B-B14F-4D97-AF65-F5344CB8AC3E}">
        <p14:creationId xmlns:p14="http://schemas.microsoft.com/office/powerpoint/2010/main" val="2357572714"/>
      </p:ext>
    </p:extLst>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2"/>
          <p:cNvSpPr>
            <a:spLocks noGrp="1"/>
          </p:cNvSpPr>
          <p:nvPr>
            <p:ph type="title"/>
          </p:nvPr>
        </p:nvSpPr>
        <p:spPr>
          <a:xfrm>
            <a:off x="4427984" y="980728"/>
            <a:ext cx="4248472" cy="504056"/>
          </a:xfr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p>
            <a:pPr defTabSz="914400">
              <a:lnSpc>
                <a:spcPct val="90000"/>
              </a:lnSpc>
              <a:spcBef>
                <a:spcPts val="1000"/>
              </a:spcBef>
            </a:pPr>
            <a:r>
              <a:rPr lang="ru-RU" sz="3200" b="1" dirty="0" smtClean="0">
                <a:solidFill>
                  <a:schemeClr val="tx1">
                    <a:lumMod val="85000"/>
                    <a:lumOff val="15000"/>
                  </a:schemeClr>
                </a:solidFill>
                <a:latin typeface="Times New Roman" pitchFamily="18" charset="0"/>
                <a:cs typeface="Times New Roman" pitchFamily="18" charset="0"/>
              </a:rPr>
              <a:t>О</a:t>
            </a:r>
            <a:r>
              <a:rPr lang="ru-RU" sz="3200" b="1" dirty="0" smtClean="0">
                <a:solidFill>
                  <a:schemeClr val="tx1">
                    <a:lumMod val="85000"/>
                    <a:lumOff val="15000"/>
                  </a:schemeClr>
                </a:solidFill>
                <a:latin typeface="Times New Roman" pitchFamily="18" charset="0"/>
                <a:ea typeface="+mn-ea"/>
                <a:cs typeface="Times New Roman" pitchFamily="18" charset="0"/>
              </a:rPr>
              <a:t>граничения АУСН</a:t>
            </a:r>
            <a:endParaRPr lang="ru-RU" sz="3200" b="1" dirty="0">
              <a:solidFill>
                <a:schemeClr val="tx1">
                  <a:lumMod val="85000"/>
                  <a:lumOff val="15000"/>
                </a:schemeClr>
              </a:solidFill>
              <a:latin typeface="Times New Roman" pitchFamily="18" charset="0"/>
              <a:ea typeface="+mn-ea"/>
              <a:cs typeface="Times New Roman" pitchFamily="18" charset="0"/>
            </a:endParaRPr>
          </a:p>
        </p:txBody>
      </p:sp>
      <p:sp>
        <p:nvSpPr>
          <p:cNvPr id="7" name="Заголовок 2"/>
          <p:cNvSpPr txBox="1">
            <a:spLocks/>
          </p:cNvSpPr>
          <p:nvPr/>
        </p:nvSpPr>
        <p:spPr>
          <a:xfrm>
            <a:off x="179512" y="980728"/>
            <a:ext cx="3600400" cy="504056"/>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nSpc>
                <a:spcPct val="90000"/>
              </a:lnSpc>
              <a:spcBef>
                <a:spcPts val="1000"/>
              </a:spcBef>
            </a:pPr>
            <a:r>
              <a:rPr lang="ru-RU" sz="3200" b="1" dirty="0" smtClean="0">
                <a:solidFill>
                  <a:schemeClr val="tx1">
                    <a:lumMod val="85000"/>
                    <a:lumOff val="15000"/>
                  </a:schemeClr>
                </a:solidFill>
                <a:latin typeface="Times New Roman" pitchFamily="18" charset="0"/>
                <a:cs typeface="Times New Roman" pitchFamily="18" charset="0"/>
              </a:rPr>
              <a:t>Преимущества</a:t>
            </a:r>
            <a:endParaRPr lang="ru-RU" sz="3200" b="1" dirty="0">
              <a:solidFill>
                <a:schemeClr val="tx1">
                  <a:lumMod val="85000"/>
                  <a:lumOff val="15000"/>
                </a:schemeClr>
              </a:solidFill>
              <a:latin typeface="Times New Roman" pitchFamily="18" charset="0"/>
              <a:cs typeface="Times New Roman" pitchFamily="18" charset="0"/>
            </a:endParaRPr>
          </a:p>
        </p:txBody>
      </p:sp>
      <p:sp>
        <p:nvSpPr>
          <p:cNvPr id="8" name="Заголовок 2"/>
          <p:cNvSpPr txBox="1">
            <a:spLocks/>
          </p:cNvSpPr>
          <p:nvPr/>
        </p:nvSpPr>
        <p:spPr>
          <a:xfrm>
            <a:off x="3059832" y="44624"/>
            <a:ext cx="2448272" cy="515416"/>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nSpc>
                <a:spcPct val="90000"/>
              </a:lnSpc>
              <a:spcBef>
                <a:spcPts val="1000"/>
              </a:spcBef>
            </a:pPr>
            <a:r>
              <a:rPr lang="ru-RU" sz="3200" b="1" dirty="0" smtClean="0">
                <a:solidFill>
                  <a:schemeClr val="tx1">
                    <a:lumMod val="85000"/>
                    <a:lumOff val="15000"/>
                  </a:schemeClr>
                </a:solidFill>
                <a:latin typeface="Times New Roman" pitchFamily="18" charset="0"/>
                <a:cs typeface="Times New Roman" pitchFamily="18" charset="0"/>
              </a:rPr>
              <a:t>АУСН</a:t>
            </a:r>
            <a:endParaRPr lang="ru-RU" sz="3200" b="1" dirty="0">
              <a:solidFill>
                <a:schemeClr val="tx1">
                  <a:lumMod val="85000"/>
                  <a:lumOff val="15000"/>
                </a:schemeClr>
              </a:solidFill>
              <a:latin typeface="Times New Roman" pitchFamily="18" charset="0"/>
              <a:cs typeface="Times New Roman" pitchFamily="18" charset="0"/>
            </a:endParaRPr>
          </a:p>
        </p:txBody>
      </p:sp>
      <p:sp>
        <p:nvSpPr>
          <p:cNvPr id="9" name="Прямоугольник 8"/>
          <p:cNvSpPr/>
          <p:nvPr/>
        </p:nvSpPr>
        <p:spPr>
          <a:xfrm>
            <a:off x="107504" y="1700808"/>
            <a:ext cx="4032448" cy="5016758"/>
          </a:xfrm>
          <a:prstGeom prst="rect">
            <a:avLst/>
          </a:prstGeom>
          <a:ln>
            <a:noFill/>
          </a:ln>
        </p:spPr>
        <p:txBody>
          <a:bodyPr wrap="square">
            <a:spAutoFit/>
          </a:bodyPr>
          <a:lstStyle/>
          <a:p>
            <a:pPr marL="285750" indent="-285750">
              <a:buFont typeface="Wingdings" pitchFamily="2" charset="2"/>
              <a:buChar char="ü"/>
            </a:pPr>
            <a:r>
              <a:rPr lang="ru-RU" sz="1600" dirty="0">
                <a:latin typeface="Times New Roman" pitchFamily="18" charset="0"/>
                <a:cs typeface="Times New Roman" pitchFamily="18" charset="0"/>
              </a:rPr>
              <a:t>Не уплачиваются страховые взносы на ОПС, ОМС;</a:t>
            </a:r>
          </a:p>
          <a:p>
            <a:pPr marL="285750" indent="-285750">
              <a:buFont typeface="Wingdings" pitchFamily="2" charset="2"/>
              <a:buChar char="ü"/>
            </a:pPr>
            <a:r>
              <a:rPr lang="ru-RU" sz="1600" dirty="0">
                <a:latin typeface="Times New Roman" pitchFamily="18" charset="0"/>
                <a:cs typeface="Times New Roman" pitchFamily="18" charset="0"/>
              </a:rPr>
              <a:t>Не требуется заполнение отчетности (ни декларации по УСН, ни расчет 6-НДФЛ, ни расчет по страховым взносам);</a:t>
            </a:r>
          </a:p>
          <a:p>
            <a:pPr marL="285750" indent="-285750">
              <a:buFont typeface="Wingdings" pitchFamily="2" charset="2"/>
              <a:buChar char="ü"/>
            </a:pPr>
            <a:r>
              <a:rPr lang="ru-RU" sz="1600" dirty="0">
                <a:latin typeface="Times New Roman" pitchFamily="18" charset="0"/>
                <a:cs typeface="Times New Roman" pitchFamily="18" charset="0"/>
              </a:rPr>
              <a:t>Не ведется книга учета доходов и расходов;</a:t>
            </a:r>
          </a:p>
          <a:p>
            <a:pPr marL="285750" indent="-285750">
              <a:buFont typeface="Wingdings" pitchFamily="2" charset="2"/>
              <a:buChar char="ü"/>
            </a:pPr>
            <a:r>
              <a:rPr lang="ru-RU" sz="1600" dirty="0">
                <a:latin typeface="Times New Roman" pitchFamily="18" charset="0"/>
                <a:cs typeface="Times New Roman" pitchFamily="18" charset="0"/>
              </a:rPr>
              <a:t>Экономия на бухгалтерии;</a:t>
            </a:r>
          </a:p>
          <a:p>
            <a:pPr marL="285750" indent="-285750">
              <a:buFont typeface="Wingdings" pitchFamily="2" charset="2"/>
              <a:buChar char="ü"/>
            </a:pPr>
            <a:r>
              <a:rPr lang="ru-RU" sz="1600" dirty="0">
                <a:latin typeface="Times New Roman" pitchFamily="18" charset="0"/>
                <a:cs typeface="Times New Roman" pitchFamily="18" charset="0"/>
              </a:rPr>
              <a:t>Учет доходов и расходов ведется в онлайн-кабинете;</a:t>
            </a:r>
          </a:p>
          <a:p>
            <a:pPr marL="285750" indent="-285750">
              <a:buFont typeface="Wingdings" pitchFamily="2" charset="2"/>
              <a:buChar char="ü"/>
            </a:pPr>
            <a:r>
              <a:rPr lang="ru-RU" sz="1600" dirty="0">
                <a:latin typeface="Times New Roman" pitchFamily="18" charset="0"/>
                <a:cs typeface="Times New Roman" pitchFamily="18" charset="0"/>
              </a:rPr>
              <a:t>Налоговый период - 1 месяц (в ЛК Банка можно настроить ежемесячный авто-платёж);</a:t>
            </a:r>
          </a:p>
          <a:p>
            <a:pPr marL="285750" indent="-285750">
              <a:buFont typeface="Wingdings" pitchFamily="2" charset="2"/>
              <a:buChar char="ü"/>
            </a:pPr>
            <a:r>
              <a:rPr lang="ru-RU" sz="1600" dirty="0">
                <a:latin typeface="Times New Roman" pitchFamily="18" charset="0"/>
                <a:cs typeface="Times New Roman" pitchFamily="18" charset="0"/>
              </a:rPr>
              <a:t>НО рассчитывает сумму налога на основании данных ККТ, уполномоченного банка, самих налогоплательщиков за прошедший месяц;</a:t>
            </a:r>
          </a:p>
          <a:p>
            <a:pPr marL="285750" indent="-285750">
              <a:buFont typeface="Wingdings" pitchFamily="2" charset="2"/>
              <a:buChar char="ü"/>
              <a:defRPr/>
            </a:pPr>
            <a:r>
              <a:rPr lang="ru-RU" sz="1600" dirty="0">
                <a:latin typeface="Times New Roman" pitchFamily="18" charset="0"/>
                <a:cs typeface="Times New Roman" pitchFamily="18" charset="0"/>
              </a:rPr>
              <a:t>Оплата налога ИП/ЮЛ: до 25 числа каждого месяца.</a:t>
            </a:r>
          </a:p>
        </p:txBody>
      </p:sp>
      <p:sp>
        <p:nvSpPr>
          <p:cNvPr id="10" name="Прямоугольник 9"/>
          <p:cNvSpPr/>
          <p:nvPr/>
        </p:nvSpPr>
        <p:spPr>
          <a:xfrm>
            <a:off x="4211960" y="1700808"/>
            <a:ext cx="4824536" cy="5016758"/>
          </a:xfrm>
          <a:prstGeom prst="rect">
            <a:avLst/>
          </a:prstGeom>
          <a:ln>
            <a:noFill/>
          </a:ln>
        </p:spPr>
        <p:txBody>
          <a:bodyPr wrap="square">
            <a:spAutoFit/>
          </a:bodyPr>
          <a:lstStyle/>
          <a:p>
            <a:pPr marL="285750" indent="-285750">
              <a:buFont typeface="Wingdings" pitchFamily="2" charset="2"/>
              <a:buChar char="ü"/>
            </a:pPr>
            <a:r>
              <a:rPr lang="ru-RU" sz="1600" dirty="0">
                <a:latin typeface="Times New Roman" pitchFamily="18" charset="0"/>
                <a:cs typeface="Times New Roman" pitchFamily="18" charset="0"/>
              </a:rPr>
              <a:t>Не совместим с другими налоговыми режимами;</a:t>
            </a:r>
          </a:p>
          <a:p>
            <a:pPr marL="285750" indent="-285750">
              <a:buFont typeface="Wingdings" pitchFamily="2" charset="2"/>
              <a:buChar char="ü"/>
            </a:pPr>
            <a:r>
              <a:rPr lang="ru-RU" sz="1600" dirty="0">
                <a:latin typeface="Times New Roman" pitchFamily="18" charset="0"/>
                <a:cs typeface="Times New Roman" pitchFamily="18" charset="0"/>
              </a:rPr>
              <a:t>Лимит годового дохода - до  60 млн. руб.;</a:t>
            </a:r>
          </a:p>
          <a:p>
            <a:pPr marL="285750" indent="-285750">
              <a:buFont typeface="Wingdings" pitchFamily="2" charset="2"/>
              <a:buChar char="ü"/>
            </a:pPr>
            <a:r>
              <a:rPr lang="ru-RU" sz="1600" dirty="0">
                <a:latin typeface="Times New Roman" pitchFamily="18" charset="0"/>
                <a:cs typeface="Times New Roman" pitchFamily="18" charset="0"/>
              </a:rPr>
              <a:t>Остаточная стоимость ОС не более 150 млн. руб.;</a:t>
            </a:r>
          </a:p>
          <a:p>
            <a:pPr marL="285750" indent="-285750">
              <a:buFont typeface="Wingdings" pitchFamily="2" charset="2"/>
              <a:buChar char="ü"/>
            </a:pPr>
            <a:r>
              <a:rPr lang="ru-RU" sz="1600" dirty="0">
                <a:latin typeface="Times New Roman" pitchFamily="18" charset="0"/>
                <a:cs typeface="Times New Roman" pitchFamily="18" charset="0"/>
              </a:rPr>
              <a:t>До 5 человек в штате;</a:t>
            </a:r>
          </a:p>
          <a:p>
            <a:pPr marL="285750" indent="-285750">
              <a:buFont typeface="Wingdings" pitchFamily="2" charset="2"/>
              <a:buChar char="ü"/>
            </a:pPr>
            <a:r>
              <a:rPr lang="ru-RU" sz="1600" dirty="0">
                <a:latin typeface="Times New Roman" pitchFamily="18" charset="0"/>
                <a:cs typeface="Times New Roman" pitchFamily="18" charset="0"/>
              </a:rPr>
              <a:t>Выплата ЗП через уполномоченный банк, а не наличными;</a:t>
            </a:r>
          </a:p>
          <a:p>
            <a:pPr marL="285750" indent="-285750">
              <a:buFont typeface="Wingdings" pitchFamily="2" charset="2"/>
              <a:buChar char="ü"/>
            </a:pPr>
            <a:r>
              <a:rPr lang="ru-RU" sz="1600" dirty="0">
                <a:latin typeface="Times New Roman" pitchFamily="18" charset="0"/>
                <a:cs typeface="Times New Roman" pitchFamily="18" charset="0"/>
              </a:rPr>
              <a:t>Р/С открыт ТОЛЬКО в уполномоченных кредитных организациях;</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Крестьянские фермерские хозяйства;</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Организации, имеющие обособленные подразделения;</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ИП, ведущие предпринимательскую деятельность в интересах другого лица;</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НКО, ТСЖ, НПФ, МФО, оценщики, страховщики, нотариусы, адвокаты, ломбарды;</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ИП/ЮЛ с долей участия других организаций более 25%;</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Иностранные организации;</a:t>
            </a:r>
          </a:p>
          <a:p>
            <a:pPr marL="285750" indent="-285750">
              <a:buFont typeface="Wingdings" pitchFamily="2" charset="2"/>
              <a:buChar char="ü"/>
              <a:defRPr/>
            </a:pPr>
            <a:r>
              <a:rPr lang="ru-RU" sz="1600" dirty="0">
                <a:solidFill>
                  <a:schemeClr val="dk1"/>
                </a:solidFill>
                <a:latin typeface="Times New Roman" pitchFamily="18" charset="0"/>
                <a:cs typeface="Times New Roman" pitchFamily="18" charset="0"/>
              </a:rPr>
              <a:t>Иные, указанные в статье 3 Федерального закона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№17-ФЗ от 25.02.2022. </a:t>
            </a:r>
            <a:endParaRPr lang="ru-RU" sz="1600" dirty="0">
              <a:solidFill>
                <a:schemeClr val="dk1"/>
              </a:solidFill>
              <a:latin typeface="Times New Roman" pitchFamily="18" charset="0"/>
              <a:cs typeface="Times New Roman" pitchFamily="18" charset="0"/>
            </a:endParaRPr>
          </a:p>
        </p:txBody>
      </p:sp>
      <p:cxnSp>
        <p:nvCxnSpPr>
          <p:cNvPr id="13" name="Прямая со стрелкой 12"/>
          <p:cNvCxnSpPr/>
          <p:nvPr/>
        </p:nvCxnSpPr>
        <p:spPr>
          <a:xfrm>
            <a:off x="5076056" y="560040"/>
            <a:ext cx="576064" cy="42068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H="1">
            <a:off x="2915816" y="560040"/>
            <a:ext cx="648072" cy="42068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7006561"/>
      </p:ext>
    </p:extLst>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8">
            <a:extLst>
              <a:ext uri="{FF2B5EF4-FFF2-40B4-BE49-F238E27FC236}">
                <a16:creationId xmlns="" xmlns:a16="http://schemas.microsoft.com/office/drawing/2014/main" id="{ADDA2670-0E50-4F5B-AE55-C07E57DEDFB9}"/>
              </a:ext>
            </a:extLst>
          </p:cNvPr>
          <p:cNvSpPr txBox="1">
            <a:spLocks/>
          </p:cNvSpPr>
          <p:nvPr/>
        </p:nvSpPr>
        <p:spPr>
          <a:xfrm>
            <a:off x="539552" y="116632"/>
            <a:ext cx="3948608" cy="864096"/>
          </a:xfrm>
          <a:prstGeom prst="rect">
            <a:avLst/>
          </a:prstGeom>
          <a:noFill/>
          <a:ln w="28575"/>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nSpc>
                <a:spcPct val="90000"/>
              </a:lnSpc>
              <a:spcBef>
                <a:spcPts val="1000"/>
              </a:spcBef>
            </a:pPr>
            <a:r>
              <a:rPr lang="ru-RU" sz="2800" b="1" dirty="0" smtClean="0">
                <a:solidFill>
                  <a:schemeClr val="tx1"/>
                </a:solidFill>
                <a:latin typeface="Times New Roman" pitchFamily="18" charset="0"/>
                <a:cs typeface="Times New Roman" pitchFamily="18" charset="0"/>
              </a:rPr>
              <a:t>Порядок определения налоговой базы</a:t>
            </a:r>
            <a:endParaRPr lang="ru-RU" sz="2800" b="1" dirty="0">
              <a:solidFill>
                <a:schemeClr val="tx1"/>
              </a:solidFill>
              <a:latin typeface="Times New Roman" pitchFamily="18" charset="0"/>
              <a:cs typeface="Times New Roman" pitchFamily="18" charset="0"/>
            </a:endParaRPr>
          </a:p>
        </p:txBody>
      </p:sp>
      <p:sp>
        <p:nvSpPr>
          <p:cNvPr id="6" name="Объект 5">
            <a:extLst>
              <a:ext uri="{FF2B5EF4-FFF2-40B4-BE49-F238E27FC236}">
                <a16:creationId xmlns="" xmlns:a16="http://schemas.microsoft.com/office/drawing/2014/main" id="{3A28D44E-C286-4269-B6C1-3D07BF0B6022}"/>
              </a:ext>
            </a:extLst>
          </p:cNvPr>
          <p:cNvSpPr>
            <a:spLocks noGrp="1"/>
          </p:cNvSpPr>
          <p:nvPr>
            <p:ph sz="quarter" idx="13"/>
          </p:nvPr>
        </p:nvSpPr>
        <p:spPr>
          <a:xfrm>
            <a:off x="0" y="1057954"/>
            <a:ext cx="5004048" cy="5213735"/>
          </a:xfrm>
          <a:prstGeom prst="rect">
            <a:avLst/>
          </a:prstGeom>
          <a:ln>
            <a:noFill/>
          </a:ln>
        </p:spPr>
        <p:txBody>
          <a:bodyPr wrap="square">
            <a:spAutoFit/>
          </a:bodyPr>
          <a:lstStyle/>
          <a:p>
            <a:pPr marL="285750" indent="-285750" algn="just">
              <a:buFont typeface="Wingdings"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Если объект налогообложения доходы, налоговой базой признается </a:t>
            </a:r>
            <a:r>
              <a:rPr lang="ru-RU" sz="1600" dirty="0" smtClean="0">
                <a:solidFill>
                  <a:schemeClr val="tx1"/>
                </a:solidFill>
                <a:latin typeface="Times New Roman" panose="02020603050405020304" pitchFamily="18" charset="0"/>
                <a:cs typeface="Times New Roman" panose="02020603050405020304" pitchFamily="18" charset="0"/>
              </a:rPr>
              <a:t>денежное </a:t>
            </a:r>
            <a:r>
              <a:rPr lang="ru-RU" sz="1600" dirty="0">
                <a:solidFill>
                  <a:schemeClr val="tx1"/>
                </a:solidFill>
                <a:latin typeface="Times New Roman" panose="02020603050405020304" pitchFamily="18" charset="0"/>
                <a:cs typeface="Times New Roman" panose="02020603050405020304" pitchFamily="18" charset="0"/>
              </a:rPr>
              <a:t>выражение доходов налогоплательщика</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Если </a:t>
            </a:r>
            <a:r>
              <a:rPr lang="ru-RU" sz="1600" dirty="0">
                <a:solidFill>
                  <a:schemeClr val="tx1"/>
                </a:solidFill>
                <a:latin typeface="Times New Roman" panose="02020603050405020304" pitchFamily="18" charset="0"/>
                <a:cs typeface="Times New Roman" panose="02020603050405020304" pitchFamily="18" charset="0"/>
              </a:rPr>
              <a:t>объектом налогообложения являются доходы минус расходы, налоговой базой признается </a:t>
            </a:r>
            <a:r>
              <a:rPr lang="ru-RU" sz="1600" dirty="0" smtClean="0">
                <a:solidFill>
                  <a:schemeClr val="tx1"/>
                </a:solidFill>
                <a:latin typeface="Times New Roman" panose="02020603050405020304" pitchFamily="18" charset="0"/>
                <a:cs typeface="Times New Roman" panose="02020603050405020304" pitchFamily="18" charset="0"/>
              </a:rPr>
              <a:t>денежное </a:t>
            </a:r>
            <a:r>
              <a:rPr lang="ru-RU" sz="1600" dirty="0">
                <a:solidFill>
                  <a:schemeClr val="tx1"/>
                </a:solidFill>
                <a:latin typeface="Times New Roman" panose="02020603050405020304" pitchFamily="18" charset="0"/>
                <a:cs typeface="Times New Roman" panose="02020603050405020304" pitchFamily="18" charset="0"/>
              </a:rPr>
              <a:t>выражение доходов налогоплательщика, уменьшенных на величину его расходов</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При </a:t>
            </a:r>
            <a:r>
              <a:rPr lang="ru-RU" sz="1600" dirty="0">
                <a:solidFill>
                  <a:schemeClr val="tx1"/>
                </a:solidFill>
                <a:latin typeface="Times New Roman" panose="02020603050405020304" pitchFamily="18" charset="0"/>
                <a:cs typeface="Times New Roman" panose="02020603050405020304" pitchFamily="18" charset="0"/>
              </a:rPr>
              <a:t>объекте налогообложения доходы минус расходы налоговая база уменьшается на сумму убытка, </a:t>
            </a:r>
            <a:r>
              <a:rPr lang="ru-RU" sz="1600" dirty="0" smtClean="0">
                <a:solidFill>
                  <a:schemeClr val="tx1"/>
                </a:solidFill>
                <a:latin typeface="Times New Roman" panose="02020603050405020304" pitchFamily="18" charset="0"/>
                <a:cs typeface="Times New Roman" panose="02020603050405020304" pitchFamily="18" charset="0"/>
              </a:rPr>
              <a:t>полученного </a:t>
            </a:r>
            <a:r>
              <a:rPr lang="ru-RU" sz="1600" dirty="0">
                <a:solidFill>
                  <a:schemeClr val="tx1"/>
                </a:solidFill>
                <a:latin typeface="Times New Roman" panose="02020603050405020304" pitchFamily="18" charset="0"/>
                <a:cs typeface="Times New Roman" panose="02020603050405020304" pitchFamily="18" charset="0"/>
              </a:rPr>
              <a:t>по итогам предыдущих налоговых периодов</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Убытки, полученные на иных режимах налогообложения в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не учитываются, а убытки полученные в период применения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не учитываются  на иных режимах налогообложения</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В </a:t>
            </a:r>
            <a:r>
              <a:rPr lang="ru-RU" sz="1600" dirty="0">
                <a:solidFill>
                  <a:schemeClr val="tx1"/>
                </a:solidFill>
                <a:latin typeface="Times New Roman" panose="02020603050405020304" pitchFamily="18" charset="0"/>
                <a:cs typeface="Times New Roman" panose="02020603050405020304" pitchFamily="18" charset="0"/>
              </a:rPr>
              <a:t>случае получения налогоплательщиком убытка при применении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и переходе на </a:t>
            </a:r>
            <a:r>
              <a:rPr lang="ru-RU" sz="1600" dirty="0" smtClean="0">
                <a:solidFill>
                  <a:schemeClr val="tx1"/>
                </a:solidFill>
                <a:latin typeface="Times New Roman" panose="02020603050405020304" pitchFamily="18" charset="0"/>
                <a:cs typeface="Times New Roman" panose="02020603050405020304" pitchFamily="18" charset="0"/>
              </a:rPr>
              <a:t>иной </a:t>
            </a:r>
            <a:r>
              <a:rPr lang="ru-RU" sz="1600" dirty="0">
                <a:solidFill>
                  <a:schemeClr val="tx1"/>
                </a:solidFill>
                <a:latin typeface="Times New Roman" panose="02020603050405020304" pitchFamily="18" charset="0"/>
                <a:cs typeface="Times New Roman" panose="02020603050405020304" pitchFamily="18" charset="0"/>
              </a:rPr>
              <a:t>режим налогообложения остаток такого убытка восстанавливается при последующем переходе на </a:t>
            </a:r>
            <a:r>
              <a:rPr lang="ru-RU" sz="1600" dirty="0" smtClean="0">
                <a:solidFill>
                  <a:schemeClr val="tx1"/>
                </a:solidFill>
                <a:latin typeface="Times New Roman" panose="02020603050405020304" pitchFamily="18" charset="0"/>
                <a:cs typeface="Times New Roman" panose="02020603050405020304" pitchFamily="18" charset="0"/>
              </a:rPr>
              <a:t>АУСН</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8" name="Заголовок 8">
            <a:extLst>
              <a:ext uri="{FF2B5EF4-FFF2-40B4-BE49-F238E27FC236}">
                <a16:creationId xmlns="" xmlns:a16="http://schemas.microsoft.com/office/drawing/2014/main" id="{ADDA2670-0E50-4F5B-AE55-C07E57DEDFB9}"/>
              </a:ext>
            </a:extLst>
          </p:cNvPr>
          <p:cNvSpPr txBox="1">
            <a:spLocks noGrp="1"/>
          </p:cNvSpPr>
          <p:nvPr>
            <p:ph type="title"/>
          </p:nvPr>
        </p:nvSpPr>
        <p:spPr>
          <a:xfrm>
            <a:off x="5148064" y="116632"/>
            <a:ext cx="3816423" cy="864096"/>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marL="0" marR="0" indent="0" algn="ctr" defTabSz="891603" rtl="0" eaLnBrk="1" fontAlgn="auto" latinLnBrk="0" hangingPunct="1">
              <a:lnSpc>
                <a:spcPct val="100000"/>
              </a:lnSpc>
              <a:spcBef>
                <a:spcPct val="0"/>
              </a:spcBef>
              <a:spcAft>
                <a:spcPts val="0"/>
              </a:spcAft>
              <a:buNone/>
              <a:tabLst/>
              <a:defRPr sz="4618"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914400">
              <a:lnSpc>
                <a:spcPct val="90000"/>
              </a:lnSpc>
              <a:spcBef>
                <a:spcPts val="1000"/>
              </a:spcBef>
            </a:pPr>
            <a:r>
              <a:rPr lang="ru-RU" sz="2800" b="1" dirty="0" smtClean="0">
                <a:solidFill>
                  <a:schemeClr val="tx1"/>
                </a:solidFill>
                <a:latin typeface="Times New Roman" pitchFamily="18" charset="0"/>
                <a:cs typeface="Times New Roman" pitchFamily="18" charset="0"/>
              </a:rPr>
              <a:t>Порядок определения доходов и расходов</a:t>
            </a:r>
            <a:endParaRPr lang="ru-RU" sz="2800" b="1" dirty="0">
              <a:solidFill>
                <a:schemeClr val="tx1"/>
              </a:solidFill>
              <a:latin typeface="Times New Roman" pitchFamily="18" charset="0"/>
              <a:cs typeface="Times New Roman" pitchFamily="18" charset="0"/>
            </a:endParaRPr>
          </a:p>
        </p:txBody>
      </p:sp>
      <p:sp>
        <p:nvSpPr>
          <p:cNvPr id="11" name="Объект 10">
            <a:extLst>
              <a:ext uri="{FF2B5EF4-FFF2-40B4-BE49-F238E27FC236}">
                <a16:creationId xmlns="" xmlns:a16="http://schemas.microsoft.com/office/drawing/2014/main" id="{3A28D44E-C286-4269-B6C1-3D07BF0B6022}"/>
              </a:ext>
            </a:extLst>
          </p:cNvPr>
          <p:cNvSpPr>
            <a:spLocks noGrp="1"/>
          </p:cNvSpPr>
          <p:nvPr>
            <p:ph sz="half" idx="2"/>
          </p:nvPr>
        </p:nvSpPr>
        <p:spPr>
          <a:xfrm>
            <a:off x="4932040" y="1114632"/>
            <a:ext cx="4176464" cy="5410712"/>
          </a:xfrm>
          <a:prstGeom prst="rect">
            <a:avLst/>
          </a:prstGeom>
          <a:noFill/>
          <a:ln>
            <a:noFill/>
          </a:ln>
        </p:spPr>
        <p:txBody>
          <a:bodyPr wrap="square">
            <a:spAutoFit/>
          </a:bodyPr>
          <a:lstStyle/>
          <a:p>
            <a:pPr marL="285750" indent="-285750" algn="just">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В целях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учитываются полученные доходы от реализации и внереализационные доходы </a:t>
            </a:r>
            <a:r>
              <a:rPr lang="en-US"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(п</a:t>
            </a:r>
            <a:r>
              <a:rPr lang="ru-RU" sz="1600" dirty="0">
                <a:solidFill>
                  <a:schemeClr val="tx1"/>
                </a:solidFill>
                <a:latin typeface="Times New Roman" panose="02020603050405020304" pitchFamily="18" charset="0"/>
                <a:cs typeface="Times New Roman" panose="02020603050405020304" pitchFamily="18" charset="0"/>
              </a:rPr>
              <a:t>. 1 и 2 ст. 248 НК РФ</a:t>
            </a:r>
            <a:r>
              <a:rPr lang="ru-RU" sz="1600" dirty="0" smtClean="0">
                <a:solidFill>
                  <a:schemeClr val="tx1"/>
                </a:solidFill>
                <a:latin typeface="Times New Roman" panose="02020603050405020304" pitchFamily="18" charset="0"/>
                <a:cs typeface="Times New Roman" panose="02020603050405020304" pitchFamily="18" charset="0"/>
              </a:rPr>
              <a:t>)</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Кассовый </a:t>
            </a:r>
            <a:r>
              <a:rPr lang="ru-RU" sz="1600" dirty="0">
                <a:solidFill>
                  <a:schemeClr val="tx1"/>
                </a:solidFill>
                <a:latin typeface="Times New Roman" panose="02020603050405020304" pitchFamily="18" charset="0"/>
                <a:cs typeface="Times New Roman" panose="02020603050405020304" pitchFamily="18" charset="0"/>
              </a:rPr>
              <a:t>метод учета доходов и </a:t>
            </a:r>
            <a:r>
              <a:rPr lang="ru-RU" sz="1600" dirty="0" smtClean="0">
                <a:solidFill>
                  <a:schemeClr val="tx1"/>
                </a:solidFill>
                <a:latin typeface="Times New Roman" panose="02020603050405020304" pitchFamily="18" charset="0"/>
                <a:cs typeface="Times New Roman" panose="02020603050405020304" pitchFamily="18" charset="0"/>
              </a:rPr>
              <a:t>расходов</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Не </a:t>
            </a:r>
            <a:r>
              <a:rPr lang="ru-RU" sz="1600" dirty="0">
                <a:solidFill>
                  <a:schemeClr val="tx1"/>
                </a:solidFill>
                <a:latin typeface="Times New Roman" panose="02020603050405020304" pitchFamily="18" charset="0"/>
                <a:cs typeface="Times New Roman" panose="02020603050405020304" pitchFamily="18" charset="0"/>
              </a:rPr>
              <a:t>учитываются доходы, указанные в ст. 251 НК </a:t>
            </a:r>
            <a:r>
              <a:rPr lang="ru-RU" sz="1600" dirty="0" smtClean="0">
                <a:solidFill>
                  <a:schemeClr val="tx1"/>
                </a:solidFill>
                <a:latin typeface="Times New Roman" panose="02020603050405020304" pitchFamily="18" charset="0"/>
                <a:cs typeface="Times New Roman" panose="02020603050405020304" pitchFamily="18" charset="0"/>
              </a:rPr>
              <a:t>РФ</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Перечень </a:t>
            </a:r>
            <a:r>
              <a:rPr lang="ru-RU" sz="1600" dirty="0">
                <a:solidFill>
                  <a:schemeClr val="tx1"/>
                </a:solidFill>
                <a:latin typeface="Times New Roman" panose="02020603050405020304" pitchFamily="18" charset="0"/>
                <a:cs typeface="Times New Roman" panose="02020603050405020304" pitchFamily="18" charset="0"/>
              </a:rPr>
              <a:t>расходов является </a:t>
            </a:r>
            <a:r>
              <a:rPr lang="ru-RU" sz="1600" dirty="0" smtClean="0">
                <a:solidFill>
                  <a:schemeClr val="tx1"/>
                </a:solidFill>
                <a:latin typeface="Times New Roman" panose="02020603050405020304" pitchFamily="18" charset="0"/>
                <a:cs typeface="Times New Roman" panose="02020603050405020304" pitchFamily="18" charset="0"/>
              </a:rPr>
              <a:t>открытым</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Расходы </a:t>
            </a:r>
            <a:r>
              <a:rPr lang="ru-RU" sz="1600" dirty="0">
                <a:solidFill>
                  <a:schemeClr val="tx1"/>
                </a:solidFill>
                <a:latin typeface="Times New Roman" panose="02020603050405020304" pitchFamily="18" charset="0"/>
                <a:cs typeface="Times New Roman" panose="02020603050405020304" pitchFamily="18" charset="0"/>
              </a:rPr>
              <a:t>должны быть </a:t>
            </a:r>
            <a:r>
              <a:rPr lang="ru-RU" sz="1600" dirty="0" smtClean="0">
                <a:solidFill>
                  <a:schemeClr val="tx1"/>
                </a:solidFill>
                <a:latin typeface="Times New Roman" panose="02020603050405020304" pitchFamily="18" charset="0"/>
                <a:cs typeface="Times New Roman" panose="02020603050405020304" pitchFamily="18" charset="0"/>
              </a:rPr>
              <a:t>обоснованы </a:t>
            </a:r>
            <a:r>
              <a:rPr lang="ru-RU" sz="1600" dirty="0">
                <a:solidFill>
                  <a:schemeClr val="tx1"/>
                </a:solidFill>
                <a:latin typeface="Times New Roman" panose="02020603050405020304" pitchFamily="18" charset="0"/>
                <a:cs typeface="Times New Roman" panose="02020603050405020304" pitchFamily="18" charset="0"/>
              </a:rPr>
              <a:t>и </a:t>
            </a:r>
            <a:r>
              <a:rPr lang="ru-RU" sz="1600" dirty="0" smtClean="0">
                <a:solidFill>
                  <a:schemeClr val="tx1"/>
                </a:solidFill>
                <a:latin typeface="Times New Roman" panose="02020603050405020304" pitchFamily="18" charset="0"/>
                <a:cs typeface="Times New Roman" panose="02020603050405020304" pitchFamily="18" charset="0"/>
              </a:rPr>
              <a:t>документально подтверждены</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Установлен </a:t>
            </a:r>
            <a:r>
              <a:rPr lang="ru-RU" sz="1600" dirty="0">
                <a:solidFill>
                  <a:schemeClr val="tx1"/>
                </a:solidFill>
                <a:latin typeface="Times New Roman" panose="02020603050405020304" pitchFamily="18" charset="0"/>
                <a:cs typeface="Times New Roman" panose="02020603050405020304" pitchFamily="18" charset="0"/>
              </a:rPr>
              <a:t>перечень расходов, которые не могут быть учтены при определении налоговой </a:t>
            </a:r>
            <a:r>
              <a:rPr lang="ru-RU" sz="1600" dirty="0" smtClean="0">
                <a:solidFill>
                  <a:schemeClr val="tx1"/>
                </a:solidFill>
                <a:latin typeface="Times New Roman" panose="02020603050405020304" pitchFamily="18" charset="0"/>
                <a:cs typeface="Times New Roman" panose="02020603050405020304" pitchFamily="18" charset="0"/>
              </a:rPr>
              <a:t>базы</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Расходы</a:t>
            </a:r>
            <a:r>
              <a:rPr lang="ru-RU" sz="1600" dirty="0">
                <a:solidFill>
                  <a:schemeClr val="tx1"/>
                </a:solidFill>
                <a:latin typeface="Times New Roman" panose="02020603050405020304" pitchFamily="18" charset="0"/>
                <a:cs typeface="Times New Roman" panose="02020603050405020304" pitchFamily="18" charset="0"/>
              </a:rPr>
              <a:t>, осуществленные в </a:t>
            </a:r>
            <a:r>
              <a:rPr lang="ru-RU" sz="1600" dirty="0" smtClean="0">
                <a:solidFill>
                  <a:schemeClr val="tx1"/>
                </a:solidFill>
                <a:latin typeface="Times New Roman" panose="02020603050405020304" pitchFamily="18" charset="0"/>
                <a:cs typeface="Times New Roman" panose="02020603050405020304" pitchFamily="18" charset="0"/>
              </a:rPr>
              <a:t>наличной </a:t>
            </a:r>
            <a:r>
              <a:rPr lang="ru-RU" sz="1600" dirty="0">
                <a:solidFill>
                  <a:schemeClr val="tx1"/>
                </a:solidFill>
                <a:latin typeface="Times New Roman" panose="02020603050405020304" pitchFamily="18" charset="0"/>
                <a:cs typeface="Times New Roman" panose="02020603050405020304" pitchFamily="18" charset="0"/>
              </a:rPr>
              <a:t>форме не учитываются при определении налоговой </a:t>
            </a:r>
            <a:r>
              <a:rPr lang="ru-RU" sz="1600" dirty="0" smtClean="0">
                <a:solidFill>
                  <a:schemeClr val="tx1"/>
                </a:solidFill>
                <a:latin typeface="Times New Roman" panose="02020603050405020304" pitchFamily="18" charset="0"/>
                <a:cs typeface="Times New Roman" panose="02020603050405020304" pitchFamily="18" charset="0"/>
              </a:rPr>
              <a:t>базы</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В </a:t>
            </a:r>
            <a:r>
              <a:rPr lang="ru-RU" sz="1600" dirty="0">
                <a:solidFill>
                  <a:schemeClr val="tx1"/>
                </a:solidFill>
                <a:latin typeface="Times New Roman" panose="02020603050405020304" pitchFamily="18" charset="0"/>
                <a:cs typeface="Times New Roman" panose="02020603050405020304" pitchFamily="18" charset="0"/>
              </a:rPr>
              <a:t>отличии от УСН </a:t>
            </a:r>
            <a:r>
              <a:rPr lang="ru-RU" sz="1600" dirty="0" smtClean="0">
                <a:solidFill>
                  <a:schemeClr val="tx1"/>
                </a:solidFill>
                <a:latin typeface="Times New Roman" panose="02020603050405020304" pitchFamily="18" charset="0"/>
                <a:cs typeface="Times New Roman" panose="02020603050405020304" pitchFamily="18" charset="0"/>
              </a:rPr>
              <a:t>установлен </a:t>
            </a:r>
            <a:r>
              <a:rPr lang="ru-RU" sz="1600" dirty="0">
                <a:solidFill>
                  <a:schemeClr val="tx1"/>
                </a:solidFill>
                <a:latin typeface="Times New Roman" panose="02020603050405020304" pitchFamily="18" charset="0"/>
                <a:cs typeface="Times New Roman" panose="02020603050405020304" pitchFamily="18" charset="0"/>
              </a:rPr>
              <a:t>упрощенный порядок учета расходов (исключены </a:t>
            </a:r>
            <a:r>
              <a:rPr lang="ru-RU" sz="1600" dirty="0" smtClean="0">
                <a:solidFill>
                  <a:schemeClr val="tx1"/>
                </a:solidFill>
                <a:latin typeface="Times New Roman" panose="02020603050405020304" pitchFamily="18" charset="0"/>
                <a:cs typeface="Times New Roman" panose="02020603050405020304" pitchFamily="18" charset="0"/>
              </a:rPr>
              <a:t>особенности) </a:t>
            </a:r>
          </a:p>
          <a:p>
            <a:pPr algn="just"/>
            <a:endParaRPr lang="ru-RU"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6887183"/>
      </p:ext>
    </p:extLst>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Порядок исчисления и уплаты налога</a:t>
            </a:r>
            <a:endParaRPr lang="ru-RU" dirty="0">
              <a:solidFill>
                <a:schemeClr val="tx1"/>
              </a:solidFill>
            </a:endParaRPr>
          </a:p>
        </p:txBody>
      </p:sp>
      <p:sp>
        <p:nvSpPr>
          <p:cNvPr id="4" name="Объект 3"/>
          <p:cNvSpPr>
            <a:spLocks noGrp="1"/>
          </p:cNvSpPr>
          <p:nvPr>
            <p:ph sz="quarter" idx="13"/>
          </p:nvPr>
        </p:nvSpPr>
        <p:spPr>
          <a:xfrm>
            <a:off x="-180528" y="1600200"/>
            <a:ext cx="5256584" cy="4781128"/>
          </a:xfrm>
        </p:spPr>
        <p:txBody>
          <a:bodyPr>
            <a:noAutofit/>
          </a:bodyPr>
          <a:lstStyle/>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Уполномоченные банки передают в налоговые органы информацию о доходах и расходах не позднее следующего дня после совершения операции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с разделением на учитываемые и </a:t>
            </a:r>
            <a:r>
              <a:rPr lang="ru-RU" sz="1600" dirty="0" smtClean="0">
                <a:solidFill>
                  <a:schemeClr val="tx1"/>
                </a:solidFill>
                <a:latin typeface="Times New Roman" panose="02020603050405020304" pitchFamily="18" charset="0"/>
                <a:cs typeface="Times New Roman" panose="02020603050405020304" pitchFamily="18" charset="0"/>
              </a:rPr>
              <a:t>не учитываемые</a:t>
            </a:r>
            <a:r>
              <a:rPr lang="ru-RU" sz="1600" dirty="0">
                <a:solidFill>
                  <a:schemeClr val="tx1"/>
                </a:solidFill>
                <a:latin typeface="Times New Roman" panose="02020603050405020304" pitchFamily="18" charset="0"/>
                <a:cs typeface="Times New Roman" panose="02020603050405020304" pitchFamily="18" charset="0"/>
              </a:rPr>
              <a:t>);</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Информация о доходах, полученных с применением ККТ, передается оператором фискальных данных АВТОМАТИЧЕСКИ;</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5 числа информация о доходах, полученных не через банки, либо ККТ, отражается налогоплательщиком САМОСТОЯТЕЛЬНО ЧЕРЕЗ ЛИЧНЫЙ КАБИНЕТ</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7 числа налогоплательщику представляется право скорректировать информацию (до 10 числа банк направляет корректировки); </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15 числа сумма налога выгружается в личный кабинет;</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25 числа налог должен быть ОПЛАЧЕН</a:t>
            </a:r>
          </a:p>
        </p:txBody>
      </p:sp>
      <p:sp>
        <p:nvSpPr>
          <p:cNvPr id="6" name="Скругленный прямоугольник 5"/>
          <p:cNvSpPr/>
          <p:nvPr/>
        </p:nvSpPr>
        <p:spPr>
          <a:xfrm>
            <a:off x="5220072" y="1689946"/>
            <a:ext cx="936104" cy="80295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5</a:t>
            </a:r>
          </a:p>
          <a:p>
            <a:pPr algn="ctr"/>
            <a:r>
              <a:rPr lang="ru-RU" dirty="0" smtClean="0">
                <a:solidFill>
                  <a:schemeClr val="tx1"/>
                </a:solidFill>
                <a:latin typeface="Times New Roman" pitchFamily="18" charset="0"/>
                <a:cs typeface="Times New Roman" pitchFamily="18" charset="0"/>
              </a:rPr>
              <a:t>числа</a:t>
            </a:r>
            <a:endParaRPr lang="ru-RU" dirty="0">
              <a:solidFill>
                <a:schemeClr val="tx1"/>
              </a:solidFill>
              <a:latin typeface="Times New Roman" pitchFamily="18" charset="0"/>
              <a:cs typeface="Times New Roman" pitchFamily="18" charset="0"/>
            </a:endParaRPr>
          </a:p>
        </p:txBody>
      </p:sp>
      <p:sp>
        <p:nvSpPr>
          <p:cNvPr id="10" name="Скругленный прямоугольник 9"/>
          <p:cNvSpPr/>
          <p:nvPr/>
        </p:nvSpPr>
        <p:spPr>
          <a:xfrm>
            <a:off x="5220072" y="2842074"/>
            <a:ext cx="936104" cy="80295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7</a:t>
            </a:r>
          </a:p>
          <a:p>
            <a:pPr algn="ctr"/>
            <a:r>
              <a:rPr lang="ru-RU" dirty="0" smtClean="0">
                <a:solidFill>
                  <a:schemeClr val="tx1"/>
                </a:solidFill>
                <a:latin typeface="Times New Roman" pitchFamily="18" charset="0"/>
                <a:cs typeface="Times New Roman" pitchFamily="18" charset="0"/>
              </a:rPr>
              <a:t>числа</a:t>
            </a:r>
            <a:endParaRPr lang="ru-RU"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5220072" y="3994202"/>
            <a:ext cx="936104" cy="80295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15 числа</a:t>
            </a:r>
            <a:endParaRPr lang="ru-RU" dirty="0">
              <a:solidFill>
                <a:schemeClr val="tx1"/>
              </a:solidFill>
              <a:latin typeface="Times New Roman" pitchFamily="18" charset="0"/>
              <a:cs typeface="Times New Roman" pitchFamily="18" charset="0"/>
            </a:endParaRPr>
          </a:p>
        </p:txBody>
      </p:sp>
      <p:sp>
        <p:nvSpPr>
          <p:cNvPr id="12" name="Скругленный прямоугольник 11"/>
          <p:cNvSpPr/>
          <p:nvPr/>
        </p:nvSpPr>
        <p:spPr>
          <a:xfrm>
            <a:off x="5220072" y="5146330"/>
            <a:ext cx="936104" cy="802950"/>
          </a:xfrm>
          <a:prstGeom prst="roundRect">
            <a:avLst/>
          </a:prstGeom>
          <a:solidFill>
            <a:srgbClr val="F7F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25 числа</a:t>
            </a:r>
            <a:endParaRPr lang="ru-RU" dirty="0">
              <a:solidFill>
                <a:schemeClr val="tx1"/>
              </a:solidFill>
              <a:latin typeface="Times New Roman" pitchFamily="18" charset="0"/>
              <a:cs typeface="Times New Roman" pitchFamily="18" charset="0"/>
            </a:endParaRPr>
          </a:p>
        </p:txBody>
      </p:sp>
      <p:sp>
        <p:nvSpPr>
          <p:cNvPr id="13" name="Скругленный прямоугольник 12"/>
          <p:cNvSpPr/>
          <p:nvPr/>
        </p:nvSpPr>
        <p:spPr>
          <a:xfrm>
            <a:off x="6588224" y="1689946"/>
            <a:ext cx="2448272" cy="80295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rPr>
              <a:t>ФНС рассчитывает сумму налога</a:t>
            </a:r>
            <a:endParaRPr lang="ru-RU" sz="1600" dirty="0">
              <a:solidFill>
                <a:schemeClr val="tx1"/>
              </a:solidFill>
            </a:endParaRPr>
          </a:p>
        </p:txBody>
      </p:sp>
      <p:sp>
        <p:nvSpPr>
          <p:cNvPr id="14" name="Скругленный прямоугольник 13"/>
          <p:cNvSpPr/>
          <p:nvPr/>
        </p:nvSpPr>
        <p:spPr>
          <a:xfrm>
            <a:off x="6588224" y="2842074"/>
            <a:ext cx="2448272" cy="80295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rPr>
              <a:t>Налогоплательщик проверяет, подтверждает или корректирует данные</a:t>
            </a:r>
            <a:endParaRPr lang="ru-RU" sz="1400" dirty="0">
              <a:solidFill>
                <a:schemeClr val="tx1"/>
              </a:solidFill>
            </a:endParaRPr>
          </a:p>
        </p:txBody>
      </p:sp>
      <p:sp>
        <p:nvSpPr>
          <p:cNvPr id="15" name="Скругленный прямоугольник 14"/>
          <p:cNvSpPr/>
          <p:nvPr/>
        </p:nvSpPr>
        <p:spPr>
          <a:xfrm>
            <a:off x="6588224" y="3994202"/>
            <a:ext cx="2448272" cy="80295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smtClean="0">
                <a:solidFill>
                  <a:schemeClr val="tx1"/>
                </a:solidFill>
              </a:rPr>
              <a:t>ФНС через личный кабинет информирует налогоплательщика о сумме налога</a:t>
            </a:r>
            <a:endParaRPr lang="ru-RU" sz="1300" dirty="0">
              <a:solidFill>
                <a:schemeClr val="tx1"/>
              </a:solidFill>
            </a:endParaRPr>
          </a:p>
        </p:txBody>
      </p:sp>
      <p:sp>
        <p:nvSpPr>
          <p:cNvPr id="16" name="Скругленный прямоугольник 15"/>
          <p:cNvSpPr/>
          <p:nvPr/>
        </p:nvSpPr>
        <p:spPr>
          <a:xfrm>
            <a:off x="6588224" y="5146330"/>
            <a:ext cx="2448272" cy="802950"/>
          </a:xfrm>
          <a:prstGeom prst="roundRect">
            <a:avLst/>
          </a:prstGeom>
          <a:solidFill>
            <a:srgbClr val="F7F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Налогоплательщик уплачивает налог</a:t>
            </a:r>
            <a:endParaRPr lang="ru-RU" sz="16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308576543"/>
      </p:ext>
    </p:extLst>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5" y="1412776"/>
            <a:ext cx="8352928" cy="1852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Заголовок 11"/>
          <p:cNvSpPr>
            <a:spLocks noGrp="1"/>
          </p:cNvSpPr>
          <p:nvPr>
            <p:ph type="ctrTitle"/>
          </p:nvPr>
        </p:nvSpPr>
        <p:spPr>
          <a:xfrm>
            <a:off x="118492" y="3284985"/>
            <a:ext cx="8990012" cy="2304255"/>
          </a:xfrm>
        </p:spPr>
        <p:txBody>
          <a:bodyPr/>
          <a:lstStyle/>
          <a:p>
            <a:pPr algn="l"/>
            <a:r>
              <a:rPr lang="ru-RU" sz="2400" dirty="0" smtClean="0">
                <a:solidFill>
                  <a:schemeClr val="tx1"/>
                </a:solidFill>
                <a:latin typeface="Times New Roman" pitchFamily="18" charset="0"/>
                <a:cs typeface="Times New Roman" pitchFamily="18" charset="0"/>
              </a:rPr>
              <a:t>На АУСН «Доходы-Расходы» еще есть минимальный налог - 3% от всех доходов. Его платят в одном из трех случаев:</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1. расходы превысили доходы;</a:t>
            </a:r>
            <a:br>
              <a:rPr lang="ru-RU" sz="2400" dirty="0" smtClean="0">
                <a:solidFill>
                  <a:schemeClr val="tx1"/>
                </a:solidFill>
                <a:effectLst/>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2. доход равен нулю;</a:t>
            </a:r>
            <a:br>
              <a:rPr lang="ru-RU" sz="2400" dirty="0" smtClean="0">
                <a:solidFill>
                  <a:schemeClr val="tx1"/>
                </a:solidFill>
                <a:effectLst/>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3. налог, рассчитанный по ставке 20%, оказался меньше минимального налога.</a:t>
            </a:r>
            <a:endParaRPr lang="ru-RU" sz="2400" dirty="0">
              <a:solidFill>
                <a:schemeClr val="tx1"/>
              </a:solidFill>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611560" y="116632"/>
            <a:ext cx="7776864" cy="1219200"/>
          </a:xfrm>
          <a:ln w="28575">
            <a:solidFill>
              <a:schemeClr val="accent1"/>
            </a:solidFill>
          </a:ln>
        </p:spPr>
        <p:txBody>
          <a:bodyPr>
            <a:noAutofit/>
          </a:bodyPr>
          <a:lstStyle/>
          <a:p>
            <a:r>
              <a:rPr lang="ru-RU" sz="5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Какая ставка по АУСН</a:t>
            </a:r>
            <a:endParaRPr lang="ru-RU" sz="54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Заголовок 11"/>
          <p:cNvSpPr txBox="1">
            <a:spLocks/>
          </p:cNvSpPr>
          <p:nvPr/>
        </p:nvSpPr>
        <p:spPr>
          <a:xfrm>
            <a:off x="107504" y="5445224"/>
            <a:ext cx="8918004" cy="1296144"/>
          </a:xfrm>
          <a:prstGeom prst="rect">
            <a:avLst/>
          </a:prstGeom>
        </p:spPr>
        <p:txBody>
          <a:bodyPr vert="horz" lIns="91440" tIns="45720" rIns="91440" bIns="45720" rtlCol="0" anchor="b">
            <a:noAutofit/>
          </a:bodyPr>
          <a:lstStyle>
            <a:lvl1pPr algn="ctr" defTabSz="914400" rtl="0" eaLnBrk="1" latinLnBrk="0" hangingPunct="1">
              <a:lnSpc>
                <a:spcPct val="100000"/>
              </a:lnSpc>
              <a:spcBef>
                <a:spcPct val="0"/>
              </a:spcBef>
              <a:buNone/>
              <a:defRPr sz="80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z="2400" dirty="0" smtClean="0">
                <a:solidFill>
                  <a:schemeClr val="tx1"/>
                </a:solidFill>
                <a:effectLst/>
                <a:latin typeface="Times New Roman" pitchFamily="18" charset="0"/>
                <a:cs typeface="Times New Roman" pitchFamily="18" charset="0"/>
              </a:rPr>
              <a:t>Доходы и расходы учитываются на дату поступления или списания денег на счет или со счета. При использовании ККТ - на дату пробития чека.</a:t>
            </a:r>
            <a:endParaRPr lang="ru-RU" sz="2400"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84569400"/>
      </p:ext>
    </p:extLst>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5508104" y="2924944"/>
            <a:ext cx="3384376" cy="2952328"/>
          </a:xfrm>
          <a:ln>
            <a:solidFill>
              <a:schemeClr val="accent3">
                <a:lumMod val="75000"/>
              </a:schemeClr>
            </a:solidFill>
          </a:ln>
        </p:spPr>
        <p:txBody>
          <a:bodyPr>
            <a:normAutofit fontScale="92500" lnSpcReduction="20000"/>
          </a:bodyPr>
          <a:lstStyle/>
          <a:p>
            <a:r>
              <a:rPr lang="ru-RU" sz="1800" dirty="0" smtClean="0">
                <a:solidFill>
                  <a:schemeClr val="tx1"/>
                </a:solidFill>
                <a:latin typeface="Times New Roman" pitchFamily="18" charset="0"/>
                <a:cs typeface="Times New Roman" pitchFamily="18" charset="0"/>
              </a:rPr>
              <a:t>Общий суммарный доход =    </a:t>
            </a:r>
            <a:r>
              <a:rPr lang="ru-RU" sz="1800" dirty="0" smtClean="0">
                <a:solidFill>
                  <a:schemeClr val="tx1"/>
                </a:solidFill>
                <a:latin typeface="Times New Roman" pitchFamily="18" charset="0"/>
                <a:cs typeface="Times New Roman" pitchFamily="18" charset="0"/>
              </a:rPr>
              <a:t>34 353 000</a:t>
            </a:r>
            <a:endParaRPr lang="ru-RU" sz="1800" dirty="0" smtClean="0">
              <a:solidFill>
                <a:schemeClr val="tx1"/>
              </a:solidFill>
              <a:latin typeface="Times New Roman" pitchFamily="18" charset="0"/>
              <a:cs typeface="Times New Roman" pitchFamily="18" charset="0"/>
            </a:endParaRPr>
          </a:p>
          <a:p>
            <a:r>
              <a:rPr lang="ru-RU" sz="1800" dirty="0" smtClean="0">
                <a:solidFill>
                  <a:schemeClr val="tx1"/>
                </a:solidFill>
                <a:latin typeface="Times New Roman" pitchFamily="18" charset="0"/>
                <a:cs typeface="Times New Roman" pitchFamily="18" charset="0"/>
              </a:rPr>
              <a:t>Общий рассчитанный  налог = </a:t>
            </a:r>
            <a:r>
              <a:rPr lang="ru-RU" sz="1800" dirty="0" smtClean="0">
                <a:solidFill>
                  <a:schemeClr val="tx1"/>
                </a:solidFill>
                <a:latin typeface="Times New Roman" pitchFamily="18" charset="0"/>
                <a:cs typeface="Times New Roman" pitchFamily="18" charset="0"/>
              </a:rPr>
              <a:t>3 731 579</a:t>
            </a:r>
            <a:endParaRPr lang="ru-RU" sz="1800" dirty="0" smtClean="0">
              <a:solidFill>
                <a:schemeClr val="tx1"/>
              </a:solidFill>
              <a:latin typeface="Times New Roman" pitchFamily="18" charset="0"/>
              <a:cs typeface="Times New Roman" pitchFamily="18" charset="0"/>
            </a:endParaRPr>
          </a:p>
          <a:p>
            <a:r>
              <a:rPr lang="ru-RU" sz="1800" dirty="0" smtClean="0">
                <a:solidFill>
                  <a:schemeClr val="tx1"/>
                </a:solidFill>
                <a:latin typeface="Times New Roman" pitchFamily="18" charset="0"/>
                <a:cs typeface="Times New Roman" pitchFamily="18" charset="0"/>
              </a:rPr>
              <a:t>Сумма уплаченного налога = </a:t>
            </a:r>
            <a:r>
              <a:rPr lang="ru-RU" sz="1800" dirty="0" smtClean="0">
                <a:solidFill>
                  <a:schemeClr val="tx1"/>
                </a:solidFill>
                <a:latin typeface="Times New Roman" pitchFamily="18" charset="0"/>
                <a:cs typeface="Times New Roman" pitchFamily="18" charset="0"/>
              </a:rPr>
              <a:t>268 269</a:t>
            </a:r>
            <a:endParaRPr lang="ru-RU" sz="1800" dirty="0" smtClean="0">
              <a:solidFill>
                <a:schemeClr val="tx1"/>
              </a:solidFill>
              <a:latin typeface="Times New Roman" pitchFamily="18" charset="0"/>
              <a:cs typeface="Times New Roman" pitchFamily="18" charset="0"/>
            </a:endParaRPr>
          </a:p>
          <a:p>
            <a:r>
              <a:rPr lang="ru-RU" sz="1800" dirty="0" smtClean="0">
                <a:solidFill>
                  <a:schemeClr val="tx1"/>
                </a:solidFill>
                <a:latin typeface="Times New Roman" pitchFamily="18" charset="0"/>
                <a:cs typeface="Times New Roman" pitchFamily="18" charset="0"/>
              </a:rPr>
              <a:t>Общее количество банковских   операций = </a:t>
            </a:r>
            <a:r>
              <a:rPr lang="ru-RU" sz="1800" dirty="0" smtClean="0">
                <a:solidFill>
                  <a:schemeClr val="tx1"/>
                </a:solidFill>
                <a:latin typeface="Times New Roman" pitchFamily="18" charset="0"/>
                <a:cs typeface="Times New Roman" pitchFamily="18" charset="0"/>
              </a:rPr>
              <a:t>3 466</a:t>
            </a:r>
            <a:endParaRPr lang="ru-RU" sz="1800" dirty="0" smtClean="0">
              <a:solidFill>
                <a:schemeClr val="tx1"/>
              </a:solidFill>
              <a:latin typeface="Times New Roman" pitchFamily="18" charset="0"/>
              <a:cs typeface="Times New Roman" pitchFamily="18" charset="0"/>
            </a:endParaRPr>
          </a:p>
          <a:p>
            <a:r>
              <a:rPr lang="ru-RU" sz="1800" dirty="0" smtClean="0">
                <a:solidFill>
                  <a:schemeClr val="tx1"/>
                </a:solidFill>
                <a:latin typeface="Times New Roman" pitchFamily="18" charset="0"/>
                <a:cs typeface="Times New Roman" pitchFamily="18" charset="0"/>
              </a:rPr>
              <a:t>Всего снято с учета = </a:t>
            </a:r>
            <a:r>
              <a:rPr lang="ru-RU" sz="1800" dirty="0" smtClean="0">
                <a:solidFill>
                  <a:schemeClr val="tx1"/>
                </a:solidFill>
                <a:latin typeface="Times New Roman" pitchFamily="18" charset="0"/>
                <a:cs typeface="Times New Roman" pitchFamily="18" charset="0"/>
              </a:rPr>
              <a:t>4 </a:t>
            </a:r>
            <a:r>
              <a:rPr lang="ru-RU" sz="1800" dirty="0" smtClean="0">
                <a:solidFill>
                  <a:schemeClr val="tx1"/>
                </a:solidFill>
                <a:latin typeface="Times New Roman" pitchFamily="18" charset="0"/>
                <a:cs typeface="Times New Roman" pitchFamily="18" charset="0"/>
              </a:rPr>
              <a:t>НП (по нарушениям </a:t>
            </a:r>
            <a:r>
              <a:rPr lang="ru-RU" sz="1800" dirty="0" err="1" smtClean="0">
                <a:solidFill>
                  <a:schemeClr val="tx1"/>
                </a:solidFill>
                <a:latin typeface="Times New Roman" pitchFamily="18" charset="0"/>
                <a:cs typeface="Times New Roman" pitchFamily="18" charset="0"/>
              </a:rPr>
              <a:t>АвтоУСН</a:t>
            </a:r>
            <a:r>
              <a:rPr lang="ru-RU" sz="1800" dirty="0" smtClean="0">
                <a:solidFill>
                  <a:schemeClr val="tx1"/>
                </a:solidFill>
                <a:latin typeface="Times New Roman" pitchFamily="18" charset="0"/>
                <a:cs typeface="Times New Roman" pitchFamily="18" charset="0"/>
              </a:rPr>
              <a:t> )</a:t>
            </a:r>
            <a:endParaRPr lang="ru-RU" sz="1800" dirty="0" smtClean="0">
              <a:solidFill>
                <a:schemeClr val="tx1"/>
              </a:solidFill>
              <a:latin typeface="Times New Roman" pitchFamily="18" charset="0"/>
              <a:cs typeface="Times New Roman" pitchFamily="18" charset="0"/>
            </a:endParaRPr>
          </a:p>
          <a:p>
            <a:r>
              <a:rPr lang="ru-RU" sz="1800" dirty="0" smtClean="0">
                <a:solidFill>
                  <a:schemeClr val="tx1"/>
                </a:solidFill>
                <a:latin typeface="Times New Roman" pitchFamily="18" charset="0"/>
                <a:cs typeface="Times New Roman" pitchFamily="18" charset="0"/>
              </a:rPr>
              <a:t> </a:t>
            </a:r>
            <a:r>
              <a:rPr lang="ru-RU" sz="1800" dirty="0" smtClean="0">
                <a:solidFill>
                  <a:schemeClr val="tx1"/>
                </a:solidFill>
                <a:latin typeface="Times New Roman" pitchFamily="18" charset="0"/>
                <a:cs typeface="Times New Roman" pitchFamily="18" charset="0"/>
              </a:rPr>
              <a:t>Сумма задолженности по уплате налога = 2 495 576</a:t>
            </a:r>
            <a:endParaRPr lang="ru-RU" sz="1800" dirty="0" smtClean="0">
              <a:solidFill>
                <a:schemeClr val="tx1"/>
              </a:solidFill>
              <a:latin typeface="Times New Roman" pitchFamily="18" charset="0"/>
              <a:cs typeface="Times New Roman" pitchFamily="18" charset="0"/>
            </a:endParaRPr>
          </a:p>
          <a:p>
            <a:endParaRPr lang="ru-RU" sz="1800" dirty="0">
              <a:solidFill>
                <a:schemeClr val="tx1"/>
              </a:solidFill>
              <a:latin typeface="Times New Roman" pitchFamily="18" charset="0"/>
              <a:cs typeface="Times New Roman" pitchFamily="18" charset="0"/>
            </a:endParaRPr>
          </a:p>
        </p:txBody>
      </p:sp>
      <p:sp>
        <p:nvSpPr>
          <p:cNvPr id="4" name="Объект 3"/>
          <p:cNvSpPr>
            <a:spLocks noGrp="1"/>
          </p:cNvSpPr>
          <p:nvPr>
            <p:ph sz="quarter" idx="13"/>
          </p:nvPr>
        </p:nvSpPr>
        <p:spPr>
          <a:xfrm>
            <a:off x="1259632" y="3356992"/>
            <a:ext cx="2880320" cy="1944216"/>
          </a:xfrm>
          <a:ln>
            <a:solidFill>
              <a:schemeClr val="accent3">
                <a:lumMod val="75000"/>
              </a:schemeClr>
            </a:solidFill>
          </a:ln>
        </p:spPr>
        <p:txBody>
          <a:bodyPr>
            <a:normAutofit lnSpcReduction="10000"/>
          </a:bodyPr>
          <a:lstStyle/>
          <a:p>
            <a:pPr marL="0" indent="0">
              <a:buNone/>
            </a:pPr>
            <a:r>
              <a:rPr lang="ru-RU" sz="1800" dirty="0" smtClean="0">
                <a:solidFill>
                  <a:schemeClr val="tx1"/>
                </a:solidFill>
                <a:latin typeface="Times New Roman" pitchFamily="18" charset="0"/>
                <a:cs typeface="Times New Roman" pitchFamily="18" charset="0"/>
              </a:rPr>
              <a:t>ТОП – 5 Банков по выручке:</a:t>
            </a:r>
          </a:p>
          <a:p>
            <a:pPr>
              <a:buFontTx/>
              <a:buChar char="-"/>
            </a:pPr>
            <a:r>
              <a:rPr lang="ru-RU" sz="1800" dirty="0" smtClean="0">
                <a:solidFill>
                  <a:schemeClr val="tx1"/>
                </a:solidFill>
                <a:latin typeface="Times New Roman" pitchFamily="18" charset="0"/>
                <a:cs typeface="Times New Roman" pitchFamily="18" charset="0"/>
              </a:rPr>
              <a:t>ВТБ </a:t>
            </a:r>
            <a:r>
              <a:rPr lang="ru-RU" sz="1800" dirty="0" smtClean="0">
                <a:solidFill>
                  <a:schemeClr val="tx1"/>
                </a:solidFill>
                <a:latin typeface="Times New Roman" pitchFamily="18" charset="0"/>
                <a:cs typeface="Times New Roman" pitchFamily="18" charset="0"/>
              </a:rPr>
              <a:t>19 627 064</a:t>
            </a:r>
            <a:endParaRPr lang="ru-RU" sz="1800" dirty="0" smtClean="0">
              <a:solidFill>
                <a:schemeClr val="tx1"/>
              </a:solidFill>
              <a:latin typeface="Times New Roman" pitchFamily="18" charset="0"/>
              <a:cs typeface="Times New Roman" pitchFamily="18" charset="0"/>
            </a:endParaRPr>
          </a:p>
          <a:p>
            <a:pPr>
              <a:buFontTx/>
              <a:buChar char="-"/>
            </a:pPr>
            <a:r>
              <a:rPr lang="ru-RU" sz="1800" dirty="0" smtClean="0">
                <a:solidFill>
                  <a:schemeClr val="tx1"/>
                </a:solidFill>
                <a:latin typeface="Times New Roman" pitchFamily="18" charset="0"/>
                <a:cs typeface="Times New Roman" pitchFamily="18" charset="0"/>
              </a:rPr>
              <a:t>Т-Банк </a:t>
            </a:r>
            <a:r>
              <a:rPr lang="ru-RU" sz="1800" dirty="0" smtClean="0">
                <a:solidFill>
                  <a:schemeClr val="tx1"/>
                </a:solidFill>
                <a:latin typeface="Times New Roman" pitchFamily="18" charset="0"/>
                <a:cs typeface="Times New Roman" pitchFamily="18" charset="0"/>
              </a:rPr>
              <a:t>5 936 077</a:t>
            </a:r>
            <a:endParaRPr lang="ru-RU" sz="1800" dirty="0" smtClean="0">
              <a:solidFill>
                <a:schemeClr val="tx1"/>
              </a:solidFill>
              <a:latin typeface="Times New Roman" pitchFamily="18" charset="0"/>
              <a:cs typeface="Times New Roman" pitchFamily="18" charset="0"/>
            </a:endParaRPr>
          </a:p>
          <a:p>
            <a:pPr>
              <a:buFontTx/>
              <a:buChar char="-"/>
            </a:pPr>
            <a:r>
              <a:rPr lang="ru-RU" sz="1800" dirty="0" err="1" smtClean="0">
                <a:solidFill>
                  <a:schemeClr val="tx1"/>
                </a:solidFill>
                <a:latin typeface="Times New Roman" pitchFamily="18" charset="0"/>
                <a:cs typeface="Times New Roman" pitchFamily="18" charset="0"/>
              </a:rPr>
              <a:t>Сбер</a:t>
            </a:r>
            <a:r>
              <a:rPr lang="ru-RU" sz="1800" dirty="0" smtClean="0">
                <a:solidFill>
                  <a:schemeClr val="tx1"/>
                </a:solidFill>
                <a:latin typeface="Times New Roman" pitchFamily="18" charset="0"/>
                <a:cs typeface="Times New Roman" pitchFamily="18" charset="0"/>
              </a:rPr>
              <a:t> </a:t>
            </a:r>
            <a:r>
              <a:rPr lang="ru-RU" sz="1800" dirty="0" smtClean="0">
                <a:solidFill>
                  <a:schemeClr val="tx1"/>
                </a:solidFill>
                <a:latin typeface="Times New Roman" pitchFamily="18" charset="0"/>
                <a:cs typeface="Times New Roman" pitchFamily="18" charset="0"/>
              </a:rPr>
              <a:t>2 905 669</a:t>
            </a:r>
            <a:endParaRPr lang="ru-RU" sz="1800" dirty="0" smtClean="0">
              <a:solidFill>
                <a:schemeClr val="tx1"/>
              </a:solidFill>
              <a:latin typeface="Times New Roman" pitchFamily="18" charset="0"/>
              <a:cs typeface="Times New Roman" pitchFamily="18" charset="0"/>
            </a:endParaRPr>
          </a:p>
          <a:p>
            <a:pPr>
              <a:buFontTx/>
              <a:buChar char="-"/>
            </a:pPr>
            <a:r>
              <a:rPr lang="ru-RU" sz="1800" dirty="0" smtClean="0">
                <a:solidFill>
                  <a:schemeClr val="tx1"/>
                </a:solidFill>
                <a:latin typeface="Times New Roman" pitchFamily="18" charset="0"/>
                <a:cs typeface="Times New Roman" pitchFamily="18" charset="0"/>
              </a:rPr>
              <a:t>Альфа банк </a:t>
            </a:r>
            <a:r>
              <a:rPr lang="ru-RU" sz="1800" dirty="0" smtClean="0">
                <a:solidFill>
                  <a:schemeClr val="tx1"/>
                </a:solidFill>
                <a:latin typeface="Times New Roman" pitchFamily="18" charset="0"/>
                <a:cs typeface="Times New Roman" pitchFamily="18" charset="0"/>
              </a:rPr>
              <a:t>3 109 615</a:t>
            </a:r>
            <a:endParaRPr lang="ru-RU" sz="1800" dirty="0">
              <a:solidFill>
                <a:schemeClr val="tx1"/>
              </a:solidFill>
              <a:latin typeface="Times New Roman" pitchFamily="18" charset="0"/>
              <a:cs typeface="Times New Roman" pitchFamily="18" charset="0"/>
            </a:endParaRPr>
          </a:p>
        </p:txBody>
      </p:sp>
      <p:sp>
        <p:nvSpPr>
          <p:cNvPr id="6" name="Заголовок 5"/>
          <p:cNvSpPr>
            <a:spLocks noGrp="1"/>
          </p:cNvSpPr>
          <p:nvPr>
            <p:ph type="title"/>
          </p:nvPr>
        </p:nvSpPr>
        <p:spPr>
          <a:xfrm>
            <a:off x="611560" y="260648"/>
            <a:ext cx="8229600" cy="957808"/>
          </a:xfrm>
        </p:spPr>
        <p:txBody>
          <a:bodyPr/>
          <a:lstStyle/>
          <a:p>
            <a:pPr>
              <a:lnSpc>
                <a:spcPct val="100000"/>
              </a:lnSpc>
            </a:pPr>
            <a:r>
              <a:rPr lang="ru-RU" sz="3200" b="1" dirty="0" smtClean="0">
                <a:solidFill>
                  <a:schemeClr val="tx1"/>
                </a:solidFill>
              </a:rPr>
              <a:t>Переход на АУСН в ХМАО-Югре </a:t>
            </a:r>
            <a:br>
              <a:rPr lang="ru-RU" sz="3200" b="1" dirty="0" smtClean="0">
                <a:solidFill>
                  <a:schemeClr val="tx1"/>
                </a:solidFill>
              </a:rPr>
            </a:br>
            <a:r>
              <a:rPr lang="ru-RU" sz="3200" b="1" dirty="0" smtClean="0"/>
              <a:t>на </a:t>
            </a:r>
            <a:r>
              <a:rPr lang="ru-RU" sz="3200" b="1" dirty="0" smtClean="0"/>
              <a:t>20.03.2025</a:t>
            </a:r>
            <a:r>
              <a:rPr lang="ru-RU" sz="3200" b="1" dirty="0" smtClean="0"/>
              <a:t>:</a:t>
            </a:r>
            <a:endParaRPr lang="ru-RU" sz="3200" b="1" dirty="0"/>
          </a:p>
        </p:txBody>
      </p:sp>
      <p:sp>
        <p:nvSpPr>
          <p:cNvPr id="5" name="Объект 3"/>
          <p:cNvSpPr txBox="1">
            <a:spLocks/>
          </p:cNvSpPr>
          <p:nvPr/>
        </p:nvSpPr>
        <p:spPr>
          <a:xfrm>
            <a:off x="3390528" y="1520788"/>
            <a:ext cx="2448272" cy="1692188"/>
          </a:xfrm>
          <a:prstGeom prst="rect">
            <a:avLst/>
          </a:prstGeom>
          <a:ln>
            <a:solidFill>
              <a:schemeClr val="accent3">
                <a:lumMod val="75000"/>
              </a:schemeClr>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r>
              <a:rPr lang="ru-RU" sz="1800" dirty="0">
                <a:solidFill>
                  <a:schemeClr val="tx1"/>
                </a:solidFill>
                <a:latin typeface="Times New Roman" pitchFamily="18" charset="0"/>
                <a:cs typeface="Times New Roman" pitchFamily="18" charset="0"/>
              </a:rPr>
              <a:t>Количество </a:t>
            </a:r>
            <a:r>
              <a:rPr lang="ru-RU" sz="1800" dirty="0" smtClean="0">
                <a:solidFill>
                  <a:schemeClr val="tx1"/>
                </a:solidFill>
                <a:latin typeface="Times New Roman" pitchFamily="18" charset="0"/>
                <a:cs typeface="Times New Roman" pitchFamily="18" charset="0"/>
              </a:rPr>
              <a:t> </a:t>
            </a:r>
            <a:r>
              <a:rPr lang="ru-RU" sz="1800" dirty="0">
                <a:solidFill>
                  <a:schemeClr val="tx1"/>
                </a:solidFill>
                <a:latin typeface="Times New Roman" pitchFamily="18" charset="0"/>
                <a:cs typeface="Times New Roman" pitchFamily="18" charset="0"/>
              </a:rPr>
              <a:t>НП на объекте </a:t>
            </a:r>
            <a:r>
              <a:rPr lang="ru-RU" sz="1800" dirty="0" smtClean="0">
                <a:solidFill>
                  <a:schemeClr val="tx1"/>
                </a:solidFill>
                <a:latin typeface="Times New Roman" pitchFamily="18" charset="0"/>
                <a:cs typeface="Times New Roman" pitchFamily="18" charset="0"/>
              </a:rPr>
              <a:t>«Доходы» = </a:t>
            </a:r>
            <a:r>
              <a:rPr lang="ru-RU" sz="1800" dirty="0" smtClean="0">
                <a:solidFill>
                  <a:schemeClr val="tx1"/>
                </a:solidFill>
                <a:latin typeface="Times New Roman" pitchFamily="18" charset="0"/>
                <a:cs typeface="Times New Roman" pitchFamily="18" charset="0"/>
              </a:rPr>
              <a:t>86</a:t>
            </a:r>
            <a:endParaRPr lang="ru-RU" sz="1800" dirty="0" smtClean="0">
              <a:solidFill>
                <a:schemeClr val="tx1"/>
              </a:solidFill>
              <a:latin typeface="Times New Roman" pitchFamily="18" charset="0"/>
              <a:cs typeface="Times New Roman" pitchFamily="18" charset="0"/>
            </a:endParaRPr>
          </a:p>
          <a:p>
            <a:pPr marL="0" indent="0">
              <a:buNone/>
            </a:pPr>
            <a:r>
              <a:rPr lang="ru-RU" sz="1800" dirty="0" smtClean="0">
                <a:solidFill>
                  <a:schemeClr val="tx1"/>
                </a:solidFill>
                <a:latin typeface="Times New Roman" pitchFamily="18" charset="0"/>
                <a:cs typeface="Times New Roman" pitchFamily="18" charset="0"/>
              </a:rPr>
              <a:t>Количество  </a:t>
            </a:r>
            <a:r>
              <a:rPr lang="ru-RU" sz="1800" dirty="0">
                <a:solidFill>
                  <a:schemeClr val="tx1"/>
                </a:solidFill>
                <a:latin typeface="Times New Roman" pitchFamily="18" charset="0"/>
                <a:cs typeface="Times New Roman" pitchFamily="18" charset="0"/>
              </a:rPr>
              <a:t>НП на объекте «</a:t>
            </a:r>
            <a:r>
              <a:rPr lang="ru-RU" sz="1800" dirty="0" smtClean="0">
                <a:solidFill>
                  <a:schemeClr val="tx1"/>
                </a:solidFill>
                <a:latin typeface="Times New Roman" pitchFamily="18" charset="0"/>
                <a:cs typeface="Times New Roman" pitchFamily="18" charset="0"/>
              </a:rPr>
              <a:t>Доходы-Расходы» = </a:t>
            </a:r>
            <a:r>
              <a:rPr lang="ru-RU" sz="1800" dirty="0" smtClean="0">
                <a:solidFill>
                  <a:schemeClr val="tx1"/>
                </a:solidFill>
                <a:latin typeface="Times New Roman" pitchFamily="18" charset="0"/>
                <a:cs typeface="Times New Roman" pitchFamily="18" charset="0"/>
              </a:rPr>
              <a:t>19</a:t>
            </a:r>
            <a:endParaRPr lang="ru-RU" sz="1800" dirty="0">
              <a:solidFill>
                <a:schemeClr val="tx1"/>
              </a:solidFill>
              <a:latin typeface="Times New Roman" pitchFamily="18" charset="0"/>
              <a:cs typeface="Times New Roman" pitchFamily="18" charset="0"/>
            </a:endParaRPr>
          </a:p>
          <a:p>
            <a:pPr marL="0" indent="0">
              <a:buNone/>
            </a:pPr>
            <a:endParaRPr lang="ru-RU" sz="1800" dirty="0">
              <a:solidFill>
                <a:schemeClr val="tx1"/>
              </a:solidFill>
              <a:latin typeface="Times New Roman" pitchFamily="18" charset="0"/>
              <a:cs typeface="Times New Roman" pitchFamily="18" charset="0"/>
            </a:endParaRPr>
          </a:p>
        </p:txBody>
      </p:sp>
      <p:sp>
        <p:nvSpPr>
          <p:cNvPr id="2" name="Прямоугольник 1"/>
          <p:cNvSpPr/>
          <p:nvPr/>
        </p:nvSpPr>
        <p:spPr>
          <a:xfrm>
            <a:off x="2843808" y="5445224"/>
            <a:ext cx="2978100" cy="1200329"/>
          </a:xfrm>
          <a:prstGeom prst="rect">
            <a:avLst/>
          </a:prstGeom>
          <a:ln>
            <a:solidFill>
              <a:schemeClr val="accent3">
                <a:lumMod val="75000"/>
              </a:schemeClr>
            </a:solidFill>
          </a:ln>
        </p:spPr>
        <p:txBody>
          <a:bodyPr wrap="square">
            <a:spAutoFit/>
          </a:bodyPr>
          <a:lstStyle/>
          <a:p>
            <a:r>
              <a:rPr lang="ru-RU" dirty="0" smtClean="0">
                <a:latin typeface="Times New Roman" pitchFamily="18" charset="0"/>
                <a:cs typeface="Times New Roman" pitchFamily="18" charset="0"/>
              </a:rPr>
              <a:t>Количество действующих НП на </a:t>
            </a:r>
            <a:r>
              <a:rPr lang="ru-RU" dirty="0" smtClean="0">
                <a:latin typeface="Times New Roman" pitchFamily="18" charset="0"/>
                <a:cs typeface="Times New Roman" pitchFamily="18" charset="0"/>
              </a:rPr>
              <a:t>АУСН (105):</a:t>
            </a:r>
            <a:endParaRPr lang="ru-RU" dirty="0" smtClean="0">
              <a:latin typeface="Times New Roman" pitchFamily="18" charset="0"/>
              <a:cs typeface="Times New Roman" pitchFamily="18" charset="0"/>
            </a:endParaRPr>
          </a:p>
          <a:p>
            <a:pPr marL="285750" indent="-285750">
              <a:buFontTx/>
              <a:buChar char="-"/>
            </a:pPr>
            <a:r>
              <a:rPr lang="ru-RU" dirty="0" smtClean="0">
                <a:latin typeface="Times New Roman" pitchFamily="18" charset="0"/>
                <a:cs typeface="Times New Roman" pitchFamily="18" charset="0"/>
              </a:rPr>
              <a:t>ИП </a:t>
            </a:r>
            <a:r>
              <a:rPr lang="ru-RU" dirty="0" smtClean="0">
                <a:latin typeface="Times New Roman" pitchFamily="18" charset="0"/>
                <a:cs typeface="Times New Roman" pitchFamily="18" charset="0"/>
              </a:rPr>
              <a:t>86</a:t>
            </a:r>
            <a:endParaRPr lang="ru-RU" dirty="0" smtClean="0">
              <a:latin typeface="Times New Roman" pitchFamily="18" charset="0"/>
              <a:cs typeface="Times New Roman" pitchFamily="18" charset="0"/>
            </a:endParaRPr>
          </a:p>
          <a:p>
            <a:pPr marL="285750" indent="-285750">
              <a:buFontTx/>
              <a:buChar char="-"/>
            </a:pPr>
            <a:r>
              <a:rPr lang="ru-RU" dirty="0" smtClean="0">
                <a:latin typeface="Times New Roman" pitchFamily="18" charset="0"/>
                <a:cs typeface="Times New Roman" pitchFamily="18" charset="0"/>
              </a:rPr>
              <a:t>ЮЛ </a:t>
            </a:r>
            <a:r>
              <a:rPr lang="ru-RU" dirty="0" smtClean="0">
                <a:latin typeface="Times New Roman" pitchFamily="18" charset="0"/>
                <a:cs typeface="Times New Roman" pitchFamily="18" charset="0"/>
              </a:rPr>
              <a:t>19</a:t>
            </a:r>
            <a:endParaRPr lang="ru-RU" dirty="0">
              <a:latin typeface="Times New Roman" pitchFamily="18" charset="0"/>
              <a:cs typeface="Times New Roman" pitchFamily="18" charset="0"/>
            </a:endParaRPr>
          </a:p>
        </p:txBody>
      </p:sp>
      <p:sp>
        <p:nvSpPr>
          <p:cNvPr id="7" name="Заголовок 5"/>
          <p:cNvSpPr txBox="1">
            <a:spLocks/>
          </p:cNvSpPr>
          <p:nvPr/>
        </p:nvSpPr>
        <p:spPr>
          <a:xfrm>
            <a:off x="107504" y="1017340"/>
            <a:ext cx="3067000" cy="1835596"/>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ru-RU" sz="2400" dirty="0" smtClean="0">
                <a:solidFill>
                  <a:schemeClr val="tx1"/>
                </a:solidFill>
                <a:latin typeface="Times New Roman" pitchFamily="18" charset="0"/>
                <a:cs typeface="Times New Roman" pitchFamily="18" charset="0"/>
              </a:rPr>
              <a:t>По данным внутренних ресурсов, получены следующие данные:</a:t>
            </a:r>
            <a:endParaRPr lang="ru-RU"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150055157"/>
      </p:ext>
    </p:extLst>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99392"/>
            <a:ext cx="9577064" cy="835496"/>
          </a:xfrm>
        </p:spPr>
        <p:txBody>
          <a:bodyPr/>
          <a:lstStyle/>
          <a:p>
            <a:r>
              <a:rPr lang="ru-RU" sz="4400" dirty="0" smtClean="0"/>
              <a:t>Сравнительные характеристики</a:t>
            </a:r>
            <a:endParaRPr lang="ru-RU" sz="4400" dirty="0"/>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2535536669"/>
              </p:ext>
            </p:extLst>
          </p:nvPr>
        </p:nvGraphicFramePr>
        <p:xfrm>
          <a:off x="107504" y="692696"/>
          <a:ext cx="8856984" cy="6050844"/>
        </p:xfrm>
        <a:graphic>
          <a:graphicData uri="http://schemas.openxmlformats.org/drawingml/2006/table">
            <a:tbl>
              <a:tblPr firstRow="1" bandRow="1">
                <a:tableStyleId>{5940675A-B579-460E-94D1-54222C63F5DA}</a:tableStyleId>
              </a:tblPr>
              <a:tblGrid>
                <a:gridCol w="450355"/>
                <a:gridCol w="4302173"/>
                <a:gridCol w="2016224"/>
                <a:gridCol w="2088232"/>
              </a:tblGrid>
              <a:tr h="288032">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Показатель для сравнения</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АУСН</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УСН</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r>
              <a:tr h="498336">
                <a:tc>
                  <a:txBody>
                    <a:bodyPr/>
                    <a:lstStyle/>
                    <a:p>
                      <a:r>
                        <a:rPr lang="ru-RU"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Налоговые ставки</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 = 8</a:t>
                      </a:r>
                    </a:p>
                    <a:p>
                      <a:r>
                        <a:rPr lang="ru-RU" sz="1500" dirty="0" smtClean="0">
                          <a:latin typeface="Times New Roman" pitchFamily="18" charset="0"/>
                          <a:cs typeface="Times New Roman" pitchFamily="18" charset="0"/>
                        </a:rPr>
                        <a:t>Д-Р = 20</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 = 6</a:t>
                      </a:r>
                    </a:p>
                    <a:p>
                      <a:r>
                        <a:rPr lang="ru-RU" sz="1500" dirty="0" smtClean="0">
                          <a:latin typeface="Times New Roman" pitchFamily="18" charset="0"/>
                          <a:cs typeface="Times New Roman" pitchFamily="18" charset="0"/>
                        </a:rPr>
                        <a:t>Д-Р = 15</a:t>
                      </a:r>
                    </a:p>
                  </a:txBody>
                  <a:tcPr/>
                </a:tc>
              </a:tr>
              <a:tr h="309736">
                <a:tc>
                  <a:txBody>
                    <a:bodyPr/>
                    <a:lstStyle/>
                    <a:p>
                      <a:r>
                        <a:rPr lang="ru-RU"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Минимальный налог</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 3%</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1%</a:t>
                      </a:r>
                      <a:endParaRPr lang="ru-RU" sz="1500" dirty="0">
                        <a:latin typeface="Times New Roman" pitchFamily="18" charset="0"/>
                        <a:cs typeface="Times New Roman" pitchFamily="18" charset="0"/>
                      </a:endParaRPr>
                    </a:p>
                  </a:txBody>
                  <a:tcPr/>
                </a:tc>
              </a:tr>
              <a:tr h="326353">
                <a:tc>
                  <a:txBody>
                    <a:bodyPr/>
                    <a:lstStyle/>
                    <a:p>
                      <a:r>
                        <a:rPr lang="ru-RU"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Лимит годового дохода</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60 млн</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450 млн</a:t>
                      </a:r>
                      <a:r>
                        <a:rPr lang="ru-RU" sz="1500" baseline="0" dirty="0" smtClean="0">
                          <a:latin typeface="Times New Roman" pitchFamily="18" charset="0"/>
                          <a:cs typeface="Times New Roman" pitchFamily="18" charset="0"/>
                        </a:rPr>
                        <a:t> </a:t>
                      </a:r>
                      <a:endParaRPr lang="ru-RU" sz="1500" dirty="0">
                        <a:latin typeface="Times New Roman" pitchFamily="18" charset="0"/>
                        <a:cs typeface="Times New Roman" pitchFamily="18" charset="0"/>
                      </a:endParaRPr>
                    </a:p>
                  </a:txBody>
                  <a:tcPr/>
                </a:tc>
              </a:tr>
              <a:tr h="298296">
                <a:tc>
                  <a:txBody>
                    <a:bodyPr/>
                    <a:lstStyle/>
                    <a:p>
                      <a:r>
                        <a:rPr lang="ru-RU" dirty="0" smtClean="0">
                          <a:latin typeface="Times New Roman" pitchFamily="18" charset="0"/>
                          <a:cs typeface="Times New Roman" pitchFamily="18" charset="0"/>
                        </a:rPr>
                        <a:t>4</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Оплата страховых взносов</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r>
              <a:tr h="292576">
                <a:tc>
                  <a:txBody>
                    <a:bodyPr/>
                    <a:lstStyle/>
                    <a:p>
                      <a:r>
                        <a:rPr lang="ru-RU" dirty="0" smtClean="0">
                          <a:latin typeface="Times New Roman" pitchFamily="18" charset="0"/>
                          <a:cs typeface="Times New Roman" pitchFamily="18" charset="0"/>
                        </a:rPr>
                        <a:t>5</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Ведение отчетности</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r>
              <a:tr h="286856">
                <a:tc>
                  <a:txBody>
                    <a:bodyPr/>
                    <a:lstStyle/>
                    <a:p>
                      <a:r>
                        <a:rPr lang="ru-RU" dirty="0" smtClean="0">
                          <a:latin typeface="Times New Roman" pitchFamily="18" charset="0"/>
                          <a:cs typeface="Times New Roman" pitchFamily="18" charset="0"/>
                        </a:rPr>
                        <a:t>6</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Кто может применять</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ИП / ЮЛ</a:t>
                      </a:r>
                      <a:endParaRPr lang="ru-RU" sz="15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smtClean="0">
                          <a:latin typeface="Times New Roman" pitchFamily="18" charset="0"/>
                          <a:cs typeface="Times New Roman" pitchFamily="18" charset="0"/>
                        </a:rPr>
                        <a:t>ИП / ЮЛ</a:t>
                      </a:r>
                    </a:p>
                  </a:txBody>
                  <a:tcPr/>
                </a:tc>
              </a:tr>
              <a:tr h="415431">
                <a:tc>
                  <a:txBody>
                    <a:bodyPr/>
                    <a:lstStyle/>
                    <a:p>
                      <a:r>
                        <a:rPr lang="ru-RU" dirty="0" smtClean="0">
                          <a:latin typeface="Times New Roman" pitchFamily="18" charset="0"/>
                          <a:cs typeface="Times New Roman" pitchFamily="18" charset="0"/>
                        </a:rPr>
                        <a:t>7</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Численность</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5 человек</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130 человек</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8</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Налоговый период</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месяц</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год</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9</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Совмещение с другими налоговыми</a:t>
                      </a:r>
                      <a:r>
                        <a:rPr lang="ru-RU" sz="1600" baseline="0" dirty="0" smtClean="0">
                          <a:latin typeface="Times New Roman" pitchFamily="18" charset="0"/>
                          <a:cs typeface="Times New Roman" pitchFamily="18" charset="0"/>
                        </a:rPr>
                        <a:t> режимами</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нет</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С ПСН</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10</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Остаточная стоимость ОС</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150 млн</a:t>
                      </a:r>
                      <a:endParaRPr lang="ru-RU" sz="15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smtClean="0">
                          <a:latin typeface="Times New Roman" pitchFamily="18" charset="0"/>
                          <a:cs typeface="Times New Roman" pitchFamily="18" charset="0"/>
                        </a:rPr>
                        <a:t>До 150 млн</a:t>
                      </a:r>
                    </a:p>
                  </a:txBody>
                  <a:tcPr/>
                </a:tc>
              </a:tr>
              <a:tr h="415431">
                <a:tc>
                  <a:txBody>
                    <a:bodyPr/>
                    <a:lstStyle/>
                    <a:p>
                      <a:r>
                        <a:rPr lang="ru-RU" dirty="0" smtClean="0">
                          <a:latin typeface="Times New Roman" pitchFamily="18" charset="0"/>
                          <a:cs typeface="Times New Roman" pitchFamily="18" charset="0"/>
                        </a:rPr>
                        <a:t>11</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Уплата НДС</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нет</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Да, если доход превысил 60 млн</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12</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Предоставление деклараций</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Нет </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ЮЛ до 25.03</a:t>
                      </a:r>
                    </a:p>
                    <a:p>
                      <a:r>
                        <a:rPr lang="ru-RU" sz="1500" dirty="0" smtClean="0">
                          <a:latin typeface="Times New Roman" pitchFamily="18" charset="0"/>
                          <a:cs typeface="Times New Roman" pitchFamily="18" charset="0"/>
                        </a:rPr>
                        <a:t>ИП до 25.04</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13</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Уплата налогов</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автоматически</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ЮЛ до 28.03</a:t>
                      </a:r>
                    </a:p>
                    <a:p>
                      <a:r>
                        <a:rPr lang="ru-RU" sz="1500" dirty="0" smtClean="0">
                          <a:latin typeface="Times New Roman" pitchFamily="18" charset="0"/>
                          <a:cs typeface="Times New Roman" pitchFamily="18" charset="0"/>
                        </a:rPr>
                        <a:t>ИП до 28.04</a:t>
                      </a:r>
                    </a:p>
                  </a:txBody>
                  <a:tcPr/>
                </a:tc>
              </a:tr>
            </a:tbl>
          </a:graphicData>
        </a:graphic>
      </p:graphicFrame>
    </p:spTree>
    <p:extLst>
      <p:ext uri="{BB962C8B-B14F-4D97-AF65-F5344CB8AC3E}">
        <p14:creationId xmlns:p14="http://schemas.microsoft.com/office/powerpoint/2010/main" val="1882813827"/>
      </p:ext>
    </p:extLst>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1065</TotalTime>
  <Words>1467</Words>
  <Application>Microsoft Office PowerPoint</Application>
  <PresentationFormat>Экран (4:3)</PresentationFormat>
  <Paragraphs>239</Paragraphs>
  <Slides>12</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Исполнительная</vt:lpstr>
      <vt:lpstr>Презентация PowerPoint</vt:lpstr>
      <vt:lpstr>Нормативное обоснование</vt:lpstr>
      <vt:lpstr>Условия перехода  на АУСН: 1. Действующие ЮЛ и ИП - с начала календарного года, подав уведомление не позднее 31 декабря предшествующего ему года. 2. Вновь созданные ЮЛ и вновь зарегистрированные ИП могут перейти на АУСН с даты постановки на налоговый учет. Для этого им требуется подать уведомление о переходе не позднее 30 календарных дней с даты постановки на учет. 3. Налогоплательщики УСН и НПД с 1 числа любого месяца, представив уведомление не позднее последнего дня предшествующего месяца. 4. Налогоплательщик не вправе перейти на иной режим налогообложения до конца календарного года. 5. При не соблюдении требований для применения АУСН налогоплательщик утрачивает право на применение режима с начала календарного месяца, в котором осуществлены нарушения требований. </vt:lpstr>
      <vt:lpstr>Ограничения АУСН</vt:lpstr>
      <vt:lpstr>Порядок определения доходов и расходов</vt:lpstr>
      <vt:lpstr>Порядок исчисления и уплаты налога</vt:lpstr>
      <vt:lpstr>На АУСН «Доходы-Расходы» еще есть минимальный налог - 3% от всех доходов. Его платят в одном из трех случаев: 1. расходы превысили доходы; 2. доход равен нулю; 3. налог, рассчитанный по ставке 20%, оказался меньше минимального налога.</vt:lpstr>
      <vt:lpstr>Переход на АУСН в ХМАО-Югре  на 20.03.2025:</vt:lpstr>
      <vt:lpstr>Сравнительные характеристики</vt:lpstr>
      <vt:lpstr>Пример расчетов (ЮЛ, 5 работников)</vt:lpstr>
      <vt:lpstr>Вопрос - ответ:</vt:lpstr>
      <vt:lpstr>Вопрос - ответ: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Кичатова Александра Сергеевна</dc:creator>
  <cp:lastModifiedBy>Кичатова Александра Сергеевна</cp:lastModifiedBy>
  <cp:revision>73</cp:revision>
  <cp:lastPrinted>2025-02-07T11:46:51Z</cp:lastPrinted>
  <dcterms:created xsi:type="dcterms:W3CDTF">2025-01-16T07:06:25Z</dcterms:created>
  <dcterms:modified xsi:type="dcterms:W3CDTF">2025-03-20T10:50:36Z</dcterms:modified>
</cp:coreProperties>
</file>