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5" r:id="rId2"/>
    <p:sldId id="386" r:id="rId3"/>
    <p:sldId id="398" r:id="rId4"/>
    <p:sldId id="399" r:id="rId5"/>
    <p:sldId id="390" r:id="rId6"/>
    <p:sldId id="381" r:id="rId7"/>
    <p:sldId id="371" r:id="rId8"/>
    <p:sldId id="382" r:id="rId9"/>
    <p:sldId id="373" r:id="rId10"/>
    <p:sldId id="400" r:id="rId11"/>
    <p:sldId id="387" r:id="rId12"/>
    <p:sldId id="397" r:id="rId13"/>
    <p:sldId id="396" r:id="rId14"/>
    <p:sldId id="388" r:id="rId15"/>
    <p:sldId id="362" r:id="rId16"/>
    <p:sldId id="363" r:id="rId17"/>
    <p:sldId id="354" r:id="rId18"/>
    <p:sldId id="348" r:id="rId19"/>
    <p:sldId id="353" r:id="rId20"/>
    <p:sldId id="389" r:id="rId21"/>
    <p:sldId id="401" r:id="rId22"/>
    <p:sldId id="395" r:id="rId23"/>
    <p:sldId id="392" r:id="rId24"/>
    <p:sldId id="393" r:id="rId25"/>
    <p:sldId id="394" r:id="rId26"/>
    <p:sldId id="336" r:id="rId27"/>
  </p:sldIdLst>
  <p:sldSz cx="10693400" cy="7561263"/>
  <p:notesSz cx="6808788" cy="9940925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E50515"/>
    <a:srgbClr val="8D8C90"/>
    <a:srgbClr val="00FF00"/>
    <a:srgbClr val="504F53"/>
    <a:srgbClr val="74A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28" y="-9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CDFA647-6110-492C-84AF-446D3E4E1F8F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A14C3C-5F1F-4237-A169-BF49F58AB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9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C8D82B-071D-4353-BB54-9DB24773D5D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6125"/>
            <a:ext cx="52720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2497"/>
            <a:ext cx="5447666" cy="4472939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 defTabSz="104451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24BFE7-F969-4550-BED9-BDA96DE64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19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4448" fontAlgn="base">
              <a:spcBef>
                <a:spcPct val="0"/>
              </a:spcBef>
              <a:spcAft>
                <a:spcPct val="0"/>
              </a:spcAft>
              <a:defRPr/>
            </a:pPr>
            <a:fld id="{F0384727-5529-4675-B664-82BE69BAD1A0}" type="slidenum">
              <a:rPr lang="ru-RU" smtClean="0">
                <a:solidFill>
                  <a:srgbClr val="000000"/>
                </a:solidFill>
              </a:rPr>
              <a:pPr defTabSz="104444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088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6125"/>
            <a:ext cx="52720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9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10691812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lIns="104306" tIns="52153" rIns="104306" bIns="52153"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C665-2E3C-4E6B-9DA1-6888900DF356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2595A-74EA-4267-8C21-667E761339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EA42-0172-41CC-AA51-5E1A811DC39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7A93-C46A-4AB3-90B8-F180218654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E1AB3-BC9F-4184-8505-F8F47A3130F2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308E9-5381-49F5-A43A-14D38F5ABE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2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D4219-446A-426A-A009-3E54DEF228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1FC3-E460-4B15-9CB5-0A2C232AB9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1D0A-1208-4860-BC6E-65E9F5587B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60574-F6AB-43A4-9E26-34E5E1CEBC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D16F9-3A5B-477A-B130-BB8688E780C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51F1-46A4-4B58-833E-EDB6A595A4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FDD3B-8C4E-4B41-AAFD-E5C10ABEBFCE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FCCA-1C47-4AB3-8B02-1195524428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E22A-0505-4DDD-A4F4-AF0F11A38675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B279A7A8-F276-4ADE-9435-E1CED7D558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3457-85AC-4E18-8FA9-34E84FE50B60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65C26-7942-4D05-91E2-4E4CE7D31D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34988" y="7008813"/>
            <a:ext cx="24955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522F03A-13C3-4762-A0A4-FDB434B21774}" type="datetimeFigureOut">
              <a:rPr lang="ru-RU"/>
              <a:pPr>
                <a:defRPr/>
              </a:pPr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652838" y="7008813"/>
            <a:ext cx="3387725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779B56-F708-457A-B340-1FE74345E8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57" r:id="rId6"/>
    <p:sldLayoutId id="2147483667" r:id="rId7"/>
    <p:sldLayoutId id="2147483668" r:id="rId8"/>
    <p:sldLayoutId id="2147483658" r:id="rId9"/>
    <p:sldLayoutId id="2147483659" r:id="rId10"/>
    <p:sldLayoutId id="2147483660" r:id="rId11"/>
    <p:sldLayoutId id="2147483661" r:id="rId12"/>
    <p:sldLayoutId id="2147483669" r:id="rId13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indent="-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93663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239838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3937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4413" y="5272088"/>
            <a:ext cx="568325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01738" y="1398588"/>
            <a:ext cx="12827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62125" y="180229"/>
            <a:ext cx="10310614" cy="7233396"/>
          </a:xfrm>
          <a:prstGeom prst="rect">
            <a:avLst/>
          </a:prstGeom>
          <a:solidFill>
            <a:srgbClr val="A6A6A6">
              <a:alpha val="32941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104303" tIns="52152" rIns="104303" bIns="52152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7327" y="5148783"/>
            <a:ext cx="9145016" cy="18002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2284" y="4716735"/>
            <a:ext cx="7848872" cy="172819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8228" y="4428703"/>
            <a:ext cx="8640960" cy="21602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163" y="4428703"/>
            <a:ext cx="9382249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39813"/>
            <a:endParaRPr lang="ru-RU" altLang="ru-RU" dirty="0">
              <a:solidFill>
                <a:srgbClr val="104E7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3562" y="2844527"/>
            <a:ext cx="9046163" cy="1732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«Особенности налогообложения при применении специальных налоговых режимов (УСН, ПСН, ЕСХН, НПД)»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4332" y="396255"/>
            <a:ext cx="3060340" cy="656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46300" y="324247"/>
            <a:ext cx="33483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70087" y="4853251"/>
            <a:ext cx="9046163" cy="2095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Апаликов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Алексей 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Николаевич</a:t>
            </a:r>
            <a:endParaRPr lang="en-US" sz="2000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УФНС </a:t>
            </a:r>
            <a:r>
              <a:rPr lang="ru-RU" sz="2000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России по Ханты-Мансийскому 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автономному</a:t>
            </a:r>
            <a:r>
              <a:rPr lang="en-US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округу – Югре</a:t>
            </a: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53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1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Завышение расходов в декларациях УСН и ЕСХН</a:t>
            </a: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0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Перечень расходов, уменьшающих налоговую базу является закрытым (ЕСХН - пункт 2 статьи 346.2 Налогового кодекса, УСН – пункт 1 статьи 346.16 Налогового кодекса), расходы не соответствующие указанному перечню не должны включаться в налоговую декларацию.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5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Расходами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признаются обоснованные и документально подтвержденные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затраты, осуществленные налогоплательщиком.</a:t>
            </a:r>
            <a:endParaRPr lang="ru-RU" altLang="ru-RU" sz="2400" b="1" dirty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5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Включение в налоговую базу сумм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неподлежащих учету в рамках режима</a:t>
            </a:r>
            <a:r>
              <a:rPr lang="ru-RU" altLang="ru-RU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налогообложения</a:t>
            </a:r>
            <a:r>
              <a:rPr lang="ru-RU" altLang="ru-RU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документально</a:t>
            </a:r>
            <a:r>
              <a:rPr lang="ru-RU" altLang="ru-RU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неподтвержденных</a:t>
            </a:r>
            <a:r>
              <a:rPr lang="ru-RU" altLang="ru-RU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доходов влечет риск их исключения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налоговым органом.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20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1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УСН без представления уведомления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0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Налогоплательщики, планирующие применение УСН, должны представить в налоговый орган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уведомление о переходе на УСН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позднее: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 дней  с даты постановки на учет в налоговых органах (для применения УСН с момента регистрации);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позднее 31 декабря года, предшествующего переходу на УСН.</a:t>
            </a:r>
            <a:endParaRPr lang="ru-RU" sz="2400" dirty="0"/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Если последний день срока приходится на выходной день, уведомление  можно  представить  в  первый  следующий за ним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рабочий день.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Непредставление или несвоевременное представление уведомления о  переходе  на  УСН  влечет  необходимость  применения общего режима налогообложения.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3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1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УСН с неверным объектом налогообложения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2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Налогоплательщики могут применять УСН с одним из двух объектов налогообложения: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доходы;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доходы, уменьшенные на величину расходов.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Изменение объекта налогообложения допускается только с начала следующего налогового периода (следующего календарного года).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изменения объекта налогообложения необходимо направить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налоговый орган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уведомление об изменении объекта налогообложения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позднее 31 декабря предшествующего года.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переходе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налогоплательщика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объекта</a:t>
            </a:r>
            <a:r>
              <a:rPr lang="ru-RU" sz="1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налогообложения</a:t>
            </a:r>
            <a:r>
              <a:rPr lang="ru-RU" sz="1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1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виде</a:t>
            </a:r>
            <a:r>
              <a:rPr lang="ru-RU" sz="1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доходов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налогообложения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виде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доходов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ru-RU" sz="8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уменьшенных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величину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расходов,</a:t>
            </a:r>
            <a:r>
              <a:rPr lang="ru-RU" sz="12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расходы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ru-RU" sz="8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относящиеся</a:t>
            </a:r>
            <a:r>
              <a:rPr lang="ru-RU" sz="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r>
              <a:rPr lang="ru-RU" sz="1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налоговым</a:t>
            </a:r>
            <a:r>
              <a:rPr lang="ru-RU" sz="8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периодам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 которых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применялся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 налогообложения  в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виде доходов, </a:t>
            </a:r>
            <a:endParaRPr 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исчислении налоговой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базы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учитываются.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372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Неверное уменьшение суммы исчисленного налога на уплаченные страховые взносы  (УСН с объектом доходы)</a:t>
            </a: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Сумма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налога,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исчисленная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налоговый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(отчетный)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период,</a:t>
            </a:r>
            <a:r>
              <a:rPr lang="ru-RU" altLang="ru-RU" sz="20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может быть уменьшена на сумму страховых взносов, 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уплаченных (в пределах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исчисленных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сумм)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данном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налоговом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(отчетном)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периоде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Индивидуальные предприниматели, не производящие выплаты и иные вознаграждения физическим лицам, вправе уменьшить исчисленный налог на сумму уплаченных страховых взносов без ограничения суммы уменьшения.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Иные  налогоплательщики  вправе  уменьшить  сумму  налога на уплаченные страховые взносы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более, чем на 50%.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Если   индивидуальный  предприниматель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совмещает  УСН  и  ПСН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и при этом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использует труд наемных работников только по одному режиму,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по второму режиму  он  имеет право  уменьшить налог на уплаченные «за себя» страховые взносы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без учета 50% ограничения.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085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Неправомерное применение пониженных ставок налогоплательщиками УСН</a:t>
            </a:r>
            <a:endParaRPr lang="ru-RU" altLang="ru-RU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Пониженные ставки на территории Ханты-Мансийского автономного округа – Югры установлены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ХМАО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– Югры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от 30.12.2008 №</a:t>
            </a:r>
            <a:r>
              <a:rPr lang="en-US" sz="24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166-</a:t>
            </a:r>
            <a:r>
              <a:rPr lang="ru-RU" sz="2400" b="1" dirty="0" err="1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«О ставках налога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уплачиваемого в связи с 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применением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упрощенной системы налогообложения».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702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Ставки для плательщиков УСН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68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доходы, уменьшенные на величину расходов</a:t>
            </a:r>
            <a:endParaRPr lang="ru-RU" altLang="ru-RU" sz="28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666180" y="5220791"/>
            <a:ext cx="9001000" cy="1728192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</a:p>
          <a:p>
            <a:pPr algn="just">
              <a:lnSpc>
                <a:spcPct val="11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 3 статьи 2 Закона ХМАО - Югры от 30.12.2008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166-оз (ред. от 27.10.2022) «О ставках налога, уплачиваемого в связи с применением упрощенной системы налогообложения»</a:t>
            </a:r>
            <a:r>
              <a:rPr lang="ru-RU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902017"/>
              </p:ext>
            </p:extLst>
          </p:nvPr>
        </p:nvGraphicFramePr>
        <p:xfrm>
          <a:off x="954211" y="1980431"/>
          <a:ext cx="8784978" cy="278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9"/>
                <a:gridCol w="4392489"/>
              </a:tblGrid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 – 2024 годы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Ставка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r>
                        <a:rPr lang="ru-RU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применяет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 налогоплательщики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00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324247"/>
            <a:ext cx="95501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Ставки для плательщиков УСН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69169" y="684287"/>
            <a:ext cx="9752272" cy="828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доходы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</a:t>
            </a:r>
            <a:endParaRPr lang="ru-RU" altLang="ru-RU" sz="28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594173" y="6444927"/>
            <a:ext cx="9145016" cy="864096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ХМАО - Югры от 30.12.2008 </a:t>
            </a:r>
            <a:r>
              <a:rPr lang="ru-RU" sz="1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166-оз (ред. от 27.10.2022)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 ставках налога, уплачиваемого в связи с применением упрощенной системы налогообложения</a:t>
            </a:r>
            <a:r>
              <a:rPr lang="ru-RU" sz="1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703046"/>
              </p:ext>
            </p:extLst>
          </p:nvPr>
        </p:nvGraphicFramePr>
        <p:xfrm>
          <a:off x="941065" y="1692399"/>
          <a:ext cx="8784978" cy="4694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267"/>
                <a:gridCol w="7691711"/>
              </a:tblGrid>
              <a:tr h="64807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Ставка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применяет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Социальные предприятия, социально ориентированные некоммерческие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организации, религиозные организации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9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Правообладатели программ для электронных вычислительных машин, включенных в единый реестр российских программ для электронных вычислительных машин и баз данных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0920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Налогоплательщики</a:t>
                      </a:r>
                      <a:r>
                        <a:rPr lang="ru-RU" sz="21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7</a:t>
                      </a: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пунктам основных видов экономической деятельности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982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4%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 остальные налогоплательщики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73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4172" y="1692399"/>
            <a:ext cx="9793088" cy="5581488"/>
          </a:xfrm>
        </p:spPr>
        <p:txBody>
          <a:bodyPr vert="horz" lIns="104290" tIns="52145" rIns="104290" bIns="52145" rtlCol="0">
            <a:noAutofit/>
          </a:bodyPr>
          <a:lstStyle/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r>
              <a:rPr lang="ru-RU" sz="20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процент </a:t>
            </a:r>
            <a:r>
              <a:rPr lang="ru-RU" sz="20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2018-2023 год </a:t>
            </a:r>
            <a:r>
              <a:rPr lang="ru-RU" sz="20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установлена для:</a:t>
            </a:r>
          </a:p>
          <a:p>
            <a:pPr marL="0" indent="396000" algn="just">
              <a:buFont typeface="Arial" pitchFamily="34" charset="0"/>
              <a:buChar char="•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региональных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социально ориентированных некоммерческих организаций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, осуществляющих виды деятельности, указанные в статье 3 Закона Ханты-Мансийского автономного округа - Югры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поддержке региональных социально ориентированных некоммерческих организаций, осуществляющих деятельность в Ханты-Мансийском автономном округе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– Югре»,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включенных в государственный реестр региональных социально ориентированных некоммерческих организаций - получателей поддержки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 и (или) в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реестр некоммерческих организаций - исполнителей общественно полезных услуг, религиозных </a:t>
            </a: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организаций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396000" algn="just">
              <a:buFont typeface="Arial" pitchFamily="34" charset="0"/>
              <a:buChar char="•"/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субъектов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малого и среднего предпринимательства, которые признаны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социальными предприятиями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 в соответствии с Федеральным законом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развитии малого и среднего предпринимательства в Российской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Федерации».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 4 статьи 2 Закона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ХМАО - Югры от 30.12.2008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</a:t>
            </a:r>
            <a:r>
              <a:rPr lang="ru-RU" sz="16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(ред. от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27.10.2022) 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ставках   налога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уплачиваемого    в    связи  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применением   упрощенной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системы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налогообложения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219199"/>
          </a:xfrm>
        </p:spPr>
        <p:txBody>
          <a:bodyPr vert="horz" lIns="104290" tIns="52145" rIns="104290" bIns="52145" rtlCol="0" anchor="ctr">
            <a:normAutofit/>
          </a:bodyPr>
          <a:lstStyle/>
          <a:p>
            <a:pPr algn="ctr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Пониженные ставки по УСН </a:t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(объект налогообложения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доходы)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17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адпись 2"/>
          <p:cNvSpPr txBox="1">
            <a:spLocks noChangeArrowheads="1"/>
          </p:cNvSpPr>
          <p:nvPr/>
        </p:nvSpPr>
        <p:spPr bwMode="auto">
          <a:xfrm>
            <a:off x="594172" y="5768643"/>
            <a:ext cx="8996365" cy="144016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312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1692399"/>
            <a:ext cx="9865096" cy="5581488"/>
          </a:xfrm>
        </p:spPr>
        <p:txBody>
          <a:bodyPr vert="horz" lIns="104290" tIns="52145" rIns="104290" bIns="52145" rtlCol="0">
            <a:noAutofit/>
          </a:bodyPr>
          <a:lstStyle/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r>
              <a:rPr lang="ru-RU" sz="20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процент </a:t>
            </a:r>
            <a:r>
              <a:rPr lang="ru-RU" sz="20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2020 - </a:t>
            </a:r>
            <a:r>
              <a:rPr lang="ru-RU" sz="20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0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годы установлена для организаций и индивидуальных предпринимателей, осуществляющих: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деятельность гостиниц и предприятий общественного питания (классы по ОКВЭД 55, 56, за исключением подкласса 56.3);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деятельность туристических агентств и прочих организаций, представляющих услуги в сфере туризма (класс 79);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деятельность по организации конференций и выставок (подкласс 82.3);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деятельность в сфере образовани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(класс 85);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 деятельность в области здравоохранения и социальных услуг (классы 86-88);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6) деятельность в области культуры, спорта, организации досуга и развлечений (классы 90-93);</a:t>
            </a:r>
          </a:p>
          <a:p>
            <a:pPr marL="0" indent="360000" algn="just">
              <a:lnSpc>
                <a:spcPct val="110000"/>
              </a:lnSpc>
              <a:spcBef>
                <a:spcPct val="0"/>
              </a:spcBef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7) представление прочих видов услуг (группы 96.02, 96.04).</a:t>
            </a: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 2.1 статьи 2 Закона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ХМАО - Югры от 30.12.2008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166-</a:t>
            </a:r>
            <a:r>
              <a:rPr lang="ru-RU" sz="16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(ред. от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27.10.2022) 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ставках  налога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уплачиваемого  в  связи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применением  упрощенной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системы налогообложения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219199"/>
          </a:xfrm>
        </p:spPr>
        <p:txBody>
          <a:bodyPr vert="horz" lIns="104290" tIns="52145" rIns="104290" bIns="52145" rtlCol="0" anchor="ctr">
            <a:normAutofit/>
          </a:bodyPr>
          <a:lstStyle/>
          <a:p>
            <a:pPr algn="ctr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Пониженные ставки по УСН </a:t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(объект налогообложения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доходы)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500661" y="5940871"/>
            <a:ext cx="8996365" cy="1296144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4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156" y="1692399"/>
            <a:ext cx="9937104" cy="5581488"/>
          </a:xfrm>
        </p:spPr>
        <p:txBody>
          <a:bodyPr vert="horz" lIns="104290" tIns="52145" rIns="104290" bIns="52145" rtlCol="0">
            <a:noAutofit/>
          </a:bodyPr>
          <a:lstStyle/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 smtClean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r>
              <a:rPr lang="ru-RU" sz="24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24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процент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2022 - 2024 годы </a:t>
            </a:r>
            <a:r>
              <a:rPr lang="ru-RU" sz="24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установлена для организаций и индивидуальных предпринимателей:</a:t>
            </a:r>
          </a:p>
          <a:p>
            <a:pPr marL="0" indent="457132" algn="just">
              <a:spcBef>
                <a:spcPct val="0"/>
              </a:spcBef>
            </a:pP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являющихся правообладателями программ для электронных вычислительных машин, включенных в единый реестр российских программ для электронных вычислительных машин и баз данных, и (или) получивших документ о государственной аккредитации организации, осуществляющей деятельность в области информационных технологий.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endParaRPr lang="ru-RU" sz="2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endParaRPr lang="ru-RU" sz="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endParaRPr lang="ru-RU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 2.3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статьи 2 Закона ХМАО - Югры от 30.12.2008 №</a:t>
            </a:r>
            <a:r>
              <a:rPr lang="en-US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166-</a:t>
            </a:r>
            <a:r>
              <a:rPr lang="ru-RU" sz="16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(ред. от 27.10.2022) 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ставках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налога, 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уплачиваемого  в  связи  с  применением  </a:t>
            </a: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упрощенной</a:t>
            </a:r>
          </a:p>
          <a:p>
            <a:pPr marL="0" algn="just">
              <a:lnSpc>
                <a:spcPct val="110000"/>
              </a:lnSpc>
              <a:spcBef>
                <a:spcPct val="0"/>
              </a:spcBef>
            </a:pPr>
            <a:r>
              <a:rPr lang="ru-RU" sz="16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системы налогообложения</a:t>
            </a:r>
            <a:r>
              <a:rPr lang="ru-RU" sz="16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indent="457132" algn="just">
              <a:lnSpc>
                <a:spcPct val="110000"/>
              </a:lnSpc>
              <a:spcBef>
                <a:spcPct val="0"/>
              </a:spcBef>
            </a:pPr>
            <a:endParaRPr lang="ru-RU" sz="2000" b="0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3606" y="207986"/>
            <a:ext cx="8921178" cy="1219199"/>
          </a:xfrm>
        </p:spPr>
        <p:txBody>
          <a:bodyPr vert="horz" lIns="104290" tIns="52145" rIns="104290" bIns="52145" rtlCol="0" anchor="ctr">
            <a:normAutofit/>
          </a:bodyPr>
          <a:lstStyle/>
          <a:p>
            <a:pPr algn="ctr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Пониженные ставки по УСН </a:t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(объект налогообложения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доходы)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4" y="6660952"/>
            <a:ext cx="724718" cy="696626"/>
          </a:xfrm>
          <a:prstGeom prst="rect">
            <a:avLst/>
          </a:prstGeom>
        </p:spPr>
        <p:txBody>
          <a:bodyPr lIns="104290" tIns="52145" rIns="104290" bIns="52145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500661" y="6084887"/>
            <a:ext cx="8996365" cy="115212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46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Занижение выручки в результате </a:t>
            </a:r>
            <a:r>
              <a:rPr lang="ru-RU" alt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неотражения</a:t>
            </a: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операций, совершенных с применением контрольно-кассовой техники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(УСН, ЕСХН)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Операции с использованием ККТ, совершенные в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безналичной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форме,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отражаются в операциях по банковским счетам налогоплательщика (</a:t>
            </a:r>
            <a:r>
              <a:rPr lang="ru-RU" altLang="ru-RU" sz="2400" b="1" dirty="0" err="1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эквайринг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Операции с использованием ККТ,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совершенные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наличной форме, должны учитываться  дополнительно к операциям, отраженным  по счетам налогоплательщика в банках.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Налоговые органы располагают доступом к операциям, совершенным с использованием ККТ налогоплательщика.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97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6279" y="252239"/>
            <a:ext cx="9550144" cy="934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Порядок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применения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пониженных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ставок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УСН</a:t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(по видам деятельности)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20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2" name="Picture 3" descr="Z:\Мои документы\success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37" y="1438537"/>
            <a:ext cx="513680" cy="51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Надпись 2"/>
          <p:cNvSpPr txBox="1">
            <a:spLocks noChangeArrowheads="1"/>
          </p:cNvSpPr>
          <p:nvPr/>
        </p:nvSpPr>
        <p:spPr bwMode="auto">
          <a:xfrm>
            <a:off x="1530277" y="1296956"/>
            <a:ext cx="8763396" cy="183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365F91"/>
                </a:solidFill>
                <a:latin typeface="Times New Roman" pitchFamily="18" charset="0"/>
                <a:cs typeface="Times New Roman" pitchFamily="18" charset="0"/>
              </a:rPr>
              <a:t>Льготный вид деятельности должен являться для  налогоплательщика основным, соответствующим присвоенному в установленном порядке коду Общероссийского классификатора видов экономической деятельности.</a:t>
            </a:r>
            <a:endParaRPr lang="ru-RU" altLang="ru-RU" sz="2400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5" name="Picture 3" descr="Z:\Мои документы\success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37" y="3276575"/>
            <a:ext cx="513680" cy="51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942087" y="1026684"/>
            <a:ext cx="9115148" cy="36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600" dirty="0" smtClean="0">
              <a:solidFill>
                <a:prstClr val="black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4" name="Надпись 2"/>
          <p:cNvSpPr txBox="1">
            <a:spLocks noChangeArrowheads="1"/>
          </p:cNvSpPr>
          <p:nvPr/>
        </p:nvSpPr>
        <p:spPr bwMode="auto">
          <a:xfrm>
            <a:off x="1602285" y="3276575"/>
            <a:ext cx="8712968" cy="111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defTabSz="1008126" fontAlgn="auto">
              <a:spcBef>
                <a:spcPts val="0"/>
              </a:spcBef>
              <a:spcAft>
                <a:spcPts val="1200"/>
              </a:spcAft>
            </a:pPr>
            <a:r>
              <a:rPr lang="ru-RU" altLang="ru-RU" sz="2400" b="1" dirty="0" smtClean="0">
                <a:solidFill>
                  <a:srgbClr val="365F91"/>
                </a:solidFill>
                <a:latin typeface="Times New Roman" pitchFamily="18" charset="0"/>
                <a:cs typeface="Times New Roman" pitchFamily="18" charset="0"/>
              </a:rPr>
              <a:t>Доходы от видов деятельности, по которым предусмотрена пониженная ставка, должны составлять не менее 70 процентов от всех доходов налогоплательщика.</a:t>
            </a:r>
          </a:p>
          <a:p>
            <a:pPr defTabSz="1008126" fontAlgn="auto">
              <a:lnSpc>
                <a:spcPct val="115000"/>
              </a:lnSpc>
              <a:spcBef>
                <a:spcPts val="0"/>
              </a:spcBef>
              <a:spcAft>
                <a:spcPts val="1103"/>
              </a:spcAft>
            </a:pPr>
            <a:endParaRPr lang="ru-RU" altLang="ru-RU" sz="24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594172" y="6012879"/>
            <a:ext cx="9145016" cy="102440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Основание: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 ХМАО - </a:t>
            </a:r>
            <a:r>
              <a:rPr lang="ru-RU" sz="1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Югры от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21.12.2004 </a:t>
            </a:r>
            <a:r>
              <a:rPr lang="ru-RU" sz="1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82-оз (ред. от 27.10.2022)</a:t>
            </a:r>
            <a:endParaRPr lang="ru-RU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налоговых льготах в Ханты-Мансийском автономном округе – Югры».</a:t>
            </a:r>
          </a:p>
          <a:p>
            <a:endParaRPr lang="ru-RU" altLang="ru-RU" sz="16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" name="Надпись 2"/>
          <p:cNvSpPr txBox="1">
            <a:spLocks noChangeArrowheads="1"/>
          </p:cNvSpPr>
          <p:nvPr/>
        </p:nvSpPr>
        <p:spPr bwMode="auto">
          <a:xfrm>
            <a:off x="1563296" y="4498851"/>
            <a:ext cx="8730377" cy="128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defTabSz="1008126" fontAlgn="auto">
              <a:spcBef>
                <a:spcPts val="0"/>
              </a:spcBef>
              <a:spcAft>
                <a:spcPts val="1200"/>
              </a:spcAft>
            </a:pPr>
            <a:r>
              <a:rPr lang="ru-RU" altLang="ru-RU" sz="2400" b="1" dirty="0" smtClean="0">
                <a:solidFill>
                  <a:srgbClr val="365F91"/>
                </a:solidFill>
                <a:latin typeface="Times New Roman" pitchFamily="18" charset="0"/>
                <a:cs typeface="Times New Roman" pitchFamily="18" charset="0"/>
              </a:rPr>
              <a:t>Пониженная </a:t>
            </a:r>
            <a:r>
              <a:rPr lang="ru-RU" altLang="ru-RU" sz="2400" b="1" dirty="0">
                <a:solidFill>
                  <a:srgbClr val="365F91"/>
                </a:solidFill>
                <a:latin typeface="Times New Roman" pitchFamily="18" charset="0"/>
                <a:cs typeface="Times New Roman" pitchFamily="18" charset="0"/>
              </a:rPr>
              <a:t>ставка указывается налогоплательщиком самостоятельно в налоговой </a:t>
            </a:r>
            <a:r>
              <a:rPr lang="ru-RU" altLang="ru-RU" sz="2400" b="1" dirty="0" smtClean="0">
                <a:solidFill>
                  <a:srgbClr val="365F91"/>
                </a:solidFill>
                <a:latin typeface="Times New Roman" pitchFamily="18" charset="0"/>
                <a:cs typeface="Times New Roman" pitchFamily="18" charset="0"/>
              </a:rPr>
              <a:t>декларации (заявительный характер).</a:t>
            </a:r>
          </a:p>
          <a:p>
            <a:pPr defTabSz="1008126" fontAlgn="auto">
              <a:lnSpc>
                <a:spcPct val="115000"/>
              </a:lnSpc>
              <a:spcBef>
                <a:spcPts val="0"/>
              </a:spcBef>
              <a:spcAft>
                <a:spcPts val="1103"/>
              </a:spcAft>
            </a:pPr>
            <a:endParaRPr lang="ru-RU" altLang="ru-RU" sz="24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3" name="Picture 3" descr="Z:\Мои документы\success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37" y="4626674"/>
            <a:ext cx="513680" cy="51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Надпись 2"/>
          <p:cNvSpPr txBox="1">
            <a:spLocks noChangeArrowheads="1"/>
          </p:cNvSpPr>
          <p:nvPr/>
        </p:nvSpPr>
        <p:spPr bwMode="auto">
          <a:xfrm>
            <a:off x="544760" y="6012879"/>
            <a:ext cx="8996365" cy="112427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877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324247"/>
            <a:ext cx="9550144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720291"/>
            <a:ext cx="9752272" cy="396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Неправомерное применение УСН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Превышение доходов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налогоплательщика УСН установленного ограничения влечет утрату права на применение УСН с начала квартала, в котором допущено превышение: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год –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200 млн. рублей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год –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219,2 млн. рублей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совмещении УСН и ПСН для целей соблюдения ограничения учитываются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общие доходы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двум режимам налогообложения. 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открытии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филиала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 утрачивает право</a:t>
            </a:r>
            <a:r>
              <a:rPr lang="en-US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применения УСН с начала квартала, в котором произошло открытие филиала.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Организации,  в  которых  доля  участия  других  организаций составляет 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более  25%,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утрачивают  право применения УСН  с начала  квартала, в котором произошло превышение указанной доли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.    Ограничение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распространяется  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на      организации, учрежденные    общественными     организациями      инвалидов, 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научными      и     бюджетными     учреждениями,     организации потребительской кооперации. </a:t>
            </a: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06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Неправомерное применение ПСН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0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Превышение доходов налогоплательщика ПСН </a:t>
            </a: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 млн. рублей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влечет утрату права на применение ПСН с начала налогового периода, на который выдан патент.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совмещении УСН и ПСН для целей соблюдения ограничения учитываются </a:t>
            </a: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общие доходы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двум режимам налогообложения. 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Занижение площади объекта ПСН (площади торгового зала объекта розничной торговли, зала обслуживания посетителей объекта общественного питания) проводит к  необходимости отражения всего полученного дохода по совмещаемому режиму налогообложения.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Налогоплательщикам ПСН </a:t>
            </a: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запрещена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торговля отдельными 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группами маркированных товаров: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обувные товары;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лекарственные средства;</a:t>
            </a:r>
          </a:p>
          <a:p>
            <a:pPr marL="342900" indent="-342900" algn="just" defTabSz="1008126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меховые изделия.</a:t>
            </a: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667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65501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Нарушения при совмещении ПСН с иными режимами налогообложения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6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случае,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ПСН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применяется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начала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налогового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периода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начала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календарного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года,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момента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регистрации</a:t>
            </a:r>
            <a:r>
              <a:rPr lang="ru-RU" alt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индивидуального предпринимателя), либо имеется временной интервал между окончанием действия одного и началом действия следующего патента,  </a:t>
            </a: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доходы за период, в котором не применялся ПСН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должны отражаться по совмещаемому режиму налогообложения.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Отражению по совмещаемому режиму подлежит доход, </a:t>
            </a: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относящийся к видам деятельности, переведенным на ПСН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(например при получении патента на розничную торговлю доходы,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полученные</a:t>
            </a:r>
            <a:r>
              <a:rPr lang="ru-RU" altLang="ru-RU" sz="1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</a:t>
            </a:r>
            <a:r>
              <a:rPr lang="ru-RU" altLang="ru-RU" sz="1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договорам</a:t>
            </a:r>
            <a:r>
              <a:rPr lang="ru-RU" altLang="ru-RU" sz="1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поставки,</a:t>
            </a:r>
            <a:r>
              <a:rPr lang="ru-RU" altLang="ru-RU" sz="11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исполнению</a:t>
            </a:r>
            <a:r>
              <a:rPr lang="ru-RU" altLang="ru-RU" sz="11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государственных или  муниципальных  контрактов,   не  относятся  к   розничной торговле  в  целях  применения ПСН  и подлежат  отражению по совмещаемому режиму налогообложения.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28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324247"/>
            <a:ext cx="95501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828303"/>
            <a:ext cx="9655013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Нарушения при применении ЕСХН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6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8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Доля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доходов от реализации произведенной сельскохозяйственной продукции, услуг оказываемых сельскохозяйственным производителям, реализации уловов водных биологических ресурсов должна составлять не менее 70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процентов. Несоблюдение данного требования влечен утрату права на применение ЕСХН с начала налогового периода, в котором допущено нарушение. 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Представление деклараций с нулевыми доходами ведет к утрате права применения ЕСХН.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Налогоплательщики  ЕСХН  являются  плательщиками  НДС, исключение  –   воспользовавшиеся   правом   освобождения    от исполнения обязанностей плательщика НДС  в соответствии  со статьей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145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Налогового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кодекса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Российской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Федерации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altLang="ru-RU" sz="18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годовым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доходом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не более 60 млн. рублей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 01.01.2022).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5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324247"/>
            <a:ext cx="95501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828303"/>
            <a:ext cx="9655013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Нарушения при применении НПД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Выполнение налогоплательщиком работ, оказание услуг, заказчиком которых выступает действующий или бывший работодатель.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Невыдача покупателю (заказчику) чека за оказанную услугу влечет привлечение налогоплательщика НПД к ответственности в соответствии со статьей 129.13 Налогового кодекса Российской Федерации.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Совмещение  НПД  с  иными  режимами  налогообложения  влечет утрату  права  на  применение  НПД.   Исключение  –  плательщики УСН и ЕСХН, переходящие на НПД, имеют право в течение 30 дней с  момента регистрации в качестве плательщика НПД  представить уведомление   об   отказе   от   применения   УСН  либо  ЕСХН  и продолжить применение НПД.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3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1458268" y="3492599"/>
            <a:ext cx="8382768" cy="1260475"/>
          </a:xfrm>
        </p:spPr>
        <p:txBody>
          <a:bodyPr/>
          <a:lstStyle/>
          <a:p>
            <a:pPr algn="ctr" defTabSz="468505">
              <a:defRPr/>
            </a:pPr>
            <a:r>
              <a:rPr 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Благодарим </a:t>
            </a: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 !</a:t>
            </a:r>
          </a:p>
        </p:txBody>
      </p:sp>
      <p:pic>
        <p:nvPicPr>
          <p:cNvPr id="430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6620" y="756295"/>
            <a:ext cx="1770186" cy="189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974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Неотражение</a:t>
            </a: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выручки, полученной при реализации продукции по агентским договорам (например, реализация товаров через </a:t>
            </a:r>
            <a:r>
              <a:rPr lang="ru-RU" altLang="ru-RU" sz="26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маркетплейсы</a:t>
            </a:r>
            <a:r>
              <a:rPr lang="ru-RU" altLang="ru-RU" sz="2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6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Вайлдберриз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Озон и т.д.)</a:t>
            </a:r>
            <a:endParaRPr lang="ru-RU" altLang="ru-RU" sz="2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Реализация товаров через </a:t>
            </a:r>
            <a:r>
              <a:rPr lang="ru-RU" altLang="ru-RU" sz="2400" b="1" dirty="0" err="1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маркетплейсы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осуществляется  как правило по агентским договорам, договора комиссии, т.е. не являются покупателями. </a:t>
            </a:r>
            <a:endParaRPr lang="ru-RU" altLang="ru-RU" sz="16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Налогоплательщики доходы по реализации товаров по кассовому методу – в момент перечисления средств на счет принципала со счета агента (комиссионера).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агент перечисляет на счет принципала выручку за минусом агентского (комиссионного) вознаграждения, такое вознаграждение также должно включаться в доходы принципала.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 формировании  электронных чеков  агентом  указывается 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ИНН продавца, и общая сума произведенной оплаты, налоговые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органы  имеют  доступ  к  данной  информации  и  осуществляют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контроль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полноты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отражения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выручки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налоговых</a:t>
            </a:r>
            <a:r>
              <a:rPr lang="ru-RU" sz="1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декларациях.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49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Неотражение</a:t>
            </a: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индивидуальными предпринимателями выручки от реализации недвижимости, основных средств </a:t>
            </a: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(УСН, ЕСХН)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0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объект недвижимости, транспортное средство ранее использовались в предпринимательской деятельности, то его реализация включается в доходы по УСН независимо от срока владения объектом основных средств.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объект недвижимости, транспортное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средство ранее не использовались </a:t>
            </a:r>
            <a:r>
              <a:rPr lang="ru-RU" altLang="ru-RU" sz="2400" b="1" dirty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предпринимательской деятельности,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доходы от его реализации отражаются в декларациях по НДФЛ только  в случае, если срок владения данным имуществом менее 3 лет.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1600" b="1" dirty="0" smtClean="0">
              <a:solidFill>
                <a:srgbClr val="E50515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E5051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Доходы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реализация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недвижимости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транспортных</a:t>
            </a:r>
            <a:r>
              <a:rPr lang="ru-RU" altLang="ru-RU" sz="15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</a:t>
            </a:r>
            <a:r>
              <a:rPr lang="ru-RU" altLang="ru-RU" sz="16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являются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объектами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налогообложения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НПД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подлежат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учету</a:t>
            </a:r>
            <a:r>
              <a:rPr lang="ru-RU" altLang="ru-RU" sz="22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</a:t>
            </a:r>
          </a:p>
          <a:p>
            <a:pPr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правилам, установленным для НДФЛ.</a:t>
            </a:r>
            <a:endParaRPr lang="ru-RU" altLang="ru-RU" sz="2400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211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247" y="180230"/>
            <a:ext cx="9550144" cy="920849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Основные нарушения при применении СНР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732247" y="972319"/>
            <a:ext cx="975227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Неотражение</a:t>
            </a:r>
            <a:r>
              <a:rPr lang="ru-RU" altLang="ru-RU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доходах полученных субсидий</a:t>
            </a:r>
          </a:p>
          <a:p>
            <a:pPr algn="ctr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lang="ru-RU" altLang="ru-RU" sz="2400" b="1" dirty="0" smtClean="0">
                <a:solidFill>
                  <a:srgbClr val="005AA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Необходимость и порядок отражения субсидий в налоговой базе зависит от вида полученных субсидий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E50515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По общему правилу субсидии, прямо не указанные в статье 251 Налогового кодекса Российской Федерации, подлежат включению в налоговую базу по УСН и ЕСХН. </a:t>
            </a:r>
            <a:endParaRPr lang="ru-RU" sz="2400" b="1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defTabSz="1008126" fontAlgn="auto">
              <a:spcBef>
                <a:spcPts val="0"/>
              </a:spcBef>
              <a:spcAft>
                <a:spcPts val="0"/>
              </a:spcAft>
            </a:pPr>
            <a:endParaRPr lang="ru-RU" altLang="ru-RU" sz="2400" b="1" dirty="0" smtClean="0">
              <a:solidFill>
                <a:srgbClr val="005AA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035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66181" y="1771650"/>
            <a:ext cx="3816424" cy="4673277"/>
          </a:xfrm>
        </p:spPr>
        <p:txBody>
          <a:bodyPr/>
          <a:lstStyle/>
          <a:p>
            <a:pPr marL="0" lvl="0" algn="just" eaLnBrk="1" hangingPunct="1">
              <a:spcBef>
                <a:spcPct val="0"/>
              </a:spcBef>
            </a:pPr>
            <a:r>
              <a:rPr lang="ru-RU" sz="19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Субсидии, полученные из федерального или регионального бюджета в связи с неблагоприятной ситуацией, связанной с распространением новой </a:t>
            </a:r>
            <a:r>
              <a:rPr lang="ru-RU" sz="1900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19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инфекции </a:t>
            </a:r>
            <a:r>
              <a:rPr lang="ru-RU" sz="19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(подпункт 60 пункта 1 статьи 251 Налогового кодекса Российской Федерации).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396256"/>
            <a:ext cx="8580438" cy="720079"/>
          </a:xfrm>
        </p:spPr>
        <p:txBody>
          <a:bodyPr/>
          <a:lstStyle/>
          <a:p>
            <a:pPr algn="ctr"/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Порядок налогообложения субсидий, полученных налогоплательщиками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УСН и ЕСХН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ED4219-446A-426A-A009-3E54DEF2281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5" name="Заголовок 2"/>
          <p:cNvSpPr txBox="1">
            <a:spLocks/>
          </p:cNvSpPr>
          <p:nvPr/>
        </p:nvSpPr>
        <p:spPr bwMode="auto">
          <a:xfrm>
            <a:off x="954212" y="1260351"/>
            <a:ext cx="858043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ctr" anchorCtr="0" compatLnSpc="1">
            <a:prstTxWarp prst="textNoShape">
              <a:avLst/>
            </a:prstTxWarp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включаются в доходы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1"/>
          <p:cNvSpPr txBox="1">
            <a:spLocks/>
          </p:cNvSpPr>
          <p:nvPr/>
        </p:nvSpPr>
        <p:spPr bwMode="auto">
          <a:xfrm>
            <a:off x="522165" y="6732959"/>
            <a:ext cx="928903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t" anchorCtr="0" compatLnSpc="1">
            <a:prstTxWarp prst="textNoShape">
              <a:avLst/>
            </a:prstTxWarp>
          </a:bodyPr>
          <a:lstStyle>
            <a:lvl1pPr marL="363538" indent="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600" b="1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tabLst/>
              <a:defRPr sz="2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2988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defRPr sz="16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393700" algn="l" defTabSz="1042988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иных случаях субсидии учитываются </a:t>
            </a:r>
            <a:r>
              <a:rPr lang="ru-RU" sz="1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доходах </a:t>
            </a: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УСН на </a:t>
            </a:r>
            <a:r>
              <a:rPr lang="ru-RU" sz="1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дату получения.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 bwMode="auto">
          <a:xfrm>
            <a:off x="4842644" y="1771650"/>
            <a:ext cx="4968553" cy="4673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3" tIns="52152" rIns="104303" bIns="52152" numCol="1" anchor="t" anchorCtr="0" compatLnSpc="1">
            <a:prstTxWarp prst="textNoShape">
              <a:avLst/>
            </a:prstTxWarp>
          </a:bodyPr>
          <a:lstStyle>
            <a:lvl1pPr marL="363538" indent="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600" b="1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tabLst/>
              <a:defRPr sz="2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2988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defRPr sz="16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393700" algn="l" defTabSz="1042988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algn="just" eaLnBrk="1" hangingPunct="1">
              <a:spcBef>
                <a:spcPct val="0"/>
              </a:spcBef>
            </a:pP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Субсидии, относящиеся к средствам целевого финансирования </a:t>
            </a:r>
            <a:r>
              <a:rPr lang="ru-RU" sz="1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(подпункт </a:t>
            </a:r>
            <a:r>
              <a:rPr lang="ru-RU" sz="1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 пункта 1 статьи </a:t>
            </a:r>
            <a:r>
              <a:rPr lang="ru-RU" sz="1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251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Налогового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кодекса</a:t>
            </a:r>
            <a:r>
              <a:rPr lang="ru-RU" sz="1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Федерации):</a:t>
            </a:r>
            <a:endParaRPr lang="ru-RU" sz="18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algn="just" eaLnBrk="1" hangingPunct="1">
              <a:spcBef>
                <a:spcPct val="0"/>
              </a:spcBef>
            </a:pP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субсидии, предоставленные бюджетным учреждениям и автономным учреждениям;</a:t>
            </a:r>
          </a:p>
          <a:p>
            <a:pPr marL="0" lvl="0" algn="just" eaLnBrk="1" hangingPunct="1">
              <a:spcBef>
                <a:spcPct val="0"/>
              </a:spcBef>
            </a:pP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гранты,  полученные  в  форме  субсидий,  если  указанные гранты удовлетворяют условиям, отраженным в указанном подпункте Налогового кодекса Российской Федерации;</a:t>
            </a:r>
          </a:p>
          <a:p>
            <a:pPr marL="0" lvl="0" algn="just" eaLnBrk="1" hangingPunct="1">
              <a:spcBef>
                <a:spcPct val="0"/>
              </a:spcBef>
            </a:pP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субсидии, полученные </a:t>
            </a: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возмещение </a:t>
            </a:r>
            <a:r>
              <a:rPr lang="ru-RU" sz="18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определенных расходов</a:t>
            </a: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указанных в </a:t>
            </a:r>
            <a:r>
              <a:rPr lang="ru-RU" sz="1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статье 270 Налогового кодекса Российской Федерации </a:t>
            </a: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(за исключение расходов по </a:t>
            </a:r>
            <a:r>
              <a:rPr lang="ru-RU" sz="18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приобретению, </a:t>
            </a:r>
            <a:r>
              <a:rPr lang="ru-RU" sz="1800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созданию амортизируемого имущества, на достройку, дооборудование, реконструкцию, модернизацию, техническое перевооружение объектов основных средств).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38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396255"/>
            <a:ext cx="9550144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Порядок налогообложения субсидий, полученных налогоплательщиками УСН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Субсидии на возмещение затрат</a:t>
            </a:r>
            <a:endParaRPr lang="ru-RU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4" name="Надпись 2"/>
          <p:cNvSpPr txBox="1">
            <a:spLocks noChangeArrowheads="1"/>
          </p:cNvSpPr>
          <p:nvPr/>
        </p:nvSpPr>
        <p:spPr bwMode="auto">
          <a:xfrm>
            <a:off x="738188" y="1836415"/>
            <a:ext cx="482453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объект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налогообложения доходы, уменьшенные на величину расходов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Субсидия учитывается в доходах на дату ее получения.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Расходы за счет субсидии учитываются на дату приобретения (основных средств, материалов и т.д.).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Подлежат отражению в разделе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2.2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налоговой декларации по УСН, а также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КУДИР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 УСН.</a:t>
            </a:r>
          </a:p>
        </p:txBody>
      </p:sp>
      <p:sp>
        <p:nvSpPr>
          <p:cNvPr id="37" name="Надпись 2"/>
          <p:cNvSpPr txBox="1">
            <a:spLocks noChangeArrowheads="1"/>
          </p:cNvSpPr>
          <p:nvPr/>
        </p:nvSpPr>
        <p:spPr bwMode="auto">
          <a:xfrm>
            <a:off x="738188" y="5220791"/>
            <a:ext cx="8996365" cy="208823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Субсидии</a:t>
            </a:r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, полученные в соответствии с Федеральным законом «О развитии малого и среднего предпринимательства в Российской Федерации» отражаются в составе доходов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пропорционально расходам</a:t>
            </a:r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, фактически осуществленным за счет этого источника, но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не более двух налоговых периодов с даты получения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Указанный порядок применяется в том числе и при получении субсидий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в целях возмещения расходов налогоплательщика</a:t>
            </a:r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, произведенных в налоговом периоде до получения средств субсидий в этом же налоговом периоде.</a:t>
            </a:r>
          </a:p>
          <a:p>
            <a:pPr algn="just"/>
            <a:endParaRPr lang="ru-RU" sz="1800" dirty="0">
              <a:solidFill>
                <a:srgbClr val="0070C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algn="just"/>
            <a:endParaRPr lang="ru-RU" sz="1800" dirty="0">
              <a:solidFill>
                <a:srgbClr val="0070C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</p:txBody>
      </p:sp>
      <p:sp>
        <p:nvSpPr>
          <p:cNvPr id="12" name="Надпись 2"/>
          <p:cNvSpPr txBox="1">
            <a:spLocks noChangeArrowheads="1"/>
          </p:cNvSpPr>
          <p:nvPr/>
        </p:nvSpPr>
        <p:spPr bwMode="auto">
          <a:xfrm>
            <a:off x="5778748" y="1836415"/>
            <a:ext cx="4176464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объект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налогообложения доходы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sz="2000" b="1" dirty="0">
              <a:solidFill>
                <a:srgbClr val="0070C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Субсидия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 учитывается  в  доходах  на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дату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 ее 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получения.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Расходы   за   счет   субсидии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НЕ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учитываются.</a:t>
            </a:r>
          </a:p>
          <a:p>
            <a:pPr marL="0" indent="0">
              <a:spcAft>
                <a:spcPts val="0"/>
              </a:spcAft>
              <a:buNone/>
            </a:pPr>
            <a:endParaRPr lang="ru-RU" sz="2000" dirty="0" smtClean="0">
              <a:solidFill>
                <a:srgbClr val="0070C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Подлежат 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отражению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 в 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разделе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2.1.1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налоговой декларации по УСН, а также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КУДИР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 УСН.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40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396255"/>
            <a:ext cx="9550144" cy="1152128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Особенности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отражения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отдельных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видов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субсидий</a:t>
            </a:r>
            <a:endParaRPr lang="ru-RU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831014"/>
              </p:ext>
            </p:extLst>
          </p:nvPr>
        </p:nvGraphicFramePr>
        <p:xfrm>
          <a:off x="882204" y="1332360"/>
          <a:ext cx="8928992" cy="599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0270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Вид субсидий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отражения доходов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68784">
                <a:tc>
                  <a:txBody>
                    <a:bodyPr/>
                    <a:lstStyle/>
                    <a:p>
                      <a:pPr algn="just"/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Субсидии, полученные в соответствии с Федеральным законом «О развитии малого и среднего предпринимательства в Российской Федерации»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1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Отражаются в составе доходов пропорционально расходам, фактически осуществленным за счет этого источника, но не более двух налоговых периодов с даты получения</a:t>
                      </a:r>
                      <a:endParaRPr lang="ru-RU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68784">
                <a:tc>
                  <a:txBody>
                    <a:bodyPr/>
                    <a:lstStyle/>
                    <a:p>
                      <a:pPr marL="0" algn="just" defTabSz="1043056" rtl="0" eaLnBrk="1" latinLnBrk="0" hangingPunct="1"/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Субсидии на содействие </a:t>
                      </a:r>
                      <a:r>
                        <a:rPr lang="ru-RU" sz="21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самозанятости</a:t>
                      </a:r>
                      <a:r>
                        <a:rPr lang="ru-RU" sz="21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безработных и финансовую поддержку по сертификатам на привлечение трудовых ресурсов</a:t>
                      </a:r>
                      <a:endParaRPr lang="ru-RU" sz="2100" b="1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Отражаются в составе доходов пропорционально расходам, фактически осуществленным за счет этого источника, но не более трех налоговых периодов с даты получения</a:t>
                      </a:r>
                      <a:endParaRPr lang="ru-RU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4382">
                <a:tc gridSpan="2">
                  <a:txBody>
                    <a:bodyPr/>
                    <a:lstStyle/>
                    <a:p>
                      <a:pPr marL="0" indent="0" algn="just">
                        <a:lnSpc>
                          <a:spcPct val="110000"/>
                        </a:lnSpc>
                        <a:spcBef>
                          <a:spcPct val="0"/>
                        </a:spcBef>
                      </a:pPr>
                      <a:endParaRPr lang="ru-RU" sz="2000" b="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ct val="110000"/>
                        </a:lnSpc>
                        <a:spcBef>
                          <a:spcPct val="0"/>
                        </a:spcBef>
                      </a:pPr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Основание: </a:t>
                      </a:r>
                    </a:p>
                    <a:p>
                      <a:pPr marL="0" indent="0" algn="just">
                        <a:lnSpc>
                          <a:spcPct val="110000"/>
                        </a:lnSpc>
                        <a:spcBef>
                          <a:spcPct val="0"/>
                        </a:spcBef>
                      </a:pPr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Пункт 1 статьи 346.17 Налогового кодекса Российской Федерации.</a:t>
                      </a:r>
                    </a:p>
                    <a:p>
                      <a:pPr marL="0" indent="0" algn="just">
                        <a:lnSpc>
                          <a:spcPct val="110000"/>
                        </a:lnSpc>
                        <a:spcBef>
                          <a:spcPct val="0"/>
                        </a:spcBef>
                      </a:pPr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Пункт 5 статьи 346.5 Налогового кодекса Российской Федерации.</a:t>
                      </a:r>
                      <a:endParaRPr lang="ru-RU" sz="2000" b="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69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8188" y="396255"/>
            <a:ext cx="9550144" cy="86409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налогообложения субсидий, полученных налогоплательщиками ПСН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734553" y="6660951"/>
            <a:ext cx="724718" cy="696626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4" name="Надпись 2"/>
          <p:cNvSpPr txBox="1">
            <a:spLocks noChangeArrowheads="1"/>
          </p:cNvSpPr>
          <p:nvPr/>
        </p:nvSpPr>
        <p:spPr bwMode="auto">
          <a:xfrm>
            <a:off x="738188" y="1620391"/>
            <a:ext cx="900100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Субсидия  не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является доходом, полученным от осуществления предпринимательской деятельности по ПСН.</a:t>
            </a:r>
          </a:p>
          <a:p>
            <a:pPr>
              <a:spcAft>
                <a:spcPts val="600"/>
              </a:spcAft>
            </a:pPr>
            <a:endParaRPr lang="ru-RU" sz="2400" b="1" dirty="0">
              <a:solidFill>
                <a:srgbClr val="005AA9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lvl="0" algn="just">
              <a:spcAft>
                <a:spcPts val="600"/>
              </a:spcAft>
            </a:pP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В случае совмещения ПСН и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УСН (либо ПСН и ЕСХН), 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полученная субсидия подлежит обложению в рамках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УСН (либо ЕСХН).</a:t>
            </a:r>
            <a:endParaRPr lang="ru-RU" sz="2400" b="1" dirty="0">
              <a:solidFill>
                <a:srgbClr val="005AA9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lvl="0">
              <a:spcAft>
                <a:spcPts val="600"/>
              </a:spcAft>
            </a:pPr>
            <a:endParaRPr lang="ru-RU" sz="2400" b="1" dirty="0">
              <a:solidFill>
                <a:srgbClr val="005AA9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  <a:p>
            <a:pPr lvl="0" algn="just">
              <a:spcAft>
                <a:spcPts val="600"/>
              </a:spcAft>
            </a:pP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В случае совмещения ПСН и ОСН, полученная субсидия подлежит обложению в рамках общего режима налогообложения </a:t>
            </a:r>
            <a:r>
              <a:rPr lang="ru-RU" sz="2400" b="1" dirty="0" smtClean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(по НДФЛ</a:t>
            </a:r>
            <a:r>
              <a:rPr lang="ru-RU" sz="2400" b="1" dirty="0">
                <a:solidFill>
                  <a:srgbClr val="005AA9"/>
                </a:solidFill>
                <a:latin typeface="Times New Roman" pitchFamily="18" charset="0"/>
                <a:ea typeface="Roboto Medium" panose="02000000000000000000" pitchFamily="2" charset="0"/>
                <a:cs typeface="Times New Roman" pitchFamily="18" charset="0"/>
              </a:rPr>
              <a:t>).</a:t>
            </a:r>
          </a:p>
          <a:p>
            <a:pPr marL="0" indent="0">
              <a:spcAft>
                <a:spcPts val="600"/>
              </a:spcAft>
              <a:buNone/>
            </a:pPr>
            <a:endParaRPr lang="ru-RU" sz="2000" dirty="0">
              <a:solidFill>
                <a:srgbClr val="0070C0"/>
              </a:solidFill>
              <a:latin typeface="Times New Roman" pitchFamily="18" charset="0"/>
              <a:ea typeface="Roboto Medium" panose="02000000000000000000" pitchFamily="2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trans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887" b="7224"/>
          <a:stretch/>
        </p:blipFill>
        <p:spPr bwMode="auto">
          <a:xfrm>
            <a:off x="1" y="-1141"/>
            <a:ext cx="1242243" cy="93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13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33718</TotalTime>
  <Words>2630</Words>
  <Application>Microsoft Office PowerPoint</Application>
  <PresentationFormat>Произвольный</PresentationFormat>
  <Paragraphs>274</Paragraphs>
  <Slides>26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Present_FNS2012_A4</vt:lpstr>
      <vt:lpstr>Презентация PowerPoint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Порядок налогообложения субсидий, полученных налогоплательщиками УСН и ЕСХН</vt:lpstr>
      <vt:lpstr>Порядок налогообложения субсидий, полученных налогоплательщиками УСН Субсидии на возмещение затрат</vt:lpstr>
      <vt:lpstr>   Особенности отражения отдельных видов субсидий</vt:lpstr>
      <vt:lpstr>Порядок налогообложения субсидий, полученных налогоплательщиками ПСН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Ставки для плательщиков УСН</vt:lpstr>
      <vt:lpstr>Ставки для плательщиков УСН</vt:lpstr>
      <vt:lpstr>Пониженные ставки по УСН  (объект налогообложения доходы)</vt:lpstr>
      <vt:lpstr>Пониженные ставки по УСН  (объект налогообложения доходы)</vt:lpstr>
      <vt:lpstr>Пониженные ставки по УСН  (объект налогообложения доходы)</vt:lpstr>
      <vt:lpstr>  Порядок применения пониженных ставок по УСН (по видам деятельности)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Основные нарушения при применении СНР</vt:lpstr>
      <vt:lpstr>Благодарим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Евгеньевич Щеглов</dc:creator>
  <cp:lastModifiedBy>Апаликов Алексей Николаевич</cp:lastModifiedBy>
  <cp:revision>631</cp:revision>
  <cp:lastPrinted>2022-11-22T11:53:23Z</cp:lastPrinted>
  <dcterms:created xsi:type="dcterms:W3CDTF">2013-02-14T04:24:52Z</dcterms:created>
  <dcterms:modified xsi:type="dcterms:W3CDTF">2022-12-08T10:25:16Z</dcterms:modified>
</cp:coreProperties>
</file>