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58" r:id="rId2"/>
  </p:sldMasterIdLst>
  <p:notesMasterIdLst>
    <p:notesMasterId r:id="rId16"/>
  </p:notesMasterIdLst>
  <p:handoutMasterIdLst>
    <p:handoutMasterId r:id="rId17"/>
  </p:handoutMasterIdLst>
  <p:sldIdLst>
    <p:sldId id="533" r:id="rId3"/>
    <p:sldId id="535" r:id="rId4"/>
    <p:sldId id="538" r:id="rId5"/>
    <p:sldId id="539" r:id="rId6"/>
    <p:sldId id="540" r:id="rId7"/>
    <p:sldId id="541" r:id="rId8"/>
    <p:sldId id="542" r:id="rId9"/>
    <p:sldId id="543" r:id="rId10"/>
    <p:sldId id="544" r:id="rId11"/>
    <p:sldId id="545" r:id="rId12"/>
    <p:sldId id="546" r:id="rId13"/>
    <p:sldId id="548" r:id="rId14"/>
    <p:sldId id="547" r:id="rId15"/>
  </p:sldIdLst>
  <p:sldSz cx="12190413" cy="6859588"/>
  <p:notesSz cx="6805613" cy="9944100"/>
  <p:defaultTextStyle>
    <a:defPPr>
      <a:defRPr lang="ru-RU"/>
    </a:defPPr>
    <a:lvl1pPr marL="0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3028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6056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9084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2111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5140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8169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1196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04225" algn="l" defTabSz="9260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953F"/>
    <a:srgbClr val="B91403"/>
    <a:srgbClr val="669900"/>
    <a:srgbClr val="F68D36"/>
    <a:srgbClr val="F5801F"/>
    <a:srgbClr val="F6903C"/>
    <a:srgbClr val="D44912"/>
    <a:srgbClr val="FFFFFF"/>
    <a:srgbClr val="F5F5F5"/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8777" autoAdjust="0"/>
    <p:restoredTop sz="81236" autoAdjust="0"/>
  </p:normalViewPr>
  <p:slideViewPr>
    <p:cSldViewPr>
      <p:cViewPr varScale="1">
        <p:scale>
          <a:sx n="53" d="100"/>
          <a:sy n="53" d="100"/>
        </p:scale>
        <p:origin x="-102" y="-546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18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592120717959894"/>
          <c:y val="4.8153053934992258E-2"/>
          <c:w val="0.5551945540633797"/>
          <c:h val="0.91246973846092794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9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942" y="3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DE28C-5B1B-4327-82B2-C0BA81C77F53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45173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942" y="9445173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5553D-D7D1-43AB-B740-ACA9D809D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2138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2" y="3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3E2D5-6D97-44AF-A5D0-B61754EC999C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601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5173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2" y="9445173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9E22B-BF30-41F2-ACA8-767A45C62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3028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6056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9084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52111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15140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78169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41196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04225" algn="l" defTabSz="9260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4" y="1122628"/>
            <a:ext cx="9142810" cy="2388153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4" y="3602872"/>
            <a:ext cx="9142810" cy="16561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63028" indent="0" algn="ctr">
              <a:buNone/>
              <a:defRPr sz="2000"/>
            </a:lvl2pPr>
            <a:lvl3pPr marL="926056" indent="0" algn="ctr">
              <a:buNone/>
              <a:defRPr sz="1800"/>
            </a:lvl3pPr>
            <a:lvl4pPr marL="1389084" indent="0" algn="ctr">
              <a:buNone/>
              <a:defRPr sz="1700"/>
            </a:lvl4pPr>
            <a:lvl5pPr marL="1852111" indent="0" algn="ctr">
              <a:buNone/>
              <a:defRPr sz="1700"/>
            </a:lvl5pPr>
            <a:lvl6pPr marL="2315140" indent="0" algn="ctr">
              <a:buNone/>
              <a:defRPr sz="1700"/>
            </a:lvl6pPr>
            <a:lvl7pPr marL="2778169" indent="0" algn="ctr">
              <a:buNone/>
              <a:defRPr sz="1700"/>
            </a:lvl7pPr>
            <a:lvl8pPr marL="3241196" indent="0" algn="ctr">
              <a:buNone/>
              <a:defRPr sz="1700"/>
            </a:lvl8pPr>
            <a:lvl9pPr marL="3704225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D66-3859-4348-B4DC-53BE63A492E0}" type="datetime1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0A91-018D-40C5-B887-7419842A66C4}" type="datetime1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7" y="365211"/>
            <a:ext cx="2628556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5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5B6F-04E2-46E9-B7FA-A51CD656C731}" type="datetime1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570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5" y="2130922"/>
            <a:ext cx="10361851" cy="147036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3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6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9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2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5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8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1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34A1-4218-4E06-8AC1-1489EBD154C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402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000C9-7E9B-4976-936F-19F03114341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834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925"/>
            <a:ext cx="10361851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7386"/>
            <a:ext cx="10361851" cy="1500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302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60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890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2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51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81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411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42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20656-4025-4D72-8A11-D9E31C0AD0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49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0" y="1600578"/>
            <a:ext cx="5384100" cy="452701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4" y="1600578"/>
            <a:ext cx="5384100" cy="452701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A757-8DEB-4F54-A61C-293CF85D0D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43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74"/>
            <a:ext cx="5386216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028" indent="0">
              <a:buNone/>
              <a:defRPr sz="2000" b="1"/>
            </a:lvl2pPr>
            <a:lvl3pPr marL="926056" indent="0">
              <a:buNone/>
              <a:defRPr sz="1800" b="1"/>
            </a:lvl3pPr>
            <a:lvl4pPr marL="1389084" indent="0">
              <a:buNone/>
              <a:defRPr sz="1700" b="1"/>
            </a:lvl4pPr>
            <a:lvl5pPr marL="1852111" indent="0">
              <a:buNone/>
              <a:defRPr sz="1700" b="1"/>
            </a:lvl5pPr>
            <a:lvl6pPr marL="2315140" indent="0">
              <a:buNone/>
              <a:defRPr sz="1700" b="1"/>
            </a:lvl6pPr>
            <a:lvl7pPr marL="2778169" indent="0">
              <a:buNone/>
              <a:defRPr sz="1700" b="1"/>
            </a:lvl7pPr>
            <a:lvl8pPr marL="3241196" indent="0">
              <a:buNone/>
              <a:defRPr sz="1700" b="1"/>
            </a:lvl8pPr>
            <a:lvl9pPr marL="370422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81"/>
            <a:ext cx="5386216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3" y="1535474"/>
            <a:ext cx="5388331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028" indent="0">
              <a:buNone/>
              <a:defRPr sz="2000" b="1"/>
            </a:lvl2pPr>
            <a:lvl3pPr marL="926056" indent="0">
              <a:buNone/>
              <a:defRPr sz="1800" b="1"/>
            </a:lvl3pPr>
            <a:lvl4pPr marL="1389084" indent="0">
              <a:buNone/>
              <a:defRPr sz="1700" b="1"/>
            </a:lvl4pPr>
            <a:lvl5pPr marL="1852111" indent="0">
              <a:buNone/>
              <a:defRPr sz="1700" b="1"/>
            </a:lvl5pPr>
            <a:lvl6pPr marL="2315140" indent="0">
              <a:buNone/>
              <a:defRPr sz="1700" b="1"/>
            </a:lvl6pPr>
            <a:lvl7pPr marL="2778169" indent="0">
              <a:buNone/>
              <a:defRPr sz="1700" b="1"/>
            </a:lvl7pPr>
            <a:lvl8pPr marL="3241196" indent="0">
              <a:buNone/>
              <a:defRPr sz="1700" b="1"/>
            </a:lvl8pPr>
            <a:lvl9pPr marL="370422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3" y="2175381"/>
            <a:ext cx="5388331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DA1F-7C08-4747-B01B-B6AB0D988E8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72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13172-1218-40D6-9C20-2D14CD896F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68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B417-C710-42D4-AFB4-6C7525D7BB5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900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113"/>
            <a:ext cx="4010562" cy="11623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121"/>
            <a:ext cx="6814779" cy="5854468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440"/>
            <a:ext cx="4010562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63028" indent="0">
              <a:buNone/>
              <a:defRPr sz="1200"/>
            </a:lvl2pPr>
            <a:lvl3pPr marL="926056" indent="0">
              <a:buNone/>
              <a:defRPr sz="1100"/>
            </a:lvl3pPr>
            <a:lvl4pPr marL="1389084" indent="0">
              <a:buNone/>
              <a:defRPr sz="1000"/>
            </a:lvl4pPr>
            <a:lvl5pPr marL="1852111" indent="0">
              <a:buNone/>
              <a:defRPr sz="1000"/>
            </a:lvl5pPr>
            <a:lvl6pPr marL="2315140" indent="0">
              <a:buNone/>
              <a:defRPr sz="1000"/>
            </a:lvl6pPr>
            <a:lvl7pPr marL="2778169" indent="0">
              <a:buNone/>
              <a:defRPr sz="1000"/>
            </a:lvl7pPr>
            <a:lvl8pPr marL="3241196" indent="0">
              <a:buNone/>
              <a:defRPr sz="1000"/>
            </a:lvl8pPr>
            <a:lvl9pPr marL="370422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1984-3B8A-4A66-B305-BCAD03974C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9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811C5-ABF0-4289-857E-2B054B24D895}" type="datetime1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05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8" y="4801712"/>
            <a:ext cx="7314248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8" y="612920"/>
            <a:ext cx="7314248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63028" indent="0">
              <a:buNone/>
              <a:defRPr sz="2900"/>
            </a:lvl2pPr>
            <a:lvl3pPr marL="926056" indent="0">
              <a:buNone/>
              <a:defRPr sz="2400"/>
            </a:lvl3pPr>
            <a:lvl4pPr marL="1389084" indent="0">
              <a:buNone/>
              <a:defRPr sz="2000"/>
            </a:lvl4pPr>
            <a:lvl5pPr marL="1852111" indent="0">
              <a:buNone/>
              <a:defRPr sz="2000"/>
            </a:lvl5pPr>
            <a:lvl6pPr marL="2315140" indent="0">
              <a:buNone/>
              <a:defRPr sz="2000"/>
            </a:lvl6pPr>
            <a:lvl7pPr marL="2778169" indent="0">
              <a:buNone/>
              <a:defRPr sz="2000"/>
            </a:lvl7pPr>
            <a:lvl8pPr marL="3241196" indent="0">
              <a:buNone/>
              <a:defRPr sz="2000"/>
            </a:lvl8pPr>
            <a:lvl9pPr marL="3704225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8" y="5368585"/>
            <a:ext cx="7314248" cy="805049"/>
          </a:xfrm>
        </p:spPr>
        <p:txBody>
          <a:bodyPr/>
          <a:lstStyle>
            <a:lvl1pPr marL="0" indent="0">
              <a:buNone/>
              <a:defRPr sz="1400"/>
            </a:lvl1pPr>
            <a:lvl2pPr marL="463028" indent="0">
              <a:buNone/>
              <a:defRPr sz="1200"/>
            </a:lvl2pPr>
            <a:lvl3pPr marL="926056" indent="0">
              <a:buNone/>
              <a:defRPr sz="1100"/>
            </a:lvl3pPr>
            <a:lvl4pPr marL="1389084" indent="0">
              <a:buNone/>
              <a:defRPr sz="1000"/>
            </a:lvl4pPr>
            <a:lvl5pPr marL="1852111" indent="0">
              <a:buNone/>
              <a:defRPr sz="1000"/>
            </a:lvl5pPr>
            <a:lvl6pPr marL="2315140" indent="0">
              <a:buNone/>
              <a:defRPr sz="1000"/>
            </a:lvl6pPr>
            <a:lvl7pPr marL="2778169" indent="0">
              <a:buNone/>
              <a:defRPr sz="1000"/>
            </a:lvl7pPr>
            <a:lvl8pPr marL="3241196" indent="0">
              <a:buNone/>
              <a:defRPr sz="1000"/>
            </a:lvl8pPr>
            <a:lvl9pPr marL="370422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A7B-00AC-4B8B-A522-EE1EE4F991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29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B9EC-0E56-44FA-8C62-E63723F6F44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6852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0" y="274704"/>
            <a:ext cx="2742844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5" y="274704"/>
            <a:ext cx="8025357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344D-B227-4621-A8FB-0A2DC6E6BC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9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5" y="1710137"/>
            <a:ext cx="10514231" cy="2853398"/>
          </a:xfrm>
        </p:spPr>
        <p:txBody>
          <a:bodyPr anchor="b"/>
          <a:lstStyle>
            <a:lvl1pPr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5" y="4590531"/>
            <a:ext cx="10514231" cy="150053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6302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26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890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521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151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781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2411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7042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71FC-3573-4450-8B36-DA0BDCE48B45}" type="datetime1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8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74D-C852-4B09-9CB6-4EE48A7383B7}" type="datetime1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3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0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82" y="1681557"/>
            <a:ext cx="5157117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028" indent="0">
              <a:buNone/>
              <a:defRPr sz="2000" b="1"/>
            </a:lvl2pPr>
            <a:lvl3pPr marL="926056" indent="0">
              <a:buNone/>
              <a:defRPr sz="1800" b="1"/>
            </a:lvl3pPr>
            <a:lvl4pPr marL="1389084" indent="0">
              <a:buNone/>
              <a:defRPr sz="1700" b="1"/>
            </a:lvl4pPr>
            <a:lvl5pPr marL="1852111" indent="0">
              <a:buNone/>
              <a:defRPr sz="1700" b="1"/>
            </a:lvl5pPr>
            <a:lvl6pPr marL="2315140" indent="0">
              <a:buNone/>
              <a:defRPr sz="1700" b="1"/>
            </a:lvl6pPr>
            <a:lvl7pPr marL="2778169" indent="0">
              <a:buNone/>
              <a:defRPr sz="1700" b="1"/>
            </a:lvl7pPr>
            <a:lvl8pPr marL="3241196" indent="0">
              <a:buNone/>
              <a:defRPr sz="1700" b="1"/>
            </a:lvl8pPr>
            <a:lvl9pPr marL="370422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82" y="2505656"/>
            <a:ext cx="5157117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05" y="1681557"/>
            <a:ext cx="5182513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028" indent="0">
              <a:buNone/>
              <a:defRPr sz="2000" b="1"/>
            </a:lvl2pPr>
            <a:lvl3pPr marL="926056" indent="0">
              <a:buNone/>
              <a:defRPr sz="1800" b="1"/>
            </a:lvl3pPr>
            <a:lvl4pPr marL="1389084" indent="0">
              <a:buNone/>
              <a:defRPr sz="1700" b="1"/>
            </a:lvl4pPr>
            <a:lvl5pPr marL="1852111" indent="0">
              <a:buNone/>
              <a:defRPr sz="1700" b="1"/>
            </a:lvl5pPr>
            <a:lvl6pPr marL="2315140" indent="0">
              <a:buNone/>
              <a:defRPr sz="1700" b="1"/>
            </a:lvl6pPr>
            <a:lvl7pPr marL="2778169" indent="0">
              <a:buNone/>
              <a:defRPr sz="1700" b="1"/>
            </a:lvl7pPr>
            <a:lvl8pPr marL="3241196" indent="0">
              <a:buNone/>
              <a:defRPr sz="1700" b="1"/>
            </a:lvl8pPr>
            <a:lvl9pPr marL="370422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05" y="2505656"/>
            <a:ext cx="5182513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7EC5-57B2-40A0-92A2-2C5061032DDA}" type="datetime1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3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83F67-0563-4BDA-909E-1177ED3DDD08}" type="datetime1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2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990F5-6495-49FC-A400-63D3B3DF8467}" type="datetime1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80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5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657"/>
            <a:ext cx="6171397" cy="487475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4"/>
            <a:ext cx="3931725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3028" indent="0">
              <a:buNone/>
              <a:defRPr sz="1400"/>
            </a:lvl2pPr>
            <a:lvl3pPr marL="926056" indent="0">
              <a:buNone/>
              <a:defRPr sz="1200"/>
            </a:lvl3pPr>
            <a:lvl4pPr marL="1389084" indent="0">
              <a:buNone/>
              <a:defRPr sz="1100"/>
            </a:lvl4pPr>
            <a:lvl5pPr marL="1852111" indent="0">
              <a:buNone/>
              <a:defRPr sz="1100"/>
            </a:lvl5pPr>
            <a:lvl6pPr marL="2315140" indent="0">
              <a:buNone/>
              <a:defRPr sz="1100"/>
            </a:lvl6pPr>
            <a:lvl7pPr marL="2778169" indent="0">
              <a:buNone/>
              <a:defRPr sz="1100"/>
            </a:lvl7pPr>
            <a:lvl8pPr marL="3241196" indent="0">
              <a:buNone/>
              <a:defRPr sz="1100"/>
            </a:lvl8pPr>
            <a:lvl9pPr marL="370422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2656-5266-4E05-872F-E6E457C956FA}" type="datetime1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6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5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657"/>
            <a:ext cx="6171397" cy="4874753"/>
          </a:xfrm>
        </p:spPr>
        <p:txBody>
          <a:bodyPr/>
          <a:lstStyle>
            <a:lvl1pPr marL="0" indent="0">
              <a:buNone/>
              <a:defRPr sz="3200"/>
            </a:lvl1pPr>
            <a:lvl2pPr marL="463028" indent="0">
              <a:buNone/>
              <a:defRPr sz="2900"/>
            </a:lvl2pPr>
            <a:lvl3pPr marL="926056" indent="0">
              <a:buNone/>
              <a:defRPr sz="2400"/>
            </a:lvl3pPr>
            <a:lvl4pPr marL="1389084" indent="0">
              <a:buNone/>
              <a:defRPr sz="2000"/>
            </a:lvl4pPr>
            <a:lvl5pPr marL="1852111" indent="0">
              <a:buNone/>
              <a:defRPr sz="2000"/>
            </a:lvl5pPr>
            <a:lvl6pPr marL="2315140" indent="0">
              <a:buNone/>
              <a:defRPr sz="2000"/>
            </a:lvl6pPr>
            <a:lvl7pPr marL="2778169" indent="0">
              <a:buNone/>
              <a:defRPr sz="2000"/>
            </a:lvl7pPr>
            <a:lvl8pPr marL="3241196" indent="0">
              <a:buNone/>
              <a:defRPr sz="2000"/>
            </a:lvl8pPr>
            <a:lvl9pPr marL="3704225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4"/>
            <a:ext cx="3931725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3028" indent="0">
              <a:buNone/>
              <a:defRPr sz="1400"/>
            </a:lvl2pPr>
            <a:lvl3pPr marL="926056" indent="0">
              <a:buNone/>
              <a:defRPr sz="1200"/>
            </a:lvl3pPr>
            <a:lvl4pPr marL="1389084" indent="0">
              <a:buNone/>
              <a:defRPr sz="1100"/>
            </a:lvl4pPr>
            <a:lvl5pPr marL="1852111" indent="0">
              <a:buNone/>
              <a:defRPr sz="1100"/>
            </a:lvl5pPr>
            <a:lvl6pPr marL="2315140" indent="0">
              <a:buNone/>
              <a:defRPr sz="1100"/>
            </a:lvl6pPr>
            <a:lvl7pPr marL="2778169" indent="0">
              <a:buNone/>
              <a:defRPr sz="1100"/>
            </a:lvl7pPr>
            <a:lvl8pPr marL="3241196" indent="0">
              <a:buNone/>
              <a:defRPr sz="1100"/>
            </a:lvl8pPr>
            <a:lvl9pPr marL="370422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C07E-BFBB-41C6-A424-CD8DEBA7E344}" type="datetime1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5" y="365211"/>
            <a:ext cx="10514231" cy="1325870"/>
          </a:xfrm>
          <a:prstGeom prst="rect">
            <a:avLst/>
          </a:prstGeom>
        </p:spPr>
        <p:txBody>
          <a:bodyPr vert="horz" lIns="92573" tIns="46286" rIns="92573" bIns="4628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5" y="1826048"/>
            <a:ext cx="10514231" cy="4352346"/>
          </a:xfrm>
          <a:prstGeom prst="rect">
            <a:avLst/>
          </a:prstGeom>
        </p:spPr>
        <p:txBody>
          <a:bodyPr vert="horz" lIns="92573" tIns="46286" rIns="92573" bIns="4628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3" y="6357824"/>
            <a:ext cx="2742844" cy="365210"/>
          </a:xfrm>
          <a:prstGeom prst="rect">
            <a:avLst/>
          </a:prstGeom>
        </p:spPr>
        <p:txBody>
          <a:bodyPr vert="horz" lIns="92573" tIns="46286" rIns="92573" bIns="4628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DE064-1071-407B-84AF-26C68D290996}" type="datetime1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8" y="6357824"/>
            <a:ext cx="4114264" cy="365210"/>
          </a:xfrm>
          <a:prstGeom prst="rect">
            <a:avLst/>
          </a:prstGeom>
        </p:spPr>
        <p:txBody>
          <a:bodyPr vert="horz" lIns="92573" tIns="46286" rIns="92573" bIns="4628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81" y="6357824"/>
            <a:ext cx="2742844" cy="365210"/>
          </a:xfrm>
          <a:prstGeom prst="rect">
            <a:avLst/>
          </a:prstGeom>
        </p:spPr>
        <p:txBody>
          <a:bodyPr vert="horz" lIns="92573" tIns="46286" rIns="92573" bIns="4628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2605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514" indent="-231514" algn="l" defTabSz="926056" rtl="0" eaLnBrk="1" latinLnBrk="0" hangingPunct="1">
        <a:lnSpc>
          <a:spcPct val="90000"/>
        </a:lnSpc>
        <a:spcBef>
          <a:spcPts val="1013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94545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570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597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83626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654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09681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72710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35739" indent="-231514" algn="l" defTabSz="926056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028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6056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9084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111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5140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169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1196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4225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92573" tIns="46286" rIns="92573" bIns="4628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8"/>
            <a:ext cx="10971372" cy="4527011"/>
          </a:xfrm>
          <a:prstGeom prst="rect">
            <a:avLst/>
          </a:prstGeom>
        </p:spPr>
        <p:txBody>
          <a:bodyPr vert="horz" lIns="92573" tIns="46286" rIns="92573" bIns="4628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4"/>
            <a:ext cx="2844430" cy="365210"/>
          </a:xfrm>
          <a:prstGeom prst="rect">
            <a:avLst/>
          </a:prstGeom>
        </p:spPr>
        <p:txBody>
          <a:bodyPr vert="horz" lIns="92573" tIns="46286" rIns="92573" bIns="4628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0E636-13B4-45E8-90F1-47E871333B7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62" y="6357824"/>
            <a:ext cx="3860297" cy="365210"/>
          </a:xfrm>
          <a:prstGeom prst="rect">
            <a:avLst/>
          </a:prstGeom>
        </p:spPr>
        <p:txBody>
          <a:bodyPr vert="horz" lIns="92573" tIns="46286" rIns="92573" bIns="4628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</p:spPr>
        <p:txBody>
          <a:bodyPr vert="horz" lIns="92573" tIns="46286" rIns="92573" bIns="4628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99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2605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271" indent="-347271" algn="l" defTabSz="92605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52421" indent="-289391" algn="l" defTabSz="926056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570" indent="-231514" algn="l" defTabSz="92605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597" indent="-231514" algn="l" defTabSz="92605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3626" indent="-231514" algn="l" defTabSz="92605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654" indent="-231514" algn="l" defTabSz="9260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9681" indent="-231514" algn="l" defTabSz="9260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2710" indent="-231514" algn="l" defTabSz="9260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35739" indent="-231514" algn="l" defTabSz="9260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028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6056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9084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111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5140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169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1196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4225" algn="l" defTabSz="9260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2.svg"/><Relationship Id="rId12" Type="http://schemas.openxmlformats.org/officeDocument/2006/relationships/image" Target="../media/image35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8.svg"/><Relationship Id="rId10" Type="http://schemas.openxmlformats.org/officeDocument/2006/relationships/image" Target="../media/image33.sv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2.svg"/><Relationship Id="rId12" Type="http://schemas.openxmlformats.org/officeDocument/2006/relationships/image" Target="../media/image35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8.svg"/><Relationship Id="rId10" Type="http://schemas.openxmlformats.org/officeDocument/2006/relationships/image" Target="../media/image33.sv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11" Type="http://schemas.openxmlformats.org/officeDocument/2006/relationships/image" Target="../media/image10.png"/><Relationship Id="rId6" Type="http://schemas.openxmlformats.org/officeDocument/2006/relationships/image" Target="../media/image2.svg"/><Relationship Id="rId5" Type="http://schemas.openxmlformats.org/officeDocument/2006/relationships/image" Target="../media/image13.png"/><Relationship Id="rId10" Type="http://schemas.openxmlformats.org/officeDocument/2006/relationships/image" Target="../media/image35.svg"/><Relationship Id="rId4" Type="http://schemas.openxmlformats.org/officeDocument/2006/relationships/image" Target="../media/image12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3" Type="http://schemas.openxmlformats.org/officeDocument/2006/relationships/image" Target="../media/image1.png"/><Relationship Id="rId12" Type="http://schemas.openxmlformats.org/officeDocument/2006/relationships/image" Target="../media/image2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11" Type="http://schemas.openxmlformats.org/officeDocument/2006/relationships/image" Target="../media/image3.png"/><Relationship Id="rId10" Type="http://schemas.openxmlformats.org/officeDocument/2006/relationships/image" Target="../media/image26.svg"/><Relationship Id="rId4" Type="http://schemas.openxmlformats.org/officeDocument/2006/relationships/image" Target="../media/image2.png"/><Relationship Id="rId14" Type="http://schemas.openxmlformats.org/officeDocument/2006/relationships/image" Target="../media/image3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EC23726F-899C-4D2F-9B92-56857361E210}"/>
              </a:ext>
            </a:extLst>
          </p:cNvPr>
          <p:cNvSpPr/>
          <p:nvPr/>
        </p:nvSpPr>
        <p:spPr>
          <a:xfrm>
            <a:off x="4" y="-21697"/>
            <a:ext cx="12196830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xmlns="" id="{EABBF177-B906-4130-81D0-CDC9F01E8134}"/>
              </a:ext>
            </a:extLst>
          </p:cNvPr>
          <p:cNvSpPr/>
          <p:nvPr/>
        </p:nvSpPr>
        <p:spPr>
          <a:xfrm>
            <a:off x="51629" y="-17779"/>
            <a:ext cx="3091249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 defTabSz="1234948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xmlns="" id="{6077BD4E-3393-4ACE-A641-CD63F6A5243F}"/>
              </a:ext>
            </a:extLst>
          </p:cNvPr>
          <p:cNvSpPr/>
          <p:nvPr/>
        </p:nvSpPr>
        <p:spPr>
          <a:xfrm>
            <a:off x="3142878" y="-25878"/>
            <a:ext cx="904753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 defTabSz="1234948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xmlns="" id="{7C05437C-BE4A-4ECD-BDF7-9877A0D31F15}"/>
              </a:ext>
            </a:extLst>
          </p:cNvPr>
          <p:cNvSpPr/>
          <p:nvPr/>
        </p:nvSpPr>
        <p:spPr>
          <a:xfrm>
            <a:off x="1" y="-17777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/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42878" y="-17781"/>
            <a:ext cx="5642298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7337" algn="l"/>
              </a:tabLst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ОСНОВНЫЕ НОРМАТИВНЫЕ ДОКУМЕНТЫ</a:t>
            </a:r>
            <a:endParaRPr lang="ru-RU" sz="1600" b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44">
            <a:extLst>
              <a:ext uri="{FF2B5EF4-FFF2-40B4-BE49-F238E27FC236}">
                <a16:creationId xmlns:a16="http://schemas.microsoft.com/office/drawing/2014/main" xmlns="" id="{9FD2C2E3-3873-4122-AD3B-40E284B76F02}"/>
              </a:ext>
            </a:extLst>
          </p:cNvPr>
          <p:cNvSpPr/>
          <p:nvPr/>
        </p:nvSpPr>
        <p:spPr>
          <a:xfrm>
            <a:off x="8785176" y="774725"/>
            <a:ext cx="3405239" cy="608486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44">
            <a:extLst>
              <a:ext uri="{FF2B5EF4-FFF2-40B4-BE49-F238E27FC236}">
                <a16:creationId xmlns:a16="http://schemas.microsoft.com/office/drawing/2014/main" xmlns="" id="{9FD2C2E3-3873-4122-AD3B-40E284B76F02}"/>
              </a:ext>
            </a:extLst>
          </p:cNvPr>
          <p:cNvSpPr/>
          <p:nvPr/>
        </p:nvSpPr>
        <p:spPr>
          <a:xfrm>
            <a:off x="8785176" y="774725"/>
            <a:ext cx="3405239" cy="608486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9FD2C2E3-3873-4122-AD3B-40E284B76F02}"/>
              </a:ext>
            </a:extLst>
          </p:cNvPr>
          <p:cNvSpPr/>
          <p:nvPr/>
        </p:nvSpPr>
        <p:spPr>
          <a:xfrm>
            <a:off x="8785176" y="774725"/>
            <a:ext cx="3405239" cy="608486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42" name="Диаграмма 35">
            <a:extLst>
              <a:ext uri="{FF2B5EF4-FFF2-40B4-BE49-F238E27FC236}">
                <a16:creationId xmlns:a16="http://schemas.microsoft.com/office/drawing/2014/main" xmlns="" id="{A9E37D12-1290-48F4-B73F-0A64CDE4CB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5883219"/>
              </p:ext>
            </p:extLst>
          </p:nvPr>
        </p:nvGraphicFramePr>
        <p:xfrm>
          <a:off x="8959719" y="1925225"/>
          <a:ext cx="3044152" cy="1612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184992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 smtClean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87388" y="1304764"/>
            <a:ext cx="104411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800" b="1" dirty="0">
                <a:latin typeface="Roboto Condensed" panose="020B0604020202020204" charset="0"/>
                <a:ea typeface="Roboto Condensed" panose="020B0604020202020204" charset="0"/>
              </a:rPr>
              <a:t>Федеральный закон от 14.07.2022 № 263-ФЗ «О внесении изменений в части первую и вторую Налогового кодекса Российской Федерации</a:t>
            </a:r>
            <a:r>
              <a:rPr lang="ru-RU" sz="1800" b="1" dirty="0" smtClean="0">
                <a:latin typeface="Roboto Condensed" panose="020B0604020202020204" charset="0"/>
                <a:ea typeface="Roboto Condensed" panose="020B0604020202020204" charset="0"/>
              </a:rPr>
              <a:t>»</a:t>
            </a:r>
          </a:p>
          <a:p>
            <a:pPr lvl="0"/>
            <a:endParaRPr lang="ru-RU" sz="1800" b="1" dirty="0">
              <a:latin typeface="Roboto Condensed" panose="020B0604020202020204" charset="0"/>
              <a:ea typeface="Roboto Condensed" panose="020B0604020202020204" charset="0"/>
            </a:endParaRPr>
          </a:p>
          <a:p>
            <a:pPr lvl="0"/>
            <a:endParaRPr lang="ru-RU" sz="1800" b="1" dirty="0" smtClean="0">
              <a:latin typeface="Roboto Condensed" panose="020B0604020202020204" charset="0"/>
              <a:ea typeface="Roboto Condensed" panose="020B0604020202020204" charset="0"/>
            </a:endParaRPr>
          </a:p>
          <a:p>
            <a:pPr lvl="0" algn="just"/>
            <a:r>
              <a:rPr lang="ru-RU" sz="1800" b="1" dirty="0" smtClean="0">
                <a:latin typeface="Roboto Condensed" panose="020B0604020202020204" charset="0"/>
                <a:ea typeface="Roboto Condensed" panose="020B0604020202020204" charset="0"/>
              </a:rPr>
              <a:t>Федеральный </a:t>
            </a:r>
            <a:r>
              <a:rPr lang="ru-RU" sz="1800" b="1" dirty="0">
                <a:latin typeface="Roboto Condensed" panose="020B0604020202020204" charset="0"/>
                <a:ea typeface="Roboto Condensed" panose="020B0604020202020204" charset="0"/>
              </a:rPr>
              <a:t>закон от 11.06.2022 № 162-ФЗ «О внесении изменений в статью 10 Федерального закона «О внесении изменений в Бюджетный кодекс Российской Федерации и отдельные законодательные акты Российской Федерации и установлении особенностей исполнения бюджетов бюджетной системы Российской Федерации в 2022 году» </a:t>
            </a:r>
            <a:endParaRPr lang="ru-RU" sz="1800" b="1" dirty="0" smtClean="0">
              <a:latin typeface="Roboto Condensed" panose="020B0604020202020204" charset="0"/>
              <a:ea typeface="Roboto Condensed" panose="020B0604020202020204" charset="0"/>
            </a:endParaRPr>
          </a:p>
          <a:p>
            <a:pPr lvl="0" algn="just"/>
            <a:endParaRPr lang="ru-RU" sz="1800" b="1" dirty="0" smtClean="0">
              <a:latin typeface="Roboto Condensed" panose="020B0604020202020204" charset="0"/>
              <a:ea typeface="Roboto Condensed" panose="020B0604020202020204" charset="0"/>
            </a:endParaRPr>
          </a:p>
          <a:p>
            <a:pPr lvl="0" algn="just"/>
            <a:endParaRPr lang="ru-RU" sz="1800" b="1" dirty="0">
              <a:latin typeface="Roboto Condensed" panose="020B0604020202020204" charset="0"/>
              <a:ea typeface="Roboto Condensed" panose="020B0604020202020204" charset="0"/>
            </a:endParaRPr>
          </a:p>
          <a:p>
            <a:pPr lvl="0" algn="just"/>
            <a:r>
              <a:rPr lang="ru-RU" sz="1800" b="1" dirty="0" smtClean="0">
                <a:latin typeface="Roboto Condensed" panose="020B0604020202020204" charset="0"/>
                <a:ea typeface="Roboto Condensed" panose="020B0604020202020204" charset="0"/>
              </a:rPr>
              <a:t>Федеральный </a:t>
            </a:r>
            <a:r>
              <a:rPr lang="ru-RU" sz="1800" b="1" dirty="0">
                <a:latin typeface="Roboto Condensed" panose="020B0604020202020204" charset="0"/>
                <a:ea typeface="Roboto Condensed" panose="020B0604020202020204" charset="0"/>
              </a:rPr>
              <a:t>закон от 04.11.2022 № 432-ФЗ «О внесении изменений в Бюджетный кодекс Российской Федерации и статью 10 Федерального закона «О внесении изменений в Бюджетный кодекс Российской Федерации и отдельные законодательные акты Российской Федерации и установлении особенностей исполнения бюджетов бюджетной системы Российской Федерации в 2022 году</a:t>
            </a:r>
            <a:r>
              <a:rPr lang="ru-RU" sz="1800" b="1" dirty="0" smtClean="0">
                <a:latin typeface="Roboto Condensed" panose="020B0604020202020204" charset="0"/>
                <a:ea typeface="Roboto Condensed" panose="020B0604020202020204" charset="0"/>
              </a:rPr>
              <a:t>»</a:t>
            </a:r>
            <a:endParaRPr lang="ru-RU" sz="1800" b="1" dirty="0">
              <a:latin typeface="Roboto Condensed" panose="020B0604020202020204" charset="0"/>
              <a:ea typeface="Roboto Condense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0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ПРИМЕР ПРИ ПОЛНОМ ПОГАШЕНИИ ОБЯЗАТЕЛЬСТВ НП, САЛЬДО «0»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2CEB37B6-D561-4D14-8C11-31AB626CE0D5}"/>
              </a:ext>
            </a:extLst>
          </p:cNvPr>
          <p:cNvGrpSpPr/>
          <p:nvPr/>
        </p:nvGrpSpPr>
        <p:grpSpPr>
          <a:xfrm>
            <a:off x="2460392" y="1120241"/>
            <a:ext cx="3902994" cy="2512552"/>
            <a:chOff x="3950773" y="1120357"/>
            <a:chExt cx="3902994" cy="2512552"/>
          </a:xfrm>
        </p:grpSpPr>
        <p:sp>
          <p:nvSpPr>
            <p:cNvPr id="12" name="Прямоугольник: скругленные углы 60">
              <a:extLst>
                <a:ext uri="{FF2B5EF4-FFF2-40B4-BE49-F238E27FC236}">
                  <a16:creationId xmlns="" xmlns:a16="http://schemas.microsoft.com/office/drawing/2014/main" id="{43A5BF97-D1AA-4EF5-95A9-BED68E434A20}"/>
                </a:ext>
              </a:extLst>
            </p:cNvPr>
            <p:cNvSpPr/>
            <p:nvPr/>
          </p:nvSpPr>
          <p:spPr>
            <a:xfrm>
              <a:off x="3950773" y="1120357"/>
              <a:ext cx="3902993" cy="2512552"/>
            </a:xfrm>
            <a:prstGeom prst="roundRect">
              <a:avLst>
                <a:gd name="adj" fmla="val 3981"/>
              </a:avLst>
            </a:prstGeom>
            <a:gradFill>
              <a:gsLst>
                <a:gs pos="0">
                  <a:srgbClr val="00A6E6"/>
                </a:gs>
                <a:gs pos="86000">
                  <a:srgbClr val="002060"/>
                </a:gs>
                <a:gs pos="100000">
                  <a:srgbClr val="002E89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E5F9E2CD-5776-44F8-A757-D3090DF4F92E}"/>
                </a:ext>
              </a:extLst>
            </p:cNvPr>
            <p:cNvSpPr txBox="1"/>
            <p:nvPr/>
          </p:nvSpPr>
          <p:spPr>
            <a:xfrm>
              <a:off x="4990768" y="1532324"/>
              <a:ext cx="198022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ЕДИНЫЙ НАЛОГОВЫЙ СЧЕТ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306B7BB7-C398-41D0-9022-DF2340C13992}"/>
                </a:ext>
              </a:extLst>
            </p:cNvPr>
            <p:cNvSpPr txBox="1"/>
            <p:nvPr/>
          </p:nvSpPr>
          <p:spPr>
            <a:xfrm>
              <a:off x="5246583" y="2101027"/>
              <a:ext cx="1456644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1800" dirty="0" err="1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хххххххххххх</a:t>
              </a:r>
              <a:endParaRPr lang="ru-RU" sz="18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4F4856ED-4197-4629-B656-8ED1640B46A6}"/>
                </a:ext>
              </a:extLst>
            </p:cNvPr>
            <p:cNvSpPr txBox="1"/>
            <p:nvPr/>
          </p:nvSpPr>
          <p:spPr>
            <a:xfrm>
              <a:off x="4987311" y="1826102"/>
              <a:ext cx="1764196" cy="12311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8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ИНН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="" xmlns:a16="http://schemas.microsoft.com/office/drawing/2014/main" id="{BB5134E4-680B-4E9E-AAD6-584B9987F3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01712" y="1340732"/>
              <a:ext cx="553831" cy="567851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83857CA0-DC44-488E-AEA7-69C5A286EE91}"/>
                </a:ext>
              </a:extLst>
            </p:cNvPr>
            <p:cNvSpPr txBox="1"/>
            <p:nvPr/>
          </p:nvSpPr>
          <p:spPr>
            <a:xfrm>
              <a:off x="4177870" y="2941494"/>
              <a:ext cx="972742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НАЧИСЛЕНО</a:t>
              </a:r>
            </a:p>
            <a:p>
              <a:pPr algn="ctr"/>
              <a:r>
                <a:rPr lang="ru-RU" sz="16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920 </a:t>
              </a:r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000</a:t>
              </a:r>
              <a:r>
                <a:rPr lang="ru-RU" sz="16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 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F0264B43-F4A7-4C74-8BE5-162951046BBE}"/>
                </a:ext>
              </a:extLst>
            </p:cNvPr>
            <p:cNvSpPr txBox="1"/>
            <p:nvPr/>
          </p:nvSpPr>
          <p:spPr>
            <a:xfrm>
              <a:off x="5403872" y="2941494"/>
              <a:ext cx="998849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УПЛАЧЕНО</a:t>
              </a: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920 </a:t>
              </a:r>
              <a:r>
                <a:rPr lang="ru-RU" sz="16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000</a:t>
              </a:r>
            </a:p>
          </p:txBody>
        </p:sp>
        <p:pic>
          <p:nvPicPr>
            <p:cNvPr id="26" name="Рисунок 25">
              <a:extLst>
                <a:ext uri="{FF2B5EF4-FFF2-40B4-BE49-F238E27FC236}">
                  <a16:creationId xmlns="" xmlns:a16="http://schemas.microsoft.com/office/drawing/2014/main" id="{A15DBE2B-2C16-411B-A77A-F36076167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rcRect r="50157"/>
            <a:stretch>
              <a:fillRect/>
            </a:stretch>
          </p:blipFill>
          <p:spPr>
            <a:xfrm>
              <a:off x="7067392" y="1620200"/>
              <a:ext cx="782505" cy="1512866"/>
            </a:xfrm>
            <a:custGeom>
              <a:avLst/>
              <a:gdLst>
                <a:gd name="connsiteX0" fmla="*/ 0 w 522225"/>
                <a:gd name="connsiteY0" fmla="*/ 0 h 1009650"/>
                <a:gd name="connsiteX1" fmla="*/ 522225 w 522225"/>
                <a:gd name="connsiteY1" fmla="*/ 0 h 1009650"/>
                <a:gd name="connsiteX2" fmla="*/ 522225 w 522225"/>
                <a:gd name="connsiteY2" fmla="*/ 1009650 h 1009650"/>
                <a:gd name="connsiteX3" fmla="*/ 0 w 522225"/>
                <a:gd name="connsiteY3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2225" h="1009650">
                  <a:moveTo>
                    <a:pt x="0" y="0"/>
                  </a:moveTo>
                  <a:lnTo>
                    <a:pt x="522225" y="0"/>
                  </a:lnTo>
                  <a:lnTo>
                    <a:pt x="522225" y="1009650"/>
                  </a:lnTo>
                  <a:lnTo>
                    <a:pt x="0" y="1009650"/>
                  </a:lnTo>
                  <a:close/>
                </a:path>
              </a:pathLst>
            </a:custGeom>
          </p:spPr>
        </p:pic>
        <p:sp>
          <p:nvSpPr>
            <p:cNvPr id="27" name="Прямоугольник 26">
              <a:extLst>
                <a:ext uri="{FF2B5EF4-FFF2-40B4-BE49-F238E27FC236}">
                  <a16:creationId xmlns="" xmlns:a16="http://schemas.microsoft.com/office/drawing/2014/main" id="{89B11A0E-9B59-4D48-8F75-50CA7729E278}"/>
                </a:ext>
              </a:extLst>
            </p:cNvPr>
            <p:cNvSpPr/>
            <p:nvPr/>
          </p:nvSpPr>
          <p:spPr>
            <a:xfrm>
              <a:off x="7745755" y="1325866"/>
              <a:ext cx="108012" cy="2101535"/>
            </a:xfrm>
            <a:prstGeom prst="rect">
              <a:avLst/>
            </a:prstGeom>
            <a:solidFill>
              <a:srgbClr val="EF435A">
                <a:alpha val="57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72A76ECF-0587-4B07-9341-00C610128BAC}"/>
                </a:ext>
              </a:extLst>
            </p:cNvPr>
            <p:cNvSpPr txBox="1"/>
            <p:nvPr/>
          </p:nvSpPr>
          <p:spPr>
            <a:xfrm>
              <a:off x="6443815" y="2941494"/>
              <a:ext cx="674285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САЛЬДО</a:t>
              </a: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0</a:t>
              </a:r>
              <a:endParaRPr lang="ru-RU" sz="18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</p:grpSp>
      <p:cxnSp>
        <p:nvCxnSpPr>
          <p:cNvPr id="29" name="Прямая со стрелкой 28">
            <a:extLst>
              <a:ext uri="{FF2B5EF4-FFF2-40B4-BE49-F238E27FC236}">
                <a16:creationId xmlns="" xmlns:a16="http://schemas.microsoft.com/office/drawing/2014/main" id="{1295EE7B-02AA-41A3-B423-1E14147C7FE6}"/>
              </a:ext>
            </a:extLst>
          </p:cNvPr>
          <p:cNvCxnSpPr>
            <a:cxnSpLocks/>
          </p:cNvCxnSpPr>
          <p:nvPr/>
        </p:nvCxnSpPr>
        <p:spPr>
          <a:xfrm>
            <a:off x="1904682" y="2376517"/>
            <a:ext cx="555710" cy="0"/>
          </a:xfrm>
          <a:prstGeom prst="straightConnector1">
            <a:avLst/>
          </a:prstGeom>
          <a:ln w="19050">
            <a:solidFill>
              <a:srgbClr val="92D05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 descr="Z:\Мои документы\coin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0" y="1759720"/>
            <a:ext cx="1143338" cy="121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651439" y="3059760"/>
            <a:ext cx="903759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</a:t>
            </a: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920</a:t>
            </a:r>
            <a:r>
              <a:rPr lang="ru-RU" sz="1600" b="1" dirty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 000 </a:t>
            </a:r>
          </a:p>
        </p:txBody>
      </p:sp>
      <p:cxnSp>
        <p:nvCxnSpPr>
          <p:cNvPr id="32" name="Прямая со стрелкой 31">
            <a:extLst>
              <a:ext uri="{FF2B5EF4-FFF2-40B4-BE49-F238E27FC236}">
                <a16:creationId xmlns="" xmlns:a16="http://schemas.microsoft.com/office/drawing/2014/main" id="{434B4933-5634-4BAF-B7F4-833ED7A2E50A}"/>
              </a:ext>
            </a:extLst>
          </p:cNvPr>
          <p:cNvCxnSpPr>
            <a:cxnSpLocks/>
          </p:cNvCxnSpPr>
          <p:nvPr/>
        </p:nvCxnSpPr>
        <p:spPr>
          <a:xfrm flipH="1">
            <a:off x="2631171" y="3632793"/>
            <a:ext cx="1780718" cy="376661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="" xmlns:a16="http://schemas.microsoft.com/office/drawing/2014/main" id="{1F66385B-A8CA-4543-9990-5D7DB6E25E71}"/>
              </a:ext>
            </a:extLst>
          </p:cNvPr>
          <p:cNvCxnSpPr>
            <a:cxnSpLocks/>
          </p:cNvCxnSpPr>
          <p:nvPr/>
        </p:nvCxnSpPr>
        <p:spPr>
          <a:xfrm>
            <a:off x="4411889" y="3632793"/>
            <a:ext cx="1" cy="376545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="" xmlns:a16="http://schemas.microsoft.com/office/drawing/2014/main" id="{7577AE04-99ED-4E39-BBF2-076B6394D99C}"/>
              </a:ext>
            </a:extLst>
          </p:cNvPr>
          <p:cNvCxnSpPr>
            <a:cxnSpLocks/>
          </p:cNvCxnSpPr>
          <p:nvPr/>
        </p:nvCxnSpPr>
        <p:spPr>
          <a:xfrm>
            <a:off x="4411889" y="3632793"/>
            <a:ext cx="1780719" cy="385892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11">
            <a:extLst>
              <a:ext uri="{FF2B5EF4-FFF2-40B4-BE49-F238E27FC236}">
                <a16:creationId xmlns="" xmlns:a16="http://schemas.microsoft.com/office/drawing/2014/main" id="{572433A7-6893-4818-B6F1-CEC10229073B}"/>
              </a:ext>
            </a:extLst>
          </p:cNvPr>
          <p:cNvSpPr/>
          <p:nvPr/>
        </p:nvSpPr>
        <p:spPr>
          <a:xfrm>
            <a:off x="1828508" y="4009454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9278326C-8359-405D-8481-A25688CC8F33}"/>
              </a:ext>
            </a:extLst>
          </p:cNvPr>
          <p:cNvSpPr txBox="1"/>
          <p:nvPr/>
        </p:nvSpPr>
        <p:spPr>
          <a:xfrm>
            <a:off x="1823808" y="4189796"/>
            <a:ext cx="1440649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ИМУЩЕСТВО ОРГАНИЗАЦИЙ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45EAAF10-8492-45E4-8805-BC01D46FCD88}"/>
              </a:ext>
            </a:extLst>
          </p:cNvPr>
          <p:cNvSpPr txBox="1"/>
          <p:nvPr/>
        </p:nvSpPr>
        <p:spPr>
          <a:xfrm>
            <a:off x="2179292" y="4705723"/>
            <a:ext cx="1085165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</a:t>
            </a:r>
            <a:r>
              <a:rPr lang="ru-RU" sz="1600" b="1" dirty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440 000 </a:t>
            </a:r>
          </a:p>
        </p:txBody>
      </p:sp>
      <p:sp>
        <p:nvSpPr>
          <p:cNvPr id="39" name="Oval 11">
            <a:extLst>
              <a:ext uri="{FF2B5EF4-FFF2-40B4-BE49-F238E27FC236}">
                <a16:creationId xmlns="" xmlns:a16="http://schemas.microsoft.com/office/drawing/2014/main" id="{279BF705-B744-431D-97FC-63C8B6893990}"/>
              </a:ext>
            </a:extLst>
          </p:cNvPr>
          <p:cNvSpPr/>
          <p:nvPr/>
        </p:nvSpPr>
        <p:spPr>
          <a:xfrm>
            <a:off x="3609227" y="4009338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3F1B5E1F-A151-456A-A57A-86232B57A06D}"/>
              </a:ext>
            </a:extLst>
          </p:cNvPr>
          <p:cNvSpPr txBox="1"/>
          <p:nvPr/>
        </p:nvSpPr>
        <p:spPr>
          <a:xfrm>
            <a:off x="3778605" y="4297517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ТРАНСПОРТ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A4D86DCD-F701-4CFB-AFC8-20E1A9AE7B88}"/>
              </a:ext>
            </a:extLst>
          </p:cNvPr>
          <p:cNvSpPr txBox="1"/>
          <p:nvPr/>
        </p:nvSpPr>
        <p:spPr>
          <a:xfrm>
            <a:off x="3960011" y="4705723"/>
            <a:ext cx="1127083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</a:t>
            </a:r>
            <a:r>
              <a:rPr lang="ru-RU" sz="1600" b="1" dirty="0" smtClean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102 000 </a:t>
            </a:r>
          </a:p>
        </p:txBody>
      </p:sp>
      <p:sp>
        <p:nvSpPr>
          <p:cNvPr id="42" name="Oval 11">
            <a:extLst>
              <a:ext uri="{FF2B5EF4-FFF2-40B4-BE49-F238E27FC236}">
                <a16:creationId xmlns="" xmlns:a16="http://schemas.microsoft.com/office/drawing/2014/main" id="{3BC5171A-34CC-4C4D-A68F-DE7E13FD7DA7}"/>
              </a:ext>
            </a:extLst>
          </p:cNvPr>
          <p:cNvSpPr/>
          <p:nvPr/>
        </p:nvSpPr>
        <p:spPr>
          <a:xfrm>
            <a:off x="5389945" y="4018685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E1EEDA39-E15B-467C-AC90-208ADA019F08}"/>
              </a:ext>
            </a:extLst>
          </p:cNvPr>
          <p:cNvSpPr txBox="1"/>
          <p:nvPr/>
        </p:nvSpPr>
        <p:spPr>
          <a:xfrm>
            <a:off x="5559323" y="4306748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ЗЕМЛЯ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C7442F91-650D-4D91-B92E-079B232966EF}"/>
              </a:ext>
            </a:extLst>
          </p:cNvPr>
          <p:cNvSpPr txBox="1"/>
          <p:nvPr/>
        </p:nvSpPr>
        <p:spPr>
          <a:xfrm>
            <a:off x="5740729" y="4705723"/>
            <a:ext cx="903759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</a:t>
            </a:r>
            <a:r>
              <a:rPr lang="ru-RU" sz="1600" b="1" dirty="0" smtClean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58 000 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="" xmlns:a16="http://schemas.microsoft.com/office/drawing/2014/main" id="{58AA90A0-D7DF-4EE3-AC67-B00E696768C9}"/>
              </a:ext>
            </a:extLst>
          </p:cNvPr>
          <p:cNvCxnSpPr>
            <a:cxnSpLocks/>
          </p:cNvCxnSpPr>
          <p:nvPr/>
        </p:nvCxnSpPr>
        <p:spPr>
          <a:xfrm>
            <a:off x="4410183" y="5169759"/>
            <a:ext cx="4238" cy="21103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11">
            <a:extLst>
              <a:ext uri="{FF2B5EF4-FFF2-40B4-BE49-F238E27FC236}">
                <a16:creationId xmlns="" xmlns:a16="http://schemas.microsoft.com/office/drawing/2014/main" id="{089FF4EA-B640-48FB-A27C-F039D0447CBA}"/>
              </a:ext>
            </a:extLst>
          </p:cNvPr>
          <p:cNvSpPr/>
          <p:nvPr/>
        </p:nvSpPr>
        <p:spPr>
          <a:xfrm>
            <a:off x="3607520" y="5393730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203933C6-9EFE-4541-AB4B-704DA395DD8C}"/>
              </a:ext>
            </a:extLst>
          </p:cNvPr>
          <p:cNvSpPr txBox="1"/>
          <p:nvPr/>
        </p:nvSpPr>
        <p:spPr>
          <a:xfrm>
            <a:off x="3645769" y="5631329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ПРИБЫЛЬ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92F65174-D14B-4FDE-80FC-BD4D00C8EFD3}"/>
              </a:ext>
            </a:extLst>
          </p:cNvPr>
          <p:cNvSpPr txBox="1"/>
          <p:nvPr/>
        </p:nvSpPr>
        <p:spPr>
          <a:xfrm>
            <a:off x="3784617" y="5965850"/>
            <a:ext cx="1260559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</a:t>
            </a:r>
            <a:r>
              <a:rPr lang="ru-RU" sz="1600" b="1" dirty="0">
                <a:solidFill>
                  <a:schemeClr val="accent3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320 000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C04547B7-6B0B-4E3A-BA23-45CF13BF54EC}"/>
              </a:ext>
            </a:extLst>
          </p:cNvPr>
          <p:cNvSpPr/>
          <p:nvPr/>
        </p:nvSpPr>
        <p:spPr>
          <a:xfrm>
            <a:off x="7287644" y="904240"/>
            <a:ext cx="4904356" cy="5953758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Oval 11">
            <a:extLst>
              <a:ext uri="{FF2B5EF4-FFF2-40B4-BE49-F238E27FC236}">
                <a16:creationId xmlns="" xmlns:a16="http://schemas.microsoft.com/office/drawing/2014/main" id="{A38D86D3-555A-429D-9221-6F373411A17D}"/>
              </a:ext>
            </a:extLst>
          </p:cNvPr>
          <p:cNvSpPr/>
          <p:nvPr/>
        </p:nvSpPr>
        <p:spPr>
          <a:xfrm>
            <a:off x="7895545" y="1120241"/>
            <a:ext cx="3723760" cy="705745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52" name="Рисунок 51" descr="Предупреждение со сплошной заливкой">
            <a:extLst>
              <a:ext uri="{FF2B5EF4-FFF2-40B4-BE49-F238E27FC236}">
                <a16:creationId xmlns="" xmlns:a16="http://schemas.microsoft.com/office/drawing/2014/main" id="{FE46B9A5-9745-49FF-A886-10874659D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65129" y="1313682"/>
            <a:ext cx="332762" cy="332762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7BE3B817-4838-4DB5-9BAE-BD1542DF1C38}"/>
              </a:ext>
            </a:extLst>
          </p:cNvPr>
          <p:cNvSpPr txBox="1"/>
          <p:nvPr/>
        </p:nvSpPr>
        <p:spPr>
          <a:xfrm>
            <a:off x="8831510" y="1359532"/>
            <a:ext cx="2434398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РАСПРЕДЕЛЕНИЕ ЕНП</a:t>
            </a:r>
          </a:p>
        </p:txBody>
      </p:sp>
      <p:cxnSp>
        <p:nvCxnSpPr>
          <p:cNvPr id="54" name="Прямая со стрелкой 53">
            <a:extLst>
              <a:ext uri="{FF2B5EF4-FFF2-40B4-BE49-F238E27FC236}">
                <a16:creationId xmlns="" xmlns:a16="http://schemas.microsoft.com/office/drawing/2014/main" id="{C15B448C-F17A-4730-8E01-B1457BF45F68}"/>
              </a:ext>
            </a:extLst>
          </p:cNvPr>
          <p:cNvCxnSpPr>
            <a:cxnSpLocks/>
          </p:cNvCxnSpPr>
          <p:nvPr/>
        </p:nvCxnSpPr>
        <p:spPr>
          <a:xfrm>
            <a:off x="9757425" y="1825986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EF5B5A31-D7A6-402B-9677-F0EE4BF21EE6}"/>
              </a:ext>
            </a:extLst>
          </p:cNvPr>
          <p:cNvSpPr txBox="1"/>
          <p:nvPr/>
        </p:nvSpPr>
        <p:spPr>
          <a:xfrm>
            <a:off x="9124139" y="2276872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 ОЧЕРЕДЬ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1C19F36A-C4CA-43A3-BF03-98BCC3F763A9}"/>
              </a:ext>
            </a:extLst>
          </p:cNvPr>
          <p:cNvSpPr txBox="1"/>
          <p:nvPr/>
        </p:nvSpPr>
        <p:spPr>
          <a:xfrm>
            <a:off x="8255446" y="2611757"/>
            <a:ext cx="301046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НЕДОИМКА - </a:t>
            </a: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начиная с налога</a:t>
            </a:r>
          </a:p>
          <a:p>
            <a:pPr algn="ctr" defTabSz="1031626">
              <a:defRPr/>
            </a:pP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более ранним сроком уплаты</a:t>
            </a:r>
          </a:p>
        </p:txBody>
      </p:sp>
      <p:cxnSp>
        <p:nvCxnSpPr>
          <p:cNvPr id="57" name="Прямая со стрелкой 56">
            <a:extLst>
              <a:ext uri="{FF2B5EF4-FFF2-40B4-BE49-F238E27FC236}">
                <a16:creationId xmlns="" xmlns:a16="http://schemas.microsoft.com/office/drawing/2014/main" id="{82C14045-E774-479E-8D7B-BC25CB93DD2B}"/>
              </a:ext>
            </a:extLst>
          </p:cNvPr>
          <p:cNvCxnSpPr>
            <a:cxnSpLocks/>
          </p:cNvCxnSpPr>
          <p:nvPr/>
        </p:nvCxnSpPr>
        <p:spPr>
          <a:xfrm>
            <a:off x="9782431" y="3132950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38F0A379-C9E3-40A1-942F-0A2224599319}"/>
              </a:ext>
            </a:extLst>
          </p:cNvPr>
          <p:cNvSpPr txBox="1"/>
          <p:nvPr/>
        </p:nvSpPr>
        <p:spPr>
          <a:xfrm>
            <a:off x="9124139" y="3591854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 ОЧЕРЕДЬ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52CDE322-2B64-4682-8345-37CF292BD05A}"/>
              </a:ext>
            </a:extLst>
          </p:cNvPr>
          <p:cNvSpPr txBox="1"/>
          <p:nvPr/>
        </p:nvSpPr>
        <p:spPr>
          <a:xfrm>
            <a:off x="8513583" y="3926739"/>
            <a:ext cx="248768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НАЧИСЛЕНИЯ - </a:t>
            </a: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текущим сроком уплаты</a:t>
            </a:r>
          </a:p>
        </p:txBody>
      </p:sp>
      <p:cxnSp>
        <p:nvCxnSpPr>
          <p:cNvPr id="61" name="Прямая со стрелкой 60">
            <a:extLst>
              <a:ext uri="{FF2B5EF4-FFF2-40B4-BE49-F238E27FC236}">
                <a16:creationId xmlns="" xmlns:a16="http://schemas.microsoft.com/office/drawing/2014/main" id="{C5519E47-96D1-4D50-A324-AC604A42F4AE}"/>
              </a:ext>
            </a:extLst>
          </p:cNvPr>
          <p:cNvCxnSpPr>
            <a:cxnSpLocks/>
          </p:cNvCxnSpPr>
          <p:nvPr/>
        </p:nvCxnSpPr>
        <p:spPr>
          <a:xfrm>
            <a:off x="9804185" y="4509120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74C2CA13-E7FA-4EDB-80AB-9A54F0993E21}"/>
              </a:ext>
            </a:extLst>
          </p:cNvPr>
          <p:cNvSpPr txBox="1"/>
          <p:nvPr/>
        </p:nvSpPr>
        <p:spPr>
          <a:xfrm>
            <a:off x="9124139" y="4960006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 ОЧЕРЕДЬ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F8DFFA48-4E38-4BBE-A8C5-1F868C94214C}"/>
              </a:ext>
            </a:extLst>
          </p:cNvPr>
          <p:cNvSpPr txBox="1"/>
          <p:nvPr/>
        </p:nvSpPr>
        <p:spPr>
          <a:xfrm>
            <a:off x="8468674" y="5294891"/>
            <a:ext cx="3027132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ПЕНИ, ПРОЦЕНТЫ И ШТРАФЫ</a:t>
            </a:r>
            <a:endParaRPr lang="ru-RU" sz="1400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="" xmlns:a16="http://schemas.microsoft.com/office/drawing/2014/main" id="{51E6284A-3CAF-4228-9014-122EECF180F9}"/>
              </a:ext>
            </a:extLst>
          </p:cNvPr>
          <p:cNvSpPr/>
          <p:nvPr/>
        </p:nvSpPr>
        <p:spPr>
          <a:xfrm>
            <a:off x="7273949" y="5777830"/>
            <a:ext cx="4918052" cy="108016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65" name="Рисунок 64" descr="Предупреждение со сплошной заливкой">
            <a:extLst>
              <a:ext uri="{FF2B5EF4-FFF2-40B4-BE49-F238E27FC236}">
                <a16:creationId xmlns="" xmlns:a16="http://schemas.microsoft.com/office/drawing/2014/main" id="{AC968110-87FD-47DE-87D0-655DA2FDF60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573441" y="5877272"/>
            <a:ext cx="332762" cy="332762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5D9462F6-ADCA-4768-9C82-D1B46419168E}"/>
              </a:ext>
            </a:extLst>
          </p:cNvPr>
          <p:cNvSpPr txBox="1"/>
          <p:nvPr/>
        </p:nvSpPr>
        <p:spPr>
          <a:xfrm>
            <a:off x="7391561" y="6309320"/>
            <a:ext cx="4460901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Если денег недостаточно и сроки уплаты совпадают, то ЕНП распределится пропорционально суммам таких обязательств</a:t>
            </a:r>
          </a:p>
        </p:txBody>
      </p:sp>
    </p:spTree>
    <p:extLst>
      <p:ext uri="{BB962C8B-B14F-4D97-AF65-F5344CB8AC3E}">
        <p14:creationId xmlns:p14="http://schemas.microsoft.com/office/powerpoint/2010/main" val="18452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ПРИМЕР ПОГАШЕНИЯ ЗАДОЛЖЕННОСТИ В СЛУЧАЕ НЕПОЛНОЙ ОПЛАТЫ (САЛЬДО «– </a:t>
            </a:r>
            <a:r>
              <a:rPr lang="en-US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3 500</a:t>
            </a: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») ПО ОБЯЗАТЕЛЬСТВАМ ОБРАЗОВАННЫМ ДО 01.01.2023 С РАЗНЫМИ СРОКАМИ УПЛАТЫ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2CEB37B6-D561-4D14-8C11-31AB626CE0D5}"/>
              </a:ext>
            </a:extLst>
          </p:cNvPr>
          <p:cNvGrpSpPr/>
          <p:nvPr/>
        </p:nvGrpSpPr>
        <p:grpSpPr>
          <a:xfrm>
            <a:off x="2321786" y="1225915"/>
            <a:ext cx="4205468" cy="2512552"/>
            <a:chOff x="3812167" y="1226031"/>
            <a:chExt cx="4205468" cy="2512552"/>
          </a:xfrm>
        </p:grpSpPr>
        <p:sp>
          <p:nvSpPr>
            <p:cNvPr id="12" name="Прямоугольник: скругленные углы 60">
              <a:extLst>
                <a:ext uri="{FF2B5EF4-FFF2-40B4-BE49-F238E27FC236}">
                  <a16:creationId xmlns="" xmlns:a16="http://schemas.microsoft.com/office/drawing/2014/main" id="{43A5BF97-D1AA-4EF5-95A9-BED68E434A20}"/>
                </a:ext>
              </a:extLst>
            </p:cNvPr>
            <p:cNvSpPr/>
            <p:nvPr/>
          </p:nvSpPr>
          <p:spPr>
            <a:xfrm>
              <a:off x="3843124" y="1226031"/>
              <a:ext cx="4174511" cy="2512552"/>
            </a:xfrm>
            <a:prstGeom prst="roundRect">
              <a:avLst>
                <a:gd name="adj" fmla="val 3981"/>
              </a:avLst>
            </a:prstGeom>
            <a:gradFill>
              <a:gsLst>
                <a:gs pos="0">
                  <a:srgbClr val="00A6E6"/>
                </a:gs>
                <a:gs pos="86000">
                  <a:srgbClr val="002060"/>
                </a:gs>
                <a:gs pos="100000">
                  <a:srgbClr val="002E89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E5F9E2CD-5776-44F8-A757-D3090DF4F92E}"/>
                </a:ext>
              </a:extLst>
            </p:cNvPr>
            <p:cNvSpPr txBox="1"/>
            <p:nvPr/>
          </p:nvSpPr>
          <p:spPr>
            <a:xfrm>
              <a:off x="4990768" y="1532324"/>
              <a:ext cx="198022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ЕДИНЫЙ НАЛОГОВЫЙ СЧЕТ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306B7BB7-C398-41D0-9022-DF2340C13992}"/>
                </a:ext>
              </a:extLst>
            </p:cNvPr>
            <p:cNvSpPr txBox="1"/>
            <p:nvPr/>
          </p:nvSpPr>
          <p:spPr>
            <a:xfrm>
              <a:off x="4987311" y="2004118"/>
              <a:ext cx="17641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ХХХХХХХХХХХХ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4F4856ED-4197-4629-B656-8ED1640B46A6}"/>
                </a:ext>
              </a:extLst>
            </p:cNvPr>
            <p:cNvSpPr txBox="1"/>
            <p:nvPr/>
          </p:nvSpPr>
          <p:spPr>
            <a:xfrm>
              <a:off x="4987311" y="1826102"/>
              <a:ext cx="1764196" cy="12311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8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ИНН</a:t>
              </a:r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="" xmlns:a16="http://schemas.microsoft.com/office/drawing/2014/main" id="{BB5134E4-680B-4E9E-AAD6-584B9987F3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01712" y="1340732"/>
              <a:ext cx="553831" cy="567851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83857CA0-DC44-488E-AEA7-69C5A286EE91}"/>
                </a:ext>
              </a:extLst>
            </p:cNvPr>
            <p:cNvSpPr txBox="1"/>
            <p:nvPr/>
          </p:nvSpPr>
          <p:spPr>
            <a:xfrm>
              <a:off x="5240264" y="2360322"/>
              <a:ext cx="1247001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НДС 25.10.2022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- 18 000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F0264B43-F4A7-4C74-8BE5-162951046BBE}"/>
                </a:ext>
              </a:extLst>
            </p:cNvPr>
            <p:cNvSpPr txBox="1"/>
            <p:nvPr/>
          </p:nvSpPr>
          <p:spPr>
            <a:xfrm>
              <a:off x="3812167" y="2355299"/>
              <a:ext cx="1381654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НДС 26.09.2022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- 17 500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pic>
          <p:nvPicPr>
            <p:cNvPr id="26" name="Рисунок 25">
              <a:extLst>
                <a:ext uri="{FF2B5EF4-FFF2-40B4-BE49-F238E27FC236}">
                  <a16:creationId xmlns="" xmlns:a16="http://schemas.microsoft.com/office/drawing/2014/main" id="{A15DBE2B-2C16-411B-A77A-F36076167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rcRect r="50157"/>
            <a:stretch>
              <a:fillRect/>
            </a:stretch>
          </p:blipFill>
          <p:spPr>
            <a:xfrm>
              <a:off x="7067392" y="1620200"/>
              <a:ext cx="782505" cy="1512866"/>
            </a:xfrm>
            <a:custGeom>
              <a:avLst/>
              <a:gdLst>
                <a:gd name="connsiteX0" fmla="*/ 0 w 522225"/>
                <a:gd name="connsiteY0" fmla="*/ 0 h 1009650"/>
                <a:gd name="connsiteX1" fmla="*/ 522225 w 522225"/>
                <a:gd name="connsiteY1" fmla="*/ 0 h 1009650"/>
                <a:gd name="connsiteX2" fmla="*/ 522225 w 522225"/>
                <a:gd name="connsiteY2" fmla="*/ 1009650 h 1009650"/>
                <a:gd name="connsiteX3" fmla="*/ 0 w 522225"/>
                <a:gd name="connsiteY3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2225" h="1009650">
                  <a:moveTo>
                    <a:pt x="0" y="0"/>
                  </a:moveTo>
                  <a:lnTo>
                    <a:pt x="522225" y="0"/>
                  </a:lnTo>
                  <a:lnTo>
                    <a:pt x="522225" y="1009650"/>
                  </a:lnTo>
                  <a:lnTo>
                    <a:pt x="0" y="1009650"/>
                  </a:lnTo>
                  <a:close/>
                </a:path>
              </a:pathLst>
            </a:custGeom>
          </p:spPr>
        </p:pic>
        <p:sp>
          <p:nvSpPr>
            <p:cNvPr id="27" name="Прямоугольник 26">
              <a:extLst>
                <a:ext uri="{FF2B5EF4-FFF2-40B4-BE49-F238E27FC236}">
                  <a16:creationId xmlns="" xmlns:a16="http://schemas.microsoft.com/office/drawing/2014/main" id="{89B11A0E-9B59-4D48-8F75-50CA7729E278}"/>
                </a:ext>
              </a:extLst>
            </p:cNvPr>
            <p:cNvSpPr/>
            <p:nvPr/>
          </p:nvSpPr>
          <p:spPr>
            <a:xfrm>
              <a:off x="7745755" y="1325866"/>
              <a:ext cx="108012" cy="2101535"/>
            </a:xfrm>
            <a:prstGeom prst="rect">
              <a:avLst/>
            </a:prstGeom>
            <a:solidFill>
              <a:srgbClr val="EF435A">
                <a:alpha val="57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83857CA0-DC44-488E-AEA7-69C5A286EE91}"/>
                </a:ext>
              </a:extLst>
            </p:cNvPr>
            <p:cNvSpPr txBox="1"/>
            <p:nvPr/>
          </p:nvSpPr>
          <p:spPr>
            <a:xfrm>
              <a:off x="6487265" y="2355298"/>
              <a:ext cx="1530370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ВЗНОСЫ 15.08.2022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- 9 500</a:t>
              </a:r>
              <a:r>
                <a:rPr lang="ru-RU" sz="16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 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83857CA0-DC44-488E-AEA7-69C5A286EE91}"/>
                </a:ext>
              </a:extLst>
            </p:cNvPr>
            <p:cNvSpPr txBox="1"/>
            <p:nvPr/>
          </p:nvSpPr>
          <p:spPr>
            <a:xfrm>
              <a:off x="4056156" y="2873219"/>
              <a:ext cx="2017263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ТРАНСПОРТ 01.03.2022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- 1 000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83857CA0-DC44-488E-AEA7-69C5A286EE91}"/>
                </a:ext>
              </a:extLst>
            </p:cNvPr>
            <p:cNvSpPr txBox="1"/>
            <p:nvPr/>
          </p:nvSpPr>
          <p:spPr>
            <a:xfrm>
              <a:off x="5964497" y="2873218"/>
              <a:ext cx="1480874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ПЕНИ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- 2 500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</p:grpSp>
      <p:cxnSp>
        <p:nvCxnSpPr>
          <p:cNvPr id="31" name="Прямая со стрелкой 30">
            <a:extLst>
              <a:ext uri="{FF2B5EF4-FFF2-40B4-BE49-F238E27FC236}">
                <a16:creationId xmlns="" xmlns:a16="http://schemas.microsoft.com/office/drawing/2014/main" id="{1295EE7B-02AA-41A3-B423-1E14147C7FE6}"/>
              </a:ext>
            </a:extLst>
          </p:cNvPr>
          <p:cNvCxnSpPr>
            <a:cxnSpLocks/>
          </p:cNvCxnSpPr>
          <p:nvPr/>
        </p:nvCxnSpPr>
        <p:spPr>
          <a:xfrm>
            <a:off x="1766075" y="2482191"/>
            <a:ext cx="555710" cy="0"/>
          </a:xfrm>
          <a:prstGeom prst="straightConnector1">
            <a:avLst/>
          </a:prstGeom>
          <a:ln w="19050">
            <a:solidFill>
              <a:srgbClr val="92D05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 descr="Z:\Мои документы\coin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0" y="1875836"/>
            <a:ext cx="1143338" cy="121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499911" y="3189294"/>
            <a:ext cx="104411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+ 45</a:t>
            </a:r>
            <a:r>
              <a:rPr lang="ru-RU" sz="1600" b="1" dirty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 000 </a:t>
            </a:r>
          </a:p>
        </p:txBody>
      </p:sp>
      <p:cxnSp>
        <p:nvCxnSpPr>
          <p:cNvPr id="34" name="Прямая со стрелкой 33">
            <a:extLst>
              <a:ext uri="{FF2B5EF4-FFF2-40B4-BE49-F238E27FC236}">
                <a16:creationId xmlns="" xmlns:a16="http://schemas.microsoft.com/office/drawing/2014/main" id="{434B4933-5634-4BAF-B7F4-833ED7A2E50A}"/>
              </a:ext>
            </a:extLst>
          </p:cNvPr>
          <p:cNvCxnSpPr>
            <a:cxnSpLocks/>
          </p:cNvCxnSpPr>
          <p:nvPr/>
        </p:nvCxnSpPr>
        <p:spPr>
          <a:xfrm flipH="1">
            <a:off x="2631171" y="3632793"/>
            <a:ext cx="1780718" cy="376661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="" xmlns:a16="http://schemas.microsoft.com/office/drawing/2014/main" id="{58AA90A0-D7DF-4EE3-AC67-B00E696768C9}"/>
              </a:ext>
            </a:extLst>
          </p:cNvPr>
          <p:cNvCxnSpPr>
            <a:cxnSpLocks/>
          </p:cNvCxnSpPr>
          <p:nvPr/>
        </p:nvCxnSpPr>
        <p:spPr>
          <a:xfrm flipH="1">
            <a:off x="3594770" y="3632793"/>
            <a:ext cx="817119" cy="171047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="" xmlns:a16="http://schemas.microsoft.com/office/drawing/2014/main" id="{1F66385B-A8CA-4543-9990-5D7DB6E25E71}"/>
              </a:ext>
            </a:extLst>
          </p:cNvPr>
          <p:cNvCxnSpPr>
            <a:cxnSpLocks/>
          </p:cNvCxnSpPr>
          <p:nvPr/>
        </p:nvCxnSpPr>
        <p:spPr>
          <a:xfrm>
            <a:off x="4411889" y="3632793"/>
            <a:ext cx="1" cy="376545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="" xmlns:a16="http://schemas.microsoft.com/office/drawing/2014/main" id="{15921865-DAF0-444A-B6D1-ADB0331BCF04}"/>
              </a:ext>
            </a:extLst>
          </p:cNvPr>
          <p:cNvCxnSpPr>
            <a:cxnSpLocks/>
          </p:cNvCxnSpPr>
          <p:nvPr/>
        </p:nvCxnSpPr>
        <p:spPr>
          <a:xfrm>
            <a:off x="4411889" y="3632793"/>
            <a:ext cx="973777" cy="1710473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="" xmlns:a16="http://schemas.microsoft.com/office/drawing/2014/main" id="{7577AE04-99ED-4E39-BBF2-076B6394D99C}"/>
              </a:ext>
            </a:extLst>
          </p:cNvPr>
          <p:cNvCxnSpPr>
            <a:cxnSpLocks/>
          </p:cNvCxnSpPr>
          <p:nvPr/>
        </p:nvCxnSpPr>
        <p:spPr>
          <a:xfrm>
            <a:off x="4411889" y="3632793"/>
            <a:ext cx="1780719" cy="385892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11">
            <a:extLst>
              <a:ext uri="{FF2B5EF4-FFF2-40B4-BE49-F238E27FC236}">
                <a16:creationId xmlns="" xmlns:a16="http://schemas.microsoft.com/office/drawing/2014/main" id="{572433A7-6893-4818-B6F1-CEC10229073B}"/>
              </a:ext>
            </a:extLst>
          </p:cNvPr>
          <p:cNvSpPr/>
          <p:nvPr/>
        </p:nvSpPr>
        <p:spPr>
          <a:xfrm>
            <a:off x="1828508" y="4009454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9278326C-8359-405D-8481-A25688CC8F33}"/>
              </a:ext>
            </a:extLst>
          </p:cNvPr>
          <p:cNvSpPr txBox="1"/>
          <p:nvPr/>
        </p:nvSpPr>
        <p:spPr>
          <a:xfrm>
            <a:off x="1997886" y="4189796"/>
            <a:ext cx="126657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ТРАНСПОРТ</a:t>
            </a:r>
          </a:p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01.03.2022</a:t>
            </a:r>
            <a:endParaRPr lang="ru-RU" sz="14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2060284" y="4705722"/>
            <a:ext cx="104411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</a:t>
            </a:r>
            <a:r>
              <a:rPr lang="ru-RU" sz="1600" b="1" dirty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 000 </a:t>
            </a:r>
          </a:p>
        </p:txBody>
      </p:sp>
      <p:sp>
        <p:nvSpPr>
          <p:cNvPr id="42" name="Oval 11">
            <a:extLst>
              <a:ext uri="{FF2B5EF4-FFF2-40B4-BE49-F238E27FC236}">
                <a16:creationId xmlns="" xmlns:a16="http://schemas.microsoft.com/office/drawing/2014/main" id="{279BF705-B744-431D-97FC-63C8B6893990}"/>
              </a:ext>
            </a:extLst>
          </p:cNvPr>
          <p:cNvSpPr/>
          <p:nvPr/>
        </p:nvSpPr>
        <p:spPr>
          <a:xfrm>
            <a:off x="3609227" y="4009338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3F1B5E1F-A151-456A-A57A-86232B57A06D}"/>
              </a:ext>
            </a:extLst>
          </p:cNvPr>
          <p:cNvSpPr txBox="1"/>
          <p:nvPr/>
        </p:nvSpPr>
        <p:spPr>
          <a:xfrm>
            <a:off x="3778605" y="4177991"/>
            <a:ext cx="126657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ВЗНОСЫ </a:t>
            </a:r>
          </a:p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15.08.2022</a:t>
            </a:r>
            <a:endParaRPr lang="ru-RU" sz="14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3942339" y="4678813"/>
            <a:ext cx="104411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9</a:t>
            </a:r>
            <a:r>
              <a:rPr lang="ru-RU" sz="1600" b="1" dirty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 </a:t>
            </a: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500 </a:t>
            </a:r>
            <a:endParaRPr lang="ru-RU" sz="1600" b="1" dirty="0">
              <a:solidFill>
                <a:srgbClr val="92D05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5" name="Oval 11">
            <a:extLst>
              <a:ext uri="{FF2B5EF4-FFF2-40B4-BE49-F238E27FC236}">
                <a16:creationId xmlns="" xmlns:a16="http://schemas.microsoft.com/office/drawing/2014/main" id="{3BC5171A-34CC-4C4D-A68F-DE7E13FD7DA7}"/>
              </a:ext>
            </a:extLst>
          </p:cNvPr>
          <p:cNvSpPr/>
          <p:nvPr/>
        </p:nvSpPr>
        <p:spPr>
          <a:xfrm>
            <a:off x="5389945" y="4018685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E1EEDA39-E15B-467C-AC90-208ADA019F08}"/>
              </a:ext>
            </a:extLst>
          </p:cNvPr>
          <p:cNvSpPr txBox="1"/>
          <p:nvPr/>
        </p:nvSpPr>
        <p:spPr>
          <a:xfrm>
            <a:off x="5559323" y="4199027"/>
            <a:ext cx="126657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НДС </a:t>
            </a:r>
          </a:p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26.09.2022</a:t>
            </a:r>
            <a:endParaRPr lang="ru-RU" sz="14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5733316" y="4674481"/>
            <a:ext cx="104411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17</a:t>
            </a:r>
            <a:r>
              <a:rPr lang="ru-RU" sz="1600" b="1" dirty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 </a:t>
            </a: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500 </a:t>
            </a:r>
            <a:endParaRPr lang="ru-RU" sz="1600" b="1" dirty="0">
              <a:solidFill>
                <a:srgbClr val="92D05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8" name="Oval 11">
            <a:extLst>
              <a:ext uri="{FF2B5EF4-FFF2-40B4-BE49-F238E27FC236}">
                <a16:creationId xmlns="" xmlns:a16="http://schemas.microsoft.com/office/drawing/2014/main" id="{089FF4EA-B640-48FB-A27C-F039D0447CBA}"/>
              </a:ext>
            </a:extLst>
          </p:cNvPr>
          <p:cNvSpPr/>
          <p:nvPr/>
        </p:nvSpPr>
        <p:spPr>
          <a:xfrm>
            <a:off x="2792107" y="5343266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203933C6-9EFE-4541-AB4B-704DA395DD8C}"/>
              </a:ext>
            </a:extLst>
          </p:cNvPr>
          <p:cNvSpPr txBox="1"/>
          <p:nvPr/>
        </p:nvSpPr>
        <p:spPr>
          <a:xfrm>
            <a:off x="2961485" y="5476305"/>
            <a:ext cx="126657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НДС</a:t>
            </a:r>
          </a:p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25.10.2022</a:t>
            </a:r>
            <a:endParaRPr lang="ru-RU" sz="14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3107668" y="5907192"/>
            <a:ext cx="1044116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17</a:t>
            </a:r>
            <a:r>
              <a:rPr lang="ru-RU" sz="1600" b="1" dirty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 </a:t>
            </a: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</a:t>
            </a:r>
          </a:p>
          <a:p>
            <a:pPr algn="ctr" defTabSz="1031626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</a:t>
            </a:r>
            <a:r>
              <a:rPr lang="en-US" sz="1600" b="1" dirty="0" smtClean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1 0</a:t>
            </a:r>
            <a:r>
              <a:rPr lang="ru-RU" sz="1600" b="1" dirty="0" smtClean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 </a:t>
            </a:r>
            <a:endParaRPr lang="ru-RU" sz="1600" b="1" dirty="0">
              <a:solidFill>
                <a:srgbClr val="C00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1" name="Oval 11">
            <a:extLst>
              <a:ext uri="{FF2B5EF4-FFF2-40B4-BE49-F238E27FC236}">
                <a16:creationId xmlns="" xmlns:a16="http://schemas.microsoft.com/office/drawing/2014/main" id="{BCDF80C4-0514-4050-8B85-EBFFEEA821EC}"/>
              </a:ext>
            </a:extLst>
          </p:cNvPr>
          <p:cNvSpPr/>
          <p:nvPr/>
        </p:nvSpPr>
        <p:spPr>
          <a:xfrm>
            <a:off x="4583003" y="5343266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71BF3C49-5D74-47FF-9947-7A8B0AD77FAE}"/>
              </a:ext>
            </a:extLst>
          </p:cNvPr>
          <p:cNvSpPr txBox="1"/>
          <p:nvPr/>
        </p:nvSpPr>
        <p:spPr>
          <a:xfrm>
            <a:off x="4752381" y="5631329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ПЕНИ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078CD6C1-3C7D-48C2-8254-23B9E1ADFE9C}"/>
              </a:ext>
            </a:extLst>
          </p:cNvPr>
          <p:cNvSpPr txBox="1"/>
          <p:nvPr/>
        </p:nvSpPr>
        <p:spPr>
          <a:xfrm>
            <a:off x="4933787" y="6030304"/>
            <a:ext cx="903759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</a:t>
            </a:r>
            <a:r>
              <a:rPr lang="en-US" sz="16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2 500</a:t>
            </a:r>
            <a:endParaRPr lang="ru-RU" sz="1600" b="1" dirty="0">
              <a:solidFill>
                <a:srgbClr val="C00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C04547B7-6B0B-4E3A-BA23-45CF13BF54EC}"/>
              </a:ext>
            </a:extLst>
          </p:cNvPr>
          <p:cNvSpPr/>
          <p:nvPr/>
        </p:nvSpPr>
        <p:spPr>
          <a:xfrm>
            <a:off x="7305247" y="904240"/>
            <a:ext cx="4904356" cy="5953758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Oval 11">
            <a:extLst>
              <a:ext uri="{FF2B5EF4-FFF2-40B4-BE49-F238E27FC236}">
                <a16:creationId xmlns="" xmlns:a16="http://schemas.microsoft.com/office/drawing/2014/main" id="{A38D86D3-555A-429D-9221-6F373411A17D}"/>
              </a:ext>
            </a:extLst>
          </p:cNvPr>
          <p:cNvSpPr/>
          <p:nvPr/>
        </p:nvSpPr>
        <p:spPr>
          <a:xfrm>
            <a:off x="7895545" y="1120241"/>
            <a:ext cx="3723760" cy="705745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56" name="Рисунок 55" descr="Предупреждение со сплошной заливкой">
            <a:extLst>
              <a:ext uri="{FF2B5EF4-FFF2-40B4-BE49-F238E27FC236}">
                <a16:creationId xmlns="" xmlns:a16="http://schemas.microsoft.com/office/drawing/2014/main" id="{FE46B9A5-9745-49FF-A886-10874659D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37542" y="1306732"/>
            <a:ext cx="332762" cy="332762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7BE3B817-4838-4DB5-9BAE-BD1542DF1C38}"/>
              </a:ext>
            </a:extLst>
          </p:cNvPr>
          <p:cNvSpPr txBox="1"/>
          <p:nvPr/>
        </p:nvSpPr>
        <p:spPr>
          <a:xfrm>
            <a:off x="8905308" y="1365391"/>
            <a:ext cx="251849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РАСПРЕДЕЛЕНИЕ ЕНП</a:t>
            </a:r>
          </a:p>
        </p:txBody>
      </p:sp>
      <p:cxnSp>
        <p:nvCxnSpPr>
          <p:cNvPr id="60" name="Прямая со стрелкой 59">
            <a:extLst>
              <a:ext uri="{FF2B5EF4-FFF2-40B4-BE49-F238E27FC236}">
                <a16:creationId xmlns="" xmlns:a16="http://schemas.microsoft.com/office/drawing/2014/main" id="{C15B448C-F17A-4730-8E01-B1457BF45F68}"/>
              </a:ext>
            </a:extLst>
          </p:cNvPr>
          <p:cNvCxnSpPr>
            <a:cxnSpLocks/>
          </p:cNvCxnSpPr>
          <p:nvPr/>
        </p:nvCxnSpPr>
        <p:spPr>
          <a:xfrm>
            <a:off x="9757425" y="1825986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EF5B5A31-D7A6-402B-9677-F0EE4BF21EE6}"/>
              </a:ext>
            </a:extLst>
          </p:cNvPr>
          <p:cNvSpPr txBox="1"/>
          <p:nvPr/>
        </p:nvSpPr>
        <p:spPr>
          <a:xfrm>
            <a:off x="9124139" y="2276872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 ОЧЕРЕДЬ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1C19F36A-C4CA-43A3-BF03-98BCC3F763A9}"/>
              </a:ext>
            </a:extLst>
          </p:cNvPr>
          <p:cNvSpPr txBox="1"/>
          <p:nvPr/>
        </p:nvSpPr>
        <p:spPr>
          <a:xfrm>
            <a:off x="8255446" y="2611757"/>
            <a:ext cx="316835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НЕДОИМКА - </a:t>
            </a: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начиная с налога</a:t>
            </a:r>
          </a:p>
          <a:p>
            <a:pPr algn="ctr" defTabSz="1031626">
              <a:defRPr/>
            </a:pP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более ранним сроком уплаты</a:t>
            </a:r>
          </a:p>
        </p:txBody>
      </p:sp>
      <p:cxnSp>
        <p:nvCxnSpPr>
          <p:cNvPr id="63" name="Прямая со стрелкой 62">
            <a:extLst>
              <a:ext uri="{FF2B5EF4-FFF2-40B4-BE49-F238E27FC236}">
                <a16:creationId xmlns="" xmlns:a16="http://schemas.microsoft.com/office/drawing/2014/main" id="{82C14045-E774-479E-8D7B-BC25CB93DD2B}"/>
              </a:ext>
            </a:extLst>
          </p:cNvPr>
          <p:cNvCxnSpPr>
            <a:cxnSpLocks/>
          </p:cNvCxnSpPr>
          <p:nvPr/>
        </p:nvCxnSpPr>
        <p:spPr>
          <a:xfrm>
            <a:off x="9757425" y="3140968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38F0A379-C9E3-40A1-942F-0A2224599319}"/>
              </a:ext>
            </a:extLst>
          </p:cNvPr>
          <p:cNvSpPr txBox="1"/>
          <p:nvPr/>
        </p:nvSpPr>
        <p:spPr>
          <a:xfrm>
            <a:off x="9124139" y="3591854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 ОЧЕРЕДЬ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52CDE322-2B64-4682-8345-37CF292BD05A}"/>
              </a:ext>
            </a:extLst>
          </p:cNvPr>
          <p:cNvSpPr txBox="1"/>
          <p:nvPr/>
        </p:nvSpPr>
        <p:spPr>
          <a:xfrm>
            <a:off x="8513583" y="3926739"/>
            <a:ext cx="248768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НАЧИСЛЕНИЯ - </a:t>
            </a: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текущим сроком уплаты</a:t>
            </a:r>
          </a:p>
        </p:txBody>
      </p:sp>
      <p:cxnSp>
        <p:nvCxnSpPr>
          <p:cNvPr id="66" name="Прямая со стрелкой 65">
            <a:extLst>
              <a:ext uri="{FF2B5EF4-FFF2-40B4-BE49-F238E27FC236}">
                <a16:creationId xmlns="" xmlns:a16="http://schemas.microsoft.com/office/drawing/2014/main" id="{C5519E47-96D1-4D50-A324-AC604A42F4AE}"/>
              </a:ext>
            </a:extLst>
          </p:cNvPr>
          <p:cNvCxnSpPr>
            <a:cxnSpLocks/>
          </p:cNvCxnSpPr>
          <p:nvPr/>
        </p:nvCxnSpPr>
        <p:spPr>
          <a:xfrm>
            <a:off x="9757425" y="4509120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74C2CA13-E7FA-4EDB-80AB-9A54F0993E21}"/>
              </a:ext>
            </a:extLst>
          </p:cNvPr>
          <p:cNvSpPr txBox="1"/>
          <p:nvPr/>
        </p:nvSpPr>
        <p:spPr>
          <a:xfrm>
            <a:off x="9124139" y="4960006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 ОЧЕРЕДЬ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F8DFFA48-4E38-4BBE-A8C5-1F868C94214C}"/>
              </a:ext>
            </a:extLst>
          </p:cNvPr>
          <p:cNvSpPr txBox="1"/>
          <p:nvPr/>
        </p:nvSpPr>
        <p:spPr>
          <a:xfrm>
            <a:off x="8255446" y="5287870"/>
            <a:ext cx="2959598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ПЕНИ, ПРОЦЕНТЫ И ШТРАФЫ</a:t>
            </a:r>
            <a:endParaRPr lang="ru-RU" sz="1400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51E6284A-3CAF-4228-9014-122EECF180F9}"/>
              </a:ext>
            </a:extLst>
          </p:cNvPr>
          <p:cNvSpPr/>
          <p:nvPr/>
        </p:nvSpPr>
        <p:spPr>
          <a:xfrm>
            <a:off x="7273949" y="5777830"/>
            <a:ext cx="4918052" cy="108016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71" name="Рисунок 70" descr="Предупреждение со сплошной заливкой">
            <a:extLst>
              <a:ext uri="{FF2B5EF4-FFF2-40B4-BE49-F238E27FC236}">
                <a16:creationId xmlns="" xmlns:a16="http://schemas.microsoft.com/office/drawing/2014/main" id="{AC968110-87FD-47DE-87D0-655DA2FDF60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573441" y="5877272"/>
            <a:ext cx="332762" cy="332762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5D9462F6-ADCA-4768-9C82-D1B46419168E}"/>
              </a:ext>
            </a:extLst>
          </p:cNvPr>
          <p:cNvSpPr txBox="1"/>
          <p:nvPr/>
        </p:nvSpPr>
        <p:spPr>
          <a:xfrm>
            <a:off x="7627182" y="6309320"/>
            <a:ext cx="422528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Если денег недостаточно и сроки уплаты совпадают, то ЕНП распределится пропорционально суммам таких обязательств</a:t>
            </a:r>
          </a:p>
        </p:txBody>
      </p:sp>
    </p:spTree>
    <p:extLst>
      <p:ext uri="{BB962C8B-B14F-4D97-AF65-F5344CB8AC3E}">
        <p14:creationId xmlns:p14="http://schemas.microsoft.com/office/powerpoint/2010/main" val="18452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ПРИМЕР ПОГАШЕНИЯ ЗАДОЛЖЕННОСТИ В СЛУЧАЕ НЕПОЛНОЙ ОПЛАТЫ (САЛЬДО «– 17 000») ПО ОБЯЗАТЕЛЬСТВАМ ОБРАЗОВАННЫМ ПОСЛЕ 01.01.2023 С ОДНИМ СРОКОМ УПЛАТЫ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="" xmlns:a16="http://schemas.microsoft.com/office/drawing/2014/main" id="{1295EE7B-02AA-41A3-B423-1E14147C7FE6}"/>
              </a:ext>
            </a:extLst>
          </p:cNvPr>
          <p:cNvCxnSpPr>
            <a:cxnSpLocks/>
          </p:cNvCxnSpPr>
          <p:nvPr/>
        </p:nvCxnSpPr>
        <p:spPr>
          <a:xfrm>
            <a:off x="1766075" y="2482191"/>
            <a:ext cx="555710" cy="0"/>
          </a:xfrm>
          <a:prstGeom prst="straightConnector1">
            <a:avLst/>
          </a:prstGeom>
          <a:ln w="19050">
            <a:solidFill>
              <a:srgbClr val="92D05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 descr="Z:\Мои документы\coin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0" y="1875836"/>
            <a:ext cx="1143338" cy="121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Прямая со стрелкой 33">
            <a:extLst>
              <a:ext uri="{FF2B5EF4-FFF2-40B4-BE49-F238E27FC236}">
                <a16:creationId xmlns="" xmlns:a16="http://schemas.microsoft.com/office/drawing/2014/main" id="{434B4933-5634-4BAF-B7F4-833ED7A2E50A}"/>
              </a:ext>
            </a:extLst>
          </p:cNvPr>
          <p:cNvCxnSpPr>
            <a:cxnSpLocks/>
          </p:cNvCxnSpPr>
          <p:nvPr/>
        </p:nvCxnSpPr>
        <p:spPr>
          <a:xfrm flipH="1">
            <a:off x="2631171" y="3632793"/>
            <a:ext cx="1780718" cy="376661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="" xmlns:a16="http://schemas.microsoft.com/office/drawing/2014/main" id="{1F66385B-A8CA-4543-9990-5D7DB6E25E71}"/>
              </a:ext>
            </a:extLst>
          </p:cNvPr>
          <p:cNvCxnSpPr>
            <a:cxnSpLocks/>
          </p:cNvCxnSpPr>
          <p:nvPr/>
        </p:nvCxnSpPr>
        <p:spPr>
          <a:xfrm>
            <a:off x="4411889" y="3632793"/>
            <a:ext cx="1" cy="376545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="" xmlns:a16="http://schemas.microsoft.com/office/drawing/2014/main" id="{7577AE04-99ED-4E39-BBF2-076B6394D99C}"/>
              </a:ext>
            </a:extLst>
          </p:cNvPr>
          <p:cNvCxnSpPr>
            <a:cxnSpLocks/>
          </p:cNvCxnSpPr>
          <p:nvPr/>
        </p:nvCxnSpPr>
        <p:spPr>
          <a:xfrm>
            <a:off x="4411889" y="3632793"/>
            <a:ext cx="1780719" cy="385892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11">
            <a:extLst>
              <a:ext uri="{FF2B5EF4-FFF2-40B4-BE49-F238E27FC236}">
                <a16:creationId xmlns="" xmlns:a16="http://schemas.microsoft.com/office/drawing/2014/main" id="{572433A7-6893-4818-B6F1-CEC10229073B}"/>
              </a:ext>
            </a:extLst>
          </p:cNvPr>
          <p:cNvSpPr/>
          <p:nvPr/>
        </p:nvSpPr>
        <p:spPr>
          <a:xfrm>
            <a:off x="1828508" y="4009454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9278326C-8359-405D-8481-A25688CC8F33}"/>
              </a:ext>
            </a:extLst>
          </p:cNvPr>
          <p:cNvSpPr txBox="1"/>
          <p:nvPr/>
        </p:nvSpPr>
        <p:spPr>
          <a:xfrm>
            <a:off x="1997886" y="4297517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ТРАНСПОРТ</a:t>
            </a:r>
          </a:p>
        </p:txBody>
      </p:sp>
      <p:sp>
        <p:nvSpPr>
          <p:cNvPr id="42" name="Oval 11">
            <a:extLst>
              <a:ext uri="{FF2B5EF4-FFF2-40B4-BE49-F238E27FC236}">
                <a16:creationId xmlns="" xmlns:a16="http://schemas.microsoft.com/office/drawing/2014/main" id="{279BF705-B744-431D-97FC-63C8B6893990}"/>
              </a:ext>
            </a:extLst>
          </p:cNvPr>
          <p:cNvSpPr/>
          <p:nvPr/>
        </p:nvSpPr>
        <p:spPr>
          <a:xfrm>
            <a:off x="3609227" y="4009338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3F1B5E1F-A151-456A-A57A-86232B57A06D}"/>
              </a:ext>
            </a:extLst>
          </p:cNvPr>
          <p:cNvSpPr txBox="1"/>
          <p:nvPr/>
        </p:nvSpPr>
        <p:spPr>
          <a:xfrm>
            <a:off x="3778605" y="4285712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ВЗНОСЫ </a:t>
            </a:r>
          </a:p>
        </p:txBody>
      </p:sp>
      <p:sp>
        <p:nvSpPr>
          <p:cNvPr id="45" name="Oval 11">
            <a:extLst>
              <a:ext uri="{FF2B5EF4-FFF2-40B4-BE49-F238E27FC236}">
                <a16:creationId xmlns="" xmlns:a16="http://schemas.microsoft.com/office/drawing/2014/main" id="{3BC5171A-34CC-4C4D-A68F-DE7E13FD7DA7}"/>
              </a:ext>
            </a:extLst>
          </p:cNvPr>
          <p:cNvSpPr/>
          <p:nvPr/>
        </p:nvSpPr>
        <p:spPr>
          <a:xfrm>
            <a:off x="5389945" y="4018685"/>
            <a:ext cx="1605326" cy="1144239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E1EEDA39-E15B-467C-AC90-208ADA019F08}"/>
              </a:ext>
            </a:extLst>
          </p:cNvPr>
          <p:cNvSpPr txBox="1"/>
          <p:nvPr/>
        </p:nvSpPr>
        <p:spPr>
          <a:xfrm>
            <a:off x="5559323" y="4306748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НДС 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C04547B7-6B0B-4E3A-BA23-45CF13BF54EC}"/>
              </a:ext>
            </a:extLst>
          </p:cNvPr>
          <p:cNvSpPr/>
          <p:nvPr/>
        </p:nvSpPr>
        <p:spPr>
          <a:xfrm>
            <a:off x="7305247" y="904240"/>
            <a:ext cx="4904356" cy="5953758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Oval 11">
            <a:extLst>
              <a:ext uri="{FF2B5EF4-FFF2-40B4-BE49-F238E27FC236}">
                <a16:creationId xmlns="" xmlns:a16="http://schemas.microsoft.com/office/drawing/2014/main" id="{A38D86D3-555A-429D-9221-6F373411A17D}"/>
              </a:ext>
            </a:extLst>
          </p:cNvPr>
          <p:cNvSpPr/>
          <p:nvPr/>
        </p:nvSpPr>
        <p:spPr>
          <a:xfrm>
            <a:off x="7895545" y="1120241"/>
            <a:ext cx="3723760" cy="705745"/>
          </a:xfrm>
          <a:prstGeom prst="roundRect">
            <a:avLst>
              <a:gd name="adj" fmla="val 11087"/>
            </a:avLst>
          </a:prstGeom>
          <a:solidFill>
            <a:schemeClr val="bg1"/>
          </a:solidFill>
          <a:ln>
            <a:noFill/>
          </a:ln>
          <a:effectLst>
            <a:outerShdw blurRad="292100" sx="102000" sy="102000" algn="ctr" rotWithShape="0">
              <a:prstClr val="black">
                <a:alpha val="1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algn="ctr"/>
            <a:endParaRPr lang="ru-RU" sz="1400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56" name="Рисунок 55" descr="Предупреждение со сплошной заливкой">
            <a:extLst>
              <a:ext uri="{FF2B5EF4-FFF2-40B4-BE49-F238E27FC236}">
                <a16:creationId xmlns="" xmlns:a16="http://schemas.microsoft.com/office/drawing/2014/main" id="{FE46B9A5-9745-49FF-A886-10874659DE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37542" y="1306732"/>
            <a:ext cx="332762" cy="332762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7BE3B817-4838-4DB5-9BAE-BD1542DF1C38}"/>
              </a:ext>
            </a:extLst>
          </p:cNvPr>
          <p:cNvSpPr txBox="1"/>
          <p:nvPr/>
        </p:nvSpPr>
        <p:spPr>
          <a:xfrm>
            <a:off x="8905308" y="1365391"/>
            <a:ext cx="251849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РАСПРЕДЕЛЕНИЕ ЕНП</a:t>
            </a:r>
          </a:p>
        </p:txBody>
      </p:sp>
      <p:cxnSp>
        <p:nvCxnSpPr>
          <p:cNvPr id="60" name="Прямая со стрелкой 59">
            <a:extLst>
              <a:ext uri="{FF2B5EF4-FFF2-40B4-BE49-F238E27FC236}">
                <a16:creationId xmlns="" xmlns:a16="http://schemas.microsoft.com/office/drawing/2014/main" id="{C15B448C-F17A-4730-8E01-B1457BF45F68}"/>
              </a:ext>
            </a:extLst>
          </p:cNvPr>
          <p:cNvCxnSpPr>
            <a:cxnSpLocks/>
          </p:cNvCxnSpPr>
          <p:nvPr/>
        </p:nvCxnSpPr>
        <p:spPr>
          <a:xfrm>
            <a:off x="9757425" y="1825986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EF5B5A31-D7A6-402B-9677-F0EE4BF21EE6}"/>
              </a:ext>
            </a:extLst>
          </p:cNvPr>
          <p:cNvSpPr txBox="1"/>
          <p:nvPr/>
        </p:nvSpPr>
        <p:spPr>
          <a:xfrm>
            <a:off x="9124139" y="2276872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 ОЧЕРЕДЬ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1C19F36A-C4CA-43A3-BF03-98BCC3F763A9}"/>
              </a:ext>
            </a:extLst>
          </p:cNvPr>
          <p:cNvSpPr txBox="1"/>
          <p:nvPr/>
        </p:nvSpPr>
        <p:spPr>
          <a:xfrm>
            <a:off x="8255446" y="2611757"/>
            <a:ext cx="316835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НЕДОИМКА - </a:t>
            </a: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начиная с налога</a:t>
            </a:r>
          </a:p>
          <a:p>
            <a:pPr algn="ctr" defTabSz="1031626">
              <a:defRPr/>
            </a:pP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более ранним сроком уплаты</a:t>
            </a:r>
          </a:p>
        </p:txBody>
      </p:sp>
      <p:cxnSp>
        <p:nvCxnSpPr>
          <p:cNvPr id="63" name="Прямая со стрелкой 62">
            <a:extLst>
              <a:ext uri="{FF2B5EF4-FFF2-40B4-BE49-F238E27FC236}">
                <a16:creationId xmlns="" xmlns:a16="http://schemas.microsoft.com/office/drawing/2014/main" id="{82C14045-E774-479E-8D7B-BC25CB93DD2B}"/>
              </a:ext>
            </a:extLst>
          </p:cNvPr>
          <p:cNvCxnSpPr>
            <a:cxnSpLocks/>
          </p:cNvCxnSpPr>
          <p:nvPr/>
        </p:nvCxnSpPr>
        <p:spPr>
          <a:xfrm>
            <a:off x="9757425" y="3140968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38F0A379-C9E3-40A1-942F-0A2224599319}"/>
              </a:ext>
            </a:extLst>
          </p:cNvPr>
          <p:cNvSpPr txBox="1"/>
          <p:nvPr/>
        </p:nvSpPr>
        <p:spPr>
          <a:xfrm>
            <a:off x="9124139" y="3591854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 ОЧЕРЕДЬ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52CDE322-2B64-4682-8345-37CF292BD05A}"/>
              </a:ext>
            </a:extLst>
          </p:cNvPr>
          <p:cNvSpPr txBox="1"/>
          <p:nvPr/>
        </p:nvSpPr>
        <p:spPr>
          <a:xfrm>
            <a:off x="8513583" y="3926739"/>
            <a:ext cx="248768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НАЧИСЛЕНИЯ - </a:t>
            </a: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текущим сроком уплаты</a:t>
            </a:r>
          </a:p>
        </p:txBody>
      </p:sp>
      <p:cxnSp>
        <p:nvCxnSpPr>
          <p:cNvPr id="66" name="Прямая со стрелкой 65">
            <a:extLst>
              <a:ext uri="{FF2B5EF4-FFF2-40B4-BE49-F238E27FC236}">
                <a16:creationId xmlns="" xmlns:a16="http://schemas.microsoft.com/office/drawing/2014/main" id="{C5519E47-96D1-4D50-A324-AC604A42F4AE}"/>
              </a:ext>
            </a:extLst>
          </p:cNvPr>
          <p:cNvCxnSpPr>
            <a:cxnSpLocks/>
          </p:cNvCxnSpPr>
          <p:nvPr/>
        </p:nvCxnSpPr>
        <p:spPr>
          <a:xfrm>
            <a:off x="9757425" y="4509120"/>
            <a:ext cx="0" cy="3428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74C2CA13-E7FA-4EDB-80AB-9A54F0993E21}"/>
              </a:ext>
            </a:extLst>
          </p:cNvPr>
          <p:cNvSpPr txBox="1"/>
          <p:nvPr/>
        </p:nvSpPr>
        <p:spPr>
          <a:xfrm>
            <a:off x="9124139" y="4960006"/>
            <a:ext cx="126657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 ОЧЕРЕДЬ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F8DFFA48-4E38-4BBE-A8C5-1F868C94214C}"/>
              </a:ext>
            </a:extLst>
          </p:cNvPr>
          <p:cNvSpPr txBox="1"/>
          <p:nvPr/>
        </p:nvSpPr>
        <p:spPr>
          <a:xfrm>
            <a:off x="8255446" y="5287870"/>
            <a:ext cx="2959598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4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ПЕНИ, ПРОЦЕНТЫ И ШТРАФЫ</a:t>
            </a:r>
            <a:endParaRPr lang="ru-RU" sz="1400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51E6284A-3CAF-4228-9014-122EECF180F9}"/>
              </a:ext>
            </a:extLst>
          </p:cNvPr>
          <p:cNvSpPr/>
          <p:nvPr/>
        </p:nvSpPr>
        <p:spPr>
          <a:xfrm>
            <a:off x="7273949" y="5777830"/>
            <a:ext cx="4918052" cy="108016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71" name="Рисунок 70" descr="Предупреждение со сплошной заливкой">
            <a:extLst>
              <a:ext uri="{FF2B5EF4-FFF2-40B4-BE49-F238E27FC236}">
                <a16:creationId xmlns="" xmlns:a16="http://schemas.microsoft.com/office/drawing/2014/main" id="{AC968110-87FD-47DE-87D0-655DA2FDF6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573441" y="5877272"/>
            <a:ext cx="332762" cy="332762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5D9462F6-ADCA-4768-9C82-D1B46419168E}"/>
              </a:ext>
            </a:extLst>
          </p:cNvPr>
          <p:cNvSpPr txBox="1"/>
          <p:nvPr/>
        </p:nvSpPr>
        <p:spPr>
          <a:xfrm>
            <a:off x="7627182" y="6309320"/>
            <a:ext cx="422528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Если денег недостаточно и сроки уплаты совпадают, то ЕНП распределится пропорционально суммам таких обязательств</a:t>
            </a:r>
          </a:p>
        </p:txBody>
      </p:sp>
      <p:grpSp>
        <p:nvGrpSpPr>
          <p:cNvPr id="73" name="Группа 72">
            <a:extLst>
              <a:ext uri="{FF2B5EF4-FFF2-40B4-BE49-F238E27FC236}">
                <a16:creationId xmlns="" xmlns:a16="http://schemas.microsoft.com/office/drawing/2014/main" id="{2CEB37B6-D561-4D14-8C11-31AB626CE0D5}"/>
              </a:ext>
            </a:extLst>
          </p:cNvPr>
          <p:cNvGrpSpPr/>
          <p:nvPr/>
        </p:nvGrpSpPr>
        <p:grpSpPr>
          <a:xfrm>
            <a:off x="2460392" y="1120241"/>
            <a:ext cx="3902994" cy="2512552"/>
            <a:chOff x="3950773" y="1120357"/>
            <a:chExt cx="3902994" cy="2512552"/>
          </a:xfrm>
        </p:grpSpPr>
        <p:sp>
          <p:nvSpPr>
            <p:cNvPr id="74" name="Прямоугольник: скругленные углы 60">
              <a:extLst>
                <a:ext uri="{FF2B5EF4-FFF2-40B4-BE49-F238E27FC236}">
                  <a16:creationId xmlns="" xmlns:a16="http://schemas.microsoft.com/office/drawing/2014/main" id="{43A5BF97-D1AA-4EF5-95A9-BED68E434A20}"/>
                </a:ext>
              </a:extLst>
            </p:cNvPr>
            <p:cNvSpPr/>
            <p:nvPr/>
          </p:nvSpPr>
          <p:spPr>
            <a:xfrm>
              <a:off x="3950773" y="1120357"/>
              <a:ext cx="3902993" cy="2512552"/>
            </a:xfrm>
            <a:prstGeom prst="roundRect">
              <a:avLst>
                <a:gd name="adj" fmla="val 3981"/>
              </a:avLst>
            </a:prstGeom>
            <a:gradFill>
              <a:gsLst>
                <a:gs pos="0">
                  <a:srgbClr val="00A6E6"/>
                </a:gs>
                <a:gs pos="86000">
                  <a:srgbClr val="002060"/>
                </a:gs>
                <a:gs pos="100000">
                  <a:srgbClr val="002E89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E5F9E2CD-5776-44F8-A757-D3090DF4F92E}"/>
                </a:ext>
              </a:extLst>
            </p:cNvPr>
            <p:cNvSpPr txBox="1"/>
            <p:nvPr/>
          </p:nvSpPr>
          <p:spPr>
            <a:xfrm>
              <a:off x="4990768" y="1532324"/>
              <a:ext cx="198022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ЕДИНЫЙ НАЛОГОВЫЙ СЧЕТ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306B7BB7-C398-41D0-9022-DF2340C13992}"/>
                </a:ext>
              </a:extLst>
            </p:cNvPr>
            <p:cNvSpPr txBox="1"/>
            <p:nvPr/>
          </p:nvSpPr>
          <p:spPr>
            <a:xfrm>
              <a:off x="4987311" y="2004118"/>
              <a:ext cx="176419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ХХХХХХХХХХХХ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="" xmlns:a16="http://schemas.microsoft.com/office/drawing/2014/main" id="{4F4856ED-4197-4629-B656-8ED1640B46A6}"/>
                </a:ext>
              </a:extLst>
            </p:cNvPr>
            <p:cNvSpPr txBox="1"/>
            <p:nvPr/>
          </p:nvSpPr>
          <p:spPr>
            <a:xfrm>
              <a:off x="4987311" y="1826102"/>
              <a:ext cx="1764196" cy="12311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ru-RU" sz="800" dirty="0">
                  <a:solidFill>
                    <a:schemeClr val="bg1"/>
                  </a:solidFill>
                  <a:latin typeface="Roboto Condensed" panose="02000000000000000000" pitchFamily="2" charset="0"/>
                </a:rPr>
                <a:t>ИНН</a:t>
              </a:r>
            </a:p>
          </p:txBody>
        </p:sp>
        <p:pic>
          <p:nvPicPr>
            <p:cNvPr id="78" name="Рисунок 77">
              <a:extLst>
                <a:ext uri="{FF2B5EF4-FFF2-40B4-BE49-F238E27FC236}">
                  <a16:creationId xmlns="" xmlns:a16="http://schemas.microsoft.com/office/drawing/2014/main" id="{BB5134E4-680B-4E9E-AAD6-584B9987F3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=""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301712" y="1340732"/>
              <a:ext cx="553831" cy="567851"/>
            </a:xfrm>
            <a:prstGeom prst="rect">
              <a:avLst/>
            </a:prstGeom>
          </p:spPr>
        </p:pic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F0264B43-F4A7-4C74-8BE5-162951046BBE}"/>
                </a:ext>
              </a:extLst>
            </p:cNvPr>
            <p:cNvSpPr txBox="1"/>
            <p:nvPr/>
          </p:nvSpPr>
          <p:spPr>
            <a:xfrm>
              <a:off x="4072723" y="2355299"/>
              <a:ext cx="1359997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НДС 28.0</a:t>
              </a:r>
              <a:r>
                <a:rPr lang="en-US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4</a:t>
              </a:r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.2023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- 17 000 (63%)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pic>
          <p:nvPicPr>
            <p:cNvPr id="80" name="Рисунок 79">
              <a:extLst>
                <a:ext uri="{FF2B5EF4-FFF2-40B4-BE49-F238E27FC236}">
                  <a16:creationId xmlns="" xmlns:a16="http://schemas.microsoft.com/office/drawing/2014/main" id="{A15DBE2B-2C16-411B-A77A-F36076167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r="50157"/>
            <a:stretch>
              <a:fillRect/>
            </a:stretch>
          </p:blipFill>
          <p:spPr>
            <a:xfrm>
              <a:off x="7067392" y="1620200"/>
              <a:ext cx="782505" cy="1512866"/>
            </a:xfrm>
            <a:custGeom>
              <a:avLst/>
              <a:gdLst>
                <a:gd name="connsiteX0" fmla="*/ 0 w 522225"/>
                <a:gd name="connsiteY0" fmla="*/ 0 h 1009650"/>
                <a:gd name="connsiteX1" fmla="*/ 522225 w 522225"/>
                <a:gd name="connsiteY1" fmla="*/ 0 h 1009650"/>
                <a:gd name="connsiteX2" fmla="*/ 522225 w 522225"/>
                <a:gd name="connsiteY2" fmla="*/ 1009650 h 1009650"/>
                <a:gd name="connsiteX3" fmla="*/ 0 w 522225"/>
                <a:gd name="connsiteY3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2225" h="1009650">
                  <a:moveTo>
                    <a:pt x="0" y="0"/>
                  </a:moveTo>
                  <a:lnTo>
                    <a:pt x="522225" y="0"/>
                  </a:lnTo>
                  <a:lnTo>
                    <a:pt x="522225" y="1009650"/>
                  </a:lnTo>
                  <a:lnTo>
                    <a:pt x="0" y="1009650"/>
                  </a:lnTo>
                  <a:close/>
                </a:path>
              </a:pathLst>
            </a:custGeom>
          </p:spPr>
        </p:pic>
        <p:sp>
          <p:nvSpPr>
            <p:cNvPr id="81" name="Прямоугольник 80">
              <a:extLst>
                <a:ext uri="{FF2B5EF4-FFF2-40B4-BE49-F238E27FC236}">
                  <a16:creationId xmlns="" xmlns:a16="http://schemas.microsoft.com/office/drawing/2014/main" id="{89B11A0E-9B59-4D48-8F75-50CA7729E278}"/>
                </a:ext>
              </a:extLst>
            </p:cNvPr>
            <p:cNvSpPr/>
            <p:nvPr/>
          </p:nvSpPr>
          <p:spPr>
            <a:xfrm>
              <a:off x="7745755" y="1325866"/>
              <a:ext cx="108012" cy="2101535"/>
            </a:xfrm>
            <a:prstGeom prst="rect">
              <a:avLst/>
            </a:prstGeom>
            <a:solidFill>
              <a:srgbClr val="EF435A">
                <a:alpha val="57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83857CA0-DC44-488E-AEA7-69C5A286EE91}"/>
                </a:ext>
              </a:extLst>
            </p:cNvPr>
            <p:cNvSpPr txBox="1"/>
            <p:nvPr/>
          </p:nvSpPr>
          <p:spPr>
            <a:xfrm>
              <a:off x="5700890" y="2363104"/>
              <a:ext cx="1366502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ВЗНОСЫ 28.0</a:t>
              </a:r>
              <a:r>
                <a:rPr lang="en-US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4</a:t>
              </a:r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.2023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- 9 000 (33%)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83857CA0-DC44-488E-AEA7-69C5A286EE91}"/>
                </a:ext>
              </a:extLst>
            </p:cNvPr>
            <p:cNvSpPr txBox="1"/>
            <p:nvPr/>
          </p:nvSpPr>
          <p:spPr>
            <a:xfrm>
              <a:off x="4752717" y="2925640"/>
              <a:ext cx="1586008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ТРАНСПОРТ 28.0</a:t>
              </a:r>
              <a:r>
                <a:rPr lang="en-US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4</a:t>
              </a:r>
              <a:r>
                <a:rPr lang="ru-RU" sz="1200" b="1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.2023</a:t>
              </a:r>
              <a:endParaRPr lang="ru-RU" sz="1200" b="1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" panose="02000000000000000000" pitchFamily="2" charset="0"/>
                </a:rPr>
                <a:t>- 1 000  (4%)</a:t>
              </a:r>
              <a:endParaRPr lang="ru-RU" sz="1600" dirty="0">
                <a:solidFill>
                  <a:schemeClr val="bg1"/>
                </a:solidFill>
                <a:latin typeface="Roboto Condensed" panose="02000000000000000000" pitchFamily="2" charset="0"/>
              </a:endParaRP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499911" y="3189294"/>
            <a:ext cx="104411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+ 10 000</a:t>
            </a:r>
            <a:endParaRPr lang="ru-RU" sz="1600" b="1" dirty="0">
              <a:solidFill>
                <a:srgbClr val="92D05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2098774" y="4509120"/>
            <a:ext cx="1044116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+ 370</a:t>
            </a:r>
          </a:p>
          <a:p>
            <a:pPr algn="ctr" defTabSz="1031626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-630 </a:t>
            </a:r>
            <a:endParaRPr lang="ru-RU" sz="1600" b="1" dirty="0">
              <a:solidFill>
                <a:srgbClr val="C00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3942339" y="4467865"/>
            <a:ext cx="1044116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+ 3 333</a:t>
            </a:r>
          </a:p>
          <a:p>
            <a:pPr algn="ctr" defTabSz="1031626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-5 667</a:t>
            </a:r>
            <a:endParaRPr lang="ru-RU" sz="1600" b="1" dirty="0">
              <a:solidFill>
                <a:srgbClr val="C00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63E0400B-D0A5-487D-958C-6526B7E3F4F3}"/>
              </a:ext>
            </a:extLst>
          </p:cNvPr>
          <p:cNvSpPr txBox="1"/>
          <p:nvPr/>
        </p:nvSpPr>
        <p:spPr>
          <a:xfrm>
            <a:off x="5670550" y="4508043"/>
            <a:ext cx="1044116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 smtClean="0">
                <a:solidFill>
                  <a:srgbClr val="92D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+ 6 297</a:t>
            </a:r>
          </a:p>
          <a:p>
            <a:pPr algn="ctr" defTabSz="1031626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- 10 703</a:t>
            </a:r>
            <a:endParaRPr lang="ru-RU" sz="1600" b="1" dirty="0">
              <a:solidFill>
                <a:srgbClr val="C00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4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23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ЭФФЕКТ </a:t>
            </a:r>
            <a:r>
              <a:rPr lang="ru-RU" sz="23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СУЩЕСТВУЮЩЕЙ МОДЕЛИ</a:t>
            </a:r>
            <a:endParaRPr lang="ru-RU" sz="23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5">
            <a:extLst>
              <a:ext uri="{FF2B5EF4-FFF2-40B4-BE49-F238E27FC236}">
                <a16:creationId xmlns="" xmlns:a16="http://schemas.microsoft.com/office/drawing/2014/main" id="{314B5B0E-C9A0-40EC-86DD-F55D2A1F4706}"/>
              </a:ext>
            </a:extLst>
          </p:cNvPr>
          <p:cNvSpPr/>
          <p:nvPr/>
        </p:nvSpPr>
        <p:spPr>
          <a:xfrm>
            <a:off x="0" y="904240"/>
            <a:ext cx="6096000" cy="5953761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9">
            <a:extLst>
              <a:ext uri="{FF2B5EF4-FFF2-40B4-BE49-F238E27FC236}">
                <a16:creationId xmlns="" xmlns:a16="http://schemas.microsoft.com/office/drawing/2014/main" id="{13C2BE18-D0F6-4775-AE63-171FFB5E6643}"/>
              </a:ext>
            </a:extLst>
          </p:cNvPr>
          <p:cNvSpPr/>
          <p:nvPr/>
        </p:nvSpPr>
        <p:spPr>
          <a:xfrm>
            <a:off x="6096000" y="904240"/>
            <a:ext cx="6096000" cy="5953761"/>
          </a:xfrm>
          <a:prstGeom prst="rect">
            <a:avLst/>
          </a:prstGeom>
          <a:solidFill>
            <a:srgbClr val="28BB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3E0BF11-1534-4F37-AD4F-7D9A6DB3C619}"/>
              </a:ext>
            </a:extLst>
          </p:cNvPr>
          <p:cNvSpPr txBox="1"/>
          <p:nvPr/>
        </p:nvSpPr>
        <p:spPr>
          <a:xfrm>
            <a:off x="2119501" y="1088740"/>
            <a:ext cx="3764558" cy="408623"/>
          </a:xfrm>
          <a:prstGeom prst="roundRect">
            <a:avLst/>
          </a:prstGeom>
          <a:noFill/>
        </p:spPr>
        <p:txBody>
          <a:bodyPr wrap="square" lIns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МОДЕЛЬ ДО 01.01.2023</a:t>
            </a:r>
            <a:endParaRPr lang="ru-RU" sz="18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68E4C9D-2C5D-4BFD-BA06-CDFC4F481F1D}"/>
              </a:ext>
            </a:extLst>
          </p:cNvPr>
          <p:cNvSpPr txBox="1"/>
          <p:nvPr/>
        </p:nvSpPr>
        <p:spPr>
          <a:xfrm>
            <a:off x="6420036" y="1088740"/>
            <a:ext cx="3764558" cy="408623"/>
          </a:xfrm>
          <a:prstGeom prst="roundRect">
            <a:avLst/>
          </a:prstGeom>
          <a:noFill/>
        </p:spPr>
        <p:txBody>
          <a:bodyPr wrap="square" lIns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СУЩЕСТВУЮЩАЯ МОДЕЛЬ</a:t>
            </a:r>
            <a:endParaRPr lang="ru-RU" sz="18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Прямоугольник: скругленные углы 59">
            <a:extLst>
              <a:ext uri="{FF2B5EF4-FFF2-40B4-BE49-F238E27FC236}">
                <a16:creationId xmlns="" xmlns:a16="http://schemas.microsoft.com/office/drawing/2014/main" id="{C2661416-AC62-4B69-8D8A-55190527C689}"/>
              </a:ext>
            </a:extLst>
          </p:cNvPr>
          <p:cNvSpPr/>
          <p:nvPr/>
        </p:nvSpPr>
        <p:spPr>
          <a:xfrm>
            <a:off x="3176024" y="1606170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: скругленные углы 58">
            <a:extLst>
              <a:ext uri="{FF2B5EF4-FFF2-40B4-BE49-F238E27FC236}">
                <a16:creationId xmlns="" xmlns:a16="http://schemas.microsoft.com/office/drawing/2014/main" id="{C2342008-D30A-43DF-9289-0F9B40381458}"/>
              </a:ext>
            </a:extLst>
          </p:cNvPr>
          <p:cNvSpPr/>
          <p:nvPr/>
        </p:nvSpPr>
        <p:spPr>
          <a:xfrm>
            <a:off x="5884059" y="1606170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E87F8309-CB93-4100-94AD-ED6355ADF5C4}"/>
              </a:ext>
            </a:extLst>
          </p:cNvPr>
          <p:cNvSpPr txBox="1"/>
          <p:nvPr/>
        </p:nvSpPr>
        <p:spPr>
          <a:xfrm>
            <a:off x="3387964" y="1623160"/>
            <a:ext cx="2320807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900 трлн</a:t>
            </a:r>
            <a:endParaRPr lang="ru-RU" sz="2800" b="1" baseline="30000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2728580-9DC2-454E-8FA5-3072877C275A}"/>
              </a:ext>
            </a:extLst>
          </p:cNvPr>
          <p:cNvSpPr txBox="1"/>
          <p:nvPr/>
        </p:nvSpPr>
        <p:spPr>
          <a:xfrm>
            <a:off x="3387964" y="2036209"/>
            <a:ext cx="23208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вариантов заполнения реквизитов</a:t>
            </a:r>
            <a:endParaRPr lang="ru-RU" sz="1400" baseline="3000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26" name="Прямая со стрелкой 65">
            <a:extLst>
              <a:ext uri="{FF2B5EF4-FFF2-40B4-BE49-F238E27FC236}">
                <a16:creationId xmlns:a16="http://schemas.microsoft.com/office/drawing/2014/main" xmlns="" id="{C16B4589-2D62-4A37-840E-2DE7DE17E253}"/>
              </a:ext>
            </a:extLst>
          </p:cNvPr>
          <p:cNvCxnSpPr>
            <a:cxnSpLocks/>
          </p:cNvCxnSpPr>
          <p:nvPr/>
        </p:nvCxnSpPr>
        <p:spPr>
          <a:xfrm flipV="1">
            <a:off x="5810865" y="2103539"/>
            <a:ext cx="570270" cy="1"/>
          </a:xfrm>
          <a:prstGeom prst="straightConnector1">
            <a:avLst/>
          </a:prstGeom>
          <a:ln w="31750">
            <a:gradFill>
              <a:gsLst>
                <a:gs pos="31000">
                  <a:srgbClr val="C00000"/>
                </a:gs>
                <a:gs pos="75000">
                  <a:srgbClr val="28BBF0"/>
                </a:gs>
              </a:gsLst>
              <a:lin ang="0" scaled="0"/>
            </a:gra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2EF402C-88FF-4659-AE40-42CF37FE16B5}"/>
              </a:ext>
            </a:extLst>
          </p:cNvPr>
          <p:cNvSpPr txBox="1"/>
          <p:nvPr/>
        </p:nvSpPr>
        <p:spPr>
          <a:xfrm>
            <a:off x="6475293" y="1623160"/>
            <a:ext cx="2320807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r"/>
            <a:r>
              <a:rPr lang="ru-RU" sz="2800" b="1" dirty="0">
                <a:solidFill>
                  <a:srgbClr val="28BB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</a:t>
            </a:r>
            <a:endParaRPr lang="ru-RU" sz="2800" b="1" baseline="30000" dirty="0">
              <a:solidFill>
                <a:srgbClr val="28BBF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835ADC6-BB46-494D-9036-62AF25C397F6}"/>
              </a:ext>
            </a:extLst>
          </p:cNvPr>
          <p:cNvSpPr txBox="1"/>
          <p:nvPr/>
        </p:nvSpPr>
        <p:spPr>
          <a:xfrm>
            <a:off x="6475293" y="2036209"/>
            <a:ext cx="23208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реквизита</a:t>
            </a:r>
          </a:p>
          <a:p>
            <a:pPr algn="r"/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платежке</a:t>
            </a:r>
          </a:p>
        </p:txBody>
      </p:sp>
      <p:sp>
        <p:nvSpPr>
          <p:cNvPr id="29" name="Прямоугольник 12">
            <a:extLst>
              <a:ext uri="{FF2B5EF4-FFF2-40B4-BE49-F238E27FC236}">
                <a16:creationId xmlns:a16="http://schemas.microsoft.com/office/drawing/2014/main" xmlns="" id="{764D1154-57DB-4C5D-8A49-DCBCBBF64BC3}"/>
              </a:ext>
            </a:extLst>
          </p:cNvPr>
          <p:cNvSpPr/>
          <p:nvPr/>
        </p:nvSpPr>
        <p:spPr>
          <a:xfrm>
            <a:off x="306385" y="1605781"/>
            <a:ext cx="2892184" cy="253915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Большое количество платежей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Большое количество межбюджетных транзакций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Невыясненные платежи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Каждый 15 платеж</a:t>
            </a:r>
            <a:b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</a:b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с ошибкой</a:t>
            </a:r>
          </a:p>
        </p:txBody>
      </p:sp>
      <p:sp>
        <p:nvSpPr>
          <p:cNvPr id="30" name="Прямоугольник: скругленные углы 50">
            <a:extLst>
              <a:ext uri="{FF2B5EF4-FFF2-40B4-BE49-F238E27FC236}">
                <a16:creationId xmlns:a16="http://schemas.microsoft.com/office/drawing/2014/main" xmlns="" id="{BA4449C8-FF69-4BA8-AF2D-91DEB64686F5}"/>
              </a:ext>
            </a:extLst>
          </p:cNvPr>
          <p:cNvSpPr/>
          <p:nvPr/>
        </p:nvSpPr>
        <p:spPr>
          <a:xfrm>
            <a:off x="3176024" y="2629038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: скругленные углы 49">
            <a:extLst>
              <a:ext uri="{FF2B5EF4-FFF2-40B4-BE49-F238E27FC236}">
                <a16:creationId xmlns:a16="http://schemas.microsoft.com/office/drawing/2014/main" xmlns="" id="{B2C67BE3-CA58-478D-8B7E-74B583AC333E}"/>
              </a:ext>
            </a:extLst>
          </p:cNvPr>
          <p:cNvSpPr/>
          <p:nvPr/>
        </p:nvSpPr>
        <p:spPr>
          <a:xfrm>
            <a:off x="5884059" y="2629038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12">
            <a:extLst>
              <a:ext uri="{FF2B5EF4-FFF2-40B4-BE49-F238E27FC236}">
                <a16:creationId xmlns:a16="http://schemas.microsoft.com/office/drawing/2014/main" xmlns="" id="{D0C431E2-163D-4400-84E6-911FF8D541CD}"/>
              </a:ext>
            </a:extLst>
          </p:cNvPr>
          <p:cNvSpPr/>
          <p:nvPr/>
        </p:nvSpPr>
        <p:spPr>
          <a:xfrm>
            <a:off x="9183328" y="1605781"/>
            <a:ext cx="2928136" cy="209288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Отсутствие технического долга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Начисление пени в целом </a:t>
            </a:r>
            <a:b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</a:b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по налогоплательщику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spc="-1" dirty="0">
                <a:solidFill>
                  <a:schemeClr val="bg1"/>
                </a:solidFill>
                <a:latin typeface="Roboto Condensed"/>
                <a:ea typeface="Roboto Condensed"/>
              </a:rPr>
              <a:t>Исключение зачетов/ уточнений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495DD041-FD26-4803-93D4-F3298BBF3CE6}"/>
              </a:ext>
            </a:extLst>
          </p:cNvPr>
          <p:cNvSpPr/>
          <p:nvPr/>
        </p:nvSpPr>
        <p:spPr>
          <a:xfrm>
            <a:off x="3176024" y="3651906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рямоугольник: скругленные углы 40">
            <a:extLst>
              <a:ext uri="{FF2B5EF4-FFF2-40B4-BE49-F238E27FC236}">
                <a16:creationId xmlns:a16="http://schemas.microsoft.com/office/drawing/2014/main" xmlns="" id="{5816923C-84B7-440A-94F0-BE9C42F67890}"/>
              </a:ext>
            </a:extLst>
          </p:cNvPr>
          <p:cNvSpPr/>
          <p:nvPr/>
        </p:nvSpPr>
        <p:spPr>
          <a:xfrm>
            <a:off x="5884059" y="3651906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: скругленные углы 32">
            <a:extLst>
              <a:ext uri="{FF2B5EF4-FFF2-40B4-BE49-F238E27FC236}">
                <a16:creationId xmlns:a16="http://schemas.microsoft.com/office/drawing/2014/main" xmlns="" id="{CACFC796-5BCB-429B-B7A2-A5251CEAE0CF}"/>
              </a:ext>
            </a:extLst>
          </p:cNvPr>
          <p:cNvSpPr/>
          <p:nvPr/>
        </p:nvSpPr>
        <p:spPr>
          <a:xfrm>
            <a:off x="3176024" y="4674774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: скругленные углы 31">
            <a:extLst>
              <a:ext uri="{FF2B5EF4-FFF2-40B4-BE49-F238E27FC236}">
                <a16:creationId xmlns:a16="http://schemas.microsoft.com/office/drawing/2014/main" xmlns="" id="{693BEE80-236A-48E0-8639-7B081B962889}"/>
              </a:ext>
            </a:extLst>
          </p:cNvPr>
          <p:cNvSpPr/>
          <p:nvPr/>
        </p:nvSpPr>
        <p:spPr>
          <a:xfrm>
            <a:off x="5884059" y="4674774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: скругленные углы 22">
            <a:extLst>
              <a:ext uri="{FF2B5EF4-FFF2-40B4-BE49-F238E27FC236}">
                <a16:creationId xmlns:a16="http://schemas.microsoft.com/office/drawing/2014/main" xmlns="" id="{2892309A-CA71-42A3-B792-769130420267}"/>
              </a:ext>
            </a:extLst>
          </p:cNvPr>
          <p:cNvSpPr/>
          <p:nvPr/>
        </p:nvSpPr>
        <p:spPr>
          <a:xfrm>
            <a:off x="3176024" y="5697641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: скругленные углы 21">
            <a:extLst>
              <a:ext uri="{FF2B5EF4-FFF2-40B4-BE49-F238E27FC236}">
                <a16:creationId xmlns:a16="http://schemas.microsoft.com/office/drawing/2014/main" xmlns="" id="{6789D4E2-3146-4389-9E7E-AE8E95089C56}"/>
              </a:ext>
            </a:extLst>
          </p:cNvPr>
          <p:cNvSpPr/>
          <p:nvPr/>
        </p:nvSpPr>
        <p:spPr>
          <a:xfrm>
            <a:off x="5884059" y="5697641"/>
            <a:ext cx="3130307" cy="994738"/>
          </a:xfrm>
          <a:prstGeom prst="roundRect">
            <a:avLst>
              <a:gd name="adj" fmla="val 10006"/>
            </a:avLst>
          </a:prstGeom>
          <a:solidFill>
            <a:schemeClr val="bg1"/>
          </a:solidFill>
          <a:ln>
            <a:noFill/>
          </a:ln>
          <a:effectLst>
            <a:outerShdw blurRad="3048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0" name="Прямая со стрелкой 56">
            <a:extLst>
              <a:ext uri="{FF2B5EF4-FFF2-40B4-BE49-F238E27FC236}">
                <a16:creationId xmlns:a16="http://schemas.microsoft.com/office/drawing/2014/main" xmlns="" id="{52675C5B-3BA6-4C88-879B-05E6B2EEA27D}"/>
              </a:ext>
            </a:extLst>
          </p:cNvPr>
          <p:cNvCxnSpPr>
            <a:cxnSpLocks/>
          </p:cNvCxnSpPr>
          <p:nvPr/>
        </p:nvCxnSpPr>
        <p:spPr>
          <a:xfrm flipV="1">
            <a:off x="5810865" y="3126407"/>
            <a:ext cx="570270" cy="1"/>
          </a:xfrm>
          <a:prstGeom prst="straightConnector1">
            <a:avLst/>
          </a:prstGeom>
          <a:ln w="31750">
            <a:gradFill>
              <a:gsLst>
                <a:gs pos="31000">
                  <a:srgbClr val="C00000"/>
                </a:gs>
                <a:gs pos="75000">
                  <a:srgbClr val="28BBF0"/>
                </a:gs>
              </a:gsLst>
              <a:lin ang="0" scaled="0"/>
            </a:gra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ACF875D2-3499-49A5-B8DB-0426C493D7B0}"/>
              </a:ext>
            </a:extLst>
          </p:cNvPr>
          <p:cNvSpPr txBox="1"/>
          <p:nvPr/>
        </p:nvSpPr>
        <p:spPr>
          <a:xfrm>
            <a:off x="3376285" y="2640027"/>
            <a:ext cx="2320807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450 млн</a:t>
            </a:r>
            <a:endParaRPr lang="ru-RU" sz="2800" b="1" baseline="30000" dirty="0">
              <a:solidFill>
                <a:srgbClr val="C0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E433823F-F034-4B1E-8F18-98A54B8C3AF6}"/>
              </a:ext>
            </a:extLst>
          </p:cNvPr>
          <p:cNvSpPr txBox="1"/>
          <p:nvPr/>
        </p:nvSpPr>
        <p:spPr>
          <a:xfrm>
            <a:off x="3387964" y="3009358"/>
            <a:ext cx="23208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платежей</a:t>
            </a:r>
            <a:endParaRPr lang="ru-RU" sz="1400" baseline="30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ACF875D2-3499-49A5-B8DB-0426C493D7B0}"/>
              </a:ext>
            </a:extLst>
          </p:cNvPr>
          <p:cNvSpPr txBox="1"/>
          <p:nvPr/>
        </p:nvSpPr>
        <p:spPr>
          <a:xfrm>
            <a:off x="3356654" y="3245128"/>
            <a:ext cx="2090480" cy="369332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1800" b="1" dirty="0" smtClean="0">
                <a:solidFill>
                  <a:srgbClr val="00B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7,5 млн (ХМАО)</a:t>
            </a:r>
            <a:endParaRPr lang="ru-RU" sz="1800" b="1" baseline="30000" dirty="0">
              <a:solidFill>
                <a:srgbClr val="00B05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46EB1AC4-489E-43F9-AD87-1F494789AFA7}"/>
              </a:ext>
            </a:extLst>
          </p:cNvPr>
          <p:cNvSpPr txBox="1"/>
          <p:nvPr/>
        </p:nvSpPr>
        <p:spPr>
          <a:xfrm>
            <a:off x="6475293" y="2629640"/>
            <a:ext cx="2320807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r"/>
            <a:r>
              <a:rPr lang="ru-RU" sz="2800" b="1" dirty="0">
                <a:solidFill>
                  <a:srgbClr val="28BB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3 раза</a:t>
            </a:r>
            <a:endParaRPr lang="ru-RU" sz="2800" b="1" baseline="30000" dirty="0">
              <a:solidFill>
                <a:srgbClr val="28BBF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101B7CF-87A4-4E24-960D-9F1F765FC857}"/>
              </a:ext>
            </a:extLst>
          </p:cNvPr>
          <p:cNvSpPr txBox="1"/>
          <p:nvPr/>
        </p:nvSpPr>
        <p:spPr>
          <a:xfrm>
            <a:off x="6475293" y="3042689"/>
            <a:ext cx="23208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уменьшение </a:t>
            </a:r>
            <a:b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количества платежей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087CEAD-B9CA-4C19-B0E1-AC6D81AE74CF}"/>
              </a:ext>
            </a:extLst>
          </p:cNvPr>
          <p:cNvSpPr txBox="1"/>
          <p:nvPr/>
        </p:nvSpPr>
        <p:spPr>
          <a:xfrm>
            <a:off x="3387964" y="3565909"/>
            <a:ext cx="1555113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80 млн</a:t>
            </a:r>
            <a:endParaRPr lang="ru-RU" sz="2800" b="1" baseline="30000" dirty="0">
              <a:solidFill>
                <a:srgbClr val="C00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13B81569-E897-403B-AED2-2F29F114DDD2}"/>
              </a:ext>
            </a:extLst>
          </p:cNvPr>
          <p:cNvSpPr txBox="1"/>
          <p:nvPr/>
        </p:nvSpPr>
        <p:spPr>
          <a:xfrm>
            <a:off x="3387964" y="3917395"/>
            <a:ext cx="23208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документов:</a:t>
            </a:r>
          </a:p>
          <a:p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уточнения и зачеты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ACF875D2-3499-49A5-B8DB-0426C493D7B0}"/>
              </a:ext>
            </a:extLst>
          </p:cNvPr>
          <p:cNvSpPr txBox="1"/>
          <p:nvPr/>
        </p:nvSpPr>
        <p:spPr>
          <a:xfrm>
            <a:off x="3387964" y="4305053"/>
            <a:ext cx="2309128" cy="369332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1800" b="1" dirty="0" smtClean="0">
                <a:solidFill>
                  <a:srgbClr val="00B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1,8 млн (ХМАО)</a:t>
            </a:r>
            <a:endParaRPr lang="ru-RU" sz="1800" b="1" baseline="30000" dirty="0">
              <a:solidFill>
                <a:srgbClr val="00B050"/>
              </a:solidFill>
            </a:endParaRPr>
          </a:p>
        </p:txBody>
      </p:sp>
      <p:cxnSp>
        <p:nvCxnSpPr>
          <p:cNvPr id="50" name="Прямая со стрелкой 46">
            <a:extLst>
              <a:ext uri="{FF2B5EF4-FFF2-40B4-BE49-F238E27FC236}">
                <a16:creationId xmlns:a16="http://schemas.microsoft.com/office/drawing/2014/main" xmlns="" id="{78E6F1CC-359E-48AF-B984-D9618DF7AC8A}"/>
              </a:ext>
            </a:extLst>
          </p:cNvPr>
          <p:cNvCxnSpPr>
            <a:cxnSpLocks/>
          </p:cNvCxnSpPr>
          <p:nvPr/>
        </p:nvCxnSpPr>
        <p:spPr>
          <a:xfrm flipV="1">
            <a:off x="5810865" y="4149275"/>
            <a:ext cx="570270" cy="1"/>
          </a:xfrm>
          <a:prstGeom prst="straightConnector1">
            <a:avLst/>
          </a:prstGeom>
          <a:ln w="31750">
            <a:gradFill>
              <a:gsLst>
                <a:gs pos="31000">
                  <a:srgbClr val="C00000"/>
                </a:gs>
                <a:gs pos="75000">
                  <a:srgbClr val="28BBF0"/>
                </a:gs>
              </a:gsLst>
              <a:lin ang="0" scaled="0"/>
            </a:gra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AD94EAA7-0D7B-4AF1-AA30-C0B725DEE863}"/>
              </a:ext>
            </a:extLst>
          </p:cNvPr>
          <p:cNvSpPr txBox="1"/>
          <p:nvPr/>
        </p:nvSpPr>
        <p:spPr>
          <a:xfrm>
            <a:off x="6118573" y="3648144"/>
            <a:ext cx="2875389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r"/>
            <a:r>
              <a:rPr lang="ru-RU" sz="2800" b="1" dirty="0">
                <a:solidFill>
                  <a:srgbClr val="28BB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56 тыс. раз</a:t>
            </a:r>
            <a:endParaRPr lang="ru-RU" sz="2800" b="1" baseline="30000" dirty="0">
              <a:solidFill>
                <a:srgbClr val="28BBF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CE2BFE7-C3C1-4BB8-B795-04CA9D9E1B2E}"/>
              </a:ext>
            </a:extLst>
          </p:cNvPr>
          <p:cNvSpPr txBox="1"/>
          <p:nvPr/>
        </p:nvSpPr>
        <p:spPr>
          <a:xfrm>
            <a:off x="6475293" y="4068834"/>
            <a:ext cx="23208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уменьшение </a:t>
            </a:r>
            <a:b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количества транзакций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6044B5F4-5EAC-4815-938F-40F923ECA5E1}"/>
              </a:ext>
            </a:extLst>
          </p:cNvPr>
          <p:cNvSpPr txBox="1"/>
          <p:nvPr/>
        </p:nvSpPr>
        <p:spPr>
          <a:xfrm>
            <a:off x="3387965" y="4670647"/>
            <a:ext cx="2245938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360 млн</a:t>
            </a:r>
            <a:endParaRPr lang="ru-RU" sz="2800" b="1" baseline="30000" dirty="0">
              <a:solidFill>
                <a:srgbClr val="C0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509748EB-83FD-464B-8831-6424C9326881}"/>
              </a:ext>
            </a:extLst>
          </p:cNvPr>
          <p:cNvSpPr txBox="1"/>
          <p:nvPr/>
        </p:nvSpPr>
        <p:spPr>
          <a:xfrm>
            <a:off x="3387964" y="5018255"/>
            <a:ext cx="23208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лицевых счетов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ACF875D2-3499-49A5-B8DB-0426C493D7B0}"/>
              </a:ext>
            </a:extLst>
          </p:cNvPr>
          <p:cNvSpPr txBox="1"/>
          <p:nvPr/>
        </p:nvSpPr>
        <p:spPr>
          <a:xfrm>
            <a:off x="3376283" y="5218969"/>
            <a:ext cx="2332487" cy="369332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1800" b="1" dirty="0" smtClean="0">
                <a:solidFill>
                  <a:srgbClr val="00B05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5,0 млн (ХМАО)</a:t>
            </a:r>
            <a:endParaRPr lang="ru-RU" sz="1800" b="1" baseline="30000" dirty="0">
              <a:solidFill>
                <a:srgbClr val="00B050"/>
              </a:solidFill>
            </a:endParaRPr>
          </a:p>
        </p:txBody>
      </p:sp>
      <p:cxnSp>
        <p:nvCxnSpPr>
          <p:cNvPr id="56" name="Прямая со стрелкой 38">
            <a:extLst>
              <a:ext uri="{FF2B5EF4-FFF2-40B4-BE49-F238E27FC236}">
                <a16:creationId xmlns:a16="http://schemas.microsoft.com/office/drawing/2014/main" xmlns="" id="{0F62082E-9CC7-41D9-8CA3-9B2B5D4640D0}"/>
              </a:ext>
            </a:extLst>
          </p:cNvPr>
          <p:cNvCxnSpPr>
            <a:cxnSpLocks/>
          </p:cNvCxnSpPr>
          <p:nvPr/>
        </p:nvCxnSpPr>
        <p:spPr>
          <a:xfrm flipV="1">
            <a:off x="5810865" y="5172143"/>
            <a:ext cx="570270" cy="1"/>
          </a:xfrm>
          <a:prstGeom prst="straightConnector1">
            <a:avLst/>
          </a:prstGeom>
          <a:ln w="31750">
            <a:gradFill>
              <a:gsLst>
                <a:gs pos="31000">
                  <a:srgbClr val="C00000"/>
                </a:gs>
                <a:gs pos="75000">
                  <a:srgbClr val="28BBF0"/>
                </a:gs>
              </a:gsLst>
              <a:lin ang="0" scaled="0"/>
            </a:gra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3FB7AF7D-691C-40D0-9C97-529E6F8E7E69}"/>
              </a:ext>
            </a:extLst>
          </p:cNvPr>
          <p:cNvSpPr txBox="1"/>
          <p:nvPr/>
        </p:nvSpPr>
        <p:spPr>
          <a:xfrm>
            <a:off x="6475293" y="4691763"/>
            <a:ext cx="2320807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r"/>
            <a:r>
              <a:rPr lang="ru-RU" sz="2800" b="1" dirty="0">
                <a:solidFill>
                  <a:srgbClr val="28BB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3,7 раза</a:t>
            </a:r>
            <a:endParaRPr lang="ru-RU" sz="2800" b="1" baseline="30000" dirty="0">
              <a:solidFill>
                <a:srgbClr val="28BBF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96A7E5A9-28B2-460C-891F-EFF45D2C0BBF}"/>
              </a:ext>
            </a:extLst>
          </p:cNvPr>
          <p:cNvSpPr txBox="1"/>
          <p:nvPr/>
        </p:nvSpPr>
        <p:spPr>
          <a:xfrm>
            <a:off x="6219395" y="5104812"/>
            <a:ext cx="25767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уменьшение </a:t>
            </a:r>
            <a:b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количества лицевых счетов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BD3E8B85-D826-4D76-BD70-6362A44AA319}"/>
              </a:ext>
            </a:extLst>
          </p:cNvPr>
          <p:cNvSpPr txBox="1"/>
          <p:nvPr/>
        </p:nvSpPr>
        <p:spPr>
          <a:xfrm>
            <a:off x="3387964" y="5768514"/>
            <a:ext cx="2320807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143 млн</a:t>
            </a:r>
            <a:endParaRPr lang="ru-RU" sz="2800" b="1" baseline="30000" dirty="0">
              <a:solidFill>
                <a:srgbClr val="C0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436B7C97-2A3A-4919-8A3D-E5CFC8A6EBB5}"/>
              </a:ext>
            </a:extLst>
          </p:cNvPr>
          <p:cNvSpPr txBox="1"/>
          <p:nvPr/>
        </p:nvSpPr>
        <p:spPr>
          <a:xfrm>
            <a:off x="3387964" y="6181563"/>
            <a:ext cx="23208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фактов взысканий в год</a:t>
            </a:r>
          </a:p>
        </p:txBody>
      </p:sp>
      <p:cxnSp>
        <p:nvCxnSpPr>
          <p:cNvPr id="65" name="Прямая со стрелкой 29">
            <a:extLst>
              <a:ext uri="{FF2B5EF4-FFF2-40B4-BE49-F238E27FC236}">
                <a16:creationId xmlns:a16="http://schemas.microsoft.com/office/drawing/2014/main" xmlns="" id="{2E88CB18-B225-4EDD-B957-CF0036E8B853}"/>
              </a:ext>
            </a:extLst>
          </p:cNvPr>
          <p:cNvCxnSpPr>
            <a:cxnSpLocks/>
          </p:cNvCxnSpPr>
          <p:nvPr/>
        </p:nvCxnSpPr>
        <p:spPr>
          <a:xfrm flipV="1">
            <a:off x="5810865" y="6195010"/>
            <a:ext cx="570270" cy="1"/>
          </a:xfrm>
          <a:prstGeom prst="straightConnector1">
            <a:avLst/>
          </a:prstGeom>
          <a:ln w="31750">
            <a:gradFill>
              <a:gsLst>
                <a:gs pos="31000">
                  <a:srgbClr val="C00000"/>
                </a:gs>
                <a:gs pos="75000">
                  <a:srgbClr val="28BBF0"/>
                </a:gs>
              </a:gsLst>
              <a:lin ang="0" scaled="0"/>
            </a:gra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4CD1D34F-7CD7-4600-951E-6DE8ACBC9529}"/>
              </a:ext>
            </a:extLst>
          </p:cNvPr>
          <p:cNvSpPr txBox="1"/>
          <p:nvPr/>
        </p:nvSpPr>
        <p:spPr>
          <a:xfrm>
            <a:off x="6475293" y="5714630"/>
            <a:ext cx="2320807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r"/>
            <a:r>
              <a:rPr lang="ru-RU" sz="2800" b="1" dirty="0">
                <a:solidFill>
                  <a:srgbClr val="28BB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2 раза</a:t>
            </a:r>
            <a:endParaRPr lang="ru-RU" sz="2800" b="1" baseline="30000" dirty="0">
              <a:solidFill>
                <a:srgbClr val="28BBF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A5221F96-FA49-40F9-BF83-8D8AF989F1BE}"/>
              </a:ext>
            </a:extLst>
          </p:cNvPr>
          <p:cNvSpPr txBox="1"/>
          <p:nvPr/>
        </p:nvSpPr>
        <p:spPr>
          <a:xfrm>
            <a:off x="6475293" y="6127679"/>
            <a:ext cx="23208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уменьшение </a:t>
            </a:r>
            <a:b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количества взысканий</a:t>
            </a:r>
          </a:p>
        </p:txBody>
      </p:sp>
    </p:spTree>
    <p:extLst>
      <p:ext uri="{BB962C8B-B14F-4D97-AF65-F5344CB8AC3E}">
        <p14:creationId xmlns:p14="http://schemas.microsoft.com/office/powerpoint/2010/main" val="18452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174830" y="-168053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23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4F81BD"/>
              </a:buClr>
              <a:tabLst>
                <a:tab pos="347271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МАТРИЦА ИЗДЕРЖЕК</a:t>
            </a:r>
            <a:endParaRPr lang="ru-RU" sz="1800" b="1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="" xmlns:a16="http://schemas.microsoft.com/office/drawing/2014/main" id="{4120C9C4-95E3-47F0-8AD9-BBB205803198}"/>
              </a:ext>
            </a:extLst>
          </p:cNvPr>
          <p:cNvSpPr txBox="1"/>
          <p:nvPr/>
        </p:nvSpPr>
        <p:spPr>
          <a:xfrm>
            <a:off x="496086" y="1269554"/>
            <a:ext cx="26545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1395</a:t>
            </a:r>
          </a:p>
          <a:p>
            <a:r>
              <a:rPr lang="ru-RU" sz="2000" b="1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КБК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="" xmlns:a16="http://schemas.microsoft.com/office/drawing/2014/main" id="{622B3CE6-4F70-4AC1-9FBC-2CEA1839E258}"/>
              </a:ext>
            </a:extLst>
          </p:cNvPr>
          <p:cNvSpPr txBox="1"/>
          <p:nvPr/>
        </p:nvSpPr>
        <p:spPr>
          <a:xfrm>
            <a:off x="527814" y="2565698"/>
            <a:ext cx="2977678" cy="156966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ru-RU" sz="3600" b="1" dirty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900 ТРЛН</a:t>
            </a:r>
          </a:p>
          <a:p>
            <a:r>
              <a:rPr lang="ru-RU" sz="2000" b="1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ВАРИАНТОВ РЕКВИЗИТОВ </a:t>
            </a:r>
            <a:br>
              <a:rPr lang="ru-RU" sz="2000" b="1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ru-RU" sz="2000" b="1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ДЛЯ ПЛАТЕЖЕЙ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="" xmlns:a16="http://schemas.microsoft.com/office/drawing/2014/main" id="{99C58B93-6072-4FE2-81D4-E174451009A3}"/>
              </a:ext>
            </a:extLst>
          </p:cNvPr>
          <p:cNvSpPr txBox="1"/>
          <p:nvPr/>
        </p:nvSpPr>
        <p:spPr>
          <a:xfrm>
            <a:off x="540380" y="4581922"/>
            <a:ext cx="289053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60</a:t>
            </a:r>
            <a:endParaRPr lang="ru-RU" sz="2000" b="1" dirty="0">
              <a:solidFill>
                <a:srgbClr val="00B0F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sz="2000" b="1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СРОКОВ УПЛАТЫ НАЛОГОВ</a:t>
            </a:r>
          </a:p>
        </p:txBody>
      </p:sp>
      <p:graphicFrame>
        <p:nvGraphicFramePr>
          <p:cNvPr id="178" name="Таблица 9">
            <a:extLst>
              <a:ext uri="{FF2B5EF4-FFF2-40B4-BE49-F238E27FC236}">
                <a16:creationId xmlns="" xmlns:a16="http://schemas.microsoft.com/office/drawing/2014/main" id="{F019A444-1F36-4878-BDE2-FC4C8FCB4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53333"/>
              </p:ext>
            </p:extLst>
          </p:nvPr>
        </p:nvGraphicFramePr>
        <p:xfrm>
          <a:off x="5715241" y="1088740"/>
          <a:ext cx="6048670" cy="487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085">
                  <a:extLst>
                    <a:ext uri="{9D8B030D-6E8A-4147-A177-3AD203B41FA5}">
                      <a16:colId xmlns="" xmlns:a16="http://schemas.microsoft.com/office/drawing/2014/main" val="1956535074"/>
                    </a:ext>
                  </a:extLst>
                </a:gridCol>
                <a:gridCol w="1045793">
                  <a:extLst>
                    <a:ext uri="{9D8B030D-6E8A-4147-A177-3AD203B41FA5}">
                      <a16:colId xmlns="" xmlns:a16="http://schemas.microsoft.com/office/drawing/2014/main" val="808429131"/>
                    </a:ext>
                  </a:extLst>
                </a:gridCol>
                <a:gridCol w="885698">
                  <a:extLst>
                    <a:ext uri="{9D8B030D-6E8A-4147-A177-3AD203B41FA5}">
                      <a16:colId xmlns="" xmlns:a16="http://schemas.microsoft.com/office/drawing/2014/main" val="1622185105"/>
                    </a:ext>
                  </a:extLst>
                </a:gridCol>
                <a:gridCol w="885698">
                  <a:extLst>
                    <a:ext uri="{9D8B030D-6E8A-4147-A177-3AD203B41FA5}">
                      <a16:colId xmlns="" xmlns:a16="http://schemas.microsoft.com/office/drawing/2014/main" val="1662661188"/>
                    </a:ext>
                  </a:extLst>
                </a:gridCol>
                <a:gridCol w="885698">
                  <a:extLst>
                    <a:ext uri="{9D8B030D-6E8A-4147-A177-3AD203B41FA5}">
                      <a16:colId xmlns="" xmlns:a16="http://schemas.microsoft.com/office/drawing/2014/main" val="3800860236"/>
                    </a:ext>
                  </a:extLst>
                </a:gridCol>
                <a:gridCol w="885698">
                  <a:extLst>
                    <a:ext uri="{9D8B030D-6E8A-4147-A177-3AD203B41FA5}">
                      <a16:colId xmlns="" xmlns:a16="http://schemas.microsoft.com/office/drawing/2014/main" val="853415158"/>
                    </a:ext>
                  </a:extLst>
                </a:gridCol>
              </a:tblGrid>
              <a:tr h="696191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ПЛАТЕЛЬЩИК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ФНС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ЛИЦЕНЗИ</a:t>
                      </a:r>
                      <a:r>
                        <a:rPr lang="en-US" sz="9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-</a:t>
                      </a:r>
                      <a:r>
                        <a:rPr lang="ru-RU" sz="9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РУЮЩИЕ ОРГАНЫ / БАНКИ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ФК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ФССП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5177701"/>
                  </a:ext>
                </a:extLst>
              </a:tr>
              <a:tr h="696191"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БОЛЬШОЙ ОБЪЕМ ПЛАТЕЖЕЙ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3082472"/>
                  </a:ext>
                </a:extLst>
              </a:tr>
              <a:tr h="696191"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НЕПРАВИЛЬНЫЙ ПЛАТЕЖ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78040888"/>
                  </a:ext>
                </a:extLst>
              </a:tr>
              <a:tr h="696191"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ТЕХНИЧЕСКИЙ ДОЛГ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05265994"/>
                  </a:ext>
                </a:extLst>
              </a:tr>
              <a:tr h="696191"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САЛЬДИРОВАНИЕ ДОЛГОВ И ПЕРЕПЛАТ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8923235"/>
                  </a:ext>
                </a:extLst>
              </a:tr>
              <a:tr h="696191"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ИЗЛИШНИЕ ПЕНИ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7859435"/>
                  </a:ext>
                </a:extLst>
              </a:tr>
              <a:tr h="696191"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МЕРЫ ВЗЫСКАНИЯ И ОГРАНИЧЕНИЯ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365681"/>
                  </a:ext>
                </a:extLst>
              </a:tr>
            </a:tbl>
          </a:graphicData>
        </a:graphic>
      </p:graphicFrame>
      <p:pic>
        <p:nvPicPr>
          <p:cNvPr id="179" name="Рисунок 178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8255446" y="3405592"/>
            <a:ext cx="315298" cy="315298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0F8570CC-3F1E-4B34-8E15-BF89D88B2195}"/>
              </a:ext>
            </a:extLst>
          </p:cNvPr>
          <p:cNvSpPr txBox="1"/>
          <p:nvPr/>
        </p:nvSpPr>
        <p:spPr>
          <a:xfrm>
            <a:off x="5546927" y="6358078"/>
            <a:ext cx="2098854" cy="2616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ru-RU" sz="1050" dirty="0">
                <a:solidFill>
                  <a:srgbClr val="57565A">
                    <a:lumMod val="50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Негативные последствия (ущерб)</a:t>
            </a:r>
          </a:p>
        </p:txBody>
      </p:sp>
      <p:pic>
        <p:nvPicPr>
          <p:cNvPr id="181" name="Рисунок 180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7775557" y="6331234"/>
            <a:ext cx="315298" cy="315298"/>
          </a:xfrm>
          <a:prstGeom prst="rect">
            <a:avLst/>
          </a:prstGeom>
        </p:spPr>
      </p:pic>
      <p:sp>
        <p:nvSpPr>
          <p:cNvPr id="182" name="TextBox 181">
            <a:extLst>
              <a:ext uri="{FF2B5EF4-FFF2-40B4-BE49-F238E27FC236}">
                <a16:creationId xmlns="" xmlns:a16="http://schemas.microsoft.com/office/drawing/2014/main" id="{D36EA201-C884-489F-910A-8026396EE155}"/>
              </a:ext>
            </a:extLst>
          </p:cNvPr>
          <p:cNvSpPr txBox="1"/>
          <p:nvPr/>
        </p:nvSpPr>
        <p:spPr>
          <a:xfrm>
            <a:off x="8043832" y="6358078"/>
            <a:ext cx="1783557" cy="2616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ru-RU" sz="1050" dirty="0">
                <a:solidFill>
                  <a:srgbClr val="57565A">
                    <a:lumMod val="50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Транзакционные издержки</a:t>
            </a:r>
          </a:p>
        </p:txBody>
      </p:sp>
      <p:pic>
        <p:nvPicPr>
          <p:cNvPr id="183" name="Рисунок 182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9957166" y="6331234"/>
            <a:ext cx="315298" cy="315298"/>
          </a:xfrm>
          <a:prstGeom prst="rect">
            <a:avLst/>
          </a:prstGeom>
        </p:spPr>
      </p:pic>
      <p:sp>
        <p:nvSpPr>
          <p:cNvPr id="184" name="TextBox 183">
            <a:extLst>
              <a:ext uri="{FF2B5EF4-FFF2-40B4-BE49-F238E27FC236}">
                <a16:creationId xmlns="" xmlns:a16="http://schemas.microsoft.com/office/drawing/2014/main" id="{994D8B1D-6C7C-42B0-A9C1-43C3F1D14A11}"/>
              </a:ext>
            </a:extLst>
          </p:cNvPr>
          <p:cNvSpPr txBox="1"/>
          <p:nvPr/>
        </p:nvSpPr>
        <p:spPr>
          <a:xfrm>
            <a:off x="10266374" y="6358078"/>
            <a:ext cx="1734282" cy="2616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ru-RU" sz="1050" dirty="0">
                <a:solidFill>
                  <a:srgbClr val="57565A">
                    <a:lumMod val="50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Репутационные издержки</a:t>
            </a:r>
          </a:p>
        </p:txBody>
      </p:sp>
      <p:pic>
        <p:nvPicPr>
          <p:cNvPr id="185" name="Рисунок 184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7330483" y="1935102"/>
            <a:ext cx="315298" cy="315298"/>
          </a:xfrm>
          <a:prstGeom prst="rect">
            <a:avLst/>
          </a:prstGeom>
        </p:spPr>
      </p:pic>
      <p:pic>
        <p:nvPicPr>
          <p:cNvPr id="186" name="Рисунок 185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7330483" y="3397654"/>
            <a:ext cx="315298" cy="315298"/>
          </a:xfrm>
          <a:prstGeom prst="rect">
            <a:avLst/>
          </a:prstGeom>
        </p:spPr>
      </p:pic>
      <p:pic>
        <p:nvPicPr>
          <p:cNvPr id="187" name="Рисунок 186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9191550" y="3405592"/>
            <a:ext cx="315298" cy="315298"/>
          </a:xfrm>
          <a:prstGeom prst="rect">
            <a:avLst/>
          </a:prstGeom>
        </p:spPr>
      </p:pic>
      <p:pic>
        <p:nvPicPr>
          <p:cNvPr id="188" name="Рисунок 187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7365191" y="5515405"/>
            <a:ext cx="315298" cy="315298"/>
          </a:xfrm>
          <a:prstGeom prst="rect">
            <a:avLst/>
          </a:prstGeom>
        </p:spPr>
      </p:pic>
      <p:pic>
        <p:nvPicPr>
          <p:cNvPr id="189" name="Рисунок 188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7330483" y="2606042"/>
            <a:ext cx="315298" cy="315298"/>
          </a:xfrm>
          <a:prstGeom prst="rect">
            <a:avLst/>
          </a:prstGeom>
        </p:spPr>
      </p:pic>
      <p:pic>
        <p:nvPicPr>
          <p:cNvPr id="190" name="Рисунок 189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5231629" y="6331234"/>
            <a:ext cx="315298" cy="315298"/>
          </a:xfrm>
          <a:prstGeom prst="rect">
            <a:avLst/>
          </a:prstGeom>
        </p:spPr>
      </p:pic>
      <p:pic>
        <p:nvPicPr>
          <p:cNvPr id="191" name="Рисунок 190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7617908" y="4739571"/>
            <a:ext cx="315298" cy="315298"/>
          </a:xfrm>
          <a:prstGeom prst="rect">
            <a:avLst/>
          </a:prstGeom>
        </p:spPr>
      </p:pic>
      <p:pic>
        <p:nvPicPr>
          <p:cNvPr id="192" name="Рисунок 191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8255446" y="5498723"/>
            <a:ext cx="315298" cy="315298"/>
          </a:xfrm>
          <a:prstGeom prst="rect">
            <a:avLst/>
          </a:prstGeom>
        </p:spPr>
      </p:pic>
      <p:pic>
        <p:nvPicPr>
          <p:cNvPr id="193" name="Рисунок 192" descr="Костер со сплошной заливкой">
            <a:extLst>
              <a:ext uri="{FF2B5EF4-FFF2-40B4-BE49-F238E27FC236}">
                <a16:creationId xmlns="" xmlns:a16="http://schemas.microsoft.com/office/drawing/2014/main" id="{84EB316C-E268-434C-B63D-711A16E73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5276646" y="6331234"/>
            <a:ext cx="315298" cy="315298"/>
          </a:xfrm>
          <a:prstGeom prst="rect">
            <a:avLst/>
          </a:prstGeom>
        </p:spPr>
      </p:pic>
      <p:pic>
        <p:nvPicPr>
          <p:cNvPr id="194" name="Рисунок 193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257271" y="1988284"/>
            <a:ext cx="315298" cy="315298"/>
          </a:xfrm>
          <a:prstGeom prst="rect">
            <a:avLst/>
          </a:prstGeom>
        </p:spPr>
      </p:pic>
      <p:pic>
        <p:nvPicPr>
          <p:cNvPr id="195" name="Рисунок 194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191550" y="1988284"/>
            <a:ext cx="315298" cy="315298"/>
          </a:xfrm>
          <a:prstGeom prst="rect">
            <a:avLst/>
          </a:prstGeom>
        </p:spPr>
      </p:pic>
      <p:pic>
        <p:nvPicPr>
          <p:cNvPr id="196" name="Рисунок 195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10256189" y="1988284"/>
            <a:ext cx="315298" cy="315298"/>
          </a:xfrm>
          <a:prstGeom prst="rect">
            <a:avLst/>
          </a:prstGeom>
        </p:spPr>
      </p:pic>
      <p:pic>
        <p:nvPicPr>
          <p:cNvPr id="197" name="Рисунок 196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11162673" y="1992259"/>
            <a:ext cx="315298" cy="315298"/>
          </a:xfrm>
          <a:prstGeom prst="rect">
            <a:avLst/>
          </a:prstGeom>
        </p:spPr>
      </p:pic>
      <p:pic>
        <p:nvPicPr>
          <p:cNvPr id="198" name="Рисунок 197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471470" y="2661622"/>
            <a:ext cx="315298" cy="315298"/>
          </a:xfrm>
          <a:prstGeom prst="rect">
            <a:avLst/>
          </a:prstGeom>
        </p:spPr>
      </p:pic>
      <p:pic>
        <p:nvPicPr>
          <p:cNvPr id="199" name="Рисунок 198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7759453" y="2661622"/>
            <a:ext cx="315298" cy="315298"/>
          </a:xfrm>
          <a:prstGeom prst="rect">
            <a:avLst/>
          </a:prstGeom>
        </p:spPr>
      </p:pic>
      <p:pic>
        <p:nvPicPr>
          <p:cNvPr id="200" name="Рисунок 199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966423" y="2680189"/>
            <a:ext cx="315298" cy="315298"/>
          </a:xfrm>
          <a:prstGeom prst="rect">
            <a:avLst/>
          </a:prstGeom>
        </p:spPr>
      </p:pic>
      <p:pic>
        <p:nvPicPr>
          <p:cNvPr id="201" name="Рисунок 200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7601804" y="4084030"/>
            <a:ext cx="315298" cy="315298"/>
          </a:xfrm>
          <a:prstGeom prst="rect">
            <a:avLst/>
          </a:prstGeom>
        </p:spPr>
      </p:pic>
      <p:pic>
        <p:nvPicPr>
          <p:cNvPr id="202" name="Рисунок 201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462328" y="4084030"/>
            <a:ext cx="315298" cy="315298"/>
          </a:xfrm>
          <a:prstGeom prst="rect">
            <a:avLst/>
          </a:prstGeom>
        </p:spPr>
      </p:pic>
      <p:pic>
        <p:nvPicPr>
          <p:cNvPr id="203" name="Рисунок 202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349199" y="4084030"/>
            <a:ext cx="315298" cy="315298"/>
          </a:xfrm>
          <a:prstGeom prst="rect">
            <a:avLst/>
          </a:prstGeom>
        </p:spPr>
      </p:pic>
      <p:pic>
        <p:nvPicPr>
          <p:cNvPr id="204" name="Рисунок 203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257271" y="4756526"/>
            <a:ext cx="315298" cy="315298"/>
          </a:xfrm>
          <a:prstGeom prst="rect">
            <a:avLst/>
          </a:prstGeom>
        </p:spPr>
      </p:pic>
      <p:pic>
        <p:nvPicPr>
          <p:cNvPr id="205" name="Рисунок 204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507621" y="5515942"/>
            <a:ext cx="270005" cy="270005"/>
          </a:xfrm>
          <a:prstGeom prst="rect">
            <a:avLst/>
          </a:prstGeom>
        </p:spPr>
      </p:pic>
      <p:pic>
        <p:nvPicPr>
          <p:cNvPr id="207" name="Рисунок 206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9349199" y="5493295"/>
            <a:ext cx="315298" cy="315298"/>
          </a:xfrm>
          <a:prstGeom prst="rect">
            <a:avLst/>
          </a:prstGeom>
        </p:spPr>
      </p:pic>
      <p:pic>
        <p:nvPicPr>
          <p:cNvPr id="208" name="Рисунок 207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11133515" y="5498723"/>
            <a:ext cx="315298" cy="315298"/>
          </a:xfrm>
          <a:prstGeom prst="rect">
            <a:avLst/>
          </a:prstGeom>
        </p:spPr>
      </p:pic>
      <p:pic>
        <p:nvPicPr>
          <p:cNvPr id="209" name="Рисунок 208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9512091" y="1985610"/>
            <a:ext cx="315298" cy="315298"/>
          </a:xfrm>
          <a:prstGeom prst="rect">
            <a:avLst/>
          </a:prstGeom>
        </p:spPr>
      </p:pic>
      <p:pic>
        <p:nvPicPr>
          <p:cNvPr id="210" name="Рисунок 209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8643766" y="1985610"/>
            <a:ext cx="315298" cy="315298"/>
          </a:xfrm>
          <a:prstGeom prst="rect">
            <a:avLst/>
          </a:prstGeom>
        </p:spPr>
      </p:pic>
      <p:pic>
        <p:nvPicPr>
          <p:cNvPr id="211" name="Рисунок 210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9346627" y="2680189"/>
            <a:ext cx="315298" cy="315298"/>
          </a:xfrm>
          <a:prstGeom prst="rect">
            <a:avLst/>
          </a:prstGeom>
        </p:spPr>
      </p:pic>
      <p:pic>
        <p:nvPicPr>
          <p:cNvPr id="212" name="Рисунок 211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7683166" y="3405592"/>
            <a:ext cx="315298" cy="315298"/>
          </a:xfrm>
          <a:prstGeom prst="rect">
            <a:avLst/>
          </a:prstGeom>
        </p:spPr>
      </p:pic>
      <p:pic>
        <p:nvPicPr>
          <p:cNvPr id="213" name="Рисунок 212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10407550" y="2680189"/>
            <a:ext cx="315298" cy="315298"/>
          </a:xfrm>
          <a:prstGeom prst="rect">
            <a:avLst/>
          </a:prstGeom>
        </p:spPr>
      </p:pic>
      <p:pic>
        <p:nvPicPr>
          <p:cNvPr id="214" name="Рисунок 213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8614024" y="3405592"/>
            <a:ext cx="315298" cy="315298"/>
          </a:xfrm>
          <a:prstGeom prst="rect">
            <a:avLst/>
          </a:prstGeom>
        </p:spPr>
      </p:pic>
      <p:pic>
        <p:nvPicPr>
          <p:cNvPr id="215" name="Рисунок 214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8630420" y="4756526"/>
            <a:ext cx="315298" cy="315298"/>
          </a:xfrm>
          <a:prstGeom prst="rect">
            <a:avLst/>
          </a:prstGeom>
        </p:spPr>
      </p:pic>
      <p:pic>
        <p:nvPicPr>
          <p:cNvPr id="216" name="Рисунок 215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7728534" y="5515405"/>
            <a:ext cx="315298" cy="315298"/>
          </a:xfrm>
          <a:prstGeom prst="rect">
            <a:avLst/>
          </a:prstGeom>
        </p:spPr>
      </p:pic>
      <p:pic>
        <p:nvPicPr>
          <p:cNvPr id="217" name="Рисунок 216">
            <a:extLst>
              <a:ext uri="{FF2B5EF4-FFF2-40B4-BE49-F238E27FC236}">
                <a16:creationId xmlns="" xmlns:a16="http://schemas.microsoft.com/office/drawing/2014/main" id="{D1C30BC5-B8A6-481E-B371-1C858271DA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8769471" y="5498723"/>
            <a:ext cx="315298" cy="315298"/>
          </a:xfrm>
          <a:prstGeom prst="rect">
            <a:avLst/>
          </a:prstGeom>
        </p:spPr>
      </p:pic>
      <p:pic>
        <p:nvPicPr>
          <p:cNvPr id="218" name="Рисунок 217" descr="Шестеренки со сплошной заливкой">
            <a:extLst>
              <a:ext uri="{FF2B5EF4-FFF2-40B4-BE49-F238E27FC236}">
                <a16:creationId xmlns="" xmlns:a16="http://schemas.microsoft.com/office/drawing/2014/main" id="{0EC0D468-743C-4563-B3FD-92F8D33003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7785788" y="1992259"/>
            <a:ext cx="315298" cy="31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9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-43428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23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7" y="-17778"/>
            <a:ext cx="9335145" cy="9993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НЕОБХОДИМОСТЬ В ИЗМЕНЕНИИ </a:t>
            </a:r>
            <a:r>
              <a:rPr lang="ru-RU" sz="18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МОДЕЛИ ДО </a:t>
            </a: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01</a:t>
            </a:r>
            <a:r>
              <a:rPr lang="ru-RU" sz="1800" b="1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.01.2023</a:t>
            </a:r>
          </a:p>
          <a:p>
            <a:pPr>
              <a:spcBef>
                <a:spcPts val="0"/>
              </a:spcBef>
              <a:tabLst>
                <a:tab pos="342900" algn="l"/>
              </a:tabLst>
            </a:pPr>
            <a:endParaRPr lang="ru-RU" sz="18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EAD691FA-C3ED-42A3-89C2-48A5B441C93D}"/>
              </a:ext>
            </a:extLst>
          </p:cNvPr>
          <p:cNvSpPr/>
          <p:nvPr/>
        </p:nvSpPr>
        <p:spPr>
          <a:xfrm>
            <a:off x="4169786" y="908720"/>
            <a:ext cx="3852429" cy="594928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B158EC9-0165-42AF-8E30-AB1315CC6D25}"/>
              </a:ext>
            </a:extLst>
          </p:cNvPr>
          <p:cNvSpPr txBox="1"/>
          <p:nvPr/>
        </p:nvSpPr>
        <p:spPr>
          <a:xfrm>
            <a:off x="5231110" y="2421547"/>
            <a:ext cx="1594934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ru-RU" sz="1600" b="1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ЧТО НУЖНО</a:t>
            </a:r>
          </a:p>
        </p:txBody>
      </p:sp>
      <p:sp>
        <p:nvSpPr>
          <p:cNvPr id="13" name="Прямоугольник 54">
            <a:extLst>
              <a:ext uri="{FF2B5EF4-FFF2-40B4-BE49-F238E27FC236}">
                <a16:creationId xmlns="" xmlns:a16="http://schemas.microsoft.com/office/drawing/2014/main" id="{54CF7D9E-7B26-41BC-9AB5-8C9DC2F1ED7A}"/>
              </a:ext>
            </a:extLst>
          </p:cNvPr>
          <p:cNvSpPr/>
          <p:nvPr/>
        </p:nvSpPr>
        <p:spPr>
          <a:xfrm>
            <a:off x="4433191" y="2935412"/>
            <a:ext cx="3348372" cy="203132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0070C0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Понятное состояние расчетов с бюджетом</a:t>
            </a:r>
          </a:p>
          <a:p>
            <a:pPr marL="285750" indent="-285750" algn="just">
              <a:spcAft>
                <a:spcPts val="600"/>
              </a:spcAft>
              <a:buClr>
                <a:srgbClr val="0070C0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Справедливая оценка — «Деньги в бюджете!!!»</a:t>
            </a:r>
          </a:p>
          <a:p>
            <a:pPr marL="285750" indent="-285750" algn="just">
              <a:spcAft>
                <a:spcPts val="600"/>
              </a:spcAft>
              <a:buClr>
                <a:srgbClr val="0070C0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Быстрая и правильная уплата</a:t>
            </a:r>
          </a:p>
          <a:p>
            <a:pPr marL="285750" indent="-285750" algn="just">
              <a:spcAft>
                <a:spcPts val="600"/>
              </a:spcAft>
              <a:buClr>
                <a:srgbClr val="0070C0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Использование сальдо расчетов как актива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54F79D8-4176-4825-B5AF-7FBA1DE2BFCD}"/>
              </a:ext>
            </a:extLst>
          </p:cNvPr>
          <p:cNvSpPr txBox="1"/>
          <p:nvPr/>
        </p:nvSpPr>
        <p:spPr>
          <a:xfrm>
            <a:off x="1453450" y="2421546"/>
            <a:ext cx="1356313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ЧТО ВЛЕЧЁТ</a:t>
            </a:r>
          </a:p>
        </p:txBody>
      </p:sp>
      <p:sp>
        <p:nvSpPr>
          <p:cNvPr id="15" name="Прямоугольник 54">
            <a:extLst>
              <a:ext uri="{FF2B5EF4-FFF2-40B4-BE49-F238E27FC236}">
                <a16:creationId xmlns="" xmlns:a16="http://schemas.microsoft.com/office/drawing/2014/main" id="{FE40D8F6-2F59-443B-9D53-2063139B4A7E}"/>
              </a:ext>
            </a:extLst>
          </p:cNvPr>
          <p:cNvSpPr/>
          <p:nvPr/>
        </p:nvSpPr>
        <p:spPr>
          <a:xfrm>
            <a:off x="405533" y="2935412"/>
            <a:ext cx="3348372" cy="203132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Множество технологических операций по сальдированию долга</a:t>
            </a:r>
          </a:p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Ошибки в платежах</a:t>
            </a:r>
          </a:p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Недостоверное состояние расчетов </a:t>
            </a:r>
          </a:p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Начисление пени на технический долг</a:t>
            </a:r>
          </a:p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Излишние ограничительные меры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6E273B0-FA77-415F-80FA-B2C01EEB268E}"/>
              </a:ext>
            </a:extLst>
          </p:cNvPr>
          <p:cNvSpPr txBox="1"/>
          <p:nvPr/>
        </p:nvSpPr>
        <p:spPr>
          <a:xfrm>
            <a:off x="8255447" y="2421548"/>
            <a:ext cx="329737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1031626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ПРАВОВЫЕ ПРЕДПОСЫЛКИ</a:t>
            </a:r>
          </a:p>
        </p:txBody>
      </p:sp>
      <p:sp>
        <p:nvSpPr>
          <p:cNvPr id="22" name="Прямоугольник 54">
            <a:extLst>
              <a:ext uri="{FF2B5EF4-FFF2-40B4-BE49-F238E27FC236}">
                <a16:creationId xmlns="" xmlns:a16="http://schemas.microsoft.com/office/drawing/2014/main" id="{F2502EE0-6340-4E4E-8C8B-A0EA69F7F817}"/>
              </a:ext>
            </a:extLst>
          </p:cNvPr>
          <p:cNvSpPr/>
          <p:nvPr/>
        </p:nvSpPr>
        <p:spPr>
          <a:xfrm>
            <a:off x="8460848" y="2935412"/>
            <a:ext cx="3467799" cy="236988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Успешная реализация ЕНП по ФЛ</a:t>
            </a:r>
          </a:p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Международный опыт: ФРГ, Испания, Франция, Япония, Италия, Австрия, Великобритания, Австралия, Швеция, Ирландия – всего найдено 22 страны</a:t>
            </a:r>
          </a:p>
          <a:p>
            <a:pPr marL="285750" indent="-285750" algn="just">
              <a:spcAft>
                <a:spcPts val="600"/>
              </a:spcAft>
              <a:buClr>
                <a:srgbClr val="EF435A"/>
              </a:buClr>
              <a:buBlip>
                <a:blip r:embed="rId4"/>
              </a:buBlip>
            </a:pPr>
            <a:r>
              <a:rPr lang="ru-RU" sz="1600" dirty="0">
                <a:solidFill>
                  <a:srgbClr val="57565A">
                    <a:lumMod val="75000"/>
                  </a:srgb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Судебная практика (требования судов о сальдировании обязательств)</a:t>
            </a:r>
          </a:p>
        </p:txBody>
      </p:sp>
    </p:spTree>
    <p:extLst>
      <p:ext uri="{BB962C8B-B14F-4D97-AF65-F5344CB8AC3E}">
        <p14:creationId xmlns:p14="http://schemas.microsoft.com/office/powerpoint/2010/main" val="192656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-25875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25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ПРЕИМУЩЕСТВА ЕНС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BB185A2-31FF-4A80-979B-CBE492B146A6}"/>
              </a:ext>
            </a:extLst>
          </p:cNvPr>
          <p:cNvSpPr txBox="1"/>
          <p:nvPr/>
        </p:nvSpPr>
        <p:spPr>
          <a:xfrm>
            <a:off x="551384" y="1484784"/>
            <a:ext cx="352759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1031626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ПРОЗРАЧНОСТЬ И СЕРВИСНОСТЬ</a:t>
            </a:r>
          </a:p>
        </p:txBody>
      </p:sp>
      <p:sp>
        <p:nvSpPr>
          <p:cNvPr id="12" name="Прямоугольник 57">
            <a:extLst>
              <a:ext uri="{FF2B5EF4-FFF2-40B4-BE49-F238E27FC236}">
                <a16:creationId xmlns="" xmlns:a16="http://schemas.microsoft.com/office/drawing/2014/main" id="{6F58A533-37C3-4B06-9DCD-3593D494B730}"/>
              </a:ext>
            </a:extLst>
          </p:cNvPr>
          <p:cNvSpPr/>
          <p:nvPr/>
        </p:nvSpPr>
        <p:spPr>
          <a:xfrm>
            <a:off x="551384" y="1879184"/>
            <a:ext cx="4103662" cy="155427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Онлайн доступ для плательщиков детализации начислений и уплаты налогов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Интеграция доступа как в ЛК, так и в IT-платформы плательщиков по открытому API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1E64609-E3C1-47E2-955E-6496ED4DBEAA}"/>
              </a:ext>
            </a:extLst>
          </p:cNvPr>
          <p:cNvSpPr txBox="1"/>
          <p:nvPr/>
        </p:nvSpPr>
        <p:spPr>
          <a:xfrm>
            <a:off x="551384" y="4095823"/>
            <a:ext cx="424767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1031626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ПРОЩЕ РАЗОБРАТЬСЯ С ДОЛГОМ</a:t>
            </a:r>
          </a:p>
        </p:txBody>
      </p:sp>
      <p:sp>
        <p:nvSpPr>
          <p:cNvPr id="14" name="Прямоугольник 66">
            <a:extLst>
              <a:ext uri="{FF2B5EF4-FFF2-40B4-BE49-F238E27FC236}">
                <a16:creationId xmlns="" xmlns:a16="http://schemas.microsoft.com/office/drawing/2014/main" id="{CCD0C9E1-AEFD-4383-8A4C-54D541FCA57A}"/>
              </a:ext>
            </a:extLst>
          </p:cNvPr>
          <p:cNvSpPr/>
          <p:nvPr/>
        </p:nvSpPr>
        <p:spPr>
          <a:xfrm>
            <a:off x="551384" y="4485950"/>
            <a:ext cx="4391694" cy="81560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1 день на снятие приостановки со счетов при уплате долга.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1 документ взыскания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1FB8944-C23C-48A9-AB14-FCF799278181}"/>
              </a:ext>
            </a:extLst>
          </p:cNvPr>
          <p:cNvSpPr txBox="1"/>
          <p:nvPr/>
        </p:nvSpPr>
        <p:spPr>
          <a:xfrm>
            <a:off x="5313512" y="1484784"/>
            <a:ext cx="222590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1031626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ПЛАТИТЬ ПРОЩЕ</a:t>
            </a:r>
          </a:p>
        </p:txBody>
      </p:sp>
      <p:sp>
        <p:nvSpPr>
          <p:cNvPr id="16" name="Прямоугольник 54">
            <a:extLst>
              <a:ext uri="{FF2B5EF4-FFF2-40B4-BE49-F238E27FC236}">
                <a16:creationId xmlns="" xmlns:a16="http://schemas.microsoft.com/office/drawing/2014/main" id="{DA772355-DCB7-46CF-91CE-6B9C7332075E}"/>
              </a:ext>
            </a:extLst>
          </p:cNvPr>
          <p:cNvSpPr/>
          <p:nvPr/>
        </p:nvSpPr>
        <p:spPr>
          <a:xfrm>
            <a:off x="5313512" y="1874911"/>
            <a:ext cx="2664296" cy="5693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1 платеж в месяц</a:t>
            </a:r>
          </a:p>
          <a:p>
            <a:pPr marL="285750" indent="-285750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2 реквизита в платежке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32708FBF-4FAB-40C2-B15D-E8AC24980D2B}"/>
              </a:ext>
            </a:extLst>
          </p:cNvPr>
          <p:cNvSpPr txBox="1"/>
          <p:nvPr/>
        </p:nvSpPr>
        <p:spPr>
          <a:xfrm>
            <a:off x="5313512" y="2803162"/>
            <a:ext cx="3301974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1031626">
              <a:defRPr/>
            </a:pPr>
            <a:r>
              <a:rPr lang="ru-RU" sz="16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ЭКОНОМИЯ ДЕНЕГ И ВРЕМЕНИ</a:t>
            </a:r>
          </a:p>
        </p:txBody>
      </p:sp>
      <p:sp>
        <p:nvSpPr>
          <p:cNvPr id="24" name="Прямоугольник 59">
            <a:extLst>
              <a:ext uri="{FF2B5EF4-FFF2-40B4-BE49-F238E27FC236}">
                <a16:creationId xmlns="" xmlns:a16="http://schemas.microsoft.com/office/drawing/2014/main" id="{0A54E64F-85BF-4218-B04F-3B11ABD8DC36}"/>
              </a:ext>
            </a:extLst>
          </p:cNvPr>
          <p:cNvSpPr/>
          <p:nvPr/>
        </p:nvSpPr>
        <p:spPr>
          <a:xfrm>
            <a:off x="5313512" y="3193289"/>
            <a:ext cx="4958158" cy="269304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1 сальдо расчетов с </a:t>
            </a:r>
            <a:r>
              <a:rPr lang="ru-RU" sz="1600" spc="-1" dirty="0" smtClean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бюджетом: </a:t>
            </a: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нет пени при наличии переплаты и недоимки, нет невыясненных, нет зачетов</a:t>
            </a:r>
          </a:p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 smtClean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1 </a:t>
            </a: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операция чтобы передать свою переплату другому лицу</a:t>
            </a:r>
          </a:p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 smtClean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Нет </a:t>
            </a: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срока давности для платежей старше 3-х лет</a:t>
            </a:r>
          </a:p>
          <a:p>
            <a:pPr marL="285750" indent="-285750" algn="just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Нет необходимости получения справок о долге — госорганы сами обменяются информацией</a:t>
            </a:r>
            <a:b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</a:br>
            <a:r>
              <a:rPr lang="ru-RU" sz="1600" spc="-1" dirty="0">
                <a:solidFill>
                  <a:schemeClr val="tx1">
                    <a:lumMod val="50000"/>
                  </a:schemeClr>
                </a:solidFill>
                <a:latin typeface="Roboto Condensed"/>
                <a:ea typeface="Roboto Condensed"/>
              </a:rPr>
              <a:t>о состоянии расчетов с бюджетом</a:t>
            </a:r>
          </a:p>
        </p:txBody>
      </p:sp>
      <p:pic>
        <p:nvPicPr>
          <p:cNvPr id="26" name="Picture 19">
            <a:extLst>
              <a:ext uri="{FF2B5EF4-FFF2-40B4-BE49-F238E27FC236}">
                <a16:creationId xmlns="" xmlns:a16="http://schemas.microsoft.com/office/drawing/2014/main" id="{292050D4-A53E-47B3-B8F3-90207C97B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1801" y="994347"/>
            <a:ext cx="2430949" cy="219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56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7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ОБРАЗЕЦ ПД ПРИ УПЛАТЕ ПЛАТЕЖЕЙ ВХОДЯЩИХ В ЕНП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48" y="856908"/>
            <a:ext cx="7704856" cy="588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56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ОБРАЗЕЦ ПД ПРИ УПЛАТЕ ПЛАТЕЖЕЙ НЕ ВХОДЯЩИХ В ЕНП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06" y="856909"/>
            <a:ext cx="8064896" cy="574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2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230" y="88367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/>
                </a:solidFill>
                <a:latin typeface="Roboto Condensed" panose="020B0604020202020204" charset="0"/>
                <a:ea typeface="Roboto Condensed" panose="020B0604020202020204" charset="0"/>
              </a:rPr>
              <a:t>ОБРАЗЕЦ ПД ПРИ УПЛАТЕ ПЛАТЕЖЕЙ НА ОСНОВАНИИ КОТОРЫХ ФОРМИРУЕТСЯ УВЕДОМЛЕНИЕ ОБ ИСЧИСЛЕННЫХ СУММАХ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06" y="793290"/>
            <a:ext cx="7560840" cy="582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2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СРОКИ УПЛАТЫ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2254094-789E-4597-B939-B75DC76DAD0E}"/>
              </a:ext>
            </a:extLst>
          </p:cNvPr>
          <p:cNvSpPr txBox="1"/>
          <p:nvPr/>
        </p:nvSpPr>
        <p:spPr>
          <a:xfrm>
            <a:off x="983432" y="1304764"/>
            <a:ext cx="3764558" cy="408623"/>
          </a:xfrm>
          <a:prstGeom prst="roundRect">
            <a:avLst/>
          </a:prstGeom>
          <a:noFill/>
        </p:spPr>
        <p:txBody>
          <a:bodyPr wrap="square" lIns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МОДЕЛЬ ДО 01.01.2023</a:t>
            </a:r>
            <a:endParaRPr lang="ru-RU" sz="1800" b="1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2" name="Таблица 6">
            <a:extLst>
              <a:ext uri="{FF2B5EF4-FFF2-40B4-BE49-F238E27FC236}">
                <a16:creationId xmlns="" xmlns:a16="http://schemas.microsoft.com/office/drawing/2014/main" id="{FD79A6CD-9071-4E74-BBED-E0F28A426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466463"/>
              </p:ext>
            </p:extLst>
          </p:nvPr>
        </p:nvGraphicFramePr>
        <p:xfrm>
          <a:off x="1000733" y="1953047"/>
          <a:ext cx="4922834" cy="2684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262">
                  <a:extLst>
                    <a:ext uri="{9D8B030D-6E8A-4147-A177-3AD203B41FA5}">
                      <a16:colId xmlns="" xmlns:a16="http://schemas.microsoft.com/office/drawing/2014/main" val="3659514831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1911899699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786730247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89414163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1015760903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3525285334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2188868648"/>
                    </a:ext>
                  </a:extLst>
                </a:gridCol>
              </a:tblGrid>
              <a:tr h="536996"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</a:t>
                      </a: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</a:t>
                      </a: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95151999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4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5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6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7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8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9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10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97825203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11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12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13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14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bg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15</a:t>
                      </a:r>
                    </a:p>
                  </a:txBody>
                  <a:tcPr marL="79402" marR="79402" marT="39701" marB="3970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16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17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25978643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18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19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bg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20</a:t>
                      </a:r>
                    </a:p>
                  </a:txBody>
                  <a:tcPr marL="79402" marR="79402" marT="39701" marB="3970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21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bg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22</a:t>
                      </a:r>
                    </a:p>
                  </a:txBody>
                  <a:tcPr marL="79402" marR="79402" marT="39701" marB="3970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23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24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8123048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bg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25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26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27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bg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28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29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30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FF0000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31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5353012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A649525-330C-4598-A63E-58AD15E46D18}"/>
              </a:ext>
            </a:extLst>
          </p:cNvPr>
          <p:cNvSpPr txBox="1"/>
          <p:nvPr/>
        </p:nvSpPr>
        <p:spPr>
          <a:xfrm>
            <a:off x="6375927" y="1304764"/>
            <a:ext cx="3764558" cy="408623"/>
          </a:xfrm>
          <a:prstGeom prst="roundRect">
            <a:avLst/>
          </a:prstGeom>
          <a:noFill/>
        </p:spPr>
        <p:txBody>
          <a:bodyPr wrap="square" lIns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СУЩЕСТВУЮЩАЯ МОДЕЛЬ</a:t>
            </a:r>
            <a:endParaRPr lang="ru-RU" sz="1800" b="1" dirty="0">
              <a:solidFill>
                <a:srgbClr val="00B0F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4" name="Таблица 6">
            <a:extLst>
              <a:ext uri="{FF2B5EF4-FFF2-40B4-BE49-F238E27FC236}">
                <a16:creationId xmlns="" xmlns:a16="http://schemas.microsoft.com/office/drawing/2014/main" id="{45F20E27-F256-4663-941B-0B2753318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12268"/>
              </p:ext>
            </p:extLst>
          </p:nvPr>
        </p:nvGraphicFramePr>
        <p:xfrm>
          <a:off x="6375926" y="1953047"/>
          <a:ext cx="4922834" cy="2684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262">
                  <a:extLst>
                    <a:ext uri="{9D8B030D-6E8A-4147-A177-3AD203B41FA5}">
                      <a16:colId xmlns="" xmlns:a16="http://schemas.microsoft.com/office/drawing/2014/main" val="3659514831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1911899699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786730247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89414163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1015760903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3525285334"/>
                    </a:ext>
                  </a:extLst>
                </a:gridCol>
                <a:gridCol w="703262">
                  <a:extLst>
                    <a:ext uri="{9D8B030D-6E8A-4147-A177-3AD203B41FA5}">
                      <a16:colId xmlns="" xmlns:a16="http://schemas.microsoft.com/office/drawing/2014/main" val="2188868648"/>
                    </a:ext>
                  </a:extLst>
                </a:gridCol>
              </a:tblGrid>
              <a:tr h="536996"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100" b="1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</a:t>
                      </a: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</a:t>
                      </a:r>
                    </a:p>
                  </a:txBody>
                  <a:tcPr marL="79402" marR="79402" marT="39701" marB="39701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95151999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4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5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6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7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8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9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10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97825203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11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12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13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14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15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16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17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25978643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18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19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20</a:t>
                      </a:r>
                    </a:p>
                  </a:txBody>
                  <a:tcPr marL="79402" marR="79402" marT="39701" marB="3970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tx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21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22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23</a:t>
                      </a:r>
                    </a:p>
                  </a:txBody>
                  <a:tcPr marL="79402" marR="79402" marT="39701" marB="3970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24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8123048"/>
                  </a:ext>
                </a:extLst>
              </a:tr>
              <a:tr h="536996"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bg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25</a:t>
                      </a:r>
                    </a:p>
                  </a:txBody>
                  <a:tcPr marL="79402" marR="79402" marT="39701" marB="3970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26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27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chemeClr val="bg1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28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29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30</a:t>
                      </a:r>
                    </a:p>
                  </a:txBody>
                  <a:tcPr marL="79402" marR="79402" marT="39701" marB="39701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>
                          <a:solidFill>
                            <a:srgbClr val="EF435A"/>
                          </a:solidFill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31</a:t>
                      </a:r>
                    </a:p>
                  </a:txBody>
                  <a:tcPr marL="79402" marR="79402" marT="39701" marB="39701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53530123"/>
                  </a:ext>
                </a:extLst>
              </a:tr>
            </a:tbl>
          </a:graphicData>
        </a:graphic>
      </p:graphicFrame>
      <p:sp>
        <p:nvSpPr>
          <p:cNvPr id="15" name="Прямоугольник 12">
            <a:extLst>
              <a:ext uri="{FF2B5EF4-FFF2-40B4-BE49-F238E27FC236}">
                <a16:creationId xmlns="" xmlns:a16="http://schemas.microsoft.com/office/drawing/2014/main" id="{16ED9D96-8B6A-4788-9122-203BC072152D}"/>
              </a:ext>
            </a:extLst>
          </p:cNvPr>
          <p:cNvSpPr/>
          <p:nvPr/>
        </p:nvSpPr>
        <p:spPr>
          <a:xfrm>
            <a:off x="973852" y="4710560"/>
            <a:ext cx="492283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</a:pPr>
            <a:r>
              <a:rPr lang="ru-RU" sz="1500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15</a:t>
            </a:r>
            <a:r>
              <a:rPr lang="ru-RU" sz="1500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СВ</a:t>
            </a:r>
          </a:p>
          <a:p>
            <a:pPr lvl="0">
              <a:spcAft>
                <a:spcPts val="300"/>
              </a:spcAft>
            </a:pPr>
            <a:r>
              <a:rPr lang="ru-RU" sz="1500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20.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Водный налог</a:t>
            </a:r>
            <a:endParaRPr lang="ru-RU" sz="1500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>
              <a:spcAft>
                <a:spcPts val="300"/>
              </a:spcAft>
            </a:pPr>
            <a:r>
              <a:rPr lang="ru-RU" sz="1500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22.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Налог на игорный бизнес</a:t>
            </a:r>
          </a:p>
          <a:p>
            <a:pPr lvl="0">
              <a:spcAft>
                <a:spcPts val="300"/>
              </a:spcAft>
            </a:pPr>
            <a:r>
              <a:rPr lang="ru-RU" sz="1500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25.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Акцизы, НДПИ, НДС</a:t>
            </a:r>
          </a:p>
          <a:p>
            <a:pPr>
              <a:spcAft>
                <a:spcPts val="300"/>
              </a:spcAft>
            </a:pPr>
            <a:r>
              <a:rPr lang="ru-RU" sz="1500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28</a:t>
            </a:r>
            <a:r>
              <a:rPr lang="ru-RU" sz="1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500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Прибыль</a:t>
            </a:r>
            <a:r>
              <a:rPr lang="ru-RU" sz="1500" dirty="0">
                <a:solidFill>
                  <a:srgbClr val="EF435A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endParaRPr lang="ru-RU" sz="1500" dirty="0" smtClean="0">
              <a:solidFill>
                <a:srgbClr val="EF435A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>
              <a:spcAft>
                <a:spcPts val="300"/>
              </a:spcAft>
            </a:pPr>
            <a:r>
              <a:rPr lang="ru-RU" sz="1500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30</a:t>
            </a:r>
            <a:r>
              <a:rPr lang="ru-RU" sz="1500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Транспортный, земельный налоги и налог на имущество организаций</a:t>
            </a:r>
          </a:p>
          <a:p>
            <a:pPr lvl="0">
              <a:spcAft>
                <a:spcPts val="300"/>
              </a:spcAft>
            </a:pPr>
            <a:r>
              <a:rPr lang="ru-RU" sz="1500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31.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ЕСХН</a:t>
            </a:r>
            <a:endParaRPr lang="ru-RU" sz="1500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Прямоугольник 12">
            <a:extLst>
              <a:ext uri="{FF2B5EF4-FFF2-40B4-BE49-F238E27FC236}">
                <a16:creationId xmlns="" xmlns:a16="http://schemas.microsoft.com/office/drawing/2014/main" id="{577B0EA0-00DB-4414-966C-58E8DB422E0F}"/>
              </a:ext>
            </a:extLst>
          </p:cNvPr>
          <p:cNvSpPr/>
          <p:nvPr/>
        </p:nvSpPr>
        <p:spPr>
          <a:xfrm>
            <a:off x="6375926" y="4849758"/>
            <a:ext cx="4922833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1600" dirty="0" smtClean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</a:t>
            </a:r>
            <a:r>
              <a:rPr lang="ru-RU" sz="1600" dirty="0" smtClean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</a:t>
            </a:r>
            <a:r>
              <a:rPr lang="en-US" sz="1600" dirty="0" smtClean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Подача декларации</a:t>
            </a:r>
          </a:p>
          <a:p>
            <a:pPr lvl="0">
              <a:spcAft>
                <a:spcPts val="300"/>
              </a:spcAft>
            </a:pPr>
            <a:r>
              <a:rPr lang="ru-RU" sz="1600" dirty="0" smtClean="0">
                <a:solidFill>
                  <a:srgbClr val="00B0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28. 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Срок уплаты</a:t>
            </a:r>
          </a:p>
        </p:txBody>
      </p:sp>
    </p:spTree>
    <p:extLst>
      <p:ext uri="{BB962C8B-B14F-4D97-AF65-F5344CB8AC3E}">
        <p14:creationId xmlns:p14="http://schemas.microsoft.com/office/powerpoint/2010/main" val="36372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6" y="1"/>
            <a:ext cx="12196829" cy="6859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ABBF177-B906-4130-81D0-CDC9F01E8134}"/>
              </a:ext>
            </a:extLst>
          </p:cNvPr>
          <p:cNvSpPr/>
          <p:nvPr/>
        </p:nvSpPr>
        <p:spPr>
          <a:xfrm>
            <a:off x="51629" y="-17776"/>
            <a:ext cx="2803643" cy="774722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 dirty="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="" xmlns:a16="http://schemas.microsoft.com/office/drawing/2014/main" id="{6077BD4E-3393-4ACE-A641-CD63F6A5243F}"/>
              </a:ext>
            </a:extLst>
          </p:cNvPr>
          <p:cNvSpPr/>
          <p:nvPr/>
        </p:nvSpPr>
        <p:spPr>
          <a:xfrm>
            <a:off x="2855268" y="-25875"/>
            <a:ext cx="9335145" cy="774722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73" tIns="46286" rIns="92573" bIns="46286" rtlCol="0" anchor="ctr"/>
          <a:lstStyle/>
          <a:p>
            <a:pPr algn="ctr" defTabSz="1234711">
              <a:defRPr/>
            </a:pPr>
            <a:endParaRPr lang="ru-RU" sz="2400">
              <a:solidFill>
                <a:srgbClr val="485068"/>
              </a:solidFill>
              <a:latin typeface="Open Sans Light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792349" y="-17773"/>
            <a:ext cx="2062919" cy="7924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ru-RU"/>
            </a:defPPr>
            <a:lvl1pPr indent="0" defTabSz="121917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>
                <a:tab pos="342900" algn="l"/>
              </a:tabLst>
              <a:defRPr sz="1100" kern="800" spc="-13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09585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 defTabSz="121917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 defTabSz="1219170">
              <a:spcBef>
                <a:spcPct val="20000"/>
              </a:spcBef>
              <a:buFont typeface="Arial" panose="020B0604020202020204" pitchFamily="34" charset="0"/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just">
              <a:buClr>
                <a:srgbClr val="4F81BD"/>
              </a:buClr>
            </a:pPr>
            <a:r>
              <a:rPr lang="ru-RU" sz="1000" dirty="0">
                <a:latin typeface="Arial Narrow" pitchFamily="34" charset="0"/>
              </a:rPr>
              <a:t>ОБ АКТУАЛЬНЫХ ВОПРОСАХ ПРИМЕНЕНИЯ ЕДИНОГО НАЛОГОВОГО СЧЕТА И О ВЗАИМОДЕЙСТВИИ С НАЛОГОПЛАТЕЛЬЩИКАМИ В 2023 </a:t>
            </a:r>
            <a:r>
              <a:rPr lang="ru-RU" sz="1000" dirty="0" smtClean="0">
                <a:latin typeface="Arial Narrow" pitchFamily="34" charset="0"/>
              </a:rPr>
              <a:t>ГОДУ</a:t>
            </a:r>
            <a:endParaRPr lang="ru-RU" sz="1000" dirty="0">
              <a:solidFill>
                <a:prstClr val="black">
                  <a:lumMod val="50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-17774"/>
            <a:ext cx="45714" cy="792504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73" tIns="46286" rIns="92573" bIns="46286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3" name="Picture 28" descr="https://img-fotki.yandex.ru/get/5505/200418627.78/0_11df9f_c6cae5c0_ori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2" y="116663"/>
            <a:ext cx="673026" cy="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2855268" y="-17778"/>
            <a:ext cx="9072586" cy="7747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ru-RU" sz="18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</a:rPr>
              <a:t>ОЧЕРЕДНОСТЬ ПРОВЕДЕНИЯ ЗАЧЕТОВ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9486" y="856908"/>
            <a:ext cx="1636006" cy="502624"/>
          </a:xfrm>
          <a:prstGeom prst="rect">
            <a:avLst/>
          </a:prstGeom>
        </p:spPr>
        <p:txBody>
          <a:bodyPr wrap="none" lIns="96985" tIns="48495" rIns="96985" bIns="48495" anchor="ctr"/>
          <a:lstStyle/>
          <a:p>
            <a:pPr algn="ctr" defTabSz="970303">
              <a:defRPr/>
            </a:pPr>
            <a:endParaRPr lang="ru-RU" sz="1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33903" y="5066545"/>
            <a:ext cx="1170982" cy="4488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8850" tIns="54425" rIns="108850" bIns="544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88502">
              <a:defRPr/>
            </a:pPr>
            <a:endParaRPr lang="ru-RU" sz="1300" b="1" kern="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54">
            <a:extLst>
              <a:ext uri="{FF2B5EF4-FFF2-40B4-BE49-F238E27FC236}">
                <a16:creationId xmlns="" xmlns:a16="http://schemas.microsoft.com/office/drawing/2014/main" id="{54CF7D9E-7B26-41BC-9AB5-8C9DC2F1ED7A}"/>
              </a:ext>
            </a:extLst>
          </p:cNvPr>
          <p:cNvSpPr/>
          <p:nvPr/>
        </p:nvSpPr>
        <p:spPr>
          <a:xfrm>
            <a:off x="803412" y="2935412"/>
            <a:ext cx="10657184" cy="166199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0070C0"/>
              </a:buClr>
              <a:buBlip>
                <a:blip r:embed="rId4"/>
              </a:buBlip>
            </a:pPr>
            <a:r>
              <a:rPr lang="ru-RU" sz="3600" b="1" dirty="0"/>
              <a:t>Недоимки → Предстоящие платежи по налогам, взносам и сборам → Долги по пеням → Долги по процентам → Долги по штрафам</a:t>
            </a:r>
            <a:endParaRPr lang="ru-RU" sz="3600" dirty="0">
              <a:solidFill>
                <a:srgbClr val="57565A">
                  <a:lumMod val="75000"/>
                </a:srgb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25304</TotalTime>
  <Words>1029</Words>
  <Application>Microsoft Office PowerPoint</Application>
  <PresentationFormat>Произвольный</PresentationFormat>
  <Paragraphs>296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Специальное оформление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Филипенко Айгуль Эльдаровна</dc:creator>
  <cp:lastModifiedBy>VKS</cp:lastModifiedBy>
  <cp:revision>1887</cp:revision>
  <cp:lastPrinted>2023-04-13T06:17:15Z</cp:lastPrinted>
  <dcterms:modified xsi:type="dcterms:W3CDTF">2023-05-30T09:24:14Z</dcterms:modified>
</cp:coreProperties>
</file>