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35" r:id="rId2"/>
    <p:sldId id="379" r:id="rId3"/>
    <p:sldId id="365" r:id="rId4"/>
    <p:sldId id="366" r:id="rId5"/>
    <p:sldId id="367" r:id="rId6"/>
    <p:sldId id="362" r:id="rId7"/>
    <p:sldId id="369" r:id="rId8"/>
    <p:sldId id="378" r:id="rId9"/>
    <p:sldId id="384" r:id="rId10"/>
    <p:sldId id="385" r:id="rId11"/>
    <p:sldId id="386" r:id="rId12"/>
    <p:sldId id="336" r:id="rId13"/>
  </p:sldIdLst>
  <p:sldSz cx="10693400" cy="7561263"/>
  <p:notesSz cx="6808788" cy="9940925"/>
  <p:defaultTextStyle>
    <a:defPPr>
      <a:defRPr lang="ru-RU"/>
    </a:defPPr>
    <a:lvl1pPr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520700" indent="-63500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1042988" indent="-128588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563688" indent="-192088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2085975" indent="-257175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2">
          <p15:clr>
            <a:srgbClr val="A4A3A4"/>
          </p15:clr>
        </p15:guide>
        <p15:guide id="2" orient="horz" pos="1116">
          <p15:clr>
            <a:srgbClr val="A4A3A4"/>
          </p15:clr>
        </p15:guide>
        <p15:guide id="3" orient="horz" pos="348">
          <p15:clr>
            <a:srgbClr val="A4A3A4"/>
          </p15:clr>
        </p15:guide>
        <p15:guide id="4" orient="horz" pos="4470">
          <p15:clr>
            <a:srgbClr val="A4A3A4"/>
          </p15:clr>
        </p15:guide>
        <p15:guide id="5" pos="3368">
          <p15:clr>
            <a:srgbClr val="A4A3A4"/>
          </p15:clr>
        </p15:guide>
        <p15:guide id="6" pos="828">
          <p15:clr>
            <a:srgbClr val="A4A3A4"/>
          </p15:clr>
        </p15:guide>
        <p15:guide id="7" pos="1824">
          <p15:clr>
            <a:srgbClr val="A4A3A4"/>
          </p15:clr>
        </p15:guide>
        <p15:guide id="8" pos="6011">
          <p15:clr>
            <a:srgbClr val="A4A3A4"/>
          </p15:clr>
        </p15:guide>
        <p15:guide id="9" pos="6456">
          <p15:clr>
            <a:srgbClr val="A4A3A4"/>
          </p15:clr>
        </p15:guide>
        <p15:guide id="10" pos="6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8C90"/>
    <a:srgbClr val="005AA9"/>
    <a:srgbClr val="00FF00"/>
    <a:srgbClr val="504F53"/>
    <a:srgbClr val="E50515"/>
    <a:srgbClr val="74A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428" y="-96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6"/>
        <p:guide pos="6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5981" y="0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CDFA647-6110-492C-84AF-446D3E4E1F8F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1812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5981" y="9441812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0A14C3C-5F1F-4237-A169-BF49F58ABD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5290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 defTabSz="104451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5981" y="0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 defTabSz="104451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5C8D82B-071D-4353-BB54-9DB24773D5D5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68350" y="746125"/>
            <a:ext cx="52720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2" y="4722497"/>
            <a:ext cx="5447666" cy="4472939"/>
          </a:xfrm>
          <a:prstGeom prst="rect">
            <a:avLst/>
          </a:prstGeom>
        </p:spPr>
        <p:txBody>
          <a:bodyPr vert="horz" lIns="91568" tIns="45784" rIns="91568" bIns="45784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1812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 defTabSz="104451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5981" y="9441812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 defTabSz="104451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324BFE7-F969-4550-BED9-BDA96DE64C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2198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0700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988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3688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975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5734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044448" fontAlgn="base">
              <a:spcBef>
                <a:spcPct val="0"/>
              </a:spcBef>
              <a:spcAft>
                <a:spcPct val="0"/>
              </a:spcAft>
              <a:defRPr/>
            </a:pPr>
            <a:fld id="{F0384727-5529-4675-B664-82BE69BAD1A0}" type="slidenum">
              <a:rPr lang="ru-RU" smtClean="0">
                <a:solidFill>
                  <a:srgbClr val="000000"/>
                </a:solidFill>
              </a:rPr>
              <a:pPr defTabSz="1044448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808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8350" y="746125"/>
            <a:ext cx="52720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193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8350" y="746125"/>
            <a:ext cx="52720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193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8350" y="746125"/>
            <a:ext cx="52720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193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88" y="0"/>
            <a:ext cx="10691812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3708623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lIns="104306" tIns="52153" rIns="104306" bIns="52153" rtlCol="0">
            <a:normAutofit/>
          </a:bodyPr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AC665-2E3C-4E6B-9DA1-6888900DF356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2595A-74EA-4267-8C21-667E7613395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EEA42-0172-41CC-AA51-5E1A811DC395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357A93-C46A-4AB3-90B8-F180218654E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8E1AB3-BC9F-4184-8505-F8F47A3130F2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308E9-5381-49F5-A43A-14D38F5ABED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4271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9"/>
          <p:cNvSpPr txBox="1">
            <a:spLocks noChangeArrowheads="1"/>
          </p:cNvSpPr>
          <p:nvPr userDrawn="1"/>
        </p:nvSpPr>
        <p:spPr bwMode="auto">
          <a:xfrm>
            <a:off x="6931025" y="5653088"/>
            <a:ext cx="1079500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8" tIns="45719" rIns="91438" bIns="45719"/>
          <a:lstStyle/>
          <a:p>
            <a:pPr defTabSz="1043056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0363" indent="3175">
              <a:defRPr>
                <a:latin typeface="+mj-lt"/>
              </a:defRPr>
            </a:lvl2pPr>
            <a:lvl3pPr marL="628650" indent="-260350">
              <a:tabLst/>
              <a:defRPr>
                <a:latin typeface="+mj-lt"/>
              </a:defRPr>
            </a:lvl3pPr>
            <a:lvl4pPr marL="0" indent="360363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D4219-446A-426A-A009-3E54DEF228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91813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3538" indent="0">
              <a:defRPr>
                <a:latin typeface="+mj-lt"/>
              </a:defRPr>
            </a:lvl2pPr>
            <a:lvl3pPr marL="628650" indent="-260350">
              <a:defRPr>
                <a:latin typeface="+mj-lt"/>
              </a:defRPr>
            </a:lvl3pPr>
            <a:lvl4pPr marL="0" indent="360363">
              <a:defRPr>
                <a:latin typeface="+mj-lt"/>
              </a:defRPr>
            </a:lvl4pPr>
            <a:lvl5pPr marL="1435100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961196" y="552451"/>
            <a:ext cx="8581267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A1FC3-E460-4B15-9CB5-0A2C232AB9E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91813" cy="755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3781425"/>
            <a:ext cx="8561139" cy="3314700"/>
          </a:xfrm>
        </p:spPr>
        <p:txBody>
          <a:bodyPr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E1D0A-1208-4860-BC6E-65E9F5587BA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58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60574-F6AB-43A4-9E26-34E5E1CEBC6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4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1771650"/>
            <a:ext cx="4297420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5" y="2397901"/>
            <a:ext cx="4297420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1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1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D16F9-3A5B-477A-B130-BB8688E780C0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151F1-46A4-4B58-833E-EDB6A595A42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FDD3B-8C4E-4B41-AAFD-E5C10ABEBFCE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BFCCA-1C47-4AB3-8B02-1195524428D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9E22A-0505-4DDD-A4F4-AF0F11A38675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578975" y="6475413"/>
            <a:ext cx="663575" cy="719137"/>
          </a:xfrm>
        </p:spPr>
        <p:txBody>
          <a:bodyPr/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B279A7A8-F276-4ADE-9435-E1CED7D5581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03457-85AC-4E18-8FA9-34E84FE50B60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65C26-7942-4D05-91E2-4E4CE7D31D9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954088" y="539750"/>
            <a:ext cx="8588375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3" tIns="52152" rIns="104303" bIns="5215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954088" y="1763713"/>
            <a:ext cx="8588375" cy="533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3" tIns="52152" rIns="104303" bIns="521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534988" y="7008813"/>
            <a:ext cx="2495550" cy="40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3" tIns="52152" rIns="104303" bIns="52152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898989"/>
                </a:solidFill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3522F03A-13C3-4762-A0A4-FDB434B21774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652838" y="7008813"/>
            <a:ext cx="3387725" cy="40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3" tIns="52152" rIns="104303" bIns="52152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98989"/>
                </a:solidFill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9734550" y="6661150"/>
            <a:ext cx="725488" cy="69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3" tIns="52152" rIns="104303" bIns="52152" numCol="1" anchor="ctr" anchorCtr="0" compatLnSpc="1">
            <a:prstTxWarp prst="textNoShape">
              <a:avLst/>
            </a:prstTxWarp>
          </a:bodyPr>
          <a:lstStyle>
            <a:lvl1pPr algn="ctr" defTabSz="1043056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 sz="27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7779B56-F708-457A-B340-1FE74345E84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57" r:id="rId6"/>
    <p:sldLayoutId id="2147483667" r:id="rId7"/>
    <p:sldLayoutId id="2147483668" r:id="rId8"/>
    <p:sldLayoutId id="2147483658" r:id="rId9"/>
    <p:sldLayoutId id="2147483659" r:id="rId10"/>
    <p:sldLayoutId id="2147483660" r:id="rId11"/>
    <p:sldLayoutId id="2147483661" r:id="rId12"/>
    <p:sldLayoutId id="2147483669" r:id="rId13"/>
  </p:sldLayoutIdLst>
  <p:hf hdr="0" ftr="0" dt="0"/>
  <p:txStyles>
    <p:titleStyle>
      <a:lvl1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2pPr>
      <a:lvl3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3pPr>
      <a:lvl4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4pPr>
      <a:lvl5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5pPr>
      <a:lvl6pPr marL="4572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6pPr>
      <a:lvl7pPr marL="9144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7pPr>
      <a:lvl8pPr marL="13716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8pPr>
      <a:lvl9pPr marL="18288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9pPr>
    </p:titleStyle>
    <p:bodyStyle>
      <a:lvl1pPr marL="363538" indent="-363538" algn="l" defTabSz="1042988" rtl="0" eaLnBrk="0" fontAlgn="base" hangingPunct="0">
        <a:spcBef>
          <a:spcPct val="20000"/>
        </a:spcBef>
        <a:spcAft>
          <a:spcPct val="0"/>
        </a:spcAft>
        <a:buFont typeface="+mj-lt"/>
        <a:defRPr sz="3600" kern="1200">
          <a:solidFill>
            <a:srgbClr val="005AA9"/>
          </a:solidFill>
          <a:latin typeface="+mj-lt"/>
          <a:ea typeface="+mn-ea"/>
          <a:cs typeface="+mn-cs"/>
        </a:defRPr>
      </a:lvl1pPr>
      <a:lvl2pPr marL="363538" indent="93663" algn="l" defTabSz="1042988" rtl="0" eaLnBrk="0" fontAlgn="base" hangingPunct="0">
        <a:spcBef>
          <a:spcPct val="20000"/>
        </a:spcBef>
        <a:spcAft>
          <a:spcPct val="0"/>
        </a:spcAft>
        <a:buFont typeface="Arial" charset="0"/>
        <a:defRPr sz="2400" kern="1200">
          <a:solidFill>
            <a:srgbClr val="504F53"/>
          </a:solidFill>
          <a:latin typeface="+mj-lt"/>
          <a:ea typeface="+mn-ea"/>
          <a:cs typeface="+mn-cs"/>
        </a:defRPr>
      </a:lvl2pPr>
      <a:lvl3pPr marL="712788" indent="-260350" algn="l" defTabSz="104298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504F53"/>
          </a:solidFill>
          <a:latin typeface="+mj-lt"/>
          <a:ea typeface="+mn-ea"/>
          <a:cs typeface="+mn-cs"/>
        </a:defRPr>
      </a:lvl3pPr>
      <a:lvl4pPr marL="1600200" indent="-1239838" algn="just" defTabSz="1042988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charset="0"/>
        <a:defRPr sz="1600" kern="1200">
          <a:solidFill>
            <a:srgbClr val="504F53"/>
          </a:solidFill>
          <a:latin typeface="+mj-lt"/>
          <a:ea typeface="+mn-ea"/>
          <a:cs typeface="+mn-cs"/>
        </a:defRPr>
      </a:lvl4pPr>
      <a:lvl5pPr marL="1435100" indent="393700" algn="l" defTabSz="1042988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charset="0"/>
        <a:defRPr sz="1400" kern="1200">
          <a:solidFill>
            <a:srgbClr val="8D8C90"/>
          </a:solidFill>
          <a:latin typeface="+mj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4413" y="5272088"/>
            <a:ext cx="568325" cy="214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Рисунок 6" descr="C:\Users\panova_ea\Desktop\ФНС\Новая папка\word\jpg\true-logo-FN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01738" y="1398588"/>
            <a:ext cx="1282700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62125" y="180229"/>
            <a:ext cx="10310614" cy="7233396"/>
          </a:xfrm>
          <a:prstGeom prst="rect">
            <a:avLst/>
          </a:prstGeom>
          <a:solidFill>
            <a:srgbClr val="A6A6A6">
              <a:alpha val="32941"/>
            </a:srgbClr>
          </a:solidFill>
          <a:ln w="25400" algn="ctr">
            <a:noFill/>
            <a:miter lim="800000"/>
            <a:headEnd/>
            <a:tailEnd/>
          </a:ln>
        </p:spPr>
        <p:txBody>
          <a:bodyPr lIns="104303" tIns="52152" rIns="104303" bIns="52152" anchor="ctr"/>
          <a:lstStyle/>
          <a:p>
            <a:pPr algn="ctr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prstClr val="white"/>
              </a:solidFill>
              <a:latin typeface="+mn-lt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7327" y="5148783"/>
            <a:ext cx="9145016" cy="180020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2284" y="4716735"/>
            <a:ext cx="7848872" cy="172819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98228" y="4428703"/>
            <a:ext cx="8640960" cy="216024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2163" y="4428703"/>
            <a:ext cx="9382249" cy="1872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039813"/>
            <a:endParaRPr lang="ru-RU" altLang="ru-RU" dirty="0">
              <a:solidFill>
                <a:srgbClr val="104E7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33562" y="2844527"/>
            <a:ext cx="9046163" cy="1732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«Отдельные вопросы и основные изменения в налоговом законодательстве в части специальных налоговых режимов»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34332" y="396255"/>
            <a:ext cx="3060340" cy="6560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746300" y="324247"/>
            <a:ext cx="3348372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70087" y="4853251"/>
            <a:ext cx="9046163" cy="20957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000" dirty="0" smtClean="0">
              <a:solidFill>
                <a:srgbClr val="005AA9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Паклина Галина Николаевна</a:t>
            </a:r>
          </a:p>
          <a:p>
            <a:endParaRPr lang="ru-RU" sz="2000" dirty="0" smtClean="0">
              <a:solidFill>
                <a:srgbClr val="005AA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>
              <a:solidFill>
                <a:srgbClr val="005AA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УФНС </a:t>
            </a:r>
            <a:r>
              <a:rPr lang="ru-RU" sz="2000" dirty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России по Ханты-Мансийскому </a:t>
            </a:r>
            <a:r>
              <a:rPr lang="ru-RU" sz="2000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автономному</a:t>
            </a:r>
            <a:r>
              <a:rPr lang="en-US" sz="2000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округу – Югре</a:t>
            </a:r>
          </a:p>
        </p:txBody>
      </p:sp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54" y="151114"/>
            <a:ext cx="1293065" cy="685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053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0157" y="1771650"/>
            <a:ext cx="9073008" cy="5324475"/>
          </a:xfrm>
        </p:spPr>
        <p:txBody>
          <a:bodyPr/>
          <a:lstStyle/>
          <a:p>
            <a:pPr algn="just"/>
            <a:r>
              <a:rPr lang="ru-RU" sz="2000" b="0" dirty="0" smtClean="0">
                <a:solidFill>
                  <a:srgbClr val="0070C0"/>
                </a:solidFill>
                <a:latin typeface="Times New Roman"/>
              </a:rPr>
              <a:t>	Утрата </a:t>
            </a:r>
            <a:r>
              <a:rPr lang="ru-RU" sz="2000" b="0" dirty="0">
                <a:solidFill>
                  <a:srgbClr val="0070C0"/>
                </a:solidFill>
                <a:latin typeface="Times New Roman"/>
              </a:rPr>
              <a:t>статуса индивидуального предпринимателя, применяющего УСН, означает одновременное прекращение применения УСН.</a:t>
            </a:r>
          </a:p>
          <a:p>
            <a:pPr algn="just"/>
            <a:r>
              <a:rPr lang="ru-RU" sz="2000" b="0" dirty="0" smtClean="0">
                <a:solidFill>
                  <a:srgbClr val="0070C0"/>
                </a:solidFill>
                <a:latin typeface="Times New Roman"/>
              </a:rPr>
              <a:t>	В случае, если индивидуальный предприниматель встал на учет в налоговом органе в качестве налогоплательщика НПД и прекратил деятельность в качестве индивидуального предпринимателя до </a:t>
            </a:r>
            <a:r>
              <a:rPr lang="ru-RU" sz="2000" b="0" dirty="0">
                <a:solidFill>
                  <a:srgbClr val="0070C0"/>
                </a:solidFill>
                <a:latin typeface="Times New Roman"/>
              </a:rPr>
              <a:t>установленного до установленного частью 4 статьи 15 Федерального закона срока представления уведомления о прекращении применения УСН, то соответствующее уведомление указанным налогоплательщиком НПД может не представляться.</a:t>
            </a:r>
          </a:p>
          <a:p>
            <a:pPr algn="just"/>
            <a:r>
              <a:rPr lang="ru-RU" sz="2000" b="0" dirty="0" smtClean="0">
                <a:solidFill>
                  <a:srgbClr val="0070C0"/>
                </a:solidFill>
                <a:latin typeface="Times New Roman"/>
              </a:rPr>
              <a:t>	При </a:t>
            </a:r>
            <a:r>
              <a:rPr lang="ru-RU" sz="2000" b="0" dirty="0">
                <a:solidFill>
                  <a:srgbClr val="0070C0"/>
                </a:solidFill>
                <a:latin typeface="Times New Roman"/>
              </a:rPr>
              <a:t>этом для целей применения положений части 4 статьи 15 Федерального закона датой прекращения индивидуальным предпринимателем применения УСН следует считать дату постановки на учет в качестве налогоплательщика НПД.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000" dirty="0">
                <a:solidFill>
                  <a:srgbClr val="FF0000"/>
                </a:solidFill>
              </a:rPr>
              <a:t>О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>
                <a:solidFill>
                  <a:srgbClr val="FF0000"/>
                </a:solidFill>
              </a:rPr>
              <a:t>возможности перехода налогоплательщиками, применяющими упрощенную систему </a:t>
            </a:r>
            <a:r>
              <a:rPr lang="ru-RU" sz="2000" dirty="0" smtClean="0">
                <a:solidFill>
                  <a:srgbClr val="FF0000"/>
                </a:solidFill>
              </a:rPr>
              <a:t>налогообложения, </a:t>
            </a:r>
            <a:r>
              <a:rPr lang="ru-RU" sz="2000" dirty="0">
                <a:solidFill>
                  <a:srgbClr val="FF0000"/>
                </a:solidFill>
              </a:rPr>
              <a:t>на специальный налоговый режим </a:t>
            </a:r>
            <a:r>
              <a:rPr lang="ru-RU" sz="2000" dirty="0" smtClean="0">
                <a:solidFill>
                  <a:srgbClr val="FF0000"/>
                </a:solidFill>
              </a:rPr>
              <a:t>«Налог </a:t>
            </a:r>
            <a:r>
              <a:rPr lang="ru-RU" sz="2000" dirty="0">
                <a:solidFill>
                  <a:srgbClr val="FF0000"/>
                </a:solidFill>
              </a:rPr>
              <a:t>на профессиональный </a:t>
            </a:r>
            <a:r>
              <a:rPr lang="ru-RU" sz="2000" dirty="0" smtClean="0">
                <a:solidFill>
                  <a:srgbClr val="FF0000"/>
                </a:solidFill>
              </a:rPr>
              <a:t>доход» без </a:t>
            </a:r>
            <a:r>
              <a:rPr lang="ru-RU" sz="2000" dirty="0">
                <a:solidFill>
                  <a:srgbClr val="FF0000"/>
                </a:solidFill>
              </a:rPr>
              <a:t>направления уведомления о прекращении применения </a:t>
            </a:r>
            <a:r>
              <a:rPr lang="ru-RU" sz="2000" dirty="0" smtClean="0">
                <a:solidFill>
                  <a:srgbClr val="FF0000"/>
                </a:solidFill>
              </a:rPr>
              <a:t>УСН.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ED4219-446A-426A-A009-3E54DEF22817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  <p:sp>
        <p:nvSpPr>
          <p:cNvPr id="6" name="Заголовок 2"/>
          <p:cNvSpPr txBox="1">
            <a:spLocks/>
          </p:cNvSpPr>
          <p:nvPr/>
        </p:nvSpPr>
        <p:spPr bwMode="auto">
          <a:xfrm>
            <a:off x="954212" y="5940871"/>
            <a:ext cx="8580438" cy="1219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3" tIns="52152" rIns="104303" bIns="52152" numCol="1" anchor="ctr" anchorCtr="0" compatLnSpc="1">
            <a:prstTxWarp prst="textNoShape">
              <a:avLst/>
            </a:prstTxWarp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 b="1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  <a:lvl2pPr algn="l" defTabSz="1042988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2pPr>
            <a:lvl3pPr algn="l" defTabSz="1042988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3pPr>
            <a:lvl4pPr algn="l" defTabSz="1042988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4pPr>
            <a:lvl5pPr algn="l" defTabSz="1042988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5pPr>
            <a:lvl6pPr marL="457200" algn="l" defTabSz="1042988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6pPr>
            <a:lvl7pPr marL="914400" algn="l" defTabSz="1042988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7pPr>
            <a:lvl8pPr marL="1371600" algn="l" defTabSz="1042988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8pPr>
            <a:lvl9pPr marL="1828800" algn="l" defTabSz="1042988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9pPr>
          </a:lstStyle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Основание: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ФНС от 23 ноября 2022 г. №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СД-4-3/15780@ 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3" y="0"/>
            <a:ext cx="1293065" cy="685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5718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0157" y="1620392"/>
            <a:ext cx="9073008" cy="5539678"/>
          </a:xfrm>
        </p:spPr>
        <p:txBody>
          <a:bodyPr/>
          <a:lstStyle/>
          <a:p>
            <a:pPr marL="706438" indent="-342900" algn="just">
              <a:buFontTx/>
              <a:buChar char="-"/>
            </a:pPr>
            <a:r>
              <a:rPr lang="ru-RU" sz="2000" dirty="0" smtClean="0">
                <a:solidFill>
                  <a:srgbClr val="0070C0"/>
                </a:solidFill>
                <a:latin typeface="Times New Roman"/>
              </a:rPr>
              <a:t>для </a:t>
            </a:r>
            <a:r>
              <a:rPr lang="ru-RU" sz="2000" dirty="0">
                <a:solidFill>
                  <a:srgbClr val="0070C0"/>
                </a:solidFill>
                <a:latin typeface="Times New Roman"/>
              </a:rPr>
              <a:t>налогоплательщиков в представлении документов, связанных </a:t>
            </a:r>
            <a:r>
              <a:rPr lang="ru-RU" sz="2000" dirty="0" smtClean="0">
                <a:solidFill>
                  <a:srgbClr val="0070C0"/>
                </a:solidFill>
                <a:latin typeface="Times New Roman"/>
              </a:rPr>
              <a:t>с применением </a:t>
            </a:r>
            <a:r>
              <a:rPr lang="ru-RU" sz="2000" dirty="0">
                <a:solidFill>
                  <a:srgbClr val="0070C0"/>
                </a:solidFill>
                <a:latin typeface="Times New Roman"/>
              </a:rPr>
              <a:t>УСН </a:t>
            </a:r>
            <a:r>
              <a:rPr lang="ru-RU" sz="2000" dirty="0" smtClean="0">
                <a:solidFill>
                  <a:srgbClr val="0070C0"/>
                </a:solidFill>
                <a:latin typeface="Times New Roman"/>
              </a:rPr>
              <a:t>по </a:t>
            </a:r>
            <a:r>
              <a:rPr lang="ru-RU" sz="2000" dirty="0">
                <a:solidFill>
                  <a:srgbClr val="0070C0"/>
                </a:solidFill>
                <a:latin typeface="Times New Roman"/>
              </a:rPr>
              <a:t>следующим формам: </a:t>
            </a:r>
            <a:endParaRPr lang="ru-RU" sz="2000" dirty="0" smtClean="0">
              <a:solidFill>
                <a:srgbClr val="0070C0"/>
              </a:solidFill>
              <a:latin typeface="Times New Roman"/>
            </a:endParaRPr>
          </a:p>
          <a:p>
            <a:pPr algn="just"/>
            <a:r>
              <a:rPr lang="ru-RU" sz="1800" b="0" dirty="0" smtClean="0">
                <a:solidFill>
                  <a:srgbClr val="0070C0"/>
                </a:solidFill>
                <a:latin typeface="Times New Roman"/>
              </a:rPr>
              <a:t>уведомление </a:t>
            </a:r>
            <a:r>
              <a:rPr lang="ru-RU" sz="1800" b="0" dirty="0">
                <a:solidFill>
                  <a:srgbClr val="0070C0"/>
                </a:solidFill>
                <a:latin typeface="Times New Roman"/>
              </a:rPr>
              <a:t>о переходе на </a:t>
            </a:r>
            <a:r>
              <a:rPr lang="ru-RU" sz="1800" b="0" dirty="0" smtClean="0">
                <a:solidFill>
                  <a:srgbClr val="0070C0"/>
                </a:solidFill>
                <a:latin typeface="Times New Roman"/>
              </a:rPr>
              <a:t>УСН, </a:t>
            </a:r>
            <a:r>
              <a:rPr lang="ru-RU" sz="1800" b="0" dirty="0">
                <a:solidFill>
                  <a:srgbClr val="0070C0"/>
                </a:solidFill>
                <a:latin typeface="Times New Roman"/>
              </a:rPr>
              <a:t>сообщение об утрате права на применение </a:t>
            </a:r>
            <a:r>
              <a:rPr lang="ru-RU" sz="1800" b="0" dirty="0" smtClean="0">
                <a:solidFill>
                  <a:srgbClr val="0070C0"/>
                </a:solidFill>
                <a:latin typeface="Times New Roman"/>
              </a:rPr>
              <a:t>УСН, </a:t>
            </a:r>
            <a:r>
              <a:rPr lang="ru-RU" sz="1800" b="0" dirty="0">
                <a:solidFill>
                  <a:srgbClr val="0070C0"/>
                </a:solidFill>
                <a:latin typeface="Times New Roman"/>
              </a:rPr>
              <a:t>уведомление об отказе от применения </a:t>
            </a:r>
            <a:r>
              <a:rPr lang="ru-RU" sz="1800" b="0" dirty="0" smtClean="0">
                <a:solidFill>
                  <a:srgbClr val="0070C0"/>
                </a:solidFill>
                <a:latin typeface="Times New Roman"/>
              </a:rPr>
              <a:t>УСН, </a:t>
            </a:r>
            <a:r>
              <a:rPr lang="ru-RU" sz="1800" b="0" dirty="0">
                <a:solidFill>
                  <a:srgbClr val="0070C0"/>
                </a:solidFill>
                <a:latin typeface="Times New Roman"/>
              </a:rPr>
              <a:t>уведомление об изменении объекта </a:t>
            </a:r>
            <a:r>
              <a:rPr lang="ru-RU" sz="1800" b="0" dirty="0" smtClean="0">
                <a:solidFill>
                  <a:srgbClr val="0070C0"/>
                </a:solidFill>
                <a:latin typeface="Times New Roman"/>
              </a:rPr>
              <a:t>налогообложения, </a:t>
            </a:r>
            <a:r>
              <a:rPr lang="ru-RU" sz="1800" b="0" dirty="0">
                <a:solidFill>
                  <a:srgbClr val="0070C0"/>
                </a:solidFill>
                <a:latin typeface="Times New Roman"/>
              </a:rPr>
              <a:t>уведомление о прекращении предпринимательской деятельности, в отношении которой применялась УСН, </a:t>
            </a:r>
            <a:r>
              <a:rPr lang="ru-RU" sz="1800" b="0" dirty="0" smtClean="0">
                <a:solidFill>
                  <a:srgbClr val="0070C0"/>
                </a:solidFill>
                <a:latin typeface="Times New Roman"/>
              </a:rPr>
              <a:t>уведомление </a:t>
            </a:r>
            <a:r>
              <a:rPr lang="ru-RU" sz="1800" b="0" dirty="0">
                <a:solidFill>
                  <a:srgbClr val="0070C0"/>
                </a:solidFill>
                <a:latin typeface="Times New Roman"/>
              </a:rPr>
              <a:t>о переходе на УСН в связи с утратой права на применение </a:t>
            </a:r>
            <a:r>
              <a:rPr lang="ru-RU" sz="1800" b="0" dirty="0" smtClean="0">
                <a:solidFill>
                  <a:srgbClr val="0070C0"/>
                </a:solidFill>
                <a:latin typeface="Times New Roman"/>
              </a:rPr>
              <a:t>НПД.</a:t>
            </a:r>
          </a:p>
          <a:p>
            <a:pPr algn="just"/>
            <a:endParaRPr lang="ru-RU" sz="2000" b="0" dirty="0" smtClean="0">
              <a:solidFill>
                <a:srgbClr val="0070C0"/>
              </a:solidFill>
              <a:latin typeface="Times New Roman"/>
            </a:endParaRPr>
          </a:p>
          <a:p>
            <a:pPr marL="706438" indent="-342900" algn="just">
              <a:buFontTx/>
              <a:buChar char="-"/>
            </a:pPr>
            <a:r>
              <a:rPr lang="ru-RU" sz="2000" dirty="0" smtClean="0">
                <a:solidFill>
                  <a:srgbClr val="0070C0"/>
                </a:solidFill>
                <a:latin typeface="Times New Roman"/>
              </a:rPr>
              <a:t>для </a:t>
            </a:r>
            <a:r>
              <a:rPr lang="ru-RU" sz="2000" dirty="0">
                <a:solidFill>
                  <a:srgbClr val="0070C0"/>
                </a:solidFill>
                <a:latin typeface="Times New Roman"/>
              </a:rPr>
              <a:t>налогоплательщиков в представлении документов, связанных с применением </a:t>
            </a:r>
            <a:r>
              <a:rPr lang="ru-RU" sz="2000" dirty="0" smtClean="0">
                <a:solidFill>
                  <a:srgbClr val="0070C0"/>
                </a:solidFill>
                <a:latin typeface="Times New Roman"/>
              </a:rPr>
              <a:t>ЕСХН </a:t>
            </a:r>
            <a:r>
              <a:rPr lang="ru-RU" sz="2000" dirty="0">
                <a:solidFill>
                  <a:srgbClr val="0070C0"/>
                </a:solidFill>
                <a:latin typeface="Times New Roman"/>
              </a:rPr>
              <a:t>по следующим формам: </a:t>
            </a:r>
            <a:endParaRPr lang="ru-RU" sz="2000" dirty="0" smtClean="0">
              <a:solidFill>
                <a:srgbClr val="0070C0"/>
              </a:solidFill>
              <a:latin typeface="Times New Roman"/>
            </a:endParaRPr>
          </a:p>
          <a:p>
            <a:pPr algn="just"/>
            <a:r>
              <a:rPr lang="ru-RU" sz="1800" b="0" dirty="0" smtClean="0">
                <a:solidFill>
                  <a:srgbClr val="0070C0"/>
                </a:solidFill>
                <a:latin typeface="Times New Roman"/>
              </a:rPr>
              <a:t>уведомление </a:t>
            </a:r>
            <a:r>
              <a:rPr lang="ru-RU" sz="1800" b="0" dirty="0">
                <a:solidFill>
                  <a:srgbClr val="0070C0"/>
                </a:solidFill>
                <a:latin typeface="Times New Roman"/>
              </a:rPr>
              <a:t>о переходе на </a:t>
            </a:r>
            <a:r>
              <a:rPr lang="ru-RU" sz="1800" b="0" dirty="0" smtClean="0">
                <a:solidFill>
                  <a:srgbClr val="0070C0"/>
                </a:solidFill>
                <a:latin typeface="Times New Roman"/>
              </a:rPr>
              <a:t>ЕСХН, сообщение </a:t>
            </a:r>
            <a:r>
              <a:rPr lang="ru-RU" sz="1800" b="0" dirty="0">
                <a:solidFill>
                  <a:srgbClr val="0070C0"/>
                </a:solidFill>
                <a:latin typeface="Times New Roman"/>
              </a:rPr>
              <a:t>об утрате права на применение </a:t>
            </a:r>
            <a:r>
              <a:rPr lang="ru-RU" sz="1800" b="0" dirty="0" smtClean="0">
                <a:solidFill>
                  <a:srgbClr val="0070C0"/>
                </a:solidFill>
                <a:latin typeface="Times New Roman"/>
              </a:rPr>
              <a:t>ЕСХН, уведомление </a:t>
            </a:r>
            <a:r>
              <a:rPr lang="ru-RU" sz="1800" b="0" dirty="0">
                <a:solidFill>
                  <a:srgbClr val="0070C0"/>
                </a:solidFill>
                <a:latin typeface="Times New Roman"/>
              </a:rPr>
              <a:t>об отказе от применения </a:t>
            </a:r>
            <a:r>
              <a:rPr lang="ru-RU" sz="1800" b="0" dirty="0" smtClean="0">
                <a:solidFill>
                  <a:srgbClr val="0070C0"/>
                </a:solidFill>
                <a:latin typeface="Times New Roman"/>
              </a:rPr>
              <a:t>ЕСХН, уведомление </a:t>
            </a:r>
            <a:r>
              <a:rPr lang="ru-RU" sz="1800" b="0" dirty="0">
                <a:solidFill>
                  <a:srgbClr val="0070C0"/>
                </a:solidFill>
                <a:latin typeface="Times New Roman"/>
              </a:rPr>
              <a:t>о прекращении предпринимательской деятельности, в отношении которой применялась </a:t>
            </a:r>
            <a:r>
              <a:rPr lang="ru-RU" sz="1800" b="0" dirty="0" smtClean="0">
                <a:solidFill>
                  <a:srgbClr val="0070C0"/>
                </a:solidFill>
                <a:latin typeface="Times New Roman"/>
              </a:rPr>
              <a:t>ЕСХН, уведомление </a:t>
            </a:r>
            <a:r>
              <a:rPr lang="ru-RU" sz="1800" b="0" dirty="0">
                <a:solidFill>
                  <a:srgbClr val="0070C0"/>
                </a:solidFill>
                <a:latin typeface="Times New Roman"/>
              </a:rPr>
              <a:t>о переходе на ЕСХН в связи с утратой права на применение </a:t>
            </a:r>
            <a:r>
              <a:rPr lang="ru-RU" sz="1800" b="0" dirty="0" smtClean="0">
                <a:solidFill>
                  <a:srgbClr val="0070C0"/>
                </a:solidFill>
                <a:latin typeface="Times New Roman"/>
              </a:rPr>
              <a:t>НПД. </a:t>
            </a:r>
            <a:endParaRPr lang="ru-RU" sz="1800" b="0" dirty="0">
              <a:solidFill>
                <a:srgbClr val="0070C0"/>
              </a:solidFill>
              <a:latin typeface="Times New Roman"/>
            </a:endParaRPr>
          </a:p>
          <a:p>
            <a:pPr marL="706438" indent="-342900" algn="just">
              <a:buFontTx/>
              <a:buChar char="-"/>
            </a:pPr>
            <a:endParaRPr lang="ru-RU" sz="2000" b="0" dirty="0">
              <a:solidFill>
                <a:srgbClr val="0070C0"/>
              </a:solidFill>
              <a:latin typeface="Times New Roman"/>
            </a:endParaRPr>
          </a:p>
          <a:p>
            <a:pPr algn="just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552451"/>
            <a:ext cx="8705154" cy="1219199"/>
          </a:xfrm>
        </p:spPr>
        <p:txBody>
          <a:bodyPr/>
          <a:lstStyle/>
          <a:p>
            <a:pPr algn="ctr"/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РЕАЛИЗАЦИИ ПРИНЦИПА ЭКСТЕРРИТОРИАЛЬНОСТИ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ПРЕДСТАВЛЕНИИ В НАЛОГОВЫЙ ОРГАН ДОКУМЕНТОВ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УСН и ЕСХН 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ED4219-446A-426A-A009-3E54DEF22817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  <p:sp>
        <p:nvSpPr>
          <p:cNvPr id="6" name="Заголовок 2"/>
          <p:cNvSpPr txBox="1">
            <a:spLocks/>
          </p:cNvSpPr>
          <p:nvPr/>
        </p:nvSpPr>
        <p:spPr bwMode="auto">
          <a:xfrm>
            <a:off x="954212" y="5940871"/>
            <a:ext cx="5040560" cy="1219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3" tIns="52152" rIns="104303" bIns="52152" numCol="1" anchor="ctr" anchorCtr="0" compatLnSpc="1">
            <a:prstTxWarp prst="textNoShape">
              <a:avLst/>
            </a:prstTxWarp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 b="1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  <a:lvl2pPr algn="l" defTabSz="1042988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2pPr>
            <a:lvl3pPr algn="l" defTabSz="1042988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3pPr>
            <a:lvl4pPr algn="l" defTabSz="1042988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4pPr>
            <a:lvl5pPr algn="l" defTabSz="1042988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5pPr>
            <a:lvl6pPr marL="457200" algn="l" defTabSz="1042988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6pPr>
            <a:lvl7pPr marL="914400" algn="l" defTabSz="1042988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7pPr>
            <a:lvl8pPr marL="1371600" algn="l" defTabSz="1042988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8pPr>
            <a:lvl9pPr marL="1828800" algn="l" defTabSz="1042988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9pPr>
          </a:lstStyle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Основание: 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Письма ФНС: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24.11.2021 №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СД-4-3/16373@ 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от 01.12.2022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СД-4-3/16301@  </a:t>
            </a:r>
          </a:p>
        </p:txBody>
      </p:sp>
      <p:sp>
        <p:nvSpPr>
          <p:cNvPr id="8" name="Заголовок 2"/>
          <p:cNvSpPr txBox="1">
            <a:spLocks/>
          </p:cNvSpPr>
          <p:nvPr/>
        </p:nvSpPr>
        <p:spPr bwMode="auto">
          <a:xfrm>
            <a:off x="5994772" y="6012879"/>
            <a:ext cx="3672408" cy="1219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3" tIns="52152" rIns="104303" bIns="52152" numCol="1" anchor="ctr" anchorCtr="0" compatLnSpc="1">
            <a:prstTxWarp prst="textNoShape">
              <a:avLst/>
            </a:prstTxWarp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 b="1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  <a:lvl2pPr algn="l" defTabSz="1042988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2pPr>
            <a:lvl3pPr algn="l" defTabSz="1042988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3pPr>
            <a:lvl4pPr algn="l" defTabSz="1042988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4pPr>
            <a:lvl5pPr algn="l" defTabSz="1042988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5pPr>
            <a:lvl6pPr marL="457200" algn="l" defTabSz="1042988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6pPr>
            <a:lvl7pPr marL="914400" algn="l" defTabSz="1042988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7pPr>
            <a:lvl8pPr marL="1371600" algn="l" defTabSz="1042988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8pPr>
            <a:lvl9pPr marL="1828800" algn="l" defTabSz="1042988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9pPr>
          </a:lstStyle>
          <a:p>
            <a:r>
              <a:rPr lang="ru-RU" sz="1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</a:t>
            </a:r>
          </a:p>
          <a:p>
            <a:r>
              <a:rPr lang="ru-RU" sz="1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экстерриториальности не распространяется на налоговые декларации </a:t>
            </a:r>
            <a:endParaRPr lang="ru-RU" sz="1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3" y="0"/>
            <a:ext cx="1293065" cy="685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878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Rectangle 4"/>
          <p:cNvSpPr>
            <a:spLocks noGrp="1" noChangeArrowheads="1"/>
          </p:cNvSpPr>
          <p:nvPr>
            <p:ph type="title"/>
          </p:nvPr>
        </p:nvSpPr>
        <p:spPr>
          <a:xfrm>
            <a:off x="1458268" y="3492599"/>
            <a:ext cx="8382768" cy="1260475"/>
          </a:xfrm>
        </p:spPr>
        <p:txBody>
          <a:bodyPr/>
          <a:lstStyle/>
          <a:p>
            <a:pPr algn="ctr" defTabSz="468505">
              <a:defRPr/>
            </a:pPr>
            <a:r>
              <a:rPr lang="ru-RU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Благодарим </a:t>
            </a:r>
            <a:r>
              <a:rPr lang="ru-RU" sz="36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за внимание !</a:t>
            </a:r>
          </a:p>
        </p:txBody>
      </p:sp>
      <p:pic>
        <p:nvPicPr>
          <p:cNvPr id="43010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26620" y="756295"/>
            <a:ext cx="1770186" cy="189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3" y="0"/>
            <a:ext cx="1293065" cy="685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49747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2247" y="180230"/>
            <a:ext cx="9550144" cy="920849"/>
          </a:xfrm>
        </p:spPr>
        <p:txBody>
          <a:bodyPr>
            <a:normAutofit/>
          </a:bodyPr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Ставки для плательщиков УСН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3" y="6660951"/>
            <a:ext cx="724718" cy="696626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2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7" name="Надпись 2"/>
          <p:cNvSpPr txBox="1">
            <a:spLocks noChangeArrowheads="1"/>
          </p:cNvSpPr>
          <p:nvPr/>
        </p:nvSpPr>
        <p:spPr bwMode="auto">
          <a:xfrm>
            <a:off x="732247" y="972319"/>
            <a:ext cx="9752272" cy="682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Объект </a:t>
            </a:r>
            <a:r>
              <a:rPr lang="ru-RU" altLang="ru-RU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alt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оходы, уменьшенные на величину расходов</a:t>
            </a:r>
            <a:endParaRPr lang="ru-RU" altLang="ru-RU" sz="2800" dirty="0" smtClean="0">
              <a:solidFill>
                <a:prstClr val="black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7" name="Надпись 2"/>
          <p:cNvSpPr txBox="1">
            <a:spLocks noChangeArrowheads="1"/>
          </p:cNvSpPr>
          <p:nvPr/>
        </p:nvSpPr>
        <p:spPr bwMode="auto">
          <a:xfrm>
            <a:off x="666180" y="5220791"/>
            <a:ext cx="8856985" cy="1728192"/>
          </a:xfrm>
          <a:prstGeom prst="rect">
            <a:avLst/>
          </a:prstGeom>
          <a:noFill/>
          <a:ln w="28575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Основание: </a:t>
            </a:r>
          </a:p>
          <a:p>
            <a:pPr algn="just">
              <a:lnSpc>
                <a:spcPct val="110000"/>
              </a:lnSpc>
            </a:pP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ункт 3 статьи 2 Закона ХМАО - Югры от 30.12.2008 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166-оз (ред. от 27.10.2022) «О ставках налога, уплачиваемого в связи с применением упрощенной системы налогообложения»</a:t>
            </a:r>
            <a:r>
              <a:rPr lang="ru-RU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271019"/>
              </p:ext>
            </p:extLst>
          </p:nvPr>
        </p:nvGraphicFramePr>
        <p:xfrm>
          <a:off x="954211" y="1980431"/>
          <a:ext cx="8784978" cy="2789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9"/>
                <a:gridCol w="4392489"/>
              </a:tblGrid>
              <a:tr h="929825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Период</a:t>
                      </a:r>
                      <a:endParaRPr lang="ru-RU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2019 – 2024 годы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929825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Ставка</a:t>
                      </a:r>
                      <a:endParaRPr lang="ru-RU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5%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929825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Кто</a:t>
                      </a:r>
                      <a:r>
                        <a:rPr lang="ru-RU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применяет</a:t>
                      </a:r>
                      <a:endParaRPr lang="ru-RU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 налогоплательщики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3" y="0"/>
            <a:ext cx="1293065" cy="685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229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2247" y="324247"/>
            <a:ext cx="9550144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Ставки для плательщиков УСН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3" y="6660951"/>
            <a:ext cx="724718" cy="696626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3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7" name="Надпись 2"/>
          <p:cNvSpPr txBox="1">
            <a:spLocks noChangeArrowheads="1"/>
          </p:cNvSpPr>
          <p:nvPr/>
        </p:nvSpPr>
        <p:spPr bwMode="auto">
          <a:xfrm>
            <a:off x="769169" y="684287"/>
            <a:ext cx="9752272" cy="828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Объект доходы</a:t>
            </a:r>
          </a:p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2023 год</a:t>
            </a:r>
            <a:endParaRPr lang="ru-RU" altLang="ru-RU" sz="2800" dirty="0" smtClean="0">
              <a:solidFill>
                <a:prstClr val="black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7" name="Надпись 2"/>
          <p:cNvSpPr txBox="1">
            <a:spLocks noChangeArrowheads="1"/>
          </p:cNvSpPr>
          <p:nvPr/>
        </p:nvSpPr>
        <p:spPr bwMode="auto">
          <a:xfrm>
            <a:off x="594173" y="6444927"/>
            <a:ext cx="9145016" cy="864096"/>
          </a:xfrm>
          <a:prstGeom prst="rect">
            <a:avLst/>
          </a:prstGeom>
          <a:noFill/>
          <a:ln w="28575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/>
            <a:r>
              <a:rPr lang="ru-RU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Основание: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Закон ХМАО - Югры от 30.12.2008 </a:t>
            </a:r>
            <a:r>
              <a:rPr lang="ru-RU" sz="1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166-оз (ред. от 27.10.2022)</a:t>
            </a:r>
          </a:p>
          <a:p>
            <a:pPr algn="just"/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«О ставках налога, уплачиваемого в связи с применением упрощенной системы налогообложения»</a:t>
            </a:r>
            <a:r>
              <a:rPr lang="ru-RU" sz="1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486873"/>
              </p:ext>
            </p:extLst>
          </p:nvPr>
        </p:nvGraphicFramePr>
        <p:xfrm>
          <a:off x="941065" y="1692399"/>
          <a:ext cx="8784978" cy="4723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3267"/>
                <a:gridCol w="7691711"/>
              </a:tblGrid>
              <a:tr h="50405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Ставка</a:t>
                      </a:r>
                      <a:endParaRPr lang="ru-RU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Кто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применяет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1%</a:t>
                      </a:r>
                      <a:endParaRPr lang="ru-RU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Социальные предприятия, социально ориентированные некоммерческие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предприятия, религиозные организации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929825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1%</a:t>
                      </a:r>
                      <a:endParaRPr lang="ru-RU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1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Правообладатели программ для электронных вычислительных машин, включенных в единый реестр российских программ для электронных вычислительных машин и баз данных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3720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1%</a:t>
                      </a:r>
                      <a:endParaRPr lang="ru-RU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1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Налогоплательщики</a:t>
                      </a:r>
                      <a:r>
                        <a:rPr lang="ru-RU" sz="2100" b="1" kern="12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по 2</a:t>
                      </a:r>
                      <a:r>
                        <a:rPr lang="ru-RU" sz="21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пунктам основных видов экономической деятельности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5%</a:t>
                      </a:r>
                      <a:endParaRPr lang="ru-RU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1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Налогоплательщики</a:t>
                      </a:r>
                      <a:r>
                        <a:rPr lang="ru-RU" sz="2100" b="1" kern="12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по 21</a:t>
                      </a:r>
                      <a:r>
                        <a:rPr lang="ru-RU" sz="21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пункту основных видов экономической деятельности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6%</a:t>
                      </a:r>
                      <a:endParaRPr lang="ru-RU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 остальные налогоплательщики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358206" cy="68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638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22164" y="1692399"/>
            <a:ext cx="9865096" cy="5581488"/>
          </a:xfrm>
        </p:spPr>
        <p:txBody>
          <a:bodyPr vert="horz" lIns="104290" tIns="52145" rIns="104290" bIns="52145" rtlCol="0">
            <a:noAutofit/>
          </a:bodyPr>
          <a:lstStyle/>
          <a:p>
            <a:pPr marL="0" indent="457132" algn="just">
              <a:lnSpc>
                <a:spcPct val="110000"/>
              </a:lnSpc>
              <a:spcBef>
                <a:spcPct val="0"/>
              </a:spcBef>
            </a:pPr>
            <a:r>
              <a:rPr lang="ru-RU" sz="24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Ставка </a:t>
            </a:r>
            <a:r>
              <a:rPr lang="ru-RU" sz="24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процент </a:t>
            </a:r>
            <a:r>
              <a:rPr lang="ru-RU" sz="24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2023 год </a:t>
            </a:r>
            <a:r>
              <a:rPr lang="ru-RU" sz="24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установлена для организаций и индивидуальных предпринимателей, осуществляющих:</a:t>
            </a:r>
          </a:p>
          <a:p>
            <a:pPr marL="0" indent="457132" algn="just">
              <a:lnSpc>
                <a:spcPct val="110000"/>
              </a:lnSpc>
              <a:spcBef>
                <a:spcPct val="0"/>
              </a:spcBef>
            </a:pPr>
            <a:endParaRPr lang="ru-RU" sz="2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 деятельность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туристических агентств и прочих организаций, предоставляющих услуги в сфере туризма (класс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ОКВЭД 79);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2) деятельность в области здравоохранения и социальных услуг (классы 86 - 88).</a:t>
            </a:r>
          </a:p>
          <a:p>
            <a:pPr marL="0" indent="395941" algn="just">
              <a:lnSpc>
                <a:spcPct val="110000"/>
              </a:lnSpc>
              <a:spcBef>
                <a:spcPct val="0"/>
              </a:spcBef>
            </a:pPr>
            <a:endPara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95941" algn="just">
              <a:lnSpc>
                <a:spcPct val="110000"/>
              </a:lnSpc>
              <a:spcBef>
                <a:spcPct val="0"/>
              </a:spcBef>
            </a:pPr>
            <a:endPara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132" algn="just">
              <a:lnSpc>
                <a:spcPct val="110000"/>
              </a:lnSpc>
              <a:spcBef>
                <a:spcPct val="0"/>
              </a:spcBef>
            </a:pPr>
            <a:endParaRPr lang="ru-RU" sz="2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132" algn="just">
              <a:lnSpc>
                <a:spcPct val="110000"/>
              </a:lnSpc>
              <a:spcBef>
                <a:spcPct val="0"/>
              </a:spcBef>
            </a:pPr>
            <a:endParaRPr lang="ru-RU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10000"/>
              </a:lnSpc>
              <a:spcBef>
                <a:spcPct val="0"/>
              </a:spcBef>
            </a:pP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Основание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sz="1600" b="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10000"/>
              </a:lnSpc>
              <a:spcBef>
                <a:spcPct val="0"/>
              </a:spcBef>
            </a:pP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пункт 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2.4 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статьи 2 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Закона 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ХМАО - Югры от 30.12.2008 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en-US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166-</a:t>
            </a:r>
            <a:r>
              <a:rPr lang="ru-RU" sz="1600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оз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10000"/>
              </a:lnSpc>
              <a:spcBef>
                <a:spcPct val="0"/>
              </a:spcBef>
            </a:pP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ред. от 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27.10.2022) «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 ставках налога, уплачиваемого в связи с применением </a:t>
            </a:r>
            <a:endParaRPr lang="ru-RU" sz="1600" b="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10000"/>
              </a:lnSpc>
              <a:spcBef>
                <a:spcPct val="0"/>
              </a:spcBef>
            </a:pP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упрощенной системы 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налогообложения»</a:t>
            </a:r>
          </a:p>
          <a:p>
            <a:pPr marL="0" indent="457132" algn="just">
              <a:lnSpc>
                <a:spcPct val="110000"/>
              </a:lnSpc>
              <a:spcBef>
                <a:spcPct val="0"/>
              </a:spcBef>
            </a:pPr>
            <a:endParaRPr lang="ru-RU" sz="1600" b="0" dirty="0">
              <a:solidFill>
                <a:srgbClr val="0070C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83606" y="207986"/>
            <a:ext cx="8921178" cy="1219199"/>
          </a:xfrm>
        </p:spPr>
        <p:txBody>
          <a:bodyPr vert="horz" lIns="104290" tIns="52145" rIns="104290" bIns="52145" rtlCol="0" anchor="ctr">
            <a:normAutofit/>
          </a:bodyPr>
          <a:lstStyle/>
          <a:p>
            <a:pPr algn="ctr"/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Пониженные ставки по УСН </a:t>
            </a:r>
            <a:br>
              <a:rPr lang="ru-RU" sz="2900" dirty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(объект налогообложения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доходы)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4" y="6660952"/>
            <a:ext cx="724718" cy="696626"/>
          </a:xfrm>
          <a:prstGeom prst="rect">
            <a:avLst/>
          </a:prstGeom>
        </p:spPr>
        <p:txBody>
          <a:bodyPr lIns="104290" tIns="52145" rIns="104290" bIns="52145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4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Надпись 2"/>
          <p:cNvSpPr txBox="1">
            <a:spLocks noChangeArrowheads="1"/>
          </p:cNvSpPr>
          <p:nvPr/>
        </p:nvSpPr>
        <p:spPr bwMode="auto">
          <a:xfrm>
            <a:off x="500660" y="5868863"/>
            <a:ext cx="8996365" cy="144016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>
              <a:lnSpc>
                <a:spcPct val="110000"/>
              </a:lnSpc>
            </a:pPr>
            <a:endParaRPr lang="ru-RU" altLang="ru-RU" sz="1600" dirty="0">
              <a:solidFill>
                <a:prstClr val="black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3" y="0"/>
            <a:ext cx="1293065" cy="685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950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78148" y="1692399"/>
            <a:ext cx="10009112" cy="5581488"/>
          </a:xfrm>
        </p:spPr>
        <p:txBody>
          <a:bodyPr vert="horz" lIns="104290" tIns="52145" rIns="104290" bIns="52145" rtlCol="0">
            <a:noAutofit/>
          </a:bodyPr>
          <a:lstStyle/>
          <a:p>
            <a:pPr marL="0" indent="457132" algn="just">
              <a:spcBef>
                <a:spcPts val="0"/>
              </a:spcBef>
            </a:pPr>
            <a:r>
              <a:rPr lang="ru-RU" sz="24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Ставка </a:t>
            </a:r>
            <a:r>
              <a:rPr lang="ru-RU" sz="24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процентов </a:t>
            </a:r>
            <a:r>
              <a:rPr lang="ru-RU" sz="24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2023 год </a:t>
            </a:r>
            <a:r>
              <a:rPr lang="ru-RU" sz="24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установлена для организаций и индивидуальных предпринимателей, </a:t>
            </a:r>
            <a:r>
              <a:rPr lang="ru-RU" sz="24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осуществляющих в качестве основного 21 пункт видов экономической деятельности, в том числе :</a:t>
            </a:r>
            <a:endParaRPr lang="ru-RU" sz="2400" b="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1) растениеводство и животноводство, охота и предоставление соответствующих услуг в этих областях (класс ОКВЭД 01);</a:t>
            </a:r>
          </a:p>
          <a:p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2) лесоводство и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лесозаготовки (класс 02);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3) рыболовство и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рыбоводство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(класс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03);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4) обрабатывающие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производства(классы 10 - 33);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5) сбор и обработка сточных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вод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(класс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37);</a:t>
            </a:r>
          </a:p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сбор, обработка и утилизация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отходов(подклассы 38.1-38.2).</a:t>
            </a:r>
            <a:endParaRPr lang="ru-RU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132" algn="just">
              <a:lnSpc>
                <a:spcPct val="110000"/>
              </a:lnSpc>
              <a:spcBef>
                <a:spcPct val="0"/>
              </a:spcBef>
            </a:pPr>
            <a:endParaRPr lang="ru-RU" sz="1800" b="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ct val="0"/>
              </a:spcBef>
            </a:pP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Основание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sz="1600" b="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ct val="0"/>
              </a:spcBef>
            </a:pP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пункт 2 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статьи 2 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Закона 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ХМАО - Югры от 30.12.2008 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en-US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166-</a:t>
            </a:r>
            <a:r>
              <a:rPr lang="ru-RU" sz="1600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оз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(ред. от 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27.10.2022) </a:t>
            </a:r>
            <a:endParaRPr lang="ru-RU" sz="1600" b="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ct val="0"/>
              </a:spcBef>
            </a:pP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ставках  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налога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уплачиваемого 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  связи  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применением  упрощенной</a:t>
            </a:r>
          </a:p>
          <a:p>
            <a:pPr marL="0" algn="just">
              <a:spcBef>
                <a:spcPct val="0"/>
              </a:spcBef>
            </a:pP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системы налогообложения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endParaRPr lang="ru-RU" sz="1600" b="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83606" y="207986"/>
            <a:ext cx="8921178" cy="1219199"/>
          </a:xfrm>
        </p:spPr>
        <p:txBody>
          <a:bodyPr vert="horz" lIns="104290" tIns="52145" rIns="104290" bIns="52145" rtlCol="0" anchor="ctr">
            <a:normAutofit/>
          </a:bodyPr>
          <a:lstStyle/>
          <a:p>
            <a:pPr algn="ctr"/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Пониженные ставки по УСН </a:t>
            </a:r>
            <a:br>
              <a:rPr lang="ru-RU" sz="2900" dirty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(объект налогообложения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доходы)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4" y="6660952"/>
            <a:ext cx="724718" cy="696626"/>
          </a:xfrm>
          <a:prstGeom prst="rect">
            <a:avLst/>
          </a:prstGeom>
        </p:spPr>
        <p:txBody>
          <a:bodyPr lIns="104290" tIns="52145" rIns="104290" bIns="52145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5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Надпись 2"/>
          <p:cNvSpPr txBox="1">
            <a:spLocks noChangeArrowheads="1"/>
          </p:cNvSpPr>
          <p:nvPr/>
        </p:nvSpPr>
        <p:spPr bwMode="auto">
          <a:xfrm>
            <a:off x="500661" y="6012879"/>
            <a:ext cx="8996365" cy="1224136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>
              <a:lnSpc>
                <a:spcPct val="110000"/>
              </a:lnSpc>
            </a:pPr>
            <a:endParaRPr lang="ru-RU" altLang="ru-RU" sz="1600" dirty="0">
              <a:solidFill>
                <a:prstClr val="black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3" y="0"/>
            <a:ext cx="1293065" cy="685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055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2247" y="180230"/>
            <a:ext cx="9550144" cy="920849"/>
          </a:xfrm>
        </p:spPr>
        <p:txBody>
          <a:bodyPr>
            <a:normAutofit/>
          </a:bodyPr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Коэффициент – дефлятор по УСН на 2023 год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3" y="6660951"/>
            <a:ext cx="724718" cy="696626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6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7" name="Надпись 2"/>
          <p:cNvSpPr txBox="1">
            <a:spLocks noChangeArrowheads="1"/>
          </p:cNvSpPr>
          <p:nvPr/>
        </p:nvSpPr>
        <p:spPr bwMode="auto">
          <a:xfrm>
            <a:off x="732247" y="972319"/>
            <a:ext cx="9752272" cy="682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1,257</a:t>
            </a:r>
            <a:endParaRPr lang="ru-RU" altLang="ru-RU" sz="2800" dirty="0" smtClean="0">
              <a:solidFill>
                <a:prstClr val="black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7" name="Надпись 2"/>
          <p:cNvSpPr txBox="1">
            <a:spLocks noChangeArrowheads="1"/>
          </p:cNvSpPr>
          <p:nvPr/>
        </p:nvSpPr>
        <p:spPr bwMode="auto">
          <a:xfrm>
            <a:off x="666180" y="5220791"/>
            <a:ext cx="8856985" cy="1728192"/>
          </a:xfrm>
          <a:prstGeom prst="rect">
            <a:avLst/>
          </a:prstGeom>
          <a:noFill/>
          <a:ln w="28575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>
              <a:lnSpc>
                <a:spcPct val="110000"/>
              </a:lnSpc>
            </a:pPr>
            <a:endParaRPr lang="ru-RU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</a:pP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Основание: </a:t>
            </a:r>
          </a:p>
          <a:p>
            <a:pPr algn="just">
              <a:lnSpc>
                <a:spcPct val="110000"/>
              </a:lnSpc>
            </a:pP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Приказ Министерства экономического развития РФ № 573 от 19.10.2022 </a:t>
            </a:r>
            <a:endParaRPr lang="ru-RU" sz="20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адпись 2"/>
          <p:cNvSpPr txBox="1">
            <a:spLocks noChangeArrowheads="1"/>
          </p:cNvSpPr>
          <p:nvPr/>
        </p:nvSpPr>
        <p:spPr bwMode="auto">
          <a:xfrm>
            <a:off x="450156" y="1476375"/>
            <a:ext cx="10036084" cy="3744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42900" indent="-342900" algn="just" defTabSz="1008126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ru-RU" alt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defTabSz="1008126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alt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предельный доход, позволяющий применять УСН, полученный за календарный год – не более 188,55 млн. рублей (150 млн. рублей * 1,257) или 251,4 млн. рублей – при повышенных ставках (200 млн. рублей*1,257)</a:t>
            </a:r>
          </a:p>
          <a:p>
            <a:pPr marL="342900" indent="-342900" algn="just" defTabSz="1008126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ru-RU" alt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defTabSz="1008126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alt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alt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редельный доход для перехода на УСН не более 141,4 млн. рублей (112,5 млн. рублей*1,257) </a:t>
            </a:r>
            <a:endParaRPr lang="ru-RU" altLang="ru-RU" sz="2400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3" y="0"/>
            <a:ext cx="1293065" cy="685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900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22164" y="5868863"/>
            <a:ext cx="9145016" cy="1440160"/>
          </a:xfrm>
        </p:spPr>
        <p:txBody>
          <a:bodyPr vert="horz" lIns="104290" tIns="52145" rIns="104290" bIns="52145" rtlCol="0">
            <a:noAutofit/>
          </a:bodyPr>
          <a:lstStyle/>
          <a:p>
            <a:pPr marL="0" algn="just">
              <a:lnSpc>
                <a:spcPct val="110000"/>
              </a:lnSpc>
              <a:spcBef>
                <a:spcPct val="0"/>
              </a:spcBef>
            </a:pP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Основание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ХМАО - Югры от 09.11.2012 № 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123-оз 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(ред. от 27.10.2022) 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 установлении размеров потенциально возможного к получению индивидуальным предпринимателем годового дохода по видам предпринимательской деятельности, в отношении которых применяется патентная система налогообложения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endParaRPr lang="ru-RU" sz="1600" b="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132" algn="just">
              <a:lnSpc>
                <a:spcPct val="110000"/>
              </a:lnSpc>
              <a:spcBef>
                <a:spcPct val="0"/>
              </a:spcBef>
            </a:pPr>
            <a:endParaRPr lang="ru-RU" sz="2000" b="0" dirty="0">
              <a:solidFill>
                <a:srgbClr val="0070C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indent="457132" algn="just">
              <a:lnSpc>
                <a:spcPct val="110000"/>
              </a:lnSpc>
              <a:spcBef>
                <a:spcPct val="0"/>
              </a:spcBef>
            </a:pPr>
            <a:endParaRPr lang="ru-RU" sz="2000" b="0" dirty="0">
              <a:solidFill>
                <a:srgbClr val="0070C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83606" y="207986"/>
            <a:ext cx="8921178" cy="1844453"/>
          </a:xfrm>
        </p:spPr>
        <p:txBody>
          <a:bodyPr vert="horz" lIns="104290" tIns="52145" rIns="104290" bIns="52145" rtlCol="0" anchor="ctr">
            <a:normAutofit fontScale="90000"/>
          </a:bodyPr>
          <a:lstStyle/>
          <a:p>
            <a:pPr algn="ctr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ПСН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900" dirty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Размер потенциально возможного к получению индивидуальным предпринимателем годового дохода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4" y="6660952"/>
            <a:ext cx="724718" cy="696626"/>
          </a:xfrm>
          <a:prstGeom prst="rect">
            <a:avLst/>
          </a:prstGeom>
        </p:spPr>
        <p:txBody>
          <a:bodyPr lIns="104290" tIns="52145" rIns="104290" bIns="52145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7</a:t>
            </a:fld>
            <a:endParaRPr lang="ru-RU" dirty="0">
              <a:solidFill>
                <a:prstClr val="white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038350"/>
              </p:ext>
            </p:extLst>
          </p:nvPr>
        </p:nvGraphicFramePr>
        <p:xfrm>
          <a:off x="738188" y="1908423"/>
          <a:ext cx="9145016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2648"/>
                <a:gridCol w="1410205"/>
                <a:gridCol w="190216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Вид деятельности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2022 год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2023 год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Розничная торговля, осуществляемая через объекты стационарной торговой сети с площадью торгового</a:t>
                      </a:r>
                      <a:r>
                        <a:rPr lang="ru-RU" sz="1600" b="0" i="0" u="none" strike="noStrike" kern="12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kern="12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зала</a:t>
                      </a:r>
                      <a:r>
                        <a:rPr lang="ru-RU" sz="1600" b="0" i="0" u="none" strike="noStrike" kern="12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kern="12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свыше</a:t>
                      </a:r>
                      <a:r>
                        <a:rPr lang="ru-RU" sz="1600" b="0" i="0" u="none" strike="noStrike" kern="12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kern="12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50 кв.</a:t>
                      </a:r>
                      <a:r>
                        <a:rPr lang="ru-RU" sz="1600" b="0" i="0" u="none" strike="noStrike" kern="12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kern="12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м,</a:t>
                      </a:r>
                      <a:r>
                        <a:rPr lang="ru-RU" sz="1600" b="0" i="0" u="none" strike="noStrike" kern="12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kern="12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</a:t>
                      </a:r>
                      <a:r>
                        <a:rPr lang="ru-RU" sz="1600" b="0" i="0" u="none" strike="noStrike" kern="12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kern="12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</a:t>
                      </a:r>
                      <a:r>
                        <a:rPr lang="ru-RU" sz="1600" b="0" i="0" u="none" strike="noStrike" kern="12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kern="12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более</a:t>
                      </a:r>
                      <a:r>
                        <a:rPr lang="ru-RU" sz="1600" b="0" i="0" u="none" strike="noStrike" kern="12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kern="12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150</a:t>
                      </a:r>
                      <a:r>
                        <a:rPr lang="ru-RU" sz="1600" b="0" i="0" u="none" strike="noStrike" kern="12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kern="12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кв.</a:t>
                      </a:r>
                      <a:r>
                        <a:rPr lang="ru-RU" sz="1000" b="0" i="0" u="none" strike="noStrike" kern="12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kern="12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 по каждому объекту торговли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55 000 руб. за</a:t>
                      </a:r>
                      <a:r>
                        <a:rPr lang="ru-RU" sz="20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кв.</a:t>
                      </a:r>
                      <a:r>
                        <a:rPr lang="ru-RU" sz="10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500 000 руб. + 55 000 руб. за</a:t>
                      </a:r>
                      <a:r>
                        <a:rPr lang="ru-RU" sz="20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каждый кв.</a:t>
                      </a:r>
                      <a:r>
                        <a:rPr lang="ru-RU" sz="10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 свыше 50 кв.</a:t>
                      </a:r>
                      <a:r>
                        <a:rPr lang="ru-RU" sz="10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20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Услуги общественного питания, оказываемые через объекты организации общественного питания с площадью зала обслуживания посетителей свыше 50 кв. м, но не более 150 кв.</a:t>
                      </a:r>
                      <a:r>
                        <a:rPr lang="ru-RU" sz="1000" b="0" i="0" u="none" strike="noStrike" kern="12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kern="12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30 000 руб. за</a:t>
                      </a:r>
                      <a:r>
                        <a:rPr lang="ru-RU" sz="20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кв.</a:t>
                      </a:r>
                      <a:r>
                        <a:rPr lang="ru-RU" sz="10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300 000 руб. + 30 000 руб. за</a:t>
                      </a:r>
                      <a:r>
                        <a:rPr lang="ru-RU" sz="20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каждый кв.</a:t>
                      </a:r>
                      <a:r>
                        <a:rPr lang="ru-RU" sz="10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 свыше 50 кв.</a:t>
                      </a:r>
                      <a:r>
                        <a:rPr lang="ru-RU" sz="10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20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Надпись 2"/>
          <p:cNvSpPr txBox="1">
            <a:spLocks noChangeArrowheads="1"/>
          </p:cNvSpPr>
          <p:nvPr/>
        </p:nvSpPr>
        <p:spPr bwMode="auto">
          <a:xfrm>
            <a:off x="522164" y="5796855"/>
            <a:ext cx="9197551" cy="1368152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>
              <a:lnSpc>
                <a:spcPct val="110000"/>
              </a:lnSpc>
            </a:pPr>
            <a:endParaRPr lang="ru-RU" altLang="ru-RU" sz="1600" dirty="0">
              <a:solidFill>
                <a:prstClr val="black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3" y="0"/>
            <a:ext cx="1293065" cy="685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316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78148" y="1771650"/>
            <a:ext cx="9361039" cy="5537373"/>
          </a:xfrm>
        </p:spPr>
        <p:txBody>
          <a:bodyPr/>
          <a:lstStyle/>
          <a:p>
            <a:pPr marL="0" algn="just">
              <a:spcBef>
                <a:spcPts val="1200"/>
              </a:spcBef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1200"/>
              </a:spcBef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1200"/>
              </a:spcBef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1200"/>
              </a:spcBef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1200"/>
              </a:spcBef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1200"/>
              </a:spcBef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1200"/>
              </a:spcBef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1200"/>
              </a:spcBef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1200"/>
              </a:spcBef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1200"/>
              </a:spcBef>
            </a:pP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Основание:</a:t>
            </a:r>
          </a:p>
          <a:p>
            <a:pPr marL="0" algn="just">
              <a:spcBef>
                <a:spcPts val="0"/>
              </a:spcBef>
            </a:pP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Федеральный </a:t>
            </a:r>
            <a:r>
              <a:rPr lang="ru-RU" sz="1600" b="0" dirty="0">
                <a:latin typeface="Times New Roman" pitchFamily="18" charset="0"/>
                <a:cs typeface="Times New Roman" pitchFamily="18" charset="0"/>
              </a:rPr>
              <a:t>закон от 14.07.2022 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№ 263-ФЗ «</a:t>
            </a:r>
            <a:r>
              <a:rPr lang="ru-RU" sz="1600" b="0" dirty="0">
                <a:latin typeface="Times New Roman" pitchFamily="18" charset="0"/>
                <a:cs typeface="Times New Roman" pitchFamily="18" charset="0"/>
              </a:rPr>
              <a:t>О внесении изменений в части первую 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и</a:t>
            </a:r>
          </a:p>
          <a:p>
            <a:pPr marL="0" algn="just">
              <a:spcBef>
                <a:spcPts val="0"/>
              </a:spcBef>
            </a:pP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вторую Налогового </a:t>
            </a:r>
            <a:r>
              <a:rPr lang="ru-RU" sz="1600" b="0" dirty="0">
                <a:latin typeface="Times New Roman" pitchFamily="18" charset="0"/>
                <a:cs typeface="Times New Roman" pitchFamily="18" charset="0"/>
              </a:rPr>
              <a:t>кодекса Российской Федерации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marL="0" algn="just">
              <a:spcBef>
                <a:spcPts val="0"/>
              </a:spcBef>
            </a:pPr>
            <a:r>
              <a:rPr lang="ru-RU" sz="16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Изменения применяются с отчетных / налоговых периодов 2023 года.</a:t>
            </a:r>
            <a:endParaRPr lang="ru-RU" sz="1600" b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</a:pPr>
            <a:endParaRPr lang="ru-RU" sz="16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552452"/>
            <a:ext cx="8580438" cy="923923"/>
          </a:xfrm>
        </p:spPr>
        <p:txBody>
          <a:bodyPr/>
          <a:lstStyle/>
          <a:p>
            <a:pPr algn="ctr"/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Изменение сроков представления деклараций и уплаты налога по УСН и ЕСХН</a:t>
            </a:r>
            <a:endParaRPr lang="ru-RU" sz="3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ED4219-446A-426A-A009-3E54DEF22817}" type="slidenum">
              <a:rPr lang="ru-RU" smtClean="0"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8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83801"/>
              </p:ext>
            </p:extLst>
          </p:nvPr>
        </p:nvGraphicFramePr>
        <p:xfrm>
          <a:off x="522164" y="1548383"/>
          <a:ext cx="975805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7137"/>
                <a:gridCol w="4032448"/>
                <a:gridCol w="4248473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Вид налога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Срок представления до 01.01.2023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Срок представления после 01.01.2023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ЕСХН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Не позднее 31 марта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Не позднее 25 марта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УСН для ЮЛ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Не позднее 31 марта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Не позднее 25 марта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УСН для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ИП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Не позднее 30 апреля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Не позднее 25 апреля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678525"/>
              </p:ext>
            </p:extLst>
          </p:nvPr>
        </p:nvGraphicFramePr>
        <p:xfrm>
          <a:off x="522164" y="3348583"/>
          <a:ext cx="9758058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7137"/>
                <a:gridCol w="4032448"/>
                <a:gridCol w="4248473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Вид налога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Срок уплаты до 01.01.2023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Срок уплаты после 01.01.2023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ЕСХН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Налог - не позднее 31 марта (авансовый платеж –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 позднее 25 июля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Налог - не позднее 28 марта (авансовый платеж –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 позднее 25 июля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УСН для ЮЛ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Налог - не позднее 31 марта (авансовые платежи – не позднее 25 апреля, 25 июля, 22 октября)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Налог - не позднее 28 марта (авансовые платежи – не позднее 28 апреля, 28 июля, 28 октября)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УСН для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ИП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Налог - не позднее 30 апреля (авансовые платежи – не позднее 25 апреля, 25 июля, 25 октября)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Налог - не позднее 28 апреля (авансовые платежи – не позднее 28 апреля, 28 июля, 28 октября)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Надпись 2"/>
          <p:cNvSpPr txBox="1">
            <a:spLocks noChangeArrowheads="1"/>
          </p:cNvSpPr>
          <p:nvPr/>
        </p:nvSpPr>
        <p:spPr bwMode="auto">
          <a:xfrm>
            <a:off x="450156" y="6084887"/>
            <a:ext cx="8996365" cy="1152128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>
              <a:lnSpc>
                <a:spcPct val="110000"/>
              </a:lnSpc>
            </a:pPr>
            <a:endParaRPr lang="ru-RU" altLang="ru-RU" sz="1600" dirty="0">
              <a:solidFill>
                <a:prstClr val="black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3" y="0"/>
            <a:ext cx="1293065" cy="685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00110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93295" y="1771650"/>
            <a:ext cx="9029869" cy="5324475"/>
          </a:xfrm>
        </p:spPr>
        <p:txBody>
          <a:bodyPr/>
          <a:lstStyle/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если физическое лицо, применяющее специальный налоговый режим НПД, зарегистрировался в качестве индивидуального предпринимателя и представил уведомление о переходе на УСН, то он перестает соответствовать условиям применения НПД и признается налогоплательщиком, перешедшим на УСН с даты постановки его на учет в налоговом </a:t>
            </a:r>
            <a:r>
              <a:rPr lang="ru-RU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органе.</a:t>
            </a:r>
          </a:p>
          <a:p>
            <a:pPr algn="just"/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Вместе 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тем, если после представления уведомления о переходе на УСН индивидуальный предприниматель отказался от применения данного режима налогообложения, направив соответствующее обращение в налоговый орган не позднее 30 календарных дней с даты постановки его на учет в налоговом органе, указанной в свидетельстве о постановке на учет в </a:t>
            </a:r>
            <a:r>
              <a:rPr lang="ru-RU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налоговом 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органе, то ранее представленное уведомление о переходе на УСН подлежит аннулированию.</a:t>
            </a:r>
          </a:p>
          <a:p>
            <a:pPr algn="just"/>
            <a:r>
              <a:rPr lang="ru-RU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указанном случае налогоплательщик вправе продолжить применять НПД при соблюдении положений Закона № 422-ФЗ.</a:t>
            </a:r>
          </a:p>
          <a:p>
            <a:endParaRPr lang="ru-RU" sz="1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000" dirty="0" smtClean="0">
                <a:solidFill>
                  <a:srgbClr val="FF0000"/>
                </a:solidFill>
              </a:rPr>
              <a:t>О возможности </a:t>
            </a:r>
            <a:r>
              <a:rPr lang="ru-RU" sz="2000" dirty="0">
                <a:solidFill>
                  <a:srgbClr val="FF0000"/>
                </a:solidFill>
              </a:rPr>
              <a:t>продолжения применения специального налогового режима «Налог на профессиональный доход» </a:t>
            </a:r>
            <a:r>
              <a:rPr lang="ru-RU" sz="2000" dirty="0" smtClean="0">
                <a:solidFill>
                  <a:srgbClr val="FF0000"/>
                </a:solidFill>
              </a:rPr>
              <a:t>в </a:t>
            </a:r>
            <a:r>
              <a:rPr lang="ru-RU" sz="2000" dirty="0">
                <a:solidFill>
                  <a:srgbClr val="FF0000"/>
                </a:solidFill>
              </a:rPr>
              <a:t>случае, если физическое лицо - налогоплательщик НПД зарегистрировался в качестве индивидуального </a:t>
            </a:r>
            <a:r>
              <a:rPr lang="ru-RU" sz="2000" dirty="0" smtClean="0">
                <a:solidFill>
                  <a:srgbClr val="FF0000"/>
                </a:solidFill>
              </a:rPr>
              <a:t>предпринимателя.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ED4219-446A-426A-A009-3E54DEF22817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  <p:sp>
        <p:nvSpPr>
          <p:cNvPr id="5" name="Заголовок 2"/>
          <p:cNvSpPr txBox="1">
            <a:spLocks/>
          </p:cNvSpPr>
          <p:nvPr/>
        </p:nvSpPr>
        <p:spPr bwMode="auto">
          <a:xfrm>
            <a:off x="954212" y="5868863"/>
            <a:ext cx="8580438" cy="1219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3" tIns="52152" rIns="104303" bIns="52152" numCol="1" anchor="ctr" anchorCtr="0" compatLnSpc="1">
            <a:prstTxWarp prst="textNoShape">
              <a:avLst/>
            </a:prstTxWarp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 b="1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  <a:lvl2pPr algn="l" defTabSz="1042988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2pPr>
            <a:lvl3pPr algn="l" defTabSz="1042988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3pPr>
            <a:lvl4pPr algn="l" defTabSz="1042988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4pPr>
            <a:lvl5pPr algn="l" defTabSz="1042988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5pPr>
            <a:lvl6pPr marL="457200" algn="l" defTabSz="1042988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6pPr>
            <a:lvl7pPr marL="914400" algn="l" defTabSz="1042988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7pPr>
            <a:lvl8pPr marL="1371600" algn="l" defTabSz="1042988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8pPr>
            <a:lvl9pPr marL="1828800" algn="l" defTabSz="1042988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9pPr>
          </a:lstStyle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Основание: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ФНС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25 ноября 2021 г. № СД-4-3/16437@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3" y="0"/>
            <a:ext cx="1293065" cy="685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9539934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Present_FNS2012_A4</Template>
  <TotalTime>33833</TotalTime>
  <Words>1119</Words>
  <Application>Microsoft Office PowerPoint</Application>
  <PresentationFormat>Произвольный</PresentationFormat>
  <Paragraphs>156</Paragraphs>
  <Slides>12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Present_FNS2012_A4</vt:lpstr>
      <vt:lpstr>Презентация PowerPoint</vt:lpstr>
      <vt:lpstr>Ставки для плательщиков УСН</vt:lpstr>
      <vt:lpstr>Ставки для плательщиков УСН</vt:lpstr>
      <vt:lpstr>Пониженные ставки по УСН  (объект налогообложения доходы)</vt:lpstr>
      <vt:lpstr>Пониженные ставки по УСН  (объект налогообложения доходы)</vt:lpstr>
      <vt:lpstr>Коэффициент – дефлятор по УСН на 2023 год</vt:lpstr>
      <vt:lpstr>ПСН Размер потенциально возможного к получению индивидуальным предпринимателем годового дохода</vt:lpstr>
      <vt:lpstr>Изменение сроков представления деклараций и уплаты налога по УСН и ЕСХН</vt:lpstr>
      <vt:lpstr>О возможности продолжения применения специального налогового режима «Налог на профессиональный доход» в случае, если физическое лицо - налогоплательщик НПД зарегистрировался в качестве индивидуального предпринимателя.</vt:lpstr>
      <vt:lpstr>О возможности перехода налогоплательщиками, применяющими упрощенную систему налогообложения, на специальный налоговый режим «Налог на профессиональный доход» без направления уведомления о прекращении применения УСН.</vt:lpstr>
      <vt:lpstr>О РЕАЛИЗАЦИИ ПРИНЦИПА ЭКСТЕРРИТОРИАЛЬНОСТИ  ПРИ ПРЕДСТАВЛЕНИИ В НАЛОГОВЫЙ ОРГАН ДОКУМЕНТОВ  ПО УСН и ЕСХН </vt:lpstr>
      <vt:lpstr>Благодарим за внимание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Кирилл Евгеньевич Щеглов</dc:creator>
  <cp:lastModifiedBy>Апаликов Алексей Николаевич</cp:lastModifiedBy>
  <cp:revision>598</cp:revision>
  <cp:lastPrinted>2022-11-22T11:53:23Z</cp:lastPrinted>
  <dcterms:created xsi:type="dcterms:W3CDTF">2013-02-14T04:24:52Z</dcterms:created>
  <dcterms:modified xsi:type="dcterms:W3CDTF">2022-12-08T05:45:14Z</dcterms:modified>
</cp:coreProperties>
</file>