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5" r:id="rId2"/>
    <p:sldId id="375" r:id="rId3"/>
    <p:sldId id="368" r:id="rId4"/>
    <p:sldId id="374" r:id="rId5"/>
    <p:sldId id="376" r:id="rId6"/>
    <p:sldId id="377" r:id="rId7"/>
    <p:sldId id="372" r:id="rId8"/>
    <p:sldId id="373" r:id="rId9"/>
    <p:sldId id="364" r:id="rId10"/>
    <p:sldId id="365" r:id="rId11"/>
    <p:sldId id="366" r:id="rId12"/>
    <p:sldId id="367" r:id="rId13"/>
  </p:sldIdLst>
  <p:sldSz cx="10693400" cy="7561263"/>
  <p:notesSz cx="6808788" cy="9940925"/>
  <p:defaultTextStyle>
    <a:defPPr>
      <a:defRPr lang="ru-RU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6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E50515"/>
    <a:srgbClr val="504F53"/>
    <a:srgbClr val="00FF00"/>
    <a:srgbClr val="74AC77"/>
    <a:srgbClr val="8D8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26" y="72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CDFA647-6110-492C-84AF-446D3E4E1F8F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1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0A14C3C-5F1F-4237-A169-BF49F58AB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52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C8D82B-071D-4353-BB54-9DB24773D5D5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720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2497"/>
            <a:ext cx="5447666" cy="4472939"/>
          </a:xfrm>
          <a:prstGeom prst="rect">
            <a:avLst/>
          </a:prstGeom>
        </p:spPr>
        <p:txBody>
          <a:bodyPr vert="horz" lIns="91568" tIns="45784" rIns="91568" bIns="45784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981" y="9441812"/>
            <a:ext cx="2951217" cy="497524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 defTabSz="104451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24BFE7-F969-4550-BED9-BDA96DE64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2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700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9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688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975" algn="l" defTabSz="1042988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4448" fontAlgn="base">
              <a:spcBef>
                <a:spcPct val="0"/>
              </a:spcBef>
              <a:spcAft>
                <a:spcPct val="0"/>
              </a:spcAft>
              <a:defRPr/>
            </a:pPr>
            <a:fld id="{F0384727-5529-4675-B664-82BE69BAD1A0}" type="slidenum">
              <a:rPr lang="ru-RU" smtClean="0">
                <a:solidFill>
                  <a:srgbClr val="000000"/>
                </a:solidFill>
              </a:rPr>
              <a:pPr defTabSz="104444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808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10691812" cy="756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306" tIns="52153" rIns="104306" bIns="52153"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AC665-2E3C-4E6B-9DA1-6888900DF356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2595A-74EA-4267-8C21-667E761339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EEA42-0172-41CC-AA51-5E1A811DC395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7A93-C46A-4AB3-90B8-F180218654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E1AB3-BC9F-4184-8505-F8F47A3130F2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308E9-5381-49F5-A43A-14D38F5ABE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27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9"/>
          <p:cNvSpPr txBox="1">
            <a:spLocks noChangeArrowheads="1"/>
          </p:cNvSpPr>
          <p:nvPr userDrawn="1"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8" tIns="45719" rIns="91438" bIns="45719"/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4219-446A-426A-A009-3E54DEF228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dirty="0" smtClean="0"/>
              <a:t>Образец заголовка</a:t>
            </a:r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1FC3-E460-4B15-9CB5-0A2C232AB9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1D0A-1208-4860-BC6E-65E9F5587B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60574-F6AB-43A4-9E26-34E5E1CEBC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16F9-3A5B-477A-B130-BB8688E780C0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151F1-46A4-4B58-833E-EDB6A595A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FDD3B-8C4E-4B41-AAFD-E5C10ABEBFCE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BFCCA-1C47-4AB3-8B02-1195524428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E22A-0505-4DDD-A4F4-AF0F11A38675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B279A7A8-F276-4ADE-9435-E1CED7D558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03457-85AC-4E18-8FA9-34E84FE50B60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65C26-7942-4D05-91E2-4E4CE7D31D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522F03A-13C3-4762-A0A4-FDB434B21774}" type="datetimeFigureOut">
              <a:rPr lang="ru-RU"/>
              <a:pPr>
                <a:defRPr/>
              </a:pPr>
              <a:t>24.03.2023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4550" y="6661150"/>
            <a:ext cx="725488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ctr" anchorCtr="0" compatLnSpc="1">
            <a:prstTxWarp prst="textNoShape">
              <a:avLst/>
            </a:prstTxWarp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779B56-F708-457A-B340-1FE74345E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57" r:id="rId6"/>
    <p:sldLayoutId id="2147483667" r:id="rId7"/>
    <p:sldLayoutId id="2147483668" r:id="rId8"/>
    <p:sldLayoutId id="2147483658" r:id="rId9"/>
    <p:sldLayoutId id="2147483659" r:id="rId10"/>
    <p:sldLayoutId id="2147483660" r:id="rId11"/>
    <p:sldLayoutId id="2147483661" r:id="rId12"/>
    <p:sldLayoutId id="2147483669" r:id="rId13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indent="-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93663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39838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3937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4413" y="5272088"/>
            <a:ext cx="568325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1738" y="1398588"/>
            <a:ext cx="12827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29692" y="187847"/>
            <a:ext cx="10274300" cy="7226300"/>
          </a:xfrm>
          <a:prstGeom prst="rect">
            <a:avLst/>
          </a:prstGeom>
          <a:solidFill>
            <a:srgbClr val="A6A6A6">
              <a:alpha val="32941"/>
            </a:srgbClr>
          </a:solidFill>
          <a:ln w="25400" algn="ctr">
            <a:noFill/>
            <a:miter lim="800000"/>
            <a:headEnd/>
            <a:tailEnd/>
          </a:ln>
        </p:spPr>
        <p:txBody>
          <a:bodyPr lIns="104303" tIns="52152" rIns="104303" bIns="52152" anchor="ctr"/>
          <a:lstStyle/>
          <a:p>
            <a:pPr algn="ctr" defTabSz="1042688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522163" y="2739313"/>
            <a:ext cx="9793089" cy="41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294" tIns="45648" rIns="91294" bIns="45648">
            <a:spAutoFit/>
          </a:bodyPr>
          <a:lstStyle/>
          <a:p>
            <a:pPr algn="ctr" defTabSz="1039813"/>
            <a:r>
              <a:rPr lang="ru-RU" alt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УФНС России по Ханты-Мансийскому автономному округу-Югре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4172" y="4140671"/>
            <a:ext cx="9145016" cy="18002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2284" y="4716735"/>
            <a:ext cx="7848872" cy="172819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228" y="4428703"/>
            <a:ext cx="8640960" cy="216024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2163" y="4428703"/>
            <a:ext cx="9382249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039813"/>
            <a:endParaRPr lang="ru-RU" altLang="ru-RU" dirty="0">
              <a:solidFill>
                <a:srgbClr val="104E7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180" y="3800997"/>
            <a:ext cx="8856984" cy="21398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«Порядок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уменьшения патента на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страховые взносы,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порядок исчисления и уплаты авансов (УСН, НПО) в условиях ЕНС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4332" y="396255"/>
            <a:ext cx="3060340" cy="6560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46300" y="324247"/>
            <a:ext cx="33483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5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26220" y="1764408"/>
            <a:ext cx="3240360" cy="922944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ru-RU" sz="2700" b="0" dirty="0" smtClean="0"/>
              <a:t>Индивидуальный предприниматель 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0438" cy="1219199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Порядок уменьшения налога по ПСН на уплаченные страховые взносы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7" name="Объект 1"/>
          <p:cNvSpPr txBox="1">
            <a:spLocks/>
          </p:cNvSpPr>
          <p:nvPr/>
        </p:nvSpPr>
        <p:spPr bwMode="auto">
          <a:xfrm>
            <a:off x="7722964" y="1908423"/>
            <a:ext cx="208823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700" b="0" dirty="0" smtClean="0"/>
              <a:t>Налоговый орган</a:t>
            </a:r>
            <a:endParaRPr lang="ru-RU" sz="2700" b="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155183" y="2268463"/>
            <a:ext cx="1512168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1"/>
          <p:cNvSpPr txBox="1">
            <a:spLocks/>
          </p:cNvSpPr>
          <p:nvPr/>
        </p:nvSpPr>
        <p:spPr bwMode="auto">
          <a:xfrm>
            <a:off x="90116" y="6372919"/>
            <a:ext cx="9649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</a:t>
            </a:r>
            <a:r>
              <a:rPr lang="ru-RU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Пункт 1.2 статьи 346.51 Налогового кодекса Российской Федерации.</a:t>
            </a:r>
            <a:endParaRPr lang="ru-RU" altLang="ru-RU" sz="18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ru-RU" sz="1800" b="0" dirty="0"/>
          </a:p>
        </p:txBody>
      </p:sp>
      <p:sp>
        <p:nvSpPr>
          <p:cNvPr id="13" name="Объект 1"/>
          <p:cNvSpPr txBox="1">
            <a:spLocks/>
          </p:cNvSpPr>
          <p:nvPr/>
        </p:nvSpPr>
        <p:spPr bwMode="auto">
          <a:xfrm>
            <a:off x="4044702" y="4140671"/>
            <a:ext cx="381642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500" b="0" dirty="0" smtClean="0">
                <a:solidFill>
                  <a:srgbClr val="FF0000"/>
                </a:solidFill>
              </a:rPr>
              <a:t>Уведомление об отказе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17" name="Объект 1"/>
          <p:cNvSpPr txBox="1">
            <a:spLocks/>
          </p:cNvSpPr>
          <p:nvPr/>
        </p:nvSpPr>
        <p:spPr bwMode="auto">
          <a:xfrm>
            <a:off x="3834532" y="2327312"/>
            <a:ext cx="417646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500" b="0" dirty="0">
                <a:solidFill>
                  <a:srgbClr val="FF0000"/>
                </a:solidFill>
              </a:rPr>
              <a:t>н</a:t>
            </a:r>
            <a:r>
              <a:rPr lang="ru-RU" sz="1500" b="0" dirty="0" smtClean="0">
                <a:solidFill>
                  <a:srgbClr val="FF0000"/>
                </a:solidFill>
              </a:rPr>
              <a:t>е ранее произведенной оплаты </a:t>
            </a:r>
          </a:p>
          <a:p>
            <a:pPr marL="0" algn="ctr">
              <a:spcBef>
                <a:spcPts val="0"/>
              </a:spcBef>
            </a:pPr>
            <a:r>
              <a:rPr lang="ru-RU" sz="1500" b="0" dirty="0" smtClean="0">
                <a:solidFill>
                  <a:srgbClr val="FF0000"/>
                </a:solidFill>
              </a:rPr>
              <a:t>страховых взносов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19" name="Объект 1"/>
          <p:cNvSpPr txBox="1">
            <a:spLocks/>
          </p:cNvSpPr>
          <p:nvPr/>
        </p:nvSpPr>
        <p:spPr bwMode="auto">
          <a:xfrm>
            <a:off x="1178620" y="4140671"/>
            <a:ext cx="3240360" cy="9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ru-RU" sz="2700" b="0" dirty="0" smtClean="0"/>
              <a:t>Индивидуальный предприниматель 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20" name="Объект 1"/>
          <p:cNvSpPr txBox="1">
            <a:spLocks/>
          </p:cNvSpPr>
          <p:nvPr/>
        </p:nvSpPr>
        <p:spPr bwMode="auto">
          <a:xfrm>
            <a:off x="7802686" y="4172143"/>
            <a:ext cx="208823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700" b="0" dirty="0" smtClean="0"/>
              <a:t>Налоговый орган</a:t>
            </a:r>
            <a:endParaRPr lang="ru-RU" sz="2700" b="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4914652" y="4602143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бъект 1"/>
          <p:cNvSpPr txBox="1">
            <a:spLocks/>
          </p:cNvSpPr>
          <p:nvPr/>
        </p:nvSpPr>
        <p:spPr bwMode="auto">
          <a:xfrm>
            <a:off x="4014552" y="1894495"/>
            <a:ext cx="381642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500" b="0" dirty="0" smtClean="0">
                <a:solidFill>
                  <a:srgbClr val="FF0000"/>
                </a:solidFill>
              </a:rPr>
              <a:t>Уведомление об уменьшении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22" name="Объект 1"/>
          <p:cNvSpPr txBox="1">
            <a:spLocks/>
          </p:cNvSpPr>
          <p:nvPr/>
        </p:nvSpPr>
        <p:spPr bwMode="auto">
          <a:xfrm>
            <a:off x="4122564" y="4703575"/>
            <a:ext cx="3888432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500" b="0" dirty="0" smtClean="0">
                <a:solidFill>
                  <a:srgbClr val="FF0000"/>
                </a:solidFill>
              </a:rPr>
              <a:t>в течение 20 дней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15" name="Объект 1"/>
          <p:cNvSpPr txBox="1">
            <a:spLocks/>
          </p:cNvSpPr>
          <p:nvPr/>
        </p:nvSpPr>
        <p:spPr bwMode="auto">
          <a:xfrm>
            <a:off x="1178620" y="3060551"/>
            <a:ext cx="7920881" cy="922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</a:rPr>
              <a:t>Если налоговый орган принимает уведомление никаких документов налогоплательщику не направляется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6" name="Объект 1"/>
          <p:cNvSpPr txBox="1">
            <a:spLocks/>
          </p:cNvSpPr>
          <p:nvPr/>
        </p:nvSpPr>
        <p:spPr bwMode="auto">
          <a:xfrm>
            <a:off x="879538" y="3060551"/>
            <a:ext cx="216024" cy="56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5400" dirty="0" smtClean="0">
                <a:solidFill>
                  <a:srgbClr val="FF0000"/>
                </a:solidFill>
              </a:rPr>
              <a:t>!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38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4172" y="3492599"/>
            <a:ext cx="2921087" cy="922944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ru-RU" sz="2700" b="0" dirty="0" smtClean="0"/>
              <a:t>Индивидуальный предприниматель </a:t>
            </a:r>
            <a:endParaRPr lang="ru-RU" sz="1500" b="0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540271"/>
            <a:ext cx="9505056" cy="1219199"/>
          </a:xfrm>
        </p:spPr>
        <p:txBody>
          <a:bodyPr/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Особенности уменьшения налога по ПСН на уплаченные фиксированные страховые взносы</a:t>
            </a:r>
            <a:endParaRPr lang="ru-RU" sz="3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7" name="Объект 1"/>
          <p:cNvSpPr txBox="1">
            <a:spLocks/>
          </p:cNvSpPr>
          <p:nvPr/>
        </p:nvSpPr>
        <p:spPr bwMode="auto">
          <a:xfrm>
            <a:off x="8515052" y="3441965"/>
            <a:ext cx="187220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700" b="0" dirty="0" smtClean="0"/>
              <a:t>Налоговый орган</a:t>
            </a:r>
            <a:endParaRPr lang="ru-RU" sz="2700" b="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346700" y="3926177"/>
            <a:ext cx="1512168" cy="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ъект 1"/>
          <p:cNvSpPr txBox="1">
            <a:spLocks/>
          </p:cNvSpPr>
          <p:nvPr/>
        </p:nvSpPr>
        <p:spPr bwMode="auto">
          <a:xfrm>
            <a:off x="90116" y="6372919"/>
            <a:ext cx="96490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Основание</a:t>
            </a:r>
            <a:r>
              <a:rPr lang="ru-RU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Письмо </a:t>
            </a:r>
            <a:r>
              <a:rPr lang="ru-RU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Минфина России от 20.01.2023 </a:t>
            </a: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</a:t>
            </a:r>
            <a:r>
              <a:rPr lang="ru-RU" sz="1800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03-11-09/4254</a:t>
            </a:r>
            <a:r>
              <a:rPr lang="ru-RU" sz="1800" dirty="0" smtClean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  <a:endParaRPr lang="ru-RU" altLang="ru-RU" sz="1800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endParaRPr lang="ru-RU" sz="1800" b="0" dirty="0"/>
          </a:p>
        </p:txBody>
      </p:sp>
      <p:sp>
        <p:nvSpPr>
          <p:cNvPr id="21" name="Объект 1"/>
          <p:cNvSpPr txBox="1">
            <a:spLocks/>
          </p:cNvSpPr>
          <p:nvPr/>
        </p:nvSpPr>
        <p:spPr bwMode="auto">
          <a:xfrm>
            <a:off x="3402484" y="1786215"/>
            <a:ext cx="5040560" cy="1202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spcBef>
                <a:spcPts val="0"/>
              </a:spcBef>
              <a:buAutoNum type="arabicPeriod"/>
            </a:pPr>
            <a:r>
              <a:rPr lang="ru-RU" sz="1600" b="0" dirty="0" smtClean="0">
                <a:solidFill>
                  <a:srgbClr val="FF0000"/>
                </a:solidFill>
              </a:rPr>
              <a:t>При уплате фиксированных страховых взносов до наступления срока – формирует переплату по ЕНС.</a:t>
            </a:r>
          </a:p>
          <a:p>
            <a:pPr marL="342900" indent="-342900" algn="ctr">
              <a:spcBef>
                <a:spcPts val="0"/>
              </a:spcBef>
              <a:buAutoNum type="arabicPeriod"/>
            </a:pPr>
            <a:endParaRPr lang="ru-RU" sz="1600" b="0" dirty="0" smtClean="0">
              <a:solidFill>
                <a:srgbClr val="FF0000"/>
              </a:solidFill>
            </a:endParaRPr>
          </a:p>
          <a:p>
            <a:pPr marL="0" algn="ctr">
              <a:spcBef>
                <a:spcPts val="0"/>
              </a:spcBef>
            </a:pPr>
            <a:r>
              <a:rPr lang="ru-RU" sz="1600" b="0" dirty="0" smtClean="0">
                <a:solidFill>
                  <a:srgbClr val="FF0000"/>
                </a:solidFill>
              </a:rPr>
              <a:t>2. Представляет заявление о распоряжении переплатой </a:t>
            </a:r>
            <a:r>
              <a:rPr lang="ru-RU" sz="1600" b="0" dirty="0">
                <a:solidFill>
                  <a:srgbClr val="FF0000"/>
                </a:solidFill>
              </a:rPr>
              <a:t>в счет исполнения предстоящей обязанности по уплате фиксированных страховых </a:t>
            </a:r>
            <a:r>
              <a:rPr lang="ru-RU" sz="1600" b="0" dirty="0" smtClean="0">
                <a:solidFill>
                  <a:srgbClr val="FF0000"/>
                </a:solidFill>
              </a:rPr>
              <a:t>взносов (КНД 1150057).</a:t>
            </a:r>
          </a:p>
        </p:txBody>
      </p:sp>
      <p:sp>
        <p:nvSpPr>
          <p:cNvPr id="16" name="Объект 1"/>
          <p:cNvSpPr txBox="1">
            <a:spLocks/>
          </p:cNvSpPr>
          <p:nvPr/>
        </p:nvSpPr>
        <p:spPr bwMode="auto">
          <a:xfrm>
            <a:off x="879538" y="3060551"/>
            <a:ext cx="216024" cy="562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23" name="Объект 1"/>
          <p:cNvSpPr txBox="1">
            <a:spLocks/>
          </p:cNvSpPr>
          <p:nvPr/>
        </p:nvSpPr>
        <p:spPr bwMode="auto">
          <a:xfrm>
            <a:off x="3762524" y="4212679"/>
            <a:ext cx="5040560" cy="562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1600" b="0" dirty="0" smtClean="0">
                <a:solidFill>
                  <a:srgbClr val="FF0000"/>
                </a:solidFill>
              </a:rPr>
              <a:t>3. Представляет уведомление об уменьшение ПСН на уплаченные страховые взносы</a:t>
            </a:r>
            <a:endParaRPr lang="ru-RU" sz="1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308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82204" y="3492599"/>
            <a:ext cx="8856984" cy="3600400"/>
          </a:xfrm>
        </p:spPr>
        <p:txBody>
          <a:bodyPr/>
          <a:lstStyle/>
          <a:p>
            <a:pPr algn="just"/>
            <a:endParaRPr lang="ru-RU" dirty="0"/>
          </a:p>
          <a:p>
            <a:r>
              <a:rPr lang="ru-RU" dirty="0" smtClean="0"/>
              <a:t>Форма уведомления, а также порядок ее заполнения и формат представления  утверждены </a:t>
            </a:r>
            <a:r>
              <a:rPr lang="ru-RU" dirty="0"/>
              <a:t>Приказом ФНС России</a:t>
            </a:r>
            <a:r>
              <a:rPr lang="ru-RU" sz="3200" dirty="0"/>
              <a:t> </a:t>
            </a:r>
            <a:r>
              <a:rPr lang="ru-RU" dirty="0" smtClean="0"/>
              <a:t>от </a:t>
            </a:r>
            <a:r>
              <a:rPr lang="ru-RU" dirty="0"/>
              <a:t>26.03.2021 N ЕД-7-3/218</a:t>
            </a:r>
            <a:r>
              <a:rPr lang="ru-RU" dirty="0" smtClean="0"/>
              <a:t>@.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396255"/>
            <a:ext cx="9137202" cy="3096344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Уведомление об </a:t>
            </a:r>
            <a:r>
              <a:rPr lang="ru-RU" sz="3200" dirty="0">
                <a:solidFill>
                  <a:srgbClr val="FF0000"/>
                </a:solidFill>
              </a:rPr>
              <a:t>уменьшении суммы налога, уплачиваемого в связи с применением патентной системы налогообложения, на сумму указанных в пункте 1.2 статьи 346.51 Налогового кодекса Российской Федерации страховых платежей (взносов) и пособий (КНД 1112021</a:t>
            </a:r>
            <a:r>
              <a:rPr lang="ru-RU" sz="3200" dirty="0" smtClean="0">
                <a:solidFill>
                  <a:srgbClr val="FF0000"/>
                </a:solidFill>
              </a:rPr>
              <a:t>)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37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24248"/>
            <a:ext cx="9073008" cy="576064"/>
          </a:xfrm>
        </p:spPr>
        <p:txBody>
          <a:bodyPr/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Порядок исчисления и уплаты авансов по НПО</a:t>
            </a:r>
            <a:endParaRPr lang="ru-RU" sz="3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781428"/>
              </p:ext>
            </p:extLst>
          </p:nvPr>
        </p:nvGraphicFramePr>
        <p:xfrm>
          <a:off x="810196" y="828303"/>
          <a:ext cx="8928992" cy="612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Налогоплательщики могут исчислять ежемесячные авансовые платежи 3 способами: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- ежеквартальная уплата налогоплательщиками, доход которых за 4 предшествующих квартала не превысил 60 млн. рублей;</a:t>
                      </a:r>
                    </a:p>
                    <a:p>
                      <a:pPr marL="342900" marR="0" indent="-34290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ежеквартальная уплата авансов плюс ежемесячные платежи внутри квартала;</a:t>
                      </a:r>
                    </a:p>
                    <a:p>
                      <a:pPr marL="342900" marR="0" indent="-34290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ежемесячная уплата авансов из фактической прибыли.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Статья 286 Налогового кодекса Российской Федерации.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Уведомление об исчисленных суммах налогов, авансовых платежей по налогам, сборов, страховых взносов (КНД 1110355) на авансовые платежи по налогу на прибыль </a:t>
                      </a: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подается</a:t>
                      </a: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, так как авансовые платежи исчисляются на основании уже представленных налоговых деклараций.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Налоговые декларации представляются </a:t>
                      </a: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 срок не позднее 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 числа месяца, следующего за отчетным периодом и не позднее 25 марта года, следующего за налоговым периодом.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Уплата авансовых / налоговых платежей производится </a:t>
                      </a: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в срок не позднее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 числа текущего месяца (для второго варианта), либо месяца, следующего за отчетным месяцем (кварталом).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27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24248"/>
            <a:ext cx="9073008" cy="576064"/>
          </a:xfrm>
        </p:spPr>
        <p:txBody>
          <a:bodyPr/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Порядок исчисления и уплаты авансов по УСН</a:t>
            </a:r>
            <a:endParaRPr lang="ru-RU" sz="3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634648"/>
              </p:ext>
            </p:extLst>
          </p:nvPr>
        </p:nvGraphicFramePr>
        <p:xfrm>
          <a:off x="810196" y="1116335"/>
          <a:ext cx="8928992" cy="5606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1742265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sz="2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Налогоплательщики исчисляют сумму авансового платежа по итогам каждого отчетного периода: 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первого квартала, полугодия и девяти месяцев календарного года.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Пункты 3, 4 статьи 346.21 Налогового кодекса Российской Федерации.</a:t>
                      </a:r>
                    </a:p>
                  </a:txBody>
                  <a:tcPr>
                    <a:noFill/>
                  </a:tcPr>
                </a:tc>
              </a:tr>
              <a:tr h="2432016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Суммы исчисленных авансовых платежей отражаются налогоплательщиками в Уведомлении об исчисленных суммах налогов, авансовых платежей по налогам, сборов, страховых взносов (КНД 1110355), представляемых в налоговый орган не позднее: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 апреля, 25 июля, 25 октября.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 9 статьи 58 Налогового кодекса Российской Федерации.</a:t>
                      </a:r>
                      <a:endParaRPr lang="ru-RU" sz="2200" dirty="0"/>
                    </a:p>
                  </a:txBody>
                  <a:tcPr>
                    <a:noFill/>
                  </a:tcPr>
                </a:tc>
              </a:tr>
              <a:tr h="1154312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Уплата авансовых платежей производится в срок не позднее: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 апреля, 28 июля, 28 октября.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Пункт 7 статьи 346.21 Налогового кодекса Российской Федерации.</a:t>
                      </a:r>
                    </a:p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98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24248"/>
            <a:ext cx="8928992" cy="576064"/>
          </a:xfrm>
        </p:spPr>
        <p:txBody>
          <a:bodyPr/>
          <a:lstStyle/>
          <a:p>
            <a:pPr algn="ctr"/>
            <a:r>
              <a:rPr lang="ru-RU" sz="3400" dirty="0" smtClean="0">
                <a:solidFill>
                  <a:srgbClr val="FF0000"/>
                </a:solidFill>
              </a:rPr>
              <a:t>Представление уведомлений об исчисленных авансовых платежах и уплата УСН</a:t>
            </a:r>
            <a:endParaRPr lang="ru-RU" sz="34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7253"/>
              </p:ext>
            </p:extLst>
          </p:nvPr>
        </p:nvGraphicFramePr>
        <p:xfrm>
          <a:off x="810196" y="1332359"/>
          <a:ext cx="8928992" cy="5911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3528392"/>
                <a:gridCol w="3024336"/>
              </a:tblGrid>
              <a:tr h="86754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5AA9"/>
                          </a:solidFill>
                        </a:rPr>
                        <a:t>Отчетный /</a:t>
                      </a:r>
                      <a:r>
                        <a:rPr lang="ru-RU" baseline="0" dirty="0" smtClean="0">
                          <a:solidFill>
                            <a:srgbClr val="005AA9"/>
                          </a:solidFill>
                        </a:rPr>
                        <a:t> налоговый период</a:t>
                      </a:r>
                      <a:endParaRPr lang="ru-RU" dirty="0">
                        <a:solidFill>
                          <a:srgbClr val="005AA9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Срок представления Уведомления об исчисленных суммах налогов, авансовых платежей по налогам, сборов, страховых взносов (КНД 1110355)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1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Срок уплаты налога / авансовых платежей по налогу</a:t>
                      </a:r>
                    </a:p>
                  </a:txBody>
                  <a:tcPr>
                    <a:noFill/>
                  </a:tcPr>
                </a:tc>
              </a:tr>
              <a:tr h="724624">
                <a:tc>
                  <a:txBody>
                    <a:bodyPr/>
                    <a:lstStyle/>
                    <a:p>
                      <a:pPr marL="0" algn="l" defTabSz="1043056" rtl="0" eaLnBrk="1" latinLnBrk="0" hangingPunct="1"/>
                      <a:r>
                        <a:rPr lang="ru-RU" sz="2100" b="0" kern="120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Первый квартал календарного года</a:t>
                      </a:r>
                      <a:endParaRPr lang="ru-RU" sz="2100" b="0" kern="1200" dirty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25 апреля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апреля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425152">
                <a:tc>
                  <a:txBody>
                    <a:bodyPr/>
                    <a:lstStyle/>
                    <a:p>
                      <a:pPr marL="0" algn="l" defTabSz="1043056" rtl="0" eaLnBrk="1" latinLnBrk="0" hangingPunct="1"/>
                      <a:r>
                        <a:rPr lang="ru-RU" sz="2100" b="0" kern="120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Полугодие</a:t>
                      </a:r>
                      <a:endParaRPr lang="ru-RU" sz="2100" b="0" kern="1200" dirty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25 июля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июля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kern="120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Девять месяцев календарного года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25 октября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октября</a:t>
                      </a:r>
                      <a:endParaRPr lang="ru-RU" sz="2100" b="0" i="0" u="none" strike="noStrike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867544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kern="120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Налоговый период</a:t>
                      </a:r>
                    </a:p>
                    <a:p>
                      <a:pPr marL="0" algn="l" defTabSz="1043056" rtl="0" eaLnBrk="1" latinLnBrk="0" hangingPunct="1"/>
                      <a:endParaRPr lang="ru-RU" sz="2100" b="0" kern="1200" dirty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 представляется, т.к. совпадает со сроком сдачи декларации (не позднее 25 марта для организаций, не позднее 25 апреля для ИП)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марта для организаций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 позднее 28 апреля для ИП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498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26220" y="1908423"/>
            <a:ext cx="3304555" cy="1144885"/>
          </a:xfrm>
        </p:spPr>
        <p:txBody>
          <a:bodyPr/>
          <a:lstStyle/>
          <a:p>
            <a:pPr algn="ctr"/>
            <a:r>
              <a:rPr lang="ru-RU" sz="3000" dirty="0" smtClean="0"/>
              <a:t>ИП без работников</a:t>
            </a:r>
            <a:endParaRPr lang="ru-RU" sz="3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Как уменьшить УСН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на страховые взносы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0" name="Объект 1"/>
          <p:cNvSpPr txBox="1">
            <a:spLocks/>
          </p:cNvSpPr>
          <p:nvPr/>
        </p:nvSpPr>
        <p:spPr bwMode="auto">
          <a:xfrm>
            <a:off x="5490716" y="1908423"/>
            <a:ext cx="47525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2800" dirty="0" smtClean="0"/>
              <a:t>Организации и ИП, имеющие работников, занятых в деятельности УСН</a:t>
            </a:r>
            <a:endParaRPr lang="ru-RU" sz="2800" dirty="0"/>
          </a:p>
        </p:txBody>
      </p:sp>
      <p:sp>
        <p:nvSpPr>
          <p:cNvPr id="11" name="Объект 1"/>
          <p:cNvSpPr txBox="1">
            <a:spLocks/>
          </p:cNvSpPr>
          <p:nvPr/>
        </p:nvSpPr>
        <p:spPr bwMode="auto">
          <a:xfrm>
            <a:off x="810196" y="3953698"/>
            <a:ext cx="4824536" cy="137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</a:pPr>
            <a:r>
              <a:rPr lang="ru-RU" sz="2000" b="0" dirty="0" smtClean="0"/>
              <a:t>Может уменьшить налог УСН на сумму взносов, уплаченных в налоговом периоде </a:t>
            </a:r>
            <a:r>
              <a:rPr lang="ru-RU" sz="2000" b="0" dirty="0" smtClean="0">
                <a:solidFill>
                  <a:srgbClr val="FF0000"/>
                </a:solidFill>
              </a:rPr>
              <a:t>до 100%.</a:t>
            </a:r>
            <a:r>
              <a:rPr lang="ru-RU" sz="1400" b="0" dirty="0" smtClean="0">
                <a:solidFill>
                  <a:srgbClr val="FF0000"/>
                </a:solidFill>
              </a:rPr>
              <a:t> </a:t>
            </a:r>
            <a:endParaRPr lang="ru-RU" sz="1400" b="0" u="sng" dirty="0" smtClean="0">
              <a:solidFill>
                <a:srgbClr val="FF0000"/>
              </a:solidFill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 bwMode="auto">
          <a:xfrm>
            <a:off x="6006168" y="3927827"/>
            <a:ext cx="4052034" cy="129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</a:pPr>
            <a:r>
              <a:rPr lang="ru-RU" sz="2000" b="0" dirty="0"/>
              <a:t>Может уменьшить налог </a:t>
            </a:r>
            <a:r>
              <a:rPr lang="ru-RU" sz="2000" b="0" dirty="0" smtClean="0"/>
              <a:t>УСН на сумму страховых взносов, уплаченных в налоговом периоде, </a:t>
            </a:r>
            <a:r>
              <a:rPr lang="ru-RU" sz="2000" b="0" dirty="0" smtClean="0">
                <a:solidFill>
                  <a:srgbClr val="FF0000"/>
                </a:solidFill>
              </a:rPr>
              <a:t>не более чем на </a:t>
            </a:r>
            <a:r>
              <a:rPr lang="ru-RU" sz="2000" b="0" dirty="0">
                <a:solidFill>
                  <a:srgbClr val="FF0000"/>
                </a:solidFill>
              </a:rPr>
              <a:t>50</a:t>
            </a:r>
            <a:r>
              <a:rPr lang="ru-RU" sz="2000" b="0" dirty="0" smtClean="0">
                <a:solidFill>
                  <a:srgbClr val="FF0000"/>
                </a:solidFill>
              </a:rPr>
              <a:t>%.</a:t>
            </a:r>
            <a:endParaRPr lang="ru-RU" sz="2000" b="0" dirty="0">
              <a:solidFill>
                <a:srgbClr val="FF00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001942" y="3492599"/>
            <a:ext cx="0" cy="34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833440" y="3450666"/>
            <a:ext cx="0" cy="34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810196" y="6644401"/>
            <a:ext cx="876910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Пункт 3.1 статьи 346.21 Налогового кодекса Российской Федерации.</a:t>
            </a:r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4212" y="396255"/>
            <a:ext cx="8580438" cy="100811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Порядок уменьшения УСН на страховые взносы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87923"/>
              </p:ext>
            </p:extLst>
          </p:nvPr>
        </p:nvGraphicFramePr>
        <p:xfrm>
          <a:off x="738188" y="1476375"/>
          <a:ext cx="8928992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Если единый налоговый платеж (ЕНП) был учтен в счет исполнения обязанности по уплате страховых взносов, уменьшение УСН и ПСН возможно в пределах суммы такого распределения.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Чтобы обязанность считалась исполненной, необходимо:</a:t>
                      </a:r>
                    </a:p>
                    <a:p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-    наступление срока уплаты страховых взносов;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подача расчета по уплате страховых взносов или уведомления об исчисленных суммах налогов, авансовых платежей по налогам, сборов, страховых взносов (не требуется для фиксированных страховых взносов);</a:t>
                      </a:r>
                    </a:p>
                    <a:p>
                      <a:pPr marL="342900" indent="-342900" algn="just">
                        <a:buFontTx/>
                        <a:buChar char="-"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на дату срока уплаты страхового взноса числится достаточное положительное сальдо ЕНП.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Суммы исчисленных авансовых платежей по УСН отражаются налогоплательщиками в Уведомлении об исчисленных суммах налогов, авансовых платежей по налогам, сборов, страховых взносов за вычетом ЕНП, распределенного на уплату страховых взносов (с учетом ограничений, установленных абзацем 6 пункта 3.1 статьи 346.21 Налогового кодекса Российской Федерации).</a:t>
                      </a:r>
                      <a:endParaRPr lang="ru-RU" sz="2100" b="0" i="0" u="none" strike="noStrike" kern="1200" baseline="0" dirty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27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96255"/>
            <a:ext cx="9001000" cy="1008112"/>
          </a:xfrm>
        </p:spPr>
        <p:txBody>
          <a:bodyPr/>
          <a:lstStyle/>
          <a:p>
            <a:pPr algn="ctr"/>
            <a:r>
              <a:rPr lang="ru-RU" sz="3100" dirty="0" smtClean="0">
                <a:solidFill>
                  <a:srgbClr val="FF0000"/>
                </a:solidFill>
              </a:rPr>
              <a:t>Особенности уменьшения УСН на фиксированные страховые взносы при досрочной уплате</a:t>
            </a: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422067"/>
              </p:ext>
            </p:extLst>
          </p:nvPr>
        </p:nvGraphicFramePr>
        <p:xfrm>
          <a:off x="810196" y="1404367"/>
          <a:ext cx="8928992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2023 года допускается уплата налогоплательщиками, в том числе страховых взносов, посредством </a:t>
                      </a:r>
                      <a:r>
                        <a:rPr lang="ru-RU" sz="205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распоряжений на перевод денежных средств в уплату платежей в бюджетную систему Российской Федерации (платежных поручений).</a:t>
                      </a:r>
                      <a:endParaRPr lang="ru-RU" sz="2050" b="0" i="0" u="none" strike="noStrike" kern="1200" baseline="0" dirty="0" smtClean="0">
                        <a:solidFill>
                          <a:srgbClr val="005AA9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Из распоряжения на перевод денежных средств (платежного поручения) должно однозначно определяться назначение платежа как страховой взнос, указанный в статье 430 Налогового кодекса Российской Федерации.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Сумма, указанная в распоряжении на перевод денежных средств, должна быть не менее суммы планируемого уменьшения авансового платежа по УСН за соответствующий отчетный период и должна сформировать положительное сальдо ЕНС на сумму не менее каждого такого планируемого уменьшения.</a:t>
                      </a:r>
                    </a:p>
                  </a:txBody>
                  <a:tcPr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2050" b="0" i="0" u="none" strike="noStrike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Письмо ФНС России от 31.01.2023 № СД-4-3/1023@ «Об уменьшении суммы авансовых платежей по УСН на уплаченные страховые взносы в связи с введением ЕНП».</a:t>
                      </a:r>
                      <a:endParaRPr lang="ru-RU" sz="205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algn="just"/>
                      <a:endParaRPr lang="ru-RU" sz="205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95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96255"/>
            <a:ext cx="9001000" cy="1008112"/>
          </a:xfrm>
        </p:spPr>
        <p:txBody>
          <a:bodyPr/>
          <a:lstStyle/>
          <a:p>
            <a:pPr algn="ctr"/>
            <a:r>
              <a:rPr lang="ru-RU" sz="3100" dirty="0" smtClean="0">
                <a:solidFill>
                  <a:srgbClr val="FF0000"/>
                </a:solidFill>
              </a:rPr>
              <a:t>Альтернативный способ уплаты страховых взносов в фиксированном размере</a:t>
            </a: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807746"/>
              </p:ext>
            </p:extLst>
          </p:nvPr>
        </p:nvGraphicFramePr>
        <p:xfrm>
          <a:off x="810196" y="1404367"/>
          <a:ext cx="8928992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194"/>
                <a:gridCol w="8559798"/>
              </a:tblGrid>
              <a:tr h="41764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B050"/>
                          </a:solidFill>
                        </a:rPr>
                        <a:t>◊</a:t>
                      </a:r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При данном способе уведомление и заявление о зачете подавать не требуется, а сохраняется возможность подачи в банк платежного поручения.</a:t>
                      </a:r>
                    </a:p>
                    <a:p>
                      <a:pPr marL="0" marR="0" indent="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Для этого в платежке необходимо указать реквизиты:</a:t>
                      </a:r>
                    </a:p>
                    <a:p>
                      <a:pPr marL="342900" marR="0" indent="-34290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КБК соответствующих взносов (18210202000011000160 – взносы в фиксированном размере, 18210203000011000160 – взносы в размере 1% с дохода свыше 300 тыс. рублей);</a:t>
                      </a:r>
                    </a:p>
                    <a:p>
                      <a:pPr marL="342900" marR="0" indent="-34290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ОКТМО по месту постановки на учет;</a:t>
                      </a:r>
                    </a:p>
                    <a:p>
                      <a:pPr marL="342900" marR="0" indent="-34290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налоговый период за который производится оплата;</a:t>
                      </a:r>
                    </a:p>
                    <a:p>
                      <a:pPr marL="342900" marR="0" indent="-34290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50" b="0" i="0" u="none" strike="noStrike" kern="1200" baseline="0" dirty="0" smtClean="0">
                          <a:solidFill>
                            <a:srgbClr val="005AA9"/>
                          </a:solidFill>
                          <a:latin typeface="+mn-lt"/>
                          <a:ea typeface="+mn-ea"/>
                          <a:cs typeface="+mn-cs"/>
                        </a:rPr>
                        <a:t>статус налогоплательщика – 02.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451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26220" y="1908423"/>
            <a:ext cx="3304555" cy="1144885"/>
          </a:xfrm>
        </p:spPr>
        <p:txBody>
          <a:bodyPr/>
          <a:lstStyle/>
          <a:p>
            <a:pPr algn="ctr"/>
            <a:r>
              <a:rPr lang="ru-RU" sz="3000" dirty="0" smtClean="0"/>
              <a:t>ИП без работников</a:t>
            </a:r>
            <a:endParaRPr lang="ru-RU" sz="3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Как уменьшить ПСН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на страховые взносы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ED4219-446A-426A-A009-3E54DEF22817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0" name="Объект 1"/>
          <p:cNvSpPr txBox="1">
            <a:spLocks/>
          </p:cNvSpPr>
          <p:nvPr/>
        </p:nvSpPr>
        <p:spPr bwMode="auto">
          <a:xfrm>
            <a:off x="5778748" y="1908423"/>
            <a:ext cx="424847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spcBef>
                <a:spcPts val="0"/>
              </a:spcBef>
            </a:pPr>
            <a:r>
              <a:rPr lang="ru-RU" sz="3000" dirty="0" smtClean="0"/>
              <a:t>ИП имеющий работников, занятых в деятельности ПСН</a:t>
            </a:r>
            <a:endParaRPr lang="ru-RU" sz="3000" dirty="0"/>
          </a:p>
        </p:txBody>
      </p:sp>
      <p:sp>
        <p:nvSpPr>
          <p:cNvPr id="11" name="Объект 1"/>
          <p:cNvSpPr txBox="1">
            <a:spLocks/>
          </p:cNvSpPr>
          <p:nvPr/>
        </p:nvSpPr>
        <p:spPr bwMode="auto">
          <a:xfrm>
            <a:off x="810196" y="3953698"/>
            <a:ext cx="4824536" cy="1374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</a:pPr>
            <a:r>
              <a:rPr lang="ru-RU" sz="2000" b="0" dirty="0" smtClean="0"/>
              <a:t>Может уменьшить налог ПСН на сумму взносов, уплаченных в налоговом периоде </a:t>
            </a:r>
            <a:r>
              <a:rPr lang="ru-RU" sz="2000" b="0" dirty="0" smtClean="0">
                <a:solidFill>
                  <a:srgbClr val="FF0000"/>
                </a:solidFill>
              </a:rPr>
              <a:t>до 100%.</a:t>
            </a:r>
            <a:r>
              <a:rPr lang="ru-RU" sz="1400" b="0" dirty="0" smtClean="0">
                <a:solidFill>
                  <a:srgbClr val="FF0000"/>
                </a:solidFill>
              </a:rPr>
              <a:t> </a:t>
            </a:r>
            <a:endParaRPr lang="ru-RU" sz="1400" b="0" u="sng" dirty="0" smtClean="0">
              <a:solidFill>
                <a:srgbClr val="FF0000"/>
              </a:solidFill>
            </a:endParaRPr>
          </a:p>
        </p:txBody>
      </p:sp>
      <p:sp>
        <p:nvSpPr>
          <p:cNvPr id="13" name="Объект 1"/>
          <p:cNvSpPr txBox="1">
            <a:spLocks/>
          </p:cNvSpPr>
          <p:nvPr/>
        </p:nvSpPr>
        <p:spPr bwMode="auto">
          <a:xfrm>
            <a:off x="6006168" y="3927827"/>
            <a:ext cx="4052034" cy="129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3" tIns="52152" rIns="104303" bIns="52152" numCol="1" anchor="t" anchorCtr="0" compatLnSpc="1">
            <a:prstTxWarp prst="textNoShape">
              <a:avLst/>
            </a:prstTxWarp>
          </a:bodyPr>
          <a:lstStyle>
            <a:lvl1pPr marL="363538" indent="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kern="1200">
                <a:solidFill>
                  <a:srgbClr val="005AA9"/>
                </a:solidFill>
                <a:latin typeface="+mj-lt"/>
                <a:ea typeface="+mn-ea"/>
                <a:cs typeface="+mn-cs"/>
              </a:defRPr>
            </a:lvl1pPr>
            <a:lvl2pPr marL="360363" indent="317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2pPr>
            <a:lvl3pPr marL="628650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tabLst/>
              <a:defRPr sz="24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3pPr>
            <a:lvl4pPr marL="0" indent="360363" algn="just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defRPr sz="1600" kern="1200">
                <a:solidFill>
                  <a:srgbClr val="504F53"/>
                </a:solidFill>
                <a:latin typeface="+mj-lt"/>
                <a:ea typeface="+mn-ea"/>
                <a:cs typeface="+mn-cs"/>
              </a:defRPr>
            </a:lvl4pPr>
            <a:lvl5pPr marL="1435100" indent="393700" algn="l" defTabSz="1042988" rtl="0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charset="0"/>
              <a:buNone/>
              <a:defRPr sz="1400" kern="1200">
                <a:solidFill>
                  <a:srgbClr val="8D8C90"/>
                </a:solidFill>
                <a:latin typeface="+mj-lt"/>
                <a:ea typeface="+mn-ea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</a:pPr>
            <a:r>
              <a:rPr lang="ru-RU" sz="2000" b="0" dirty="0"/>
              <a:t>Может уменьшить налог </a:t>
            </a:r>
            <a:r>
              <a:rPr lang="ru-RU" sz="2000" b="0" dirty="0" smtClean="0"/>
              <a:t>ПСН на сумму страховых взносов, уплаченных в налоговом периоде, </a:t>
            </a:r>
            <a:r>
              <a:rPr lang="ru-RU" sz="2000" b="0" dirty="0" smtClean="0">
                <a:solidFill>
                  <a:srgbClr val="FF0000"/>
                </a:solidFill>
              </a:rPr>
              <a:t>не более чем на </a:t>
            </a:r>
            <a:r>
              <a:rPr lang="ru-RU" sz="2000" b="0" dirty="0">
                <a:solidFill>
                  <a:srgbClr val="FF0000"/>
                </a:solidFill>
              </a:rPr>
              <a:t>50</a:t>
            </a:r>
            <a:r>
              <a:rPr lang="ru-RU" sz="2000" b="0" dirty="0" smtClean="0">
                <a:solidFill>
                  <a:srgbClr val="FF0000"/>
                </a:solidFill>
              </a:rPr>
              <a:t>%.</a:t>
            </a:r>
            <a:endParaRPr lang="ru-RU" sz="2000" b="0" dirty="0">
              <a:solidFill>
                <a:srgbClr val="FF0000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001942" y="3492599"/>
            <a:ext cx="0" cy="34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833440" y="3450666"/>
            <a:ext cx="0" cy="348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810196" y="6644401"/>
            <a:ext cx="876910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/>
                </a:solidFill>
              </a:rPr>
              <a:t>Пункт </a:t>
            </a:r>
            <a:r>
              <a:rPr lang="ru-RU" dirty="0" smtClean="0">
                <a:solidFill>
                  <a:schemeClr val="tx2"/>
                </a:solidFill>
              </a:rPr>
              <a:t>1.2 </a:t>
            </a:r>
            <a:r>
              <a:rPr lang="ru-RU" dirty="0">
                <a:solidFill>
                  <a:schemeClr val="tx2"/>
                </a:solidFill>
              </a:rPr>
              <a:t>статьи </a:t>
            </a:r>
            <a:r>
              <a:rPr lang="ru-RU" dirty="0" smtClean="0">
                <a:solidFill>
                  <a:schemeClr val="tx2"/>
                </a:solidFill>
              </a:rPr>
              <a:t>346.51 </a:t>
            </a:r>
            <a:r>
              <a:rPr lang="ru-RU" dirty="0">
                <a:solidFill>
                  <a:schemeClr val="tx2"/>
                </a:solidFill>
              </a:rPr>
              <a:t>Налогового кодекса Российской Федерации.</a:t>
            </a:r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30116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29480</TotalTime>
  <Words>1100</Words>
  <Application>Microsoft Office PowerPoint</Application>
  <PresentationFormat>Произвольный</PresentationFormat>
  <Paragraphs>123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Times New Roman</vt:lpstr>
      <vt:lpstr>Present_FNS2012_A4</vt:lpstr>
      <vt:lpstr>Презентация PowerPoint</vt:lpstr>
      <vt:lpstr>Порядок исчисления и уплаты авансов по НПО</vt:lpstr>
      <vt:lpstr>Порядок исчисления и уплаты авансов по УСН</vt:lpstr>
      <vt:lpstr>Представление уведомлений об исчисленных авансовых платежах и уплата УСН</vt:lpstr>
      <vt:lpstr>Как уменьшить УСН  на страховые взносы</vt:lpstr>
      <vt:lpstr>Порядок уменьшения УСН на страховые взносы</vt:lpstr>
      <vt:lpstr>Особенности уменьшения УСН на фиксированные страховые взносы при досрочной уплате</vt:lpstr>
      <vt:lpstr>Альтернативный способ уплаты страховых взносов в фиксированном размере</vt:lpstr>
      <vt:lpstr>Как уменьшить ПСН  на страховые взносы</vt:lpstr>
      <vt:lpstr>Порядок уменьшения налога по ПСН на уплаченные страховые взносы</vt:lpstr>
      <vt:lpstr>Особенности уменьшения налога по ПСН на уплаченные фиксированные страховые взносы</vt:lpstr>
      <vt:lpstr>Уведомление об уменьшении суммы налога, уплачиваемого в связи с применением патентной системы налогообложения, на сумму указанных в пункте 1.2 статьи 346.51 Налогового кодекса Российской Федерации страховых платежей (взносов) и пособий (КНД 1112021)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Кирилл Евгеньевич Щеглов</dc:creator>
  <cp:lastModifiedBy>Шведов Сергей Владимирович</cp:lastModifiedBy>
  <cp:revision>470</cp:revision>
  <cp:lastPrinted>2023-02-14T04:37:56Z</cp:lastPrinted>
  <dcterms:created xsi:type="dcterms:W3CDTF">2013-02-14T04:24:52Z</dcterms:created>
  <dcterms:modified xsi:type="dcterms:W3CDTF">2023-03-24T07:52:03Z</dcterms:modified>
</cp:coreProperties>
</file>