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6" r:id="rId2"/>
    <p:sldId id="302" r:id="rId3"/>
    <p:sldId id="300" r:id="rId4"/>
    <p:sldId id="301" r:id="rId5"/>
    <p:sldId id="277" r:id="rId6"/>
  </p:sldIdLst>
  <p:sldSz cx="10693400" cy="7561263"/>
  <p:notesSz cx="6797675" cy="9928225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AC77"/>
    <a:srgbClr val="504F53"/>
    <a:srgbClr val="005AA9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52" y="-9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2956">
          <a:noFill/>
        </a:ln>
      </c:spPr>
    </c:sideWall>
    <c:backWall>
      <c:thickness val="0"/>
      <c:spPr>
        <a:noFill/>
        <a:ln w="22956">
          <a:noFill/>
        </a:ln>
      </c:spPr>
    </c:backWall>
    <c:plotArea>
      <c:layout>
        <c:manualLayout>
          <c:layoutTarget val="inner"/>
          <c:xMode val="edge"/>
          <c:yMode val="edge"/>
          <c:x val="3.9054848075103397E-3"/>
          <c:y val="1.1319081154425065E-2"/>
          <c:w val="0.80153294891472116"/>
          <c:h val="0.921769997696968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01.11.2021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FF03-4244-BEB9-40D45D572DB2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FF03-4244-BEB9-40D45D572DB2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FF03-4244-BEB9-40D45D572DB2}"/>
              </c:ext>
            </c:extLst>
          </c:dPt>
          <c:dLbls>
            <c:dLbl>
              <c:idx val="0"/>
              <c:layout>
                <c:manualLayout>
                  <c:x val="-4.8453114997804476E-2"/>
                  <c:y val="-1.4547792406895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177217369751314E-2"/>
                  <c:y val="-1.0269505969414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167797561333614E-2"/>
                  <c:y val="-1.875879039648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134268415052785E-2"/>
                  <c:y val="1.90310913092248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1103514007106366E-2"/>
                  <c:y val="-1.7486903854698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 algn="ctr" rtl="0">
                  <a:defRPr sz="2000">
                    <a:solidFill>
                      <a:schemeClr val="dk1"/>
                    </a:solidFill>
                    <a:latin typeface="Roboto Condensed" panose="020B0604020202020204" charset="0"/>
                    <a:ea typeface="Roboto Condensed" panose="020B060402020202020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УСН</c:v>
                </c:pt>
                <c:pt idx="1">
                  <c:v>ЕСХН</c:v>
                </c:pt>
                <c:pt idx="2">
                  <c:v>ПСН</c:v>
                </c:pt>
                <c:pt idx="3">
                  <c:v>НПД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4899</c:v>
                </c:pt>
                <c:pt idx="1">
                  <c:v>17</c:v>
                </c:pt>
                <c:pt idx="2">
                  <c:v>229</c:v>
                </c:pt>
                <c:pt idx="3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F03-4244-BEB9-40D45D572D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01.11.2022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787131202949905E-2"/>
                  <c:y val="-7.290351590478813E-3"/>
                </c:manualLayout>
              </c:layout>
              <c:tx>
                <c:rich>
                  <a:bodyPr/>
                  <a:lstStyle/>
                  <a:p>
                    <a:r>
                      <a:rPr lang="en-US" sz="2000" b="0" i="0" u="none" strike="noStrike" kern="1200" baseline="0" dirty="0" smtClean="0">
                        <a:solidFill>
                          <a:prstClr val="black"/>
                        </a:solidFill>
                        <a:cs typeface="+mn-cs"/>
                      </a:rPr>
                      <a:t>6 668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502096507297289E-2"/>
                  <c:y val="-3.8905161503514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32133081191575E-2"/>
                  <c:y val="-2.7003198823875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114681370171458E-2"/>
                  <c:y val="-1.8550181221727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4287881198112146E-2"/>
                  <c:y val="-1.7227641015381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 algn="ctr" rtl="0">
                  <a:defRPr sz="2000">
                    <a:solidFill>
                      <a:schemeClr val="dk1"/>
                    </a:solidFill>
                    <a:latin typeface="Roboto Condensed" panose="020B0604020202020204" charset="0"/>
                    <a:ea typeface="Roboto Condensed" panose="020B060402020202020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УСН</c:v>
                </c:pt>
                <c:pt idx="1">
                  <c:v>ЕСХН</c:v>
                </c:pt>
                <c:pt idx="2">
                  <c:v>ПСН</c:v>
                </c:pt>
                <c:pt idx="3">
                  <c:v>НПД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6668</c:v>
                </c:pt>
                <c:pt idx="1">
                  <c:v>18</c:v>
                </c:pt>
                <c:pt idx="2">
                  <c:v>220</c:v>
                </c:pt>
                <c:pt idx="3">
                  <c:v>173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gapDepth val="62"/>
        <c:shape val="box"/>
        <c:axId val="40999936"/>
        <c:axId val="41005824"/>
        <c:axId val="104396544"/>
      </c:bar3DChart>
      <c:catAx>
        <c:axId val="4099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8608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50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pPr>
            <a:endParaRPr lang="ru-RU"/>
          </a:p>
        </c:txPr>
        <c:crossAx val="41005824"/>
        <c:crosses val="autoZero"/>
        <c:auto val="1"/>
        <c:lblAlgn val="ctr"/>
        <c:lblOffset val="100"/>
        <c:tickMarkSkip val="1"/>
        <c:noMultiLvlLbl val="0"/>
      </c:catAx>
      <c:valAx>
        <c:axId val="410058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40999936"/>
        <c:crosses val="autoZero"/>
        <c:crossBetween val="between"/>
      </c:valAx>
      <c:serAx>
        <c:axId val="104396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Roboto Condensed" panose="020B0604020202020204" charset="0"/>
                <a:ea typeface="Roboto Condensed" panose="020B0604020202020204" charset="0"/>
              </a:defRPr>
            </a:pPr>
            <a:endParaRPr lang="ru-RU"/>
          </a:p>
        </c:txPr>
        <c:crossAx val="41005824"/>
        <c:crosses val="autoZero"/>
      </c:serAx>
    </c:plotArea>
    <c:legend>
      <c:legendPos val="b"/>
      <c:layout>
        <c:manualLayout>
          <c:xMode val="edge"/>
          <c:yMode val="edge"/>
          <c:x val="1.9107815059610931E-2"/>
          <c:y val="0.92501901962140431"/>
          <c:w val="0.56342491951472351"/>
          <c:h val="6.3661899224170565E-2"/>
        </c:manualLayout>
      </c:layout>
      <c:overlay val="0"/>
      <c:txPr>
        <a:bodyPr/>
        <a:lstStyle/>
        <a:p>
          <a:pPr algn="ctr">
            <a:defRPr lang="ru-RU" sz="2000" b="1" i="0" u="none" strike="noStrike" kern="1200" baseline="0">
              <a:solidFill>
                <a:prstClr val="black">
                  <a:lumMod val="50000"/>
                </a:prst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61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1236853857619643E-3"/>
          <c:y val="1.9520496701382561E-2"/>
          <c:w val="0.98375267762120211"/>
          <c:h val="0.9600551130944087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explosion val="25"/>
          <c:dPt>
            <c:idx val="0"/>
            <c:bubble3D val="0"/>
            <c:explosion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269-4583-8135-70E556726366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269-4583-8135-70E556726366}"/>
              </c:ext>
            </c:extLst>
          </c:dPt>
          <c:dPt>
            <c:idx val="2"/>
            <c:bubble3D val="0"/>
            <c:spPr>
              <a:solidFill>
                <a:srgbClr val="00B0F0">
                  <a:alpha val="90000"/>
                </a:srgbClr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269-4583-8135-70E556726366}"/>
              </c:ext>
            </c:extLst>
          </c:dPt>
          <c:dPt>
            <c:idx val="3"/>
            <c:bubble3D val="0"/>
            <c:spPr>
              <a:solidFill>
                <a:srgbClr val="92D050">
                  <a:alpha val="90000"/>
                </a:srgbClr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269-4583-8135-70E556726366}"/>
              </c:ext>
            </c:extLst>
          </c:dPt>
          <c:dLbls>
            <c:delete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1</c:v>
                </c:pt>
                <c:pt idx="1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269-4583-8135-70E55672636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67E3C2-364E-43BC-8FD3-53FC6AB578D2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23DC9B-B5D9-4DF5-80E9-8E557B6C1135}">
      <dgm:prSet phldrT="[Текст]" custT="1"/>
      <dgm:spPr/>
      <dgm:t>
        <a:bodyPr/>
        <a:lstStyle/>
        <a:p>
          <a:r>
            <a:rPr lang="ru-RU" sz="2600" b="1" dirty="0" smtClean="0">
              <a:solidFill>
                <a:srgbClr val="C00000"/>
              </a:solidFill>
            </a:rPr>
            <a:t>Неправомерное применение специального режима налогообложения</a:t>
          </a:r>
          <a:endParaRPr lang="ru-RU" sz="2600" b="1" dirty="0">
            <a:solidFill>
              <a:srgbClr val="C00000"/>
            </a:solidFill>
          </a:endParaRPr>
        </a:p>
      </dgm:t>
    </dgm:pt>
    <dgm:pt modelId="{1A992DD8-51A8-4EE5-9303-9CF63B39A1E4}" type="parTrans" cxnId="{719104DC-5700-4172-AEB0-6EF63BA1DAC9}">
      <dgm:prSet/>
      <dgm:spPr/>
      <dgm:t>
        <a:bodyPr/>
        <a:lstStyle/>
        <a:p>
          <a:endParaRPr lang="ru-RU"/>
        </a:p>
      </dgm:t>
    </dgm:pt>
    <dgm:pt modelId="{0ACBE6D8-297F-442A-A222-1FBAB46F4FBA}" type="sibTrans" cxnId="{719104DC-5700-4172-AEB0-6EF63BA1DAC9}">
      <dgm:prSet/>
      <dgm:spPr/>
      <dgm:t>
        <a:bodyPr/>
        <a:lstStyle/>
        <a:p>
          <a:endParaRPr lang="ru-RU"/>
        </a:p>
      </dgm:t>
    </dgm:pt>
    <dgm:pt modelId="{FDB1617E-BB71-4730-B7B5-FAB619C2EBE9}">
      <dgm:prSet phldrT="[Текст]" custT="1"/>
      <dgm:spPr/>
      <dgm:t>
        <a:bodyPr/>
        <a:lstStyle/>
        <a:p>
          <a:r>
            <a:rPr lang="ru-RU" sz="2200" dirty="0" smtClean="0"/>
            <a:t>Применение схем дробления бизнеса</a:t>
          </a:r>
          <a:endParaRPr lang="ru-RU" sz="2200" dirty="0"/>
        </a:p>
      </dgm:t>
    </dgm:pt>
    <dgm:pt modelId="{1FFFE246-AA64-494C-85E1-9395E442B351}" type="parTrans" cxnId="{C1758B99-95B3-403D-A0F4-F24FDDCC6EDC}">
      <dgm:prSet/>
      <dgm:spPr/>
      <dgm:t>
        <a:bodyPr/>
        <a:lstStyle/>
        <a:p>
          <a:endParaRPr lang="ru-RU"/>
        </a:p>
      </dgm:t>
    </dgm:pt>
    <dgm:pt modelId="{2C932417-2B61-4DF0-A220-558D7A905802}" type="sibTrans" cxnId="{C1758B99-95B3-403D-A0F4-F24FDDCC6EDC}">
      <dgm:prSet/>
      <dgm:spPr/>
      <dgm:t>
        <a:bodyPr/>
        <a:lstStyle/>
        <a:p>
          <a:endParaRPr lang="ru-RU"/>
        </a:p>
      </dgm:t>
    </dgm:pt>
    <dgm:pt modelId="{B50C2196-D17D-44E7-A719-AD67B568EE8B}">
      <dgm:prSet phldrT="[Текст]" custT="1"/>
      <dgm:spPr/>
      <dgm:t>
        <a:bodyPr/>
        <a:lstStyle/>
        <a:p>
          <a:r>
            <a:rPr lang="ru-RU" sz="2600" b="1" dirty="0" smtClean="0">
              <a:solidFill>
                <a:srgbClr val="C00000"/>
              </a:solidFill>
            </a:rPr>
            <a:t>Неправильное исчисление суммы налога, подлежащей уплате в бюджет</a:t>
          </a:r>
          <a:endParaRPr lang="ru-RU" sz="2600" b="1" dirty="0">
            <a:solidFill>
              <a:srgbClr val="C00000"/>
            </a:solidFill>
          </a:endParaRPr>
        </a:p>
      </dgm:t>
    </dgm:pt>
    <dgm:pt modelId="{1AB638CA-6E27-4000-BC7C-A3E679305EEC}" type="parTrans" cxnId="{5E02313A-C58D-4CE4-95E4-A7D16EAFE28D}">
      <dgm:prSet/>
      <dgm:spPr/>
      <dgm:t>
        <a:bodyPr/>
        <a:lstStyle/>
        <a:p>
          <a:endParaRPr lang="ru-RU"/>
        </a:p>
      </dgm:t>
    </dgm:pt>
    <dgm:pt modelId="{AABBF783-B8F5-4145-A6A9-ADA551B8C045}" type="sibTrans" cxnId="{5E02313A-C58D-4CE4-95E4-A7D16EAFE28D}">
      <dgm:prSet/>
      <dgm:spPr/>
      <dgm:t>
        <a:bodyPr/>
        <a:lstStyle/>
        <a:p>
          <a:endParaRPr lang="ru-RU"/>
        </a:p>
      </dgm:t>
    </dgm:pt>
    <dgm:pt modelId="{40313B48-DCED-4500-805F-80049AB28C9F}">
      <dgm:prSet phldrT="[Текст]" custT="1"/>
      <dgm:spPr/>
      <dgm:t>
        <a:bodyPr/>
        <a:lstStyle/>
        <a:p>
          <a:r>
            <a:rPr lang="ru-RU" sz="2200" dirty="0" smtClean="0"/>
            <a:t>Занижение суммы полученного дохода </a:t>
          </a:r>
        </a:p>
        <a:p>
          <a:r>
            <a:rPr lang="ru-RU" sz="2200" dirty="0" smtClean="0"/>
            <a:t>(банк, ККТ)</a:t>
          </a:r>
          <a:endParaRPr lang="ru-RU" sz="2200" dirty="0"/>
        </a:p>
      </dgm:t>
    </dgm:pt>
    <dgm:pt modelId="{230B816D-D049-413D-9FBD-1F43339CAB80}" type="parTrans" cxnId="{B34F8494-D42A-4AC2-B117-63BF7837EDC6}">
      <dgm:prSet/>
      <dgm:spPr/>
      <dgm:t>
        <a:bodyPr/>
        <a:lstStyle/>
        <a:p>
          <a:endParaRPr lang="ru-RU"/>
        </a:p>
      </dgm:t>
    </dgm:pt>
    <dgm:pt modelId="{7D7E1042-AE8C-46CD-9ED1-EC1296754BA7}" type="sibTrans" cxnId="{B34F8494-D42A-4AC2-B117-63BF7837EDC6}">
      <dgm:prSet/>
      <dgm:spPr/>
      <dgm:t>
        <a:bodyPr/>
        <a:lstStyle/>
        <a:p>
          <a:endParaRPr lang="ru-RU"/>
        </a:p>
      </dgm:t>
    </dgm:pt>
    <dgm:pt modelId="{26CF22B9-5EB2-4702-BCE0-250ED0AB96FB}">
      <dgm:prSet phldrT="[Текст]" custT="1"/>
      <dgm:spPr/>
      <dgm:t>
        <a:bodyPr/>
        <a:lstStyle/>
        <a:p>
          <a:r>
            <a:rPr lang="ru-RU" sz="2000" dirty="0" smtClean="0"/>
            <a:t>Превышение установленных ограничений (выручка, численность, площадь и т.п.)</a:t>
          </a:r>
          <a:endParaRPr lang="ru-RU" sz="2000" dirty="0"/>
        </a:p>
      </dgm:t>
    </dgm:pt>
    <dgm:pt modelId="{8B6D8314-E947-45AB-A85F-B4092925AA22}" type="parTrans" cxnId="{51CC06F0-3E4F-4F2B-B0A4-636C7C2057A1}">
      <dgm:prSet/>
      <dgm:spPr/>
      <dgm:t>
        <a:bodyPr/>
        <a:lstStyle/>
        <a:p>
          <a:endParaRPr lang="ru-RU"/>
        </a:p>
      </dgm:t>
    </dgm:pt>
    <dgm:pt modelId="{297A2AD5-5540-4E0C-819F-2EE439A1A60C}" type="sibTrans" cxnId="{51CC06F0-3E4F-4F2B-B0A4-636C7C2057A1}">
      <dgm:prSet/>
      <dgm:spPr/>
      <dgm:t>
        <a:bodyPr/>
        <a:lstStyle/>
        <a:p>
          <a:endParaRPr lang="ru-RU"/>
        </a:p>
      </dgm:t>
    </dgm:pt>
    <dgm:pt modelId="{F29ED62B-77FC-4442-85B8-C84A160F715A}">
      <dgm:prSet phldrT="[Текст]" custT="1"/>
      <dgm:spPr/>
      <dgm:t>
        <a:bodyPr/>
        <a:lstStyle/>
        <a:p>
          <a:r>
            <a:rPr lang="ru-RU" sz="2200" dirty="0" smtClean="0"/>
            <a:t>Неправильная квалификация договорных отношений</a:t>
          </a:r>
          <a:endParaRPr lang="ru-RU" sz="2200" dirty="0"/>
        </a:p>
      </dgm:t>
    </dgm:pt>
    <dgm:pt modelId="{5DBC81EE-0A3F-4740-961F-B01521E69ED9}" type="parTrans" cxnId="{2EA9699B-350B-482B-8525-7A57E7054B56}">
      <dgm:prSet/>
      <dgm:spPr/>
      <dgm:t>
        <a:bodyPr/>
        <a:lstStyle/>
        <a:p>
          <a:endParaRPr lang="ru-RU"/>
        </a:p>
      </dgm:t>
    </dgm:pt>
    <dgm:pt modelId="{7CE60CD9-5891-4526-A6FD-46ABB3EF6B71}" type="sibTrans" cxnId="{2EA9699B-350B-482B-8525-7A57E7054B56}">
      <dgm:prSet/>
      <dgm:spPr/>
      <dgm:t>
        <a:bodyPr/>
        <a:lstStyle/>
        <a:p>
          <a:endParaRPr lang="ru-RU"/>
        </a:p>
      </dgm:t>
    </dgm:pt>
    <dgm:pt modelId="{454FF645-5FFB-4414-930B-22996B65052E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2200" dirty="0" smtClean="0"/>
            <a:t>Неверное применение ставки налога</a:t>
          </a:r>
          <a:endParaRPr lang="ru-RU" sz="2200" dirty="0"/>
        </a:p>
      </dgm:t>
    </dgm:pt>
    <dgm:pt modelId="{F27198D8-0302-46DD-B3A8-83C6700F5915}" type="sibTrans" cxnId="{72E6B0A7-8D8A-4BEF-8971-159BF407E88C}">
      <dgm:prSet/>
      <dgm:spPr/>
      <dgm:t>
        <a:bodyPr/>
        <a:lstStyle/>
        <a:p>
          <a:endParaRPr lang="ru-RU"/>
        </a:p>
      </dgm:t>
    </dgm:pt>
    <dgm:pt modelId="{39528F83-F648-4BF6-9B2D-073A06E06AB7}" type="parTrans" cxnId="{72E6B0A7-8D8A-4BEF-8971-159BF407E88C}">
      <dgm:prSet/>
      <dgm:spPr/>
      <dgm:t>
        <a:bodyPr/>
        <a:lstStyle/>
        <a:p>
          <a:endParaRPr lang="ru-RU"/>
        </a:p>
      </dgm:t>
    </dgm:pt>
    <dgm:pt modelId="{225FBA4B-1979-4B48-8718-7DACFE3F09A1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2200" dirty="0" smtClean="0"/>
            <a:t>Неправильное уменьшение суммы налога на сумму страховых взносов</a:t>
          </a:r>
          <a:endParaRPr lang="ru-RU" sz="2200" dirty="0"/>
        </a:p>
      </dgm:t>
    </dgm:pt>
    <dgm:pt modelId="{F6EEF4AC-4533-466D-BCFD-C51C56111049}" type="parTrans" cxnId="{5AEC9D8D-1ED2-409A-ACEC-7923E5C4D669}">
      <dgm:prSet/>
      <dgm:spPr/>
    </dgm:pt>
    <dgm:pt modelId="{D2F3012C-48F6-41F1-9A09-2FA8FA140482}" type="sibTrans" cxnId="{5AEC9D8D-1ED2-409A-ACEC-7923E5C4D669}">
      <dgm:prSet/>
      <dgm:spPr/>
    </dgm:pt>
    <dgm:pt modelId="{6B2D8D15-B154-4508-B937-9266B2051707}" type="pres">
      <dgm:prSet presAssocID="{0867E3C2-364E-43BC-8FD3-53FC6AB578D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21DEEE-90FE-4709-983C-60432431635C}" type="pres">
      <dgm:prSet presAssocID="{7C23DC9B-B5D9-4DF5-80E9-8E557B6C1135}" presName="compNode" presStyleCnt="0"/>
      <dgm:spPr/>
    </dgm:pt>
    <dgm:pt modelId="{581C9519-1118-442B-8D89-C498BBE61A43}" type="pres">
      <dgm:prSet presAssocID="{7C23DC9B-B5D9-4DF5-80E9-8E557B6C1135}" presName="aNode" presStyleLbl="bgShp" presStyleIdx="0" presStyleCnt="2"/>
      <dgm:spPr/>
      <dgm:t>
        <a:bodyPr/>
        <a:lstStyle/>
        <a:p>
          <a:endParaRPr lang="ru-RU"/>
        </a:p>
      </dgm:t>
    </dgm:pt>
    <dgm:pt modelId="{76A10D24-6030-4594-B175-3AE75EC5E69A}" type="pres">
      <dgm:prSet presAssocID="{7C23DC9B-B5D9-4DF5-80E9-8E557B6C1135}" presName="textNode" presStyleLbl="bgShp" presStyleIdx="0" presStyleCnt="2"/>
      <dgm:spPr/>
      <dgm:t>
        <a:bodyPr/>
        <a:lstStyle/>
        <a:p>
          <a:endParaRPr lang="ru-RU"/>
        </a:p>
      </dgm:t>
    </dgm:pt>
    <dgm:pt modelId="{AF01DBAC-C759-45A0-BDB2-651675534420}" type="pres">
      <dgm:prSet presAssocID="{7C23DC9B-B5D9-4DF5-80E9-8E557B6C1135}" presName="compChildNode" presStyleCnt="0"/>
      <dgm:spPr/>
    </dgm:pt>
    <dgm:pt modelId="{668DD55A-4F3C-4870-9785-E7A69F0A6813}" type="pres">
      <dgm:prSet presAssocID="{7C23DC9B-B5D9-4DF5-80E9-8E557B6C1135}" presName="theInnerList" presStyleCnt="0"/>
      <dgm:spPr/>
    </dgm:pt>
    <dgm:pt modelId="{5F8363E6-9337-45C0-877B-EA2AEE227E90}" type="pres">
      <dgm:prSet presAssocID="{FDB1617E-BB71-4730-B7B5-FAB619C2EBE9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417627-EE25-4BDD-BACC-1E8EE721C3FD}" type="pres">
      <dgm:prSet presAssocID="{FDB1617E-BB71-4730-B7B5-FAB619C2EBE9}" presName="aSpace2" presStyleCnt="0"/>
      <dgm:spPr/>
    </dgm:pt>
    <dgm:pt modelId="{DCCB14FF-5F54-466D-B8D9-0F32D8B0C172}" type="pres">
      <dgm:prSet presAssocID="{26CF22B9-5EB2-4702-BCE0-250ED0AB96FB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4B9-1623-4318-8903-6BA819EDC9C7}" type="pres">
      <dgm:prSet presAssocID="{26CF22B9-5EB2-4702-BCE0-250ED0AB96FB}" presName="aSpace2" presStyleCnt="0"/>
      <dgm:spPr/>
    </dgm:pt>
    <dgm:pt modelId="{A611313F-4A43-4636-8D0D-AD80A9CD4123}" type="pres">
      <dgm:prSet presAssocID="{F29ED62B-77FC-4442-85B8-C84A160F715A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DD619-D31B-44AF-9662-2F931C9BA76E}" type="pres">
      <dgm:prSet presAssocID="{7C23DC9B-B5D9-4DF5-80E9-8E557B6C1135}" presName="aSpace" presStyleCnt="0"/>
      <dgm:spPr/>
    </dgm:pt>
    <dgm:pt modelId="{84159F79-3A02-4F8B-96AF-E2C4943AB7FF}" type="pres">
      <dgm:prSet presAssocID="{B50C2196-D17D-44E7-A719-AD67B568EE8B}" presName="compNode" presStyleCnt="0"/>
      <dgm:spPr/>
    </dgm:pt>
    <dgm:pt modelId="{53684661-E3BC-4850-80C7-7303266367B9}" type="pres">
      <dgm:prSet presAssocID="{B50C2196-D17D-44E7-A719-AD67B568EE8B}" presName="aNode" presStyleLbl="bgShp" presStyleIdx="1" presStyleCnt="2"/>
      <dgm:spPr/>
      <dgm:t>
        <a:bodyPr/>
        <a:lstStyle/>
        <a:p>
          <a:endParaRPr lang="ru-RU"/>
        </a:p>
      </dgm:t>
    </dgm:pt>
    <dgm:pt modelId="{F8D63A4E-ADD6-49C7-A542-A17660909D49}" type="pres">
      <dgm:prSet presAssocID="{B50C2196-D17D-44E7-A719-AD67B568EE8B}" presName="textNode" presStyleLbl="bgShp" presStyleIdx="1" presStyleCnt="2"/>
      <dgm:spPr/>
      <dgm:t>
        <a:bodyPr/>
        <a:lstStyle/>
        <a:p>
          <a:endParaRPr lang="ru-RU"/>
        </a:p>
      </dgm:t>
    </dgm:pt>
    <dgm:pt modelId="{9B00E5FD-082A-4542-B4A6-BEEE3C48D192}" type="pres">
      <dgm:prSet presAssocID="{B50C2196-D17D-44E7-A719-AD67B568EE8B}" presName="compChildNode" presStyleCnt="0"/>
      <dgm:spPr/>
    </dgm:pt>
    <dgm:pt modelId="{60DC41D0-228D-4094-ADAF-553F927E3EC9}" type="pres">
      <dgm:prSet presAssocID="{B50C2196-D17D-44E7-A719-AD67B568EE8B}" presName="theInnerList" presStyleCnt="0"/>
      <dgm:spPr/>
    </dgm:pt>
    <dgm:pt modelId="{6C48E931-FDFF-444D-875B-21709FA80DF8}" type="pres">
      <dgm:prSet presAssocID="{40313B48-DCED-4500-805F-80049AB28C9F}" presName="childNode" presStyleLbl="node1" presStyleIdx="3" presStyleCnt="6" custScaleX="108610" custScaleY="105775" custLinFactNeighborX="0" custLinFactNeighborY="-7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15AFE-9D34-4C82-A96D-84A011725BDC}" type="pres">
      <dgm:prSet presAssocID="{40313B48-DCED-4500-805F-80049AB28C9F}" presName="aSpace2" presStyleCnt="0"/>
      <dgm:spPr/>
    </dgm:pt>
    <dgm:pt modelId="{B1EE6C06-F4FA-457F-A421-A7B64771D2F5}" type="pres">
      <dgm:prSet presAssocID="{454FF645-5FFB-4414-930B-22996B65052E}" presName="childNode" presStyleLbl="node1" presStyleIdx="4" presStyleCnt="6" custScaleX="108610" custScaleY="89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54B3CE-5C3A-476A-A45A-7D06E9C06ED4}" type="pres">
      <dgm:prSet presAssocID="{454FF645-5FFB-4414-930B-22996B65052E}" presName="aSpace2" presStyleCnt="0"/>
      <dgm:spPr/>
    </dgm:pt>
    <dgm:pt modelId="{644958AF-4D69-4068-B64A-24040611B83C}" type="pres">
      <dgm:prSet presAssocID="{225FBA4B-1979-4B48-8718-7DACFE3F09A1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758B99-95B3-403D-A0F4-F24FDDCC6EDC}" srcId="{7C23DC9B-B5D9-4DF5-80E9-8E557B6C1135}" destId="{FDB1617E-BB71-4730-B7B5-FAB619C2EBE9}" srcOrd="0" destOrd="0" parTransId="{1FFFE246-AA64-494C-85E1-9395E442B351}" sibTransId="{2C932417-2B61-4DF0-A220-558D7A905802}"/>
    <dgm:cxn modelId="{C3D579DE-F0A1-4D2B-8D2E-EC5F51A3AD90}" type="presOf" srcId="{225FBA4B-1979-4B48-8718-7DACFE3F09A1}" destId="{644958AF-4D69-4068-B64A-24040611B83C}" srcOrd="0" destOrd="0" presId="urn:microsoft.com/office/officeart/2005/8/layout/lProcess2"/>
    <dgm:cxn modelId="{7A552773-A7FE-4E8F-93E5-88E1D24C3117}" type="presOf" srcId="{F29ED62B-77FC-4442-85B8-C84A160F715A}" destId="{A611313F-4A43-4636-8D0D-AD80A9CD4123}" srcOrd="0" destOrd="0" presId="urn:microsoft.com/office/officeart/2005/8/layout/lProcess2"/>
    <dgm:cxn modelId="{5AEC9D8D-1ED2-409A-ACEC-7923E5C4D669}" srcId="{B50C2196-D17D-44E7-A719-AD67B568EE8B}" destId="{225FBA4B-1979-4B48-8718-7DACFE3F09A1}" srcOrd="2" destOrd="0" parTransId="{F6EEF4AC-4533-466D-BCFD-C51C56111049}" sibTransId="{D2F3012C-48F6-41F1-9A09-2FA8FA140482}"/>
    <dgm:cxn modelId="{FA4EB67E-AF17-48B4-B3BD-4B51C3BC021F}" type="presOf" srcId="{7C23DC9B-B5D9-4DF5-80E9-8E557B6C1135}" destId="{581C9519-1118-442B-8D89-C498BBE61A43}" srcOrd="0" destOrd="0" presId="urn:microsoft.com/office/officeart/2005/8/layout/lProcess2"/>
    <dgm:cxn modelId="{51CC06F0-3E4F-4F2B-B0A4-636C7C2057A1}" srcId="{7C23DC9B-B5D9-4DF5-80E9-8E557B6C1135}" destId="{26CF22B9-5EB2-4702-BCE0-250ED0AB96FB}" srcOrd="1" destOrd="0" parTransId="{8B6D8314-E947-45AB-A85F-B4092925AA22}" sibTransId="{297A2AD5-5540-4E0C-819F-2EE439A1A60C}"/>
    <dgm:cxn modelId="{72F4151F-8BD7-46ED-A6DF-D652E043330C}" type="presOf" srcId="{40313B48-DCED-4500-805F-80049AB28C9F}" destId="{6C48E931-FDFF-444D-875B-21709FA80DF8}" srcOrd="0" destOrd="0" presId="urn:microsoft.com/office/officeart/2005/8/layout/lProcess2"/>
    <dgm:cxn modelId="{15CB8698-1DF6-4C8C-87E1-28A7B1EDEDAC}" type="presOf" srcId="{FDB1617E-BB71-4730-B7B5-FAB619C2EBE9}" destId="{5F8363E6-9337-45C0-877B-EA2AEE227E90}" srcOrd="0" destOrd="0" presId="urn:microsoft.com/office/officeart/2005/8/layout/lProcess2"/>
    <dgm:cxn modelId="{B34F8494-D42A-4AC2-B117-63BF7837EDC6}" srcId="{B50C2196-D17D-44E7-A719-AD67B568EE8B}" destId="{40313B48-DCED-4500-805F-80049AB28C9F}" srcOrd="0" destOrd="0" parTransId="{230B816D-D049-413D-9FBD-1F43339CAB80}" sibTransId="{7D7E1042-AE8C-46CD-9ED1-EC1296754BA7}"/>
    <dgm:cxn modelId="{CCBBC229-49F5-4391-AA81-4F5D63AD2638}" type="presOf" srcId="{7C23DC9B-B5D9-4DF5-80E9-8E557B6C1135}" destId="{76A10D24-6030-4594-B175-3AE75EC5E69A}" srcOrd="1" destOrd="0" presId="urn:microsoft.com/office/officeart/2005/8/layout/lProcess2"/>
    <dgm:cxn modelId="{719104DC-5700-4172-AEB0-6EF63BA1DAC9}" srcId="{0867E3C2-364E-43BC-8FD3-53FC6AB578D2}" destId="{7C23DC9B-B5D9-4DF5-80E9-8E557B6C1135}" srcOrd="0" destOrd="0" parTransId="{1A992DD8-51A8-4EE5-9303-9CF63B39A1E4}" sibTransId="{0ACBE6D8-297F-442A-A222-1FBAB46F4FBA}"/>
    <dgm:cxn modelId="{98CEC54F-1B5C-4489-82F6-0CED3E0B37C5}" type="presOf" srcId="{0867E3C2-364E-43BC-8FD3-53FC6AB578D2}" destId="{6B2D8D15-B154-4508-B937-9266B2051707}" srcOrd="0" destOrd="0" presId="urn:microsoft.com/office/officeart/2005/8/layout/lProcess2"/>
    <dgm:cxn modelId="{C76B3489-871C-4420-B3E9-6C7D23DB9A92}" type="presOf" srcId="{B50C2196-D17D-44E7-A719-AD67B568EE8B}" destId="{53684661-E3BC-4850-80C7-7303266367B9}" srcOrd="0" destOrd="0" presId="urn:microsoft.com/office/officeart/2005/8/layout/lProcess2"/>
    <dgm:cxn modelId="{73ACC082-0168-44BE-8E31-80A468D76415}" type="presOf" srcId="{454FF645-5FFB-4414-930B-22996B65052E}" destId="{B1EE6C06-F4FA-457F-A421-A7B64771D2F5}" srcOrd="0" destOrd="0" presId="urn:microsoft.com/office/officeart/2005/8/layout/lProcess2"/>
    <dgm:cxn modelId="{08CA4AD2-74F7-4167-A0D5-F4CCCD0EBD05}" type="presOf" srcId="{26CF22B9-5EB2-4702-BCE0-250ED0AB96FB}" destId="{DCCB14FF-5F54-466D-B8D9-0F32D8B0C172}" srcOrd="0" destOrd="0" presId="urn:microsoft.com/office/officeart/2005/8/layout/lProcess2"/>
    <dgm:cxn modelId="{5E02313A-C58D-4CE4-95E4-A7D16EAFE28D}" srcId="{0867E3C2-364E-43BC-8FD3-53FC6AB578D2}" destId="{B50C2196-D17D-44E7-A719-AD67B568EE8B}" srcOrd="1" destOrd="0" parTransId="{1AB638CA-6E27-4000-BC7C-A3E679305EEC}" sibTransId="{AABBF783-B8F5-4145-A6A9-ADA551B8C045}"/>
    <dgm:cxn modelId="{4328CD31-A5E2-4092-9DA1-E4E410428ED3}" type="presOf" srcId="{B50C2196-D17D-44E7-A719-AD67B568EE8B}" destId="{F8D63A4E-ADD6-49C7-A542-A17660909D49}" srcOrd="1" destOrd="0" presId="urn:microsoft.com/office/officeart/2005/8/layout/lProcess2"/>
    <dgm:cxn modelId="{2EA9699B-350B-482B-8525-7A57E7054B56}" srcId="{7C23DC9B-B5D9-4DF5-80E9-8E557B6C1135}" destId="{F29ED62B-77FC-4442-85B8-C84A160F715A}" srcOrd="2" destOrd="0" parTransId="{5DBC81EE-0A3F-4740-961F-B01521E69ED9}" sibTransId="{7CE60CD9-5891-4526-A6FD-46ABB3EF6B71}"/>
    <dgm:cxn modelId="{72E6B0A7-8D8A-4BEF-8971-159BF407E88C}" srcId="{B50C2196-D17D-44E7-A719-AD67B568EE8B}" destId="{454FF645-5FFB-4414-930B-22996B65052E}" srcOrd="1" destOrd="0" parTransId="{39528F83-F648-4BF6-9B2D-073A06E06AB7}" sibTransId="{F27198D8-0302-46DD-B3A8-83C6700F5915}"/>
    <dgm:cxn modelId="{61E3EA78-F4E4-451B-823D-A32A7197994E}" type="presParOf" srcId="{6B2D8D15-B154-4508-B937-9266B2051707}" destId="{1321DEEE-90FE-4709-983C-60432431635C}" srcOrd="0" destOrd="0" presId="urn:microsoft.com/office/officeart/2005/8/layout/lProcess2"/>
    <dgm:cxn modelId="{E1DED098-19C1-4385-A91D-992909669D80}" type="presParOf" srcId="{1321DEEE-90FE-4709-983C-60432431635C}" destId="{581C9519-1118-442B-8D89-C498BBE61A43}" srcOrd="0" destOrd="0" presId="urn:microsoft.com/office/officeart/2005/8/layout/lProcess2"/>
    <dgm:cxn modelId="{1A5675B1-7D8D-4D9A-8AD4-FACDC86A523B}" type="presParOf" srcId="{1321DEEE-90FE-4709-983C-60432431635C}" destId="{76A10D24-6030-4594-B175-3AE75EC5E69A}" srcOrd="1" destOrd="0" presId="urn:microsoft.com/office/officeart/2005/8/layout/lProcess2"/>
    <dgm:cxn modelId="{B4A62697-4BFC-4F5C-A7D8-C4FBB7D9EC5F}" type="presParOf" srcId="{1321DEEE-90FE-4709-983C-60432431635C}" destId="{AF01DBAC-C759-45A0-BDB2-651675534420}" srcOrd="2" destOrd="0" presId="urn:microsoft.com/office/officeart/2005/8/layout/lProcess2"/>
    <dgm:cxn modelId="{1AA9F71A-5B17-4276-9361-FB3AAAB4B73D}" type="presParOf" srcId="{AF01DBAC-C759-45A0-BDB2-651675534420}" destId="{668DD55A-4F3C-4870-9785-E7A69F0A6813}" srcOrd="0" destOrd="0" presId="urn:microsoft.com/office/officeart/2005/8/layout/lProcess2"/>
    <dgm:cxn modelId="{41205CC6-239B-4A50-B9BE-7F08D7494E34}" type="presParOf" srcId="{668DD55A-4F3C-4870-9785-E7A69F0A6813}" destId="{5F8363E6-9337-45C0-877B-EA2AEE227E90}" srcOrd="0" destOrd="0" presId="urn:microsoft.com/office/officeart/2005/8/layout/lProcess2"/>
    <dgm:cxn modelId="{657B8E7B-CCF6-41FA-A1C2-C771FF9141B8}" type="presParOf" srcId="{668DD55A-4F3C-4870-9785-E7A69F0A6813}" destId="{6B417627-EE25-4BDD-BACC-1E8EE721C3FD}" srcOrd="1" destOrd="0" presId="urn:microsoft.com/office/officeart/2005/8/layout/lProcess2"/>
    <dgm:cxn modelId="{95774388-8B58-4AD9-AC1F-4A7729E2318F}" type="presParOf" srcId="{668DD55A-4F3C-4870-9785-E7A69F0A6813}" destId="{DCCB14FF-5F54-466D-B8D9-0F32D8B0C172}" srcOrd="2" destOrd="0" presId="urn:microsoft.com/office/officeart/2005/8/layout/lProcess2"/>
    <dgm:cxn modelId="{F1503C80-5C21-437A-84C7-8DA663E81D20}" type="presParOf" srcId="{668DD55A-4F3C-4870-9785-E7A69F0A6813}" destId="{1684C4B9-1623-4318-8903-6BA819EDC9C7}" srcOrd="3" destOrd="0" presId="urn:microsoft.com/office/officeart/2005/8/layout/lProcess2"/>
    <dgm:cxn modelId="{36F23167-3402-4CC6-BCB7-D0B522689414}" type="presParOf" srcId="{668DD55A-4F3C-4870-9785-E7A69F0A6813}" destId="{A611313F-4A43-4636-8D0D-AD80A9CD4123}" srcOrd="4" destOrd="0" presId="urn:microsoft.com/office/officeart/2005/8/layout/lProcess2"/>
    <dgm:cxn modelId="{B22C8C01-1EF8-4182-931A-AF895A630054}" type="presParOf" srcId="{6B2D8D15-B154-4508-B937-9266B2051707}" destId="{494DD619-D31B-44AF-9662-2F931C9BA76E}" srcOrd="1" destOrd="0" presId="urn:microsoft.com/office/officeart/2005/8/layout/lProcess2"/>
    <dgm:cxn modelId="{5F672799-AAB3-4319-B067-574C955FA0CC}" type="presParOf" srcId="{6B2D8D15-B154-4508-B937-9266B2051707}" destId="{84159F79-3A02-4F8B-96AF-E2C4943AB7FF}" srcOrd="2" destOrd="0" presId="urn:microsoft.com/office/officeart/2005/8/layout/lProcess2"/>
    <dgm:cxn modelId="{FE7B8255-5760-423D-AFAD-E6EAF80C6624}" type="presParOf" srcId="{84159F79-3A02-4F8B-96AF-E2C4943AB7FF}" destId="{53684661-E3BC-4850-80C7-7303266367B9}" srcOrd="0" destOrd="0" presId="urn:microsoft.com/office/officeart/2005/8/layout/lProcess2"/>
    <dgm:cxn modelId="{E8526CC9-B3DC-43AD-9162-CE8C2B577042}" type="presParOf" srcId="{84159F79-3A02-4F8B-96AF-E2C4943AB7FF}" destId="{F8D63A4E-ADD6-49C7-A542-A17660909D49}" srcOrd="1" destOrd="0" presId="urn:microsoft.com/office/officeart/2005/8/layout/lProcess2"/>
    <dgm:cxn modelId="{788C5B6A-DBCD-432A-9402-A9367D99DA14}" type="presParOf" srcId="{84159F79-3A02-4F8B-96AF-E2C4943AB7FF}" destId="{9B00E5FD-082A-4542-B4A6-BEEE3C48D192}" srcOrd="2" destOrd="0" presId="urn:microsoft.com/office/officeart/2005/8/layout/lProcess2"/>
    <dgm:cxn modelId="{546A24E7-E458-4626-B769-67E513C5003E}" type="presParOf" srcId="{9B00E5FD-082A-4542-B4A6-BEEE3C48D192}" destId="{60DC41D0-228D-4094-ADAF-553F927E3EC9}" srcOrd="0" destOrd="0" presId="urn:microsoft.com/office/officeart/2005/8/layout/lProcess2"/>
    <dgm:cxn modelId="{805878EC-23C7-41E4-857C-67056AD7B131}" type="presParOf" srcId="{60DC41D0-228D-4094-ADAF-553F927E3EC9}" destId="{6C48E931-FDFF-444D-875B-21709FA80DF8}" srcOrd="0" destOrd="0" presId="urn:microsoft.com/office/officeart/2005/8/layout/lProcess2"/>
    <dgm:cxn modelId="{044EC4AD-DFD8-4300-9672-F61263EA9264}" type="presParOf" srcId="{60DC41D0-228D-4094-ADAF-553F927E3EC9}" destId="{D9B15AFE-9D34-4C82-A96D-84A011725BDC}" srcOrd="1" destOrd="0" presId="urn:microsoft.com/office/officeart/2005/8/layout/lProcess2"/>
    <dgm:cxn modelId="{36C0B1A9-8EEE-4DB7-BAAB-B04A21281757}" type="presParOf" srcId="{60DC41D0-228D-4094-ADAF-553F927E3EC9}" destId="{B1EE6C06-F4FA-457F-A421-A7B64771D2F5}" srcOrd="2" destOrd="0" presId="urn:microsoft.com/office/officeart/2005/8/layout/lProcess2"/>
    <dgm:cxn modelId="{024979FF-E855-42C9-ADBE-A11E4D7C0930}" type="presParOf" srcId="{60DC41D0-228D-4094-ADAF-553F927E3EC9}" destId="{C854B3CE-5C3A-476A-A45A-7D06E9C06ED4}" srcOrd="3" destOrd="0" presId="urn:microsoft.com/office/officeart/2005/8/layout/lProcess2"/>
    <dgm:cxn modelId="{6F129573-57F2-4B85-BBD7-126EC4CA4B89}" type="presParOf" srcId="{60DC41D0-228D-4094-ADAF-553F927E3EC9}" destId="{644958AF-4D69-4068-B64A-24040611B83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67E3C2-364E-43BC-8FD3-53FC6AB578D2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23DC9B-B5D9-4DF5-80E9-8E557B6C1135}">
      <dgm:prSet phldrT="[Текст]" custT="1"/>
      <dgm:spPr/>
      <dgm:t>
        <a:bodyPr/>
        <a:lstStyle/>
        <a:p>
          <a:endParaRPr lang="ru-RU" sz="2600" b="1" dirty="0">
            <a:solidFill>
              <a:srgbClr val="C00000"/>
            </a:solidFill>
          </a:endParaRPr>
        </a:p>
      </dgm:t>
    </dgm:pt>
    <dgm:pt modelId="{1A992DD8-51A8-4EE5-9303-9CF63B39A1E4}" type="parTrans" cxnId="{719104DC-5700-4172-AEB0-6EF63BA1DAC9}">
      <dgm:prSet/>
      <dgm:spPr/>
      <dgm:t>
        <a:bodyPr/>
        <a:lstStyle/>
        <a:p>
          <a:endParaRPr lang="ru-RU"/>
        </a:p>
      </dgm:t>
    </dgm:pt>
    <dgm:pt modelId="{0ACBE6D8-297F-442A-A222-1FBAB46F4FBA}" type="sibTrans" cxnId="{719104DC-5700-4172-AEB0-6EF63BA1DAC9}">
      <dgm:prSet/>
      <dgm:spPr/>
      <dgm:t>
        <a:bodyPr/>
        <a:lstStyle/>
        <a:p>
          <a:endParaRPr lang="ru-RU"/>
        </a:p>
      </dgm:t>
    </dgm:pt>
    <dgm:pt modelId="{FDB1617E-BB71-4730-B7B5-FAB619C2EBE9}">
      <dgm:prSet phldrT="[Текст]" custT="1"/>
      <dgm:spPr/>
      <dgm:t>
        <a:bodyPr/>
        <a:lstStyle/>
        <a:p>
          <a:r>
            <a:rPr lang="ru-RU" sz="3000" dirty="0" smtClean="0"/>
            <a:t>УСН</a:t>
          </a:r>
          <a:endParaRPr lang="ru-RU" sz="3000" dirty="0"/>
        </a:p>
      </dgm:t>
    </dgm:pt>
    <dgm:pt modelId="{1FFFE246-AA64-494C-85E1-9395E442B351}" type="parTrans" cxnId="{C1758B99-95B3-403D-A0F4-F24FDDCC6EDC}">
      <dgm:prSet/>
      <dgm:spPr/>
      <dgm:t>
        <a:bodyPr/>
        <a:lstStyle/>
        <a:p>
          <a:endParaRPr lang="ru-RU"/>
        </a:p>
      </dgm:t>
    </dgm:pt>
    <dgm:pt modelId="{2C932417-2B61-4DF0-A220-558D7A905802}" type="sibTrans" cxnId="{C1758B99-95B3-403D-A0F4-F24FDDCC6EDC}">
      <dgm:prSet/>
      <dgm:spPr/>
      <dgm:t>
        <a:bodyPr/>
        <a:lstStyle/>
        <a:p>
          <a:endParaRPr lang="ru-RU"/>
        </a:p>
      </dgm:t>
    </dgm:pt>
    <dgm:pt modelId="{B50C2196-D17D-44E7-A719-AD67B568EE8B}">
      <dgm:prSet phldrT="[Текст]" custT="1"/>
      <dgm:spPr/>
      <dgm:t>
        <a:bodyPr/>
        <a:lstStyle/>
        <a:p>
          <a:endParaRPr lang="ru-RU" sz="2600" b="1" dirty="0">
            <a:solidFill>
              <a:srgbClr val="C00000"/>
            </a:solidFill>
          </a:endParaRPr>
        </a:p>
      </dgm:t>
    </dgm:pt>
    <dgm:pt modelId="{1AB638CA-6E27-4000-BC7C-A3E679305EEC}" type="parTrans" cxnId="{5E02313A-C58D-4CE4-95E4-A7D16EAFE28D}">
      <dgm:prSet/>
      <dgm:spPr/>
      <dgm:t>
        <a:bodyPr/>
        <a:lstStyle/>
        <a:p>
          <a:endParaRPr lang="ru-RU"/>
        </a:p>
      </dgm:t>
    </dgm:pt>
    <dgm:pt modelId="{AABBF783-B8F5-4145-A6A9-ADA551B8C045}" type="sibTrans" cxnId="{5E02313A-C58D-4CE4-95E4-A7D16EAFE28D}">
      <dgm:prSet/>
      <dgm:spPr/>
      <dgm:t>
        <a:bodyPr/>
        <a:lstStyle/>
        <a:p>
          <a:endParaRPr lang="ru-RU"/>
        </a:p>
      </dgm:t>
    </dgm:pt>
    <dgm:pt modelId="{300C31AC-8C90-4607-B1A8-EFCB785B03F2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ru-RU" sz="2000" dirty="0" smtClean="0"/>
            <a:t>- Превышение дохода (2,4 млн. руб.)</a:t>
          </a:r>
        </a:p>
        <a:p>
          <a:pPr algn="l"/>
          <a:r>
            <a:rPr lang="ru-RU" sz="2000" dirty="0" smtClean="0"/>
            <a:t>- Совмещение </a:t>
          </a:r>
          <a:r>
            <a:rPr lang="ru-RU" sz="2000" dirty="0" err="1" smtClean="0"/>
            <a:t>спецрежимов</a:t>
          </a:r>
          <a:endParaRPr lang="ru-RU" sz="2000" dirty="0" smtClean="0"/>
        </a:p>
        <a:p>
          <a:pPr algn="l"/>
          <a:r>
            <a:rPr lang="ru-RU" sz="2000" dirty="0" smtClean="0"/>
            <a:t>- Перепродажа товаров</a:t>
          </a:r>
          <a:endParaRPr lang="ru-RU" sz="2000" dirty="0"/>
        </a:p>
      </dgm:t>
    </dgm:pt>
    <dgm:pt modelId="{7C0FE1A7-42BA-4519-8877-BF2D66AD4B32}" type="parTrans" cxnId="{EE6D992D-706E-40C5-8D64-E47AA8BB3D7A}">
      <dgm:prSet/>
      <dgm:spPr/>
      <dgm:t>
        <a:bodyPr/>
        <a:lstStyle/>
        <a:p>
          <a:endParaRPr lang="ru-RU"/>
        </a:p>
      </dgm:t>
    </dgm:pt>
    <dgm:pt modelId="{B107835C-BEF3-4F92-A269-1AD1E96BB8A3}" type="sibTrans" cxnId="{EE6D992D-706E-40C5-8D64-E47AA8BB3D7A}">
      <dgm:prSet/>
      <dgm:spPr/>
      <dgm:t>
        <a:bodyPr/>
        <a:lstStyle/>
        <a:p>
          <a:endParaRPr lang="ru-RU"/>
        </a:p>
      </dgm:t>
    </dgm:pt>
    <dgm:pt modelId="{26CF22B9-5EB2-4702-BCE0-250ED0AB96FB}">
      <dgm:prSet phldrT="[Текст]" custT="1"/>
      <dgm:spPr/>
      <dgm:t>
        <a:bodyPr/>
        <a:lstStyle/>
        <a:p>
          <a:r>
            <a:rPr lang="ru-RU" sz="3000" dirty="0" smtClean="0"/>
            <a:t>ЕСХН</a:t>
          </a:r>
          <a:endParaRPr lang="ru-RU" sz="3000" dirty="0"/>
        </a:p>
      </dgm:t>
    </dgm:pt>
    <dgm:pt modelId="{8B6D8314-E947-45AB-A85F-B4092925AA22}" type="parTrans" cxnId="{51CC06F0-3E4F-4F2B-B0A4-636C7C2057A1}">
      <dgm:prSet/>
      <dgm:spPr/>
      <dgm:t>
        <a:bodyPr/>
        <a:lstStyle/>
        <a:p>
          <a:endParaRPr lang="ru-RU"/>
        </a:p>
      </dgm:t>
    </dgm:pt>
    <dgm:pt modelId="{297A2AD5-5540-4E0C-819F-2EE439A1A60C}" type="sibTrans" cxnId="{51CC06F0-3E4F-4F2B-B0A4-636C7C2057A1}">
      <dgm:prSet/>
      <dgm:spPr/>
      <dgm:t>
        <a:bodyPr/>
        <a:lstStyle/>
        <a:p>
          <a:endParaRPr lang="ru-RU"/>
        </a:p>
      </dgm:t>
    </dgm:pt>
    <dgm:pt modelId="{F29ED62B-77FC-4442-85B8-C84A160F715A}">
      <dgm:prSet phldrT="[Текст]" custT="1"/>
      <dgm:spPr/>
      <dgm:t>
        <a:bodyPr/>
        <a:lstStyle/>
        <a:p>
          <a:r>
            <a:rPr lang="ru-RU" sz="3000" dirty="0" smtClean="0"/>
            <a:t>НПД</a:t>
          </a:r>
          <a:endParaRPr lang="ru-RU" sz="3000" dirty="0"/>
        </a:p>
      </dgm:t>
    </dgm:pt>
    <dgm:pt modelId="{5DBC81EE-0A3F-4740-961F-B01521E69ED9}" type="parTrans" cxnId="{2EA9699B-350B-482B-8525-7A57E7054B56}">
      <dgm:prSet/>
      <dgm:spPr/>
      <dgm:t>
        <a:bodyPr/>
        <a:lstStyle/>
        <a:p>
          <a:endParaRPr lang="ru-RU"/>
        </a:p>
      </dgm:t>
    </dgm:pt>
    <dgm:pt modelId="{7CE60CD9-5891-4526-A6FD-46ABB3EF6B71}" type="sibTrans" cxnId="{2EA9699B-350B-482B-8525-7A57E7054B56}">
      <dgm:prSet/>
      <dgm:spPr/>
      <dgm:t>
        <a:bodyPr/>
        <a:lstStyle/>
        <a:p>
          <a:endParaRPr lang="ru-RU"/>
        </a:p>
      </dgm:t>
    </dgm:pt>
    <dgm:pt modelId="{454FF645-5FFB-4414-930B-22996B65052E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ru-RU" sz="2000" dirty="0" smtClean="0"/>
            <a:t>- Несоблюдение доли доходов от реализации сельхоз продукции (70%) в </a:t>
          </a:r>
          <a:r>
            <a:rPr lang="ru-RU" sz="2000" dirty="0" err="1" smtClean="0"/>
            <a:t>т.ч</a:t>
          </a:r>
          <a:r>
            <a:rPr lang="ru-RU" sz="2000" dirty="0" smtClean="0"/>
            <a:t>. представление «нулевых» деклараций </a:t>
          </a:r>
          <a:endParaRPr lang="ru-RU" sz="2000" dirty="0"/>
        </a:p>
      </dgm:t>
    </dgm:pt>
    <dgm:pt modelId="{39528F83-F648-4BF6-9B2D-073A06E06AB7}" type="parTrans" cxnId="{72E6B0A7-8D8A-4BEF-8971-159BF407E88C}">
      <dgm:prSet/>
      <dgm:spPr/>
      <dgm:t>
        <a:bodyPr/>
        <a:lstStyle/>
        <a:p>
          <a:endParaRPr lang="ru-RU"/>
        </a:p>
      </dgm:t>
    </dgm:pt>
    <dgm:pt modelId="{F27198D8-0302-46DD-B3A8-83C6700F5915}" type="sibTrans" cxnId="{72E6B0A7-8D8A-4BEF-8971-159BF407E88C}">
      <dgm:prSet/>
      <dgm:spPr/>
      <dgm:t>
        <a:bodyPr/>
        <a:lstStyle/>
        <a:p>
          <a:endParaRPr lang="ru-RU"/>
        </a:p>
      </dgm:t>
    </dgm:pt>
    <dgm:pt modelId="{CE2CA270-11B8-4AF8-9ED4-6BF36AB65DAC}">
      <dgm:prSet phldrT="[Текст]" custT="1"/>
      <dgm:spPr/>
      <dgm:t>
        <a:bodyPr/>
        <a:lstStyle/>
        <a:p>
          <a:r>
            <a:rPr lang="ru-RU" sz="3000" dirty="0" smtClean="0"/>
            <a:t>ПСН</a:t>
          </a:r>
          <a:endParaRPr lang="ru-RU" sz="3000" dirty="0"/>
        </a:p>
      </dgm:t>
    </dgm:pt>
    <dgm:pt modelId="{EBFE8029-467B-44C9-8DF1-9B5083494C30}" type="parTrans" cxnId="{E5EB0CDA-CD1A-43A1-ABBC-A4D900CF66F8}">
      <dgm:prSet/>
      <dgm:spPr/>
      <dgm:t>
        <a:bodyPr/>
        <a:lstStyle/>
        <a:p>
          <a:endParaRPr lang="ru-RU"/>
        </a:p>
      </dgm:t>
    </dgm:pt>
    <dgm:pt modelId="{C7D6EDD5-DE84-4084-902C-40E65F8B3A53}" type="sibTrans" cxnId="{E5EB0CDA-CD1A-43A1-ABBC-A4D900CF66F8}">
      <dgm:prSet/>
      <dgm:spPr/>
      <dgm:t>
        <a:bodyPr/>
        <a:lstStyle/>
        <a:p>
          <a:endParaRPr lang="ru-RU"/>
        </a:p>
      </dgm:t>
    </dgm:pt>
    <dgm:pt modelId="{3D3CE10C-CBA8-4F04-AF3F-826595CD69A0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ru-RU" sz="2000" dirty="0" smtClean="0"/>
            <a:t>- Превышение дохода (60 млн. руб.)</a:t>
          </a:r>
        </a:p>
        <a:p>
          <a:pPr algn="l"/>
          <a:r>
            <a:rPr lang="ru-RU" sz="2000" dirty="0" smtClean="0"/>
            <a:t>- Превышение численности работников (15 чел.)</a:t>
          </a:r>
        </a:p>
        <a:p>
          <a:pPr algn="l"/>
          <a:r>
            <a:rPr lang="ru-RU" sz="2000" dirty="0" smtClean="0"/>
            <a:t>- Реализация отдельных групп маркированных товаров</a:t>
          </a:r>
          <a:endParaRPr lang="ru-RU" sz="2000" dirty="0"/>
        </a:p>
      </dgm:t>
    </dgm:pt>
    <dgm:pt modelId="{2A8F32F7-676A-4E31-B18F-95732FC57400}" type="parTrans" cxnId="{A04206EB-2C6B-430F-8C5B-8397F94393E2}">
      <dgm:prSet/>
      <dgm:spPr/>
      <dgm:t>
        <a:bodyPr/>
        <a:lstStyle/>
        <a:p>
          <a:endParaRPr lang="ru-RU"/>
        </a:p>
      </dgm:t>
    </dgm:pt>
    <dgm:pt modelId="{0D58D979-111B-4B2B-8398-1C261C24FD53}" type="sibTrans" cxnId="{A04206EB-2C6B-430F-8C5B-8397F94393E2}">
      <dgm:prSet/>
      <dgm:spPr/>
      <dgm:t>
        <a:bodyPr/>
        <a:lstStyle/>
        <a:p>
          <a:endParaRPr lang="ru-RU"/>
        </a:p>
      </dgm:t>
    </dgm:pt>
    <dgm:pt modelId="{40313B48-DCED-4500-805F-80049AB28C9F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ru-RU" sz="2200" dirty="0" smtClean="0"/>
            <a:t>- </a:t>
          </a:r>
          <a:r>
            <a:rPr lang="ru-RU" sz="2000" dirty="0" smtClean="0"/>
            <a:t>Превышение дохода (200 млн. руб.)</a:t>
          </a:r>
        </a:p>
        <a:p>
          <a:pPr algn="l"/>
          <a:r>
            <a:rPr lang="ru-RU" sz="2000" dirty="0" smtClean="0"/>
            <a:t>- Превышение численности работников (130 чел.)</a:t>
          </a:r>
        </a:p>
        <a:p>
          <a:pPr algn="l"/>
          <a:r>
            <a:rPr lang="ru-RU" sz="2000" dirty="0" smtClean="0"/>
            <a:t>- Открытие филиала</a:t>
          </a:r>
          <a:endParaRPr lang="ru-RU" sz="2000" dirty="0"/>
        </a:p>
      </dgm:t>
    </dgm:pt>
    <dgm:pt modelId="{7D7E1042-AE8C-46CD-9ED1-EC1296754BA7}" type="sibTrans" cxnId="{B34F8494-D42A-4AC2-B117-63BF7837EDC6}">
      <dgm:prSet/>
      <dgm:spPr/>
      <dgm:t>
        <a:bodyPr/>
        <a:lstStyle/>
        <a:p>
          <a:endParaRPr lang="ru-RU"/>
        </a:p>
      </dgm:t>
    </dgm:pt>
    <dgm:pt modelId="{230B816D-D049-413D-9FBD-1F43339CAB80}" type="parTrans" cxnId="{B34F8494-D42A-4AC2-B117-63BF7837EDC6}">
      <dgm:prSet/>
      <dgm:spPr/>
      <dgm:t>
        <a:bodyPr/>
        <a:lstStyle/>
        <a:p>
          <a:endParaRPr lang="ru-RU"/>
        </a:p>
      </dgm:t>
    </dgm:pt>
    <dgm:pt modelId="{6B2D8D15-B154-4508-B937-9266B2051707}" type="pres">
      <dgm:prSet presAssocID="{0867E3C2-364E-43BC-8FD3-53FC6AB578D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21DEEE-90FE-4709-983C-60432431635C}" type="pres">
      <dgm:prSet presAssocID="{7C23DC9B-B5D9-4DF5-80E9-8E557B6C1135}" presName="compNode" presStyleCnt="0"/>
      <dgm:spPr/>
    </dgm:pt>
    <dgm:pt modelId="{581C9519-1118-442B-8D89-C498BBE61A43}" type="pres">
      <dgm:prSet presAssocID="{7C23DC9B-B5D9-4DF5-80E9-8E557B6C1135}" presName="aNode" presStyleLbl="bgShp" presStyleIdx="0" presStyleCnt="2" custScaleX="46957"/>
      <dgm:spPr/>
      <dgm:t>
        <a:bodyPr/>
        <a:lstStyle/>
        <a:p>
          <a:endParaRPr lang="ru-RU"/>
        </a:p>
      </dgm:t>
    </dgm:pt>
    <dgm:pt modelId="{76A10D24-6030-4594-B175-3AE75EC5E69A}" type="pres">
      <dgm:prSet presAssocID="{7C23DC9B-B5D9-4DF5-80E9-8E557B6C1135}" presName="textNode" presStyleLbl="bgShp" presStyleIdx="0" presStyleCnt="2"/>
      <dgm:spPr/>
      <dgm:t>
        <a:bodyPr/>
        <a:lstStyle/>
        <a:p>
          <a:endParaRPr lang="ru-RU"/>
        </a:p>
      </dgm:t>
    </dgm:pt>
    <dgm:pt modelId="{AF01DBAC-C759-45A0-BDB2-651675534420}" type="pres">
      <dgm:prSet presAssocID="{7C23DC9B-B5D9-4DF5-80E9-8E557B6C1135}" presName="compChildNode" presStyleCnt="0"/>
      <dgm:spPr/>
    </dgm:pt>
    <dgm:pt modelId="{668DD55A-4F3C-4870-9785-E7A69F0A6813}" type="pres">
      <dgm:prSet presAssocID="{7C23DC9B-B5D9-4DF5-80E9-8E557B6C1135}" presName="theInnerList" presStyleCnt="0"/>
      <dgm:spPr/>
    </dgm:pt>
    <dgm:pt modelId="{5F8363E6-9337-45C0-877B-EA2AEE227E90}" type="pres">
      <dgm:prSet presAssocID="{FDB1617E-BB71-4730-B7B5-FAB619C2EBE9}" presName="childNode" presStyleLbl="node1" presStyleIdx="0" presStyleCnt="8" custScaleX="57481" custLinFactY="-126115" custLinFactNeighborX="-73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417627-EE25-4BDD-BACC-1E8EE721C3FD}" type="pres">
      <dgm:prSet presAssocID="{FDB1617E-BB71-4730-B7B5-FAB619C2EBE9}" presName="aSpace2" presStyleCnt="0"/>
      <dgm:spPr/>
    </dgm:pt>
    <dgm:pt modelId="{19B739A2-2C2D-4DC0-BC8D-4A86BC8A82FB}" type="pres">
      <dgm:prSet presAssocID="{CE2CA270-11B8-4AF8-9ED4-6BF36AB65DAC}" presName="childNode" presStyleLbl="node1" presStyleIdx="1" presStyleCnt="8" custScaleX="57481" custLinFactY="-100000" custLinFactNeighborX="-738" custLinFactNeighborY="-109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84EF4D-9EAA-43EB-8DA7-2685AEC33408}" type="pres">
      <dgm:prSet presAssocID="{CE2CA270-11B8-4AF8-9ED4-6BF36AB65DAC}" presName="aSpace2" presStyleCnt="0"/>
      <dgm:spPr/>
    </dgm:pt>
    <dgm:pt modelId="{DCCB14FF-5F54-466D-B8D9-0F32D8B0C172}" type="pres">
      <dgm:prSet presAssocID="{26CF22B9-5EB2-4702-BCE0-250ED0AB96FB}" presName="childNode" presStyleLbl="node1" presStyleIdx="2" presStyleCnt="8" custScaleX="61060" custLinFactY="-61524" custLinFactNeighborX="-73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4B9-1623-4318-8903-6BA819EDC9C7}" type="pres">
      <dgm:prSet presAssocID="{26CF22B9-5EB2-4702-BCE0-250ED0AB96FB}" presName="aSpace2" presStyleCnt="0"/>
      <dgm:spPr/>
    </dgm:pt>
    <dgm:pt modelId="{A611313F-4A43-4636-8D0D-AD80A9CD4123}" type="pres">
      <dgm:prSet presAssocID="{F29ED62B-77FC-4442-85B8-C84A160F715A}" presName="childNode" presStyleLbl="node1" presStyleIdx="3" presStyleCnt="8" custScaleX="59655" custLinFactY="-5181" custLinFactNeighborX="-73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DD619-D31B-44AF-9662-2F931C9BA76E}" type="pres">
      <dgm:prSet presAssocID="{7C23DC9B-B5D9-4DF5-80E9-8E557B6C1135}" presName="aSpace" presStyleCnt="0"/>
      <dgm:spPr/>
    </dgm:pt>
    <dgm:pt modelId="{84159F79-3A02-4F8B-96AF-E2C4943AB7FF}" type="pres">
      <dgm:prSet presAssocID="{B50C2196-D17D-44E7-A719-AD67B568EE8B}" presName="compNode" presStyleCnt="0"/>
      <dgm:spPr/>
    </dgm:pt>
    <dgm:pt modelId="{53684661-E3BC-4850-80C7-7303266367B9}" type="pres">
      <dgm:prSet presAssocID="{B50C2196-D17D-44E7-A719-AD67B568EE8B}" presName="aNode" presStyleLbl="bgShp" presStyleIdx="1" presStyleCnt="2" custScaleX="132536" custLinFactNeighborX="1589" custLinFactNeighborY="2383"/>
      <dgm:spPr/>
      <dgm:t>
        <a:bodyPr/>
        <a:lstStyle/>
        <a:p>
          <a:endParaRPr lang="ru-RU"/>
        </a:p>
      </dgm:t>
    </dgm:pt>
    <dgm:pt modelId="{F8D63A4E-ADD6-49C7-A542-A17660909D49}" type="pres">
      <dgm:prSet presAssocID="{B50C2196-D17D-44E7-A719-AD67B568EE8B}" presName="textNode" presStyleLbl="bgShp" presStyleIdx="1" presStyleCnt="2"/>
      <dgm:spPr/>
      <dgm:t>
        <a:bodyPr/>
        <a:lstStyle/>
        <a:p>
          <a:endParaRPr lang="ru-RU"/>
        </a:p>
      </dgm:t>
    </dgm:pt>
    <dgm:pt modelId="{9B00E5FD-082A-4542-B4A6-BEEE3C48D192}" type="pres">
      <dgm:prSet presAssocID="{B50C2196-D17D-44E7-A719-AD67B568EE8B}" presName="compChildNode" presStyleCnt="0"/>
      <dgm:spPr/>
    </dgm:pt>
    <dgm:pt modelId="{60DC41D0-228D-4094-ADAF-553F927E3EC9}" type="pres">
      <dgm:prSet presAssocID="{B50C2196-D17D-44E7-A719-AD67B568EE8B}" presName="theInnerList" presStyleCnt="0"/>
      <dgm:spPr/>
    </dgm:pt>
    <dgm:pt modelId="{6C48E931-FDFF-444D-875B-21709FA80DF8}" type="pres">
      <dgm:prSet presAssocID="{40313B48-DCED-4500-805F-80049AB28C9F}" presName="childNode" presStyleLbl="node1" presStyleIdx="4" presStyleCnt="8" custScaleX="160411" custScaleY="2000000" custLinFactY="-2538403" custLinFactNeighborX="-2513" custLinFactNeighborY="-26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15AFE-9D34-4C82-A96D-84A011725BDC}" type="pres">
      <dgm:prSet presAssocID="{40313B48-DCED-4500-805F-80049AB28C9F}" presName="aSpace2" presStyleCnt="0"/>
      <dgm:spPr/>
    </dgm:pt>
    <dgm:pt modelId="{CF53F0B7-B6D3-4E91-92FF-A59FAE271048}" type="pres">
      <dgm:prSet presAssocID="{3D3CE10C-CBA8-4F04-AF3F-826595CD69A0}" presName="childNode" presStyleLbl="node1" presStyleIdx="5" presStyleCnt="8" custScaleX="158425" custScaleY="2000000" custLinFactY="-1898635" custLinFactNeighborX="-858" custLinFactNeighborY="-19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ECBF38-F540-43FF-AEA7-C7E40E91A1C2}" type="pres">
      <dgm:prSet presAssocID="{3D3CE10C-CBA8-4F04-AF3F-826595CD69A0}" presName="aSpace2" presStyleCnt="0"/>
      <dgm:spPr/>
    </dgm:pt>
    <dgm:pt modelId="{B1EE6C06-F4FA-457F-A421-A7B64771D2F5}" type="pres">
      <dgm:prSet presAssocID="{454FF645-5FFB-4414-930B-22996B65052E}" presName="childNode" presStyleLbl="node1" presStyleIdx="6" presStyleCnt="8" custScaleX="158329" custScaleY="2000000" custLinFactY="-1243483" custLinFactNeighborX="925" custLinFactNeighborY="-1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54B3CE-5C3A-476A-A45A-7D06E9C06ED4}" type="pres">
      <dgm:prSet presAssocID="{454FF645-5FFB-4414-930B-22996B65052E}" presName="aSpace2" presStyleCnt="0"/>
      <dgm:spPr/>
    </dgm:pt>
    <dgm:pt modelId="{6439F2BD-3EE0-412F-AF12-828D7347AF5A}" type="pres">
      <dgm:prSet presAssocID="{300C31AC-8C90-4607-B1A8-EFCB785B03F2}" presName="childNode" presStyleLbl="node1" presStyleIdx="7" presStyleCnt="8" custScaleX="159071" custScaleY="2000000" custLinFactY="-343657" custLinFactNeighborX="1296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C02DC4-588D-46C8-A505-8AA0AA906921}" type="presOf" srcId="{40313B48-DCED-4500-805F-80049AB28C9F}" destId="{6C48E931-FDFF-444D-875B-21709FA80DF8}" srcOrd="0" destOrd="0" presId="urn:microsoft.com/office/officeart/2005/8/layout/lProcess2"/>
    <dgm:cxn modelId="{977F107B-5E36-4133-8C37-49F6DC62B6A0}" type="presOf" srcId="{7C23DC9B-B5D9-4DF5-80E9-8E557B6C1135}" destId="{581C9519-1118-442B-8D89-C498BBE61A43}" srcOrd="0" destOrd="0" presId="urn:microsoft.com/office/officeart/2005/8/layout/lProcess2"/>
    <dgm:cxn modelId="{09231AC1-3357-45D9-863C-CFDBF6E19C1D}" type="presOf" srcId="{CE2CA270-11B8-4AF8-9ED4-6BF36AB65DAC}" destId="{19B739A2-2C2D-4DC0-BC8D-4A86BC8A82FB}" srcOrd="0" destOrd="0" presId="urn:microsoft.com/office/officeart/2005/8/layout/lProcess2"/>
    <dgm:cxn modelId="{592F1D05-D39D-40E5-A7EA-603E0557C3B5}" type="presOf" srcId="{454FF645-5FFB-4414-930B-22996B65052E}" destId="{B1EE6C06-F4FA-457F-A421-A7B64771D2F5}" srcOrd="0" destOrd="0" presId="urn:microsoft.com/office/officeart/2005/8/layout/lProcess2"/>
    <dgm:cxn modelId="{EE6D992D-706E-40C5-8D64-E47AA8BB3D7A}" srcId="{B50C2196-D17D-44E7-A719-AD67B568EE8B}" destId="{300C31AC-8C90-4607-B1A8-EFCB785B03F2}" srcOrd="3" destOrd="0" parTransId="{7C0FE1A7-42BA-4519-8877-BF2D66AD4B32}" sibTransId="{B107835C-BEF3-4F92-A269-1AD1E96BB8A3}"/>
    <dgm:cxn modelId="{E5EB0CDA-CD1A-43A1-ABBC-A4D900CF66F8}" srcId="{7C23DC9B-B5D9-4DF5-80E9-8E557B6C1135}" destId="{CE2CA270-11B8-4AF8-9ED4-6BF36AB65DAC}" srcOrd="1" destOrd="0" parTransId="{EBFE8029-467B-44C9-8DF1-9B5083494C30}" sibTransId="{C7D6EDD5-DE84-4084-902C-40E65F8B3A53}"/>
    <dgm:cxn modelId="{DF1FFDBC-BD39-4492-AE31-6EBA297BDDFB}" type="presOf" srcId="{FDB1617E-BB71-4730-B7B5-FAB619C2EBE9}" destId="{5F8363E6-9337-45C0-877B-EA2AEE227E90}" srcOrd="0" destOrd="0" presId="urn:microsoft.com/office/officeart/2005/8/layout/lProcess2"/>
    <dgm:cxn modelId="{5E02313A-C58D-4CE4-95E4-A7D16EAFE28D}" srcId="{0867E3C2-364E-43BC-8FD3-53FC6AB578D2}" destId="{B50C2196-D17D-44E7-A719-AD67B568EE8B}" srcOrd="1" destOrd="0" parTransId="{1AB638CA-6E27-4000-BC7C-A3E679305EEC}" sibTransId="{AABBF783-B8F5-4145-A6A9-ADA551B8C045}"/>
    <dgm:cxn modelId="{A79D1573-84D3-4625-8F3D-45BB3EF28470}" type="presOf" srcId="{B50C2196-D17D-44E7-A719-AD67B568EE8B}" destId="{F8D63A4E-ADD6-49C7-A542-A17660909D49}" srcOrd="1" destOrd="0" presId="urn:microsoft.com/office/officeart/2005/8/layout/lProcess2"/>
    <dgm:cxn modelId="{A04206EB-2C6B-430F-8C5B-8397F94393E2}" srcId="{B50C2196-D17D-44E7-A719-AD67B568EE8B}" destId="{3D3CE10C-CBA8-4F04-AF3F-826595CD69A0}" srcOrd="1" destOrd="0" parTransId="{2A8F32F7-676A-4E31-B18F-95732FC57400}" sibTransId="{0D58D979-111B-4B2B-8398-1C261C24FD53}"/>
    <dgm:cxn modelId="{2EA9699B-350B-482B-8525-7A57E7054B56}" srcId="{7C23DC9B-B5D9-4DF5-80E9-8E557B6C1135}" destId="{F29ED62B-77FC-4442-85B8-C84A160F715A}" srcOrd="3" destOrd="0" parTransId="{5DBC81EE-0A3F-4740-961F-B01521E69ED9}" sibTransId="{7CE60CD9-5891-4526-A6FD-46ABB3EF6B71}"/>
    <dgm:cxn modelId="{B34F8494-D42A-4AC2-B117-63BF7837EDC6}" srcId="{B50C2196-D17D-44E7-A719-AD67B568EE8B}" destId="{40313B48-DCED-4500-805F-80049AB28C9F}" srcOrd="0" destOrd="0" parTransId="{230B816D-D049-413D-9FBD-1F43339CAB80}" sibTransId="{7D7E1042-AE8C-46CD-9ED1-EC1296754BA7}"/>
    <dgm:cxn modelId="{412907FC-32C4-4ECB-9350-3B89283BCBEC}" type="presOf" srcId="{7C23DC9B-B5D9-4DF5-80E9-8E557B6C1135}" destId="{76A10D24-6030-4594-B175-3AE75EC5E69A}" srcOrd="1" destOrd="0" presId="urn:microsoft.com/office/officeart/2005/8/layout/lProcess2"/>
    <dgm:cxn modelId="{8E90A7F1-F071-4F85-8517-0845C081A312}" type="presOf" srcId="{F29ED62B-77FC-4442-85B8-C84A160F715A}" destId="{A611313F-4A43-4636-8D0D-AD80A9CD4123}" srcOrd="0" destOrd="0" presId="urn:microsoft.com/office/officeart/2005/8/layout/lProcess2"/>
    <dgm:cxn modelId="{9E0D57A8-35AA-4A26-BFC3-7055FE43FD57}" type="presOf" srcId="{3D3CE10C-CBA8-4F04-AF3F-826595CD69A0}" destId="{CF53F0B7-B6D3-4E91-92FF-A59FAE271048}" srcOrd="0" destOrd="0" presId="urn:microsoft.com/office/officeart/2005/8/layout/lProcess2"/>
    <dgm:cxn modelId="{ABF3142D-A31A-453A-8051-AC0DE6576455}" type="presOf" srcId="{26CF22B9-5EB2-4702-BCE0-250ED0AB96FB}" destId="{DCCB14FF-5F54-466D-B8D9-0F32D8B0C172}" srcOrd="0" destOrd="0" presId="urn:microsoft.com/office/officeart/2005/8/layout/lProcess2"/>
    <dgm:cxn modelId="{74A1C922-FF81-41C6-9479-916F8DB6721C}" type="presOf" srcId="{0867E3C2-364E-43BC-8FD3-53FC6AB578D2}" destId="{6B2D8D15-B154-4508-B937-9266B2051707}" srcOrd="0" destOrd="0" presId="urn:microsoft.com/office/officeart/2005/8/layout/lProcess2"/>
    <dgm:cxn modelId="{72E6B0A7-8D8A-4BEF-8971-159BF407E88C}" srcId="{B50C2196-D17D-44E7-A719-AD67B568EE8B}" destId="{454FF645-5FFB-4414-930B-22996B65052E}" srcOrd="2" destOrd="0" parTransId="{39528F83-F648-4BF6-9B2D-073A06E06AB7}" sibTransId="{F27198D8-0302-46DD-B3A8-83C6700F5915}"/>
    <dgm:cxn modelId="{51CC06F0-3E4F-4F2B-B0A4-636C7C2057A1}" srcId="{7C23DC9B-B5D9-4DF5-80E9-8E557B6C1135}" destId="{26CF22B9-5EB2-4702-BCE0-250ED0AB96FB}" srcOrd="2" destOrd="0" parTransId="{8B6D8314-E947-45AB-A85F-B4092925AA22}" sibTransId="{297A2AD5-5540-4E0C-819F-2EE439A1A60C}"/>
    <dgm:cxn modelId="{E4606AA5-120A-4AFA-9327-D7047E425D54}" type="presOf" srcId="{B50C2196-D17D-44E7-A719-AD67B568EE8B}" destId="{53684661-E3BC-4850-80C7-7303266367B9}" srcOrd="0" destOrd="0" presId="urn:microsoft.com/office/officeart/2005/8/layout/lProcess2"/>
    <dgm:cxn modelId="{BE9E2499-960E-45B9-B206-AB0D140ADB57}" type="presOf" srcId="{300C31AC-8C90-4607-B1A8-EFCB785B03F2}" destId="{6439F2BD-3EE0-412F-AF12-828D7347AF5A}" srcOrd="0" destOrd="0" presId="urn:microsoft.com/office/officeart/2005/8/layout/lProcess2"/>
    <dgm:cxn modelId="{C1758B99-95B3-403D-A0F4-F24FDDCC6EDC}" srcId="{7C23DC9B-B5D9-4DF5-80E9-8E557B6C1135}" destId="{FDB1617E-BB71-4730-B7B5-FAB619C2EBE9}" srcOrd="0" destOrd="0" parTransId="{1FFFE246-AA64-494C-85E1-9395E442B351}" sibTransId="{2C932417-2B61-4DF0-A220-558D7A905802}"/>
    <dgm:cxn modelId="{719104DC-5700-4172-AEB0-6EF63BA1DAC9}" srcId="{0867E3C2-364E-43BC-8FD3-53FC6AB578D2}" destId="{7C23DC9B-B5D9-4DF5-80E9-8E557B6C1135}" srcOrd="0" destOrd="0" parTransId="{1A992DD8-51A8-4EE5-9303-9CF63B39A1E4}" sibTransId="{0ACBE6D8-297F-442A-A222-1FBAB46F4FBA}"/>
    <dgm:cxn modelId="{C899E15E-596A-457F-A436-BE6CEF4A3643}" type="presParOf" srcId="{6B2D8D15-B154-4508-B937-9266B2051707}" destId="{1321DEEE-90FE-4709-983C-60432431635C}" srcOrd="0" destOrd="0" presId="urn:microsoft.com/office/officeart/2005/8/layout/lProcess2"/>
    <dgm:cxn modelId="{333BAC7F-1994-404E-A68F-DC50BA54C5A7}" type="presParOf" srcId="{1321DEEE-90FE-4709-983C-60432431635C}" destId="{581C9519-1118-442B-8D89-C498BBE61A43}" srcOrd="0" destOrd="0" presId="urn:microsoft.com/office/officeart/2005/8/layout/lProcess2"/>
    <dgm:cxn modelId="{4A18E696-7F6E-469E-9B3D-6237647B9236}" type="presParOf" srcId="{1321DEEE-90FE-4709-983C-60432431635C}" destId="{76A10D24-6030-4594-B175-3AE75EC5E69A}" srcOrd="1" destOrd="0" presId="urn:microsoft.com/office/officeart/2005/8/layout/lProcess2"/>
    <dgm:cxn modelId="{83021DF9-2FC1-42A0-BCDE-F40EAEF29312}" type="presParOf" srcId="{1321DEEE-90FE-4709-983C-60432431635C}" destId="{AF01DBAC-C759-45A0-BDB2-651675534420}" srcOrd="2" destOrd="0" presId="urn:microsoft.com/office/officeart/2005/8/layout/lProcess2"/>
    <dgm:cxn modelId="{13240382-8AD0-4CBD-8A61-56F375336443}" type="presParOf" srcId="{AF01DBAC-C759-45A0-BDB2-651675534420}" destId="{668DD55A-4F3C-4870-9785-E7A69F0A6813}" srcOrd="0" destOrd="0" presId="urn:microsoft.com/office/officeart/2005/8/layout/lProcess2"/>
    <dgm:cxn modelId="{58795058-F37A-4115-8714-F91BB7521FCC}" type="presParOf" srcId="{668DD55A-4F3C-4870-9785-E7A69F0A6813}" destId="{5F8363E6-9337-45C0-877B-EA2AEE227E90}" srcOrd="0" destOrd="0" presId="urn:microsoft.com/office/officeart/2005/8/layout/lProcess2"/>
    <dgm:cxn modelId="{A2441B8C-B239-4A52-BBB1-2B6CEEF1AE28}" type="presParOf" srcId="{668DD55A-4F3C-4870-9785-E7A69F0A6813}" destId="{6B417627-EE25-4BDD-BACC-1E8EE721C3FD}" srcOrd="1" destOrd="0" presId="urn:microsoft.com/office/officeart/2005/8/layout/lProcess2"/>
    <dgm:cxn modelId="{A189E9FB-678E-440B-881A-FEA7542B8F13}" type="presParOf" srcId="{668DD55A-4F3C-4870-9785-E7A69F0A6813}" destId="{19B739A2-2C2D-4DC0-BC8D-4A86BC8A82FB}" srcOrd="2" destOrd="0" presId="urn:microsoft.com/office/officeart/2005/8/layout/lProcess2"/>
    <dgm:cxn modelId="{0D4DC5DE-8556-4B16-ACB9-6D7E4C37C591}" type="presParOf" srcId="{668DD55A-4F3C-4870-9785-E7A69F0A6813}" destId="{1784EF4D-9EAA-43EB-8DA7-2685AEC33408}" srcOrd="3" destOrd="0" presId="urn:microsoft.com/office/officeart/2005/8/layout/lProcess2"/>
    <dgm:cxn modelId="{98D2CD6A-2232-4FEC-9D1B-ABC3C5F55067}" type="presParOf" srcId="{668DD55A-4F3C-4870-9785-E7A69F0A6813}" destId="{DCCB14FF-5F54-466D-B8D9-0F32D8B0C172}" srcOrd="4" destOrd="0" presId="urn:microsoft.com/office/officeart/2005/8/layout/lProcess2"/>
    <dgm:cxn modelId="{75D5F93D-DD64-4753-AD74-772FA045B577}" type="presParOf" srcId="{668DD55A-4F3C-4870-9785-E7A69F0A6813}" destId="{1684C4B9-1623-4318-8903-6BA819EDC9C7}" srcOrd="5" destOrd="0" presId="urn:microsoft.com/office/officeart/2005/8/layout/lProcess2"/>
    <dgm:cxn modelId="{6E493CF5-0FFE-4CBC-B39E-8A6DF95BD328}" type="presParOf" srcId="{668DD55A-4F3C-4870-9785-E7A69F0A6813}" destId="{A611313F-4A43-4636-8D0D-AD80A9CD4123}" srcOrd="6" destOrd="0" presId="urn:microsoft.com/office/officeart/2005/8/layout/lProcess2"/>
    <dgm:cxn modelId="{7D632A12-D694-4E1F-92EA-3086C31FEAC1}" type="presParOf" srcId="{6B2D8D15-B154-4508-B937-9266B2051707}" destId="{494DD619-D31B-44AF-9662-2F931C9BA76E}" srcOrd="1" destOrd="0" presId="urn:microsoft.com/office/officeart/2005/8/layout/lProcess2"/>
    <dgm:cxn modelId="{75049751-9E6E-4280-AB73-2DAABBF068E4}" type="presParOf" srcId="{6B2D8D15-B154-4508-B937-9266B2051707}" destId="{84159F79-3A02-4F8B-96AF-E2C4943AB7FF}" srcOrd="2" destOrd="0" presId="urn:microsoft.com/office/officeart/2005/8/layout/lProcess2"/>
    <dgm:cxn modelId="{57798BF5-0B2D-4019-AA9B-DCE2A07E754B}" type="presParOf" srcId="{84159F79-3A02-4F8B-96AF-E2C4943AB7FF}" destId="{53684661-E3BC-4850-80C7-7303266367B9}" srcOrd="0" destOrd="0" presId="urn:microsoft.com/office/officeart/2005/8/layout/lProcess2"/>
    <dgm:cxn modelId="{6DFB7DDC-0C22-4DFF-AB57-C407351547D7}" type="presParOf" srcId="{84159F79-3A02-4F8B-96AF-E2C4943AB7FF}" destId="{F8D63A4E-ADD6-49C7-A542-A17660909D49}" srcOrd="1" destOrd="0" presId="urn:microsoft.com/office/officeart/2005/8/layout/lProcess2"/>
    <dgm:cxn modelId="{7BB40D54-4446-4389-B081-7CB53588DB9D}" type="presParOf" srcId="{84159F79-3A02-4F8B-96AF-E2C4943AB7FF}" destId="{9B00E5FD-082A-4542-B4A6-BEEE3C48D192}" srcOrd="2" destOrd="0" presId="urn:microsoft.com/office/officeart/2005/8/layout/lProcess2"/>
    <dgm:cxn modelId="{0E72E8C8-A39E-4AC8-B0E2-FD4105165C3D}" type="presParOf" srcId="{9B00E5FD-082A-4542-B4A6-BEEE3C48D192}" destId="{60DC41D0-228D-4094-ADAF-553F927E3EC9}" srcOrd="0" destOrd="0" presId="urn:microsoft.com/office/officeart/2005/8/layout/lProcess2"/>
    <dgm:cxn modelId="{4551D006-33E4-496F-8389-E132189CCF5C}" type="presParOf" srcId="{60DC41D0-228D-4094-ADAF-553F927E3EC9}" destId="{6C48E931-FDFF-444D-875B-21709FA80DF8}" srcOrd="0" destOrd="0" presId="urn:microsoft.com/office/officeart/2005/8/layout/lProcess2"/>
    <dgm:cxn modelId="{F3D31A7F-D382-468D-BEEA-A8F7BB260304}" type="presParOf" srcId="{60DC41D0-228D-4094-ADAF-553F927E3EC9}" destId="{D9B15AFE-9D34-4C82-A96D-84A011725BDC}" srcOrd="1" destOrd="0" presId="urn:microsoft.com/office/officeart/2005/8/layout/lProcess2"/>
    <dgm:cxn modelId="{47897F29-D9D6-4435-813D-9B69A4993C9B}" type="presParOf" srcId="{60DC41D0-228D-4094-ADAF-553F927E3EC9}" destId="{CF53F0B7-B6D3-4E91-92FF-A59FAE271048}" srcOrd="2" destOrd="0" presId="urn:microsoft.com/office/officeart/2005/8/layout/lProcess2"/>
    <dgm:cxn modelId="{E31BA512-A6CD-41AE-80A3-433B2CE20E6A}" type="presParOf" srcId="{60DC41D0-228D-4094-ADAF-553F927E3EC9}" destId="{D7ECBF38-F540-43FF-AEA7-C7E40E91A1C2}" srcOrd="3" destOrd="0" presId="urn:microsoft.com/office/officeart/2005/8/layout/lProcess2"/>
    <dgm:cxn modelId="{2E66EE23-52D9-4AA0-BD18-38D3E838B7D2}" type="presParOf" srcId="{60DC41D0-228D-4094-ADAF-553F927E3EC9}" destId="{B1EE6C06-F4FA-457F-A421-A7B64771D2F5}" srcOrd="4" destOrd="0" presId="urn:microsoft.com/office/officeart/2005/8/layout/lProcess2"/>
    <dgm:cxn modelId="{4A048D71-C89F-496F-8DB1-EB144E0671B2}" type="presParOf" srcId="{60DC41D0-228D-4094-ADAF-553F927E3EC9}" destId="{C854B3CE-5C3A-476A-A45A-7D06E9C06ED4}" srcOrd="5" destOrd="0" presId="urn:microsoft.com/office/officeart/2005/8/layout/lProcess2"/>
    <dgm:cxn modelId="{4C137AFD-F4FD-43C6-92BD-5F25FC2E0E4F}" type="presParOf" srcId="{60DC41D0-228D-4094-ADAF-553F927E3EC9}" destId="{6439F2BD-3EE0-412F-AF12-828D7347AF5A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C9519-1118-442B-8D89-C498BBE61A43}">
      <dsp:nvSpPr>
        <dsp:cNvPr id="0" name=""/>
        <dsp:cNvSpPr/>
      </dsp:nvSpPr>
      <dsp:spPr>
        <a:xfrm>
          <a:off x="4721" y="0"/>
          <a:ext cx="4541496" cy="604455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C00000"/>
              </a:solidFill>
            </a:rPr>
            <a:t>Неправомерное применение специального режима налогообложения</a:t>
          </a:r>
          <a:endParaRPr lang="ru-RU" sz="2600" b="1" kern="1200" dirty="0">
            <a:solidFill>
              <a:srgbClr val="C00000"/>
            </a:solidFill>
          </a:endParaRPr>
        </a:p>
      </dsp:txBody>
      <dsp:txXfrm>
        <a:off x="4721" y="0"/>
        <a:ext cx="4541496" cy="1813366"/>
      </dsp:txXfrm>
    </dsp:sp>
    <dsp:sp modelId="{5F8363E6-9337-45C0-877B-EA2AEE227E90}">
      <dsp:nvSpPr>
        <dsp:cNvPr id="0" name=""/>
        <dsp:cNvSpPr/>
      </dsp:nvSpPr>
      <dsp:spPr>
        <a:xfrm>
          <a:off x="458870" y="1813883"/>
          <a:ext cx="3633197" cy="1187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Применение схем дробления бизнеса</a:t>
          </a:r>
          <a:endParaRPr lang="ru-RU" sz="2200" kern="1200" dirty="0"/>
        </a:p>
      </dsp:txBody>
      <dsp:txXfrm>
        <a:off x="493651" y="1848664"/>
        <a:ext cx="3563635" cy="1117951"/>
      </dsp:txXfrm>
    </dsp:sp>
    <dsp:sp modelId="{DCCB14FF-5F54-466D-B8D9-0F32D8B0C172}">
      <dsp:nvSpPr>
        <dsp:cNvPr id="0" name=""/>
        <dsp:cNvSpPr/>
      </dsp:nvSpPr>
      <dsp:spPr>
        <a:xfrm>
          <a:off x="458870" y="3184090"/>
          <a:ext cx="3633197" cy="1187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Превышение установленных ограничений (выручка, численность, площадь и т.п.)</a:t>
          </a:r>
          <a:endParaRPr lang="ru-RU" sz="2000" kern="1200" dirty="0"/>
        </a:p>
      </dsp:txBody>
      <dsp:txXfrm>
        <a:off x="493651" y="3218871"/>
        <a:ext cx="3563635" cy="1117951"/>
      </dsp:txXfrm>
    </dsp:sp>
    <dsp:sp modelId="{A611313F-4A43-4636-8D0D-AD80A9CD4123}">
      <dsp:nvSpPr>
        <dsp:cNvPr id="0" name=""/>
        <dsp:cNvSpPr/>
      </dsp:nvSpPr>
      <dsp:spPr>
        <a:xfrm>
          <a:off x="458870" y="4554297"/>
          <a:ext cx="3633197" cy="1187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Неправильная квалификация договорных отношений</a:t>
          </a:r>
          <a:endParaRPr lang="ru-RU" sz="2200" kern="1200" dirty="0"/>
        </a:p>
      </dsp:txBody>
      <dsp:txXfrm>
        <a:off x="493651" y="4589078"/>
        <a:ext cx="3563635" cy="1117951"/>
      </dsp:txXfrm>
    </dsp:sp>
    <dsp:sp modelId="{53684661-E3BC-4850-80C7-7303266367B9}">
      <dsp:nvSpPr>
        <dsp:cNvPr id="0" name=""/>
        <dsp:cNvSpPr/>
      </dsp:nvSpPr>
      <dsp:spPr>
        <a:xfrm>
          <a:off x="4886830" y="0"/>
          <a:ext cx="4541496" cy="604455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C00000"/>
              </a:solidFill>
            </a:rPr>
            <a:t>Неправильное исчисление суммы налога, подлежащей уплате в бюджет</a:t>
          </a:r>
          <a:endParaRPr lang="ru-RU" sz="2600" b="1" kern="1200" dirty="0">
            <a:solidFill>
              <a:srgbClr val="C00000"/>
            </a:solidFill>
          </a:endParaRPr>
        </a:p>
      </dsp:txBody>
      <dsp:txXfrm>
        <a:off x="4886830" y="0"/>
        <a:ext cx="4541496" cy="1813366"/>
      </dsp:txXfrm>
    </dsp:sp>
    <dsp:sp modelId="{6C48E931-FDFF-444D-875B-21709FA80DF8}">
      <dsp:nvSpPr>
        <dsp:cNvPr id="0" name=""/>
        <dsp:cNvSpPr/>
      </dsp:nvSpPr>
      <dsp:spPr>
        <a:xfrm>
          <a:off x="5184570" y="1800200"/>
          <a:ext cx="3946015" cy="12743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Занижение суммы полученного дохода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(банк, ККТ)</a:t>
          </a:r>
          <a:endParaRPr lang="ru-RU" sz="2200" kern="1200" dirty="0"/>
        </a:p>
      </dsp:txBody>
      <dsp:txXfrm>
        <a:off x="5221895" y="1837525"/>
        <a:ext cx="3871365" cy="1199704"/>
      </dsp:txXfrm>
    </dsp:sp>
    <dsp:sp modelId="{B1EE6C06-F4FA-457F-A421-A7B64771D2F5}">
      <dsp:nvSpPr>
        <dsp:cNvPr id="0" name=""/>
        <dsp:cNvSpPr/>
      </dsp:nvSpPr>
      <dsp:spPr>
        <a:xfrm>
          <a:off x="5184570" y="3274719"/>
          <a:ext cx="3946015" cy="1075831"/>
        </a:xfrm>
        <a:prstGeom prst="roundRect">
          <a:avLst>
            <a:gd name="adj" fmla="val 10000"/>
          </a:avLst>
        </a:prstGeom>
        <a:solidFill>
          <a:schemeClr val="accent1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Неверное применение ставки налога</a:t>
          </a:r>
          <a:endParaRPr lang="ru-RU" sz="2200" kern="1200" dirty="0"/>
        </a:p>
      </dsp:txBody>
      <dsp:txXfrm>
        <a:off x="5216080" y="3306229"/>
        <a:ext cx="3882995" cy="1012811"/>
      </dsp:txXfrm>
    </dsp:sp>
    <dsp:sp modelId="{644958AF-4D69-4068-B64A-24040611B83C}">
      <dsp:nvSpPr>
        <dsp:cNvPr id="0" name=""/>
        <dsp:cNvSpPr/>
      </dsp:nvSpPr>
      <dsp:spPr>
        <a:xfrm>
          <a:off x="5340979" y="4535901"/>
          <a:ext cx="3633197" cy="1204778"/>
        </a:xfrm>
        <a:prstGeom prst="roundRect">
          <a:avLst>
            <a:gd name="adj" fmla="val 10000"/>
          </a:avLst>
        </a:prstGeom>
        <a:solidFill>
          <a:schemeClr val="accent1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Неправильное уменьшение суммы налога на сумму страховых взносов</a:t>
          </a:r>
          <a:endParaRPr lang="ru-RU" sz="2200" kern="1200" dirty="0"/>
        </a:p>
      </dsp:txBody>
      <dsp:txXfrm>
        <a:off x="5376266" y="4571188"/>
        <a:ext cx="3562623" cy="1134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C9519-1118-442B-8D89-C498BBE61A43}">
      <dsp:nvSpPr>
        <dsp:cNvPr id="0" name=""/>
        <dsp:cNvSpPr/>
      </dsp:nvSpPr>
      <dsp:spPr>
        <a:xfrm>
          <a:off x="49829" y="0"/>
          <a:ext cx="2416096" cy="66967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b="1" kern="1200" dirty="0">
            <a:solidFill>
              <a:srgbClr val="C00000"/>
            </a:solidFill>
          </a:endParaRPr>
        </a:p>
      </dsp:txBody>
      <dsp:txXfrm>
        <a:off x="49829" y="0"/>
        <a:ext cx="2416096" cy="2009023"/>
      </dsp:txXfrm>
    </dsp:sp>
    <dsp:sp modelId="{5F8363E6-9337-45C0-877B-EA2AEE227E90}">
      <dsp:nvSpPr>
        <dsp:cNvPr id="0" name=""/>
        <dsp:cNvSpPr/>
      </dsp:nvSpPr>
      <dsp:spPr>
        <a:xfrm>
          <a:off x="44463" y="478666"/>
          <a:ext cx="2366073" cy="975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УСН</a:t>
          </a:r>
          <a:endParaRPr lang="ru-RU" sz="3000" kern="1200" dirty="0"/>
        </a:p>
      </dsp:txBody>
      <dsp:txXfrm>
        <a:off x="73037" y="507240"/>
        <a:ext cx="2308925" cy="918425"/>
      </dsp:txXfrm>
    </dsp:sp>
    <dsp:sp modelId="{19B739A2-2C2D-4DC0-BC8D-4A86BC8A82FB}">
      <dsp:nvSpPr>
        <dsp:cNvPr id="0" name=""/>
        <dsp:cNvSpPr/>
      </dsp:nvSpPr>
      <dsp:spPr>
        <a:xfrm>
          <a:off x="44463" y="1994436"/>
          <a:ext cx="2366073" cy="975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ПСН</a:t>
          </a:r>
          <a:endParaRPr lang="ru-RU" sz="3000" kern="1200" dirty="0"/>
        </a:p>
      </dsp:txBody>
      <dsp:txXfrm>
        <a:off x="73037" y="2023010"/>
        <a:ext cx="2308925" cy="918425"/>
      </dsp:txXfrm>
    </dsp:sp>
    <dsp:sp modelId="{DCCB14FF-5F54-466D-B8D9-0F32D8B0C172}">
      <dsp:nvSpPr>
        <dsp:cNvPr id="0" name=""/>
        <dsp:cNvSpPr/>
      </dsp:nvSpPr>
      <dsp:spPr>
        <a:xfrm>
          <a:off x="0" y="3510209"/>
          <a:ext cx="2513394" cy="975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ЕСХН</a:t>
          </a:r>
          <a:endParaRPr lang="ru-RU" sz="3000" kern="1200" dirty="0"/>
        </a:p>
      </dsp:txBody>
      <dsp:txXfrm>
        <a:off x="28574" y="3538783"/>
        <a:ext cx="2456246" cy="918425"/>
      </dsp:txXfrm>
    </dsp:sp>
    <dsp:sp modelId="{A611313F-4A43-4636-8D0D-AD80A9CD4123}">
      <dsp:nvSpPr>
        <dsp:cNvPr id="0" name=""/>
        <dsp:cNvSpPr/>
      </dsp:nvSpPr>
      <dsp:spPr>
        <a:xfrm>
          <a:off x="7" y="5185537"/>
          <a:ext cx="2455560" cy="975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НПД</a:t>
          </a:r>
          <a:endParaRPr lang="ru-RU" sz="3000" kern="1200" dirty="0"/>
        </a:p>
      </dsp:txBody>
      <dsp:txXfrm>
        <a:off x="28581" y="5214111"/>
        <a:ext cx="2398412" cy="918425"/>
      </dsp:txXfrm>
    </dsp:sp>
    <dsp:sp modelId="{53684661-E3BC-4850-80C7-7303266367B9}">
      <dsp:nvSpPr>
        <dsp:cNvPr id="0" name=""/>
        <dsp:cNvSpPr/>
      </dsp:nvSpPr>
      <dsp:spPr>
        <a:xfrm>
          <a:off x="2901655" y="0"/>
          <a:ext cx="6819424" cy="66967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b="1" kern="1200" dirty="0">
            <a:solidFill>
              <a:srgbClr val="C00000"/>
            </a:solidFill>
          </a:endParaRPr>
        </a:p>
      </dsp:txBody>
      <dsp:txXfrm>
        <a:off x="2901655" y="0"/>
        <a:ext cx="6819424" cy="2009023"/>
      </dsp:txXfrm>
    </dsp:sp>
    <dsp:sp modelId="{6C48E931-FDFF-444D-875B-21709FA80DF8}">
      <dsp:nvSpPr>
        <dsp:cNvPr id="0" name=""/>
        <dsp:cNvSpPr/>
      </dsp:nvSpPr>
      <dsp:spPr>
        <a:xfrm>
          <a:off x="2905270" y="421694"/>
          <a:ext cx="6602949" cy="10813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- </a:t>
          </a:r>
          <a:r>
            <a:rPr lang="ru-RU" sz="2000" kern="1200" dirty="0" smtClean="0"/>
            <a:t>Превышение дохода (200 млн. руб.)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Превышение численности работников (130 чел.)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Открытие филиала</a:t>
          </a:r>
          <a:endParaRPr lang="ru-RU" sz="2000" kern="1200" dirty="0"/>
        </a:p>
      </dsp:txBody>
      <dsp:txXfrm>
        <a:off x="2936941" y="453365"/>
        <a:ext cx="6539607" cy="1017971"/>
      </dsp:txXfrm>
    </dsp:sp>
    <dsp:sp modelId="{CF53F0B7-B6D3-4E91-92FF-A59FAE271048}">
      <dsp:nvSpPr>
        <dsp:cNvPr id="0" name=""/>
        <dsp:cNvSpPr/>
      </dsp:nvSpPr>
      <dsp:spPr>
        <a:xfrm>
          <a:off x="3014269" y="1915445"/>
          <a:ext cx="6521200" cy="10813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Превышение дохода (60 млн. руб.)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Превышение численности работников (15 чел.)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Реализация отдельных групп маркированных товаров</a:t>
          </a:r>
          <a:endParaRPr lang="ru-RU" sz="2000" kern="1200" dirty="0"/>
        </a:p>
      </dsp:txBody>
      <dsp:txXfrm>
        <a:off x="3045940" y="1947116"/>
        <a:ext cx="6457858" cy="1017971"/>
      </dsp:txXfrm>
    </dsp:sp>
    <dsp:sp modelId="{B1EE6C06-F4FA-457F-A421-A7B64771D2F5}">
      <dsp:nvSpPr>
        <dsp:cNvPr id="0" name=""/>
        <dsp:cNvSpPr/>
      </dsp:nvSpPr>
      <dsp:spPr>
        <a:xfrm>
          <a:off x="3089638" y="3409195"/>
          <a:ext cx="6517248" cy="10813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Несоблюдение доли доходов от реализации сельхоз продукции (70%) в </a:t>
          </a:r>
          <a:r>
            <a:rPr lang="ru-RU" sz="2000" kern="1200" dirty="0" err="1" smtClean="0"/>
            <a:t>т.ч</a:t>
          </a:r>
          <a:r>
            <a:rPr lang="ru-RU" sz="2000" kern="1200" dirty="0" smtClean="0"/>
            <a:t>. представление «нулевых» деклараций </a:t>
          </a:r>
          <a:endParaRPr lang="ru-RU" sz="2000" kern="1200" dirty="0"/>
        </a:p>
      </dsp:txBody>
      <dsp:txXfrm>
        <a:off x="3121309" y="3440866"/>
        <a:ext cx="6453906" cy="1017971"/>
      </dsp:txXfrm>
    </dsp:sp>
    <dsp:sp modelId="{6439F2BD-3EE0-412F-AF12-828D7347AF5A}">
      <dsp:nvSpPr>
        <dsp:cNvPr id="0" name=""/>
        <dsp:cNvSpPr/>
      </dsp:nvSpPr>
      <dsp:spPr>
        <a:xfrm>
          <a:off x="3089638" y="5060183"/>
          <a:ext cx="6547791" cy="10813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Превышение дохода (2,4 млн. руб.)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Совмещение </a:t>
          </a:r>
          <a:r>
            <a:rPr lang="ru-RU" sz="2000" kern="1200" dirty="0" err="1" smtClean="0"/>
            <a:t>спецрежимов</a:t>
          </a: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Перепродажа товаров</a:t>
          </a:r>
          <a:endParaRPr lang="ru-RU" sz="2000" kern="1200" dirty="0"/>
        </a:p>
      </dsp:txBody>
      <dsp:txXfrm>
        <a:off x="3121309" y="5091854"/>
        <a:ext cx="6484449" cy="1017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CDFA647-6110-492C-84AF-446D3E4E1F8F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A14C3C-5F1F-4237-A169-BF49F58AB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9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C8D82B-071D-4353-BB54-9DB24773D5D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24BFE7-F969-4550-BED9-BDA96DE64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19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  <a:defRPr/>
            </a:pPr>
            <a:fld id="{F0384727-5529-4675-B664-82BE69BAD1A0}" type="slidenum">
              <a:rPr lang="ru-RU" smtClean="0">
                <a:solidFill>
                  <a:srgbClr val="000000"/>
                </a:solidFill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386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24BFE7-F969-4550-BED9-BDA96DE64C4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05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24BFE7-F969-4550-BED9-BDA96DE64C4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33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24BFE7-F969-4550-BED9-BDA96DE64C4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33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10691812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lIns="104306" tIns="52153" rIns="104306" bIns="52153"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C665-2E3C-4E6B-9DA1-6888900DF356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2595A-74EA-4267-8C21-667E761339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EA42-0172-41CC-AA51-5E1A811DC39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7A93-C46A-4AB3-90B8-F180218654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E1AB3-BC9F-4184-8505-F8F47A3130F2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308E9-5381-49F5-A43A-14D38F5ABE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D4219-446A-426A-A009-3E54DEF228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1FC3-E460-4B15-9CB5-0A2C232AB9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1D0A-1208-4860-BC6E-65E9F5587B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60574-F6AB-43A4-9E26-34E5E1CEBC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D16F9-3A5B-477A-B130-BB8688E780C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51F1-46A4-4B58-833E-EDB6A595A4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FDD3B-8C4E-4B41-AAFD-E5C10ABEBFCE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FCCA-1C47-4AB3-8B02-1195524428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E22A-0505-4DDD-A4F4-AF0F11A3867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B279A7A8-F276-4ADE-9435-E1CED7D558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3457-85AC-4E18-8FA9-34E84FE50B6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65C26-7942-4D05-91E2-4E4CE7D31D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34988" y="7008813"/>
            <a:ext cx="24955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522F03A-13C3-4762-A0A4-FDB434B21774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652838" y="7008813"/>
            <a:ext cx="3387725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779B56-F708-457A-B340-1FE74345E8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57" r:id="rId6"/>
    <p:sldLayoutId id="2147483667" r:id="rId7"/>
    <p:sldLayoutId id="2147483668" r:id="rId8"/>
    <p:sldLayoutId id="2147483658" r:id="rId9"/>
    <p:sldLayoutId id="2147483659" r:id="rId10"/>
    <p:sldLayoutId id="2147483660" r:id="rId11"/>
    <p:sldLayoutId id="2147483661" r:id="rId12"/>
    <p:sldLayoutId id="2147483669" r:id="rId13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indent="-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93663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239838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3937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4413" y="5272088"/>
            <a:ext cx="568325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01738" y="1398588"/>
            <a:ext cx="12827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29692" y="187847"/>
            <a:ext cx="10274300" cy="7226300"/>
          </a:xfrm>
          <a:prstGeom prst="rect">
            <a:avLst/>
          </a:prstGeom>
          <a:solidFill>
            <a:srgbClr val="A6A6A6">
              <a:alpha val="32941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104303" tIns="52152" rIns="104303" bIns="52152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522163" y="2739313"/>
            <a:ext cx="9793089" cy="106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294" tIns="45648" rIns="91294" bIns="45648">
            <a:spAutoFit/>
          </a:bodyPr>
          <a:lstStyle/>
          <a:p>
            <a:pPr algn="r" defTabSz="1039813"/>
            <a:r>
              <a:rPr lang="ru-RU" altLang="ru-RU" dirty="0" smtClean="0">
                <a:solidFill>
                  <a:srgbClr val="002060"/>
                </a:solidFill>
              </a:rPr>
              <a:t>Начальник отдела налогообложения юридических лиц УФНС России по Ханты-Мансийскому автономному округу-Югре</a:t>
            </a:r>
          </a:p>
          <a:p>
            <a:pPr algn="r" defTabSz="1039813"/>
            <a:r>
              <a:rPr lang="ru-RU" altLang="ru-RU" dirty="0" smtClean="0">
                <a:solidFill>
                  <a:srgbClr val="002060"/>
                </a:solidFill>
              </a:rPr>
              <a:t>О.</a:t>
            </a:r>
            <a:r>
              <a:rPr lang="en-US" altLang="ru-RU" dirty="0" smtClean="0">
                <a:solidFill>
                  <a:srgbClr val="002060"/>
                </a:solidFill>
              </a:rPr>
              <a:t> </a:t>
            </a:r>
            <a:r>
              <a:rPr lang="ru-RU" altLang="ru-RU" dirty="0" smtClean="0">
                <a:solidFill>
                  <a:srgbClr val="002060"/>
                </a:solidFill>
              </a:rPr>
              <a:t>А.</a:t>
            </a:r>
            <a:r>
              <a:rPr lang="en-US" altLang="ru-RU" dirty="0" smtClean="0">
                <a:solidFill>
                  <a:srgbClr val="002060"/>
                </a:solidFill>
              </a:rPr>
              <a:t> </a:t>
            </a:r>
            <a:r>
              <a:rPr lang="ru-RU" altLang="ru-RU" dirty="0" smtClean="0">
                <a:solidFill>
                  <a:srgbClr val="002060"/>
                </a:solidFill>
              </a:rPr>
              <a:t>Василенко</a:t>
            </a:r>
            <a:endParaRPr lang="ru-RU" altLang="ru-RU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172" y="4140671"/>
            <a:ext cx="9145016" cy="18002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2284" y="4716735"/>
            <a:ext cx="7848872" cy="172819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8228" y="4428703"/>
            <a:ext cx="8640960" cy="21602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163" y="4428703"/>
            <a:ext cx="9382249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39813"/>
            <a:endParaRPr lang="ru-RU" altLang="ru-RU" dirty="0">
              <a:solidFill>
                <a:srgbClr val="104E7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180" y="3800997"/>
            <a:ext cx="8856984" cy="2139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«Специальные </a:t>
            </a:r>
            <a:r>
              <a:rPr lang="ru-RU" sz="36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налоговые режимы, общие результаты налогового контроля, типичные ошибки и нарушения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»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32" y="180975"/>
            <a:ext cx="1512168" cy="100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34332" y="396255"/>
            <a:ext cx="3060340" cy="656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46300" y="324247"/>
            <a:ext cx="33483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46300" y="180975"/>
            <a:ext cx="4345260" cy="10073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356600" fontAlgn="auto">
              <a:spcBef>
                <a:spcPts val="0"/>
              </a:spcBef>
              <a:spcAft>
                <a:spcPts val="0"/>
              </a:spcAft>
            </a:pPr>
            <a:r>
              <a:rPr lang="ru-RU" sz="1800" b="1" i="1" dirty="0">
                <a:solidFill>
                  <a:srgbClr val="1F497D">
                    <a:lumMod val="75000"/>
                  </a:srgbClr>
                </a:solidFill>
                <a:latin typeface="Arial Narrow" pitchFamily="34" charset="0"/>
              </a:rPr>
              <a:t>Реформа контрольно-надзорной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220" y="108223"/>
            <a:ext cx="9361040" cy="360040"/>
          </a:xfrm>
        </p:spPr>
        <p:txBody>
          <a:bodyPr/>
          <a:lstStyle/>
          <a:p>
            <a:pPr algn="ctr"/>
            <a:r>
              <a:rPr lang="ru-RU" sz="2000" dirty="0" smtClean="0">
                <a:latin typeface="Roboto Condensed" panose="020B0604020202020204" charset="0"/>
                <a:ea typeface="Roboto Condensed" panose="020B0604020202020204" charset="0"/>
              </a:rPr>
              <a:t>Сумма поступивших налогов по специальным налоговым режимам, в т. ч. по результатам налогового </a:t>
            </a:r>
            <a:r>
              <a:rPr lang="ru-RU" sz="2000" dirty="0">
                <a:latin typeface="Roboto Condensed" panose="020B0604020202020204" charset="0"/>
                <a:ea typeface="Roboto Condensed" panose="020B0604020202020204" charset="0"/>
              </a:rPr>
              <a:t>а</a:t>
            </a:r>
            <a:r>
              <a:rPr lang="ru-RU" sz="2000" dirty="0" smtClean="0">
                <a:latin typeface="Roboto Condensed" panose="020B0604020202020204" charset="0"/>
                <a:ea typeface="Roboto Condensed" panose="020B0604020202020204" charset="0"/>
              </a:rPr>
              <a:t>дминистрирования</a:t>
            </a:r>
            <a:endParaRPr lang="ru-RU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954212" cy="620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Chart 73">
            <a:extLst>
              <a:ext uri="{FF2B5EF4-FFF2-40B4-BE49-F238E27FC236}">
                <a16:creationId xmlns:a16="http://schemas.microsoft.com/office/drawing/2014/main" xmlns="" id="{225A0490-6902-4052-92A2-E043DA0492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339289"/>
              </p:ext>
            </p:extLst>
          </p:nvPr>
        </p:nvGraphicFramePr>
        <p:xfrm>
          <a:off x="477107" y="1289268"/>
          <a:ext cx="6381762" cy="6151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2FE4D8A-8372-4AC0-9C01-71CD5EBE0D3A}"/>
              </a:ext>
            </a:extLst>
          </p:cNvPr>
          <p:cNvSpPr txBox="1"/>
          <p:nvPr/>
        </p:nvSpPr>
        <p:spPr>
          <a:xfrm>
            <a:off x="4705947" y="713451"/>
            <a:ext cx="3177023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altLang="ru-RU" sz="1600" b="1" spc="-1" dirty="0" smtClean="0">
                <a:solidFill>
                  <a:srgbClr val="404040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ЭФФЕКТ НАЛОГОВОГО АДМИНИСТРИРОВАНИЯ</a:t>
            </a:r>
            <a:endParaRPr lang="ru-RU" altLang="ru-RU" sz="1600" b="1" spc="-1" dirty="0">
              <a:solidFill>
                <a:srgbClr val="404040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2FE4D8A-8372-4AC0-9C01-71CD5EBE0D3A}"/>
              </a:ext>
            </a:extLst>
          </p:cNvPr>
          <p:cNvSpPr txBox="1"/>
          <p:nvPr/>
        </p:nvSpPr>
        <p:spPr>
          <a:xfrm>
            <a:off x="4136664" y="7015474"/>
            <a:ext cx="1175130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tx1">
                    <a:lumMod val="75000"/>
                  </a:schemeClr>
                </a:solidFill>
                <a:latin typeface="Roboto Condensed" panose="02000000000000000000" charset="0"/>
              </a:rPr>
              <a:t>МЛН РУБ.</a:t>
            </a:r>
            <a:endParaRPr lang="ru-RU" altLang="ru-RU" sz="1800" b="1" dirty="0">
              <a:solidFill>
                <a:schemeClr val="tx1">
                  <a:lumMod val="75000"/>
                </a:schemeClr>
              </a:solidFill>
              <a:latin typeface="Roboto Condensed" panose="02000000000000000000" charset="0"/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666180" y="1226722"/>
            <a:ext cx="7195958" cy="3739530"/>
            <a:chOff x="666180" y="1226722"/>
            <a:chExt cx="7195958" cy="3739530"/>
          </a:xfrm>
        </p:grpSpPr>
        <p:sp>
          <p:nvSpPr>
            <p:cNvPr id="23" name="Овал 2">
              <a:extLst>
                <a:ext uri="{FF2B5EF4-FFF2-40B4-BE49-F238E27FC236}">
                  <a16:creationId xmlns:a16="http://schemas.microsoft.com/office/drawing/2014/main" xmlns="" id="{4C66AD7A-39CE-488B-8947-3998BC234AD7}"/>
                </a:ext>
              </a:extLst>
            </p:cNvPr>
            <p:cNvSpPr/>
            <p:nvPr/>
          </p:nvSpPr>
          <p:spPr>
            <a:xfrm>
              <a:off x="5241725" y="2835691"/>
              <a:ext cx="1710541" cy="15457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51">
              <a:extLst>
                <a:ext uri="{FF2B5EF4-FFF2-40B4-BE49-F238E27FC236}">
                  <a16:creationId xmlns:a16="http://schemas.microsoft.com/office/drawing/2014/main" xmlns="" id="{A3CE956D-13FB-4B7B-A3A7-32996D57BB52}"/>
                </a:ext>
              </a:extLst>
            </p:cNvPr>
            <p:cNvSpPr/>
            <p:nvPr/>
          </p:nvSpPr>
          <p:spPr>
            <a:xfrm>
              <a:off x="5276759" y="3025677"/>
              <a:ext cx="1640472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4400" b="1" dirty="0" smtClean="0">
                  <a:gradFill>
                    <a:gsLst>
                      <a:gs pos="0">
                        <a:srgbClr val="00B0F0"/>
                      </a:gs>
                      <a:gs pos="91000">
                        <a:srgbClr val="0070C0"/>
                      </a:gs>
                    </a:gsLst>
                    <a:lin ang="5400000" scaled="0"/>
                  </a:gra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100,5</a:t>
              </a:r>
              <a:endParaRPr lang="ru-RU" sz="4400" b="1" dirty="0">
                <a:gradFill>
                  <a:gsLst>
                    <a:gs pos="0">
                      <a:srgbClr val="00B0F0"/>
                    </a:gs>
                    <a:gs pos="91000">
                      <a:srgbClr val="0070C0"/>
                    </a:gs>
                  </a:gsLst>
                  <a:lin ang="5400000" scaled="0"/>
                </a:gra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28" name="Прямоугольник 52">
              <a:extLst>
                <a:ext uri="{FF2B5EF4-FFF2-40B4-BE49-F238E27FC236}">
                  <a16:creationId xmlns:a16="http://schemas.microsoft.com/office/drawing/2014/main" xmlns="" id="{FF9A2D5F-0B6A-4FE9-9AE7-97A03CE792C5}"/>
                </a:ext>
              </a:extLst>
            </p:cNvPr>
            <p:cNvSpPr/>
            <p:nvPr/>
          </p:nvSpPr>
          <p:spPr>
            <a:xfrm>
              <a:off x="5070354" y="3702018"/>
              <a:ext cx="197871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dirty="0" smtClean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МЛН </a:t>
              </a:r>
              <a:r>
                <a:rPr lang="ru-RU" sz="1800" b="1" dirty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РУБ.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54EBD7C7-A5A5-4162-9A3D-B1355999B98E}"/>
                </a:ext>
              </a:extLst>
            </p:cNvPr>
            <p:cNvSpPr txBox="1"/>
            <p:nvPr/>
          </p:nvSpPr>
          <p:spPr>
            <a:xfrm>
              <a:off x="4416378" y="4381477"/>
              <a:ext cx="344576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600" b="1" strike="noStrike" spc="-1" dirty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ПОСТУПИЛО ПО </a:t>
              </a: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КОНТРОЛЬНО – АНАЛИТИЧЕСКОЙ РАБОТЕ</a:t>
              </a:r>
              <a:endParaRPr lang="ru-RU" sz="1600" b="0" strike="noStrike" spc="-1" dirty="0"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54EBD7C7-A5A5-4162-9A3D-B1355999B98E}"/>
                </a:ext>
              </a:extLst>
            </p:cNvPr>
            <p:cNvSpPr txBox="1"/>
            <p:nvPr/>
          </p:nvSpPr>
          <p:spPr>
            <a:xfrm>
              <a:off x="666180" y="1226722"/>
              <a:ext cx="2072899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600" b="1" strike="noStrike" spc="-1" dirty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ПОСТУПИЛО ПО </a:t>
              </a: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СПЕЦИРЕЖИМАМ</a:t>
              </a:r>
              <a:endParaRPr lang="ru-RU" sz="1600" b="0" strike="noStrike" spc="-1" dirty="0"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6625219" y="1693314"/>
            <a:ext cx="3731447" cy="2313841"/>
            <a:chOff x="6594826" y="3905848"/>
            <a:chExt cx="3731447" cy="2313841"/>
          </a:xfrm>
        </p:grpSpPr>
        <p:sp>
          <p:nvSpPr>
            <p:cNvPr id="10" name="Овал 2">
              <a:extLst>
                <a:ext uri="{FF2B5EF4-FFF2-40B4-BE49-F238E27FC236}">
                  <a16:creationId xmlns:a16="http://schemas.microsoft.com/office/drawing/2014/main" xmlns="" id="{4C66AD7A-39CE-488B-8947-3998BC234AD7}"/>
                </a:ext>
              </a:extLst>
            </p:cNvPr>
            <p:cNvSpPr/>
            <p:nvPr/>
          </p:nvSpPr>
          <p:spPr>
            <a:xfrm>
              <a:off x="7967449" y="3905848"/>
              <a:ext cx="1710000" cy="154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51">
              <a:extLst>
                <a:ext uri="{FF2B5EF4-FFF2-40B4-BE49-F238E27FC236}">
                  <a16:creationId xmlns:a16="http://schemas.microsoft.com/office/drawing/2014/main" xmlns="" id="{A3CE956D-13FB-4B7B-A3A7-32996D57BB52}"/>
                </a:ext>
              </a:extLst>
            </p:cNvPr>
            <p:cNvSpPr/>
            <p:nvPr/>
          </p:nvSpPr>
          <p:spPr>
            <a:xfrm>
              <a:off x="8112768" y="4134251"/>
              <a:ext cx="16416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4400" b="1" dirty="0" smtClean="0">
                  <a:gradFill>
                    <a:gsLst>
                      <a:gs pos="0">
                        <a:srgbClr val="00B0F0"/>
                      </a:gs>
                      <a:gs pos="91000">
                        <a:srgbClr val="0070C0"/>
                      </a:gs>
                    </a:gsLst>
                    <a:lin ang="5400000" scaled="0"/>
                  </a:gra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46,2</a:t>
              </a:r>
              <a:endParaRPr lang="ru-RU" sz="4400" b="1" dirty="0">
                <a:gradFill>
                  <a:gsLst>
                    <a:gs pos="0">
                      <a:srgbClr val="00B0F0"/>
                    </a:gs>
                    <a:gs pos="91000">
                      <a:srgbClr val="0070C0"/>
                    </a:gs>
                  </a:gsLst>
                  <a:lin ang="5400000" scaled="0"/>
                </a:gra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12" name="Прямоугольник 52">
              <a:extLst>
                <a:ext uri="{FF2B5EF4-FFF2-40B4-BE49-F238E27FC236}">
                  <a16:creationId xmlns:a16="http://schemas.microsoft.com/office/drawing/2014/main" xmlns="" id="{FF9A2D5F-0B6A-4FE9-9AE7-97A03CE792C5}"/>
                </a:ext>
              </a:extLst>
            </p:cNvPr>
            <p:cNvSpPr/>
            <p:nvPr/>
          </p:nvSpPr>
          <p:spPr>
            <a:xfrm>
              <a:off x="7852577" y="4851991"/>
              <a:ext cx="197871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dirty="0" smtClean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МЛН </a:t>
              </a:r>
              <a:r>
                <a:rPr lang="ru-RU" sz="1800" b="1" dirty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РУБ.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54EBD7C7-A5A5-4162-9A3D-B1355999B98E}"/>
                </a:ext>
              </a:extLst>
            </p:cNvPr>
            <p:cNvSpPr txBox="1"/>
            <p:nvPr/>
          </p:nvSpPr>
          <p:spPr>
            <a:xfrm>
              <a:off x="7286705" y="5450248"/>
              <a:ext cx="3039568" cy="769441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ПО </a:t>
              </a:r>
              <a:r>
                <a:rPr lang="ru-RU" sz="1600" b="1" spc="-1" dirty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РЕЗУЛЬТАТАМ </a:t>
              </a:r>
            </a:p>
            <a:p>
              <a:pPr algn="ctr">
                <a:lnSpc>
                  <a:spcPct val="100000"/>
                </a:lnSpc>
              </a:pP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 «КРУГЛЫХ СТОЛОВ»</a:t>
              </a:r>
              <a:endParaRPr lang="ru-RU" sz="1600" b="1" spc="-1" dirty="0">
                <a:solidFill>
                  <a:srgbClr val="404040"/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  <a:p>
              <a:pPr algn="ctr">
                <a:lnSpc>
                  <a:spcPct val="100000"/>
                </a:lnSpc>
              </a:pPr>
              <a:endParaRPr lang="ru-RU" sz="1200" b="0" strike="noStrike" spc="-1" dirty="0"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54EBD7C7-A5A5-4162-9A3D-B1355999B98E}"/>
                </a:ext>
              </a:extLst>
            </p:cNvPr>
            <p:cNvSpPr txBox="1"/>
            <p:nvPr/>
          </p:nvSpPr>
          <p:spPr>
            <a:xfrm>
              <a:off x="6594826" y="5506818"/>
              <a:ext cx="1385429" cy="52322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В Т. Ч.</a:t>
              </a:r>
              <a:endParaRPr lang="ru-RU" sz="1600" b="1" spc="-1" dirty="0">
                <a:solidFill>
                  <a:srgbClr val="404040"/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  <a:p>
              <a:pPr algn="ctr">
                <a:lnSpc>
                  <a:spcPct val="100000"/>
                </a:lnSpc>
              </a:pPr>
              <a:endParaRPr lang="ru-RU" sz="1200" b="0" strike="noStrike" spc="-1" dirty="0"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</p:grpSp>
      <p:grpSp>
        <p:nvGrpSpPr>
          <p:cNvPr id="65" name="Группа 64"/>
          <p:cNvGrpSpPr/>
          <p:nvPr/>
        </p:nvGrpSpPr>
        <p:grpSpPr>
          <a:xfrm>
            <a:off x="7576742" y="4199280"/>
            <a:ext cx="2520280" cy="2379724"/>
            <a:chOff x="7468692" y="4976458"/>
            <a:chExt cx="2520280" cy="2263795"/>
          </a:xfrm>
        </p:grpSpPr>
        <p:sp>
          <p:nvSpPr>
            <p:cNvPr id="35" name="Овал 2">
              <a:extLst>
                <a:ext uri="{FF2B5EF4-FFF2-40B4-BE49-F238E27FC236}">
                  <a16:creationId xmlns:a16="http://schemas.microsoft.com/office/drawing/2014/main" xmlns="" id="{4C66AD7A-39CE-488B-8947-3998BC234AD7}"/>
                </a:ext>
              </a:extLst>
            </p:cNvPr>
            <p:cNvSpPr/>
            <p:nvPr/>
          </p:nvSpPr>
          <p:spPr>
            <a:xfrm>
              <a:off x="7873832" y="4976458"/>
              <a:ext cx="1710000" cy="154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51">
              <a:extLst>
                <a:ext uri="{FF2B5EF4-FFF2-40B4-BE49-F238E27FC236}">
                  <a16:creationId xmlns:a16="http://schemas.microsoft.com/office/drawing/2014/main" xmlns="" id="{A3CE956D-13FB-4B7B-A3A7-32996D57BB52}"/>
                </a:ext>
              </a:extLst>
            </p:cNvPr>
            <p:cNvSpPr/>
            <p:nvPr/>
          </p:nvSpPr>
          <p:spPr>
            <a:xfrm>
              <a:off x="7956401" y="5213179"/>
              <a:ext cx="1641600" cy="7319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4400" b="1" dirty="0" smtClean="0">
                  <a:gradFill>
                    <a:gsLst>
                      <a:gs pos="0">
                        <a:srgbClr val="00B0F0"/>
                      </a:gs>
                      <a:gs pos="91000">
                        <a:srgbClr val="0070C0"/>
                      </a:gs>
                    </a:gsLst>
                    <a:lin ang="5400000" scaled="0"/>
                  </a:gra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54,3</a:t>
              </a:r>
              <a:endParaRPr lang="ru-RU" sz="4400" b="1" dirty="0">
                <a:gradFill>
                  <a:gsLst>
                    <a:gs pos="0">
                      <a:srgbClr val="00B0F0"/>
                    </a:gs>
                    <a:gs pos="91000">
                      <a:srgbClr val="0070C0"/>
                    </a:gs>
                  </a:gsLst>
                  <a:lin ang="5400000" scaled="0"/>
                </a:gra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37" name="Прямоугольник 52">
              <a:extLst>
                <a:ext uri="{FF2B5EF4-FFF2-40B4-BE49-F238E27FC236}">
                  <a16:creationId xmlns:a16="http://schemas.microsoft.com/office/drawing/2014/main" xmlns="" id="{FF9A2D5F-0B6A-4FE9-9AE7-97A03CE792C5}"/>
                </a:ext>
              </a:extLst>
            </p:cNvPr>
            <p:cNvSpPr/>
            <p:nvPr/>
          </p:nvSpPr>
          <p:spPr>
            <a:xfrm>
              <a:off x="7739477" y="5831060"/>
              <a:ext cx="197871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dirty="0" smtClean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МЛН </a:t>
              </a:r>
              <a:r>
                <a:rPr lang="ru-RU" sz="1800" b="1" dirty="0">
                  <a:solidFill>
                    <a:schemeClr val="tx1">
                      <a:lumMod val="7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РУБ.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54EBD7C7-A5A5-4162-9A3D-B1355999B98E}"/>
                </a:ext>
              </a:extLst>
            </p:cNvPr>
            <p:cNvSpPr txBox="1"/>
            <p:nvPr/>
          </p:nvSpPr>
          <p:spPr>
            <a:xfrm>
              <a:off x="7468692" y="6508296"/>
              <a:ext cx="2520280" cy="7319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ПО </a:t>
              </a:r>
              <a:r>
                <a:rPr lang="ru-RU" sz="1600" b="1" spc="-1" dirty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РЕЗУЛЬТАТАМ </a:t>
              </a:r>
            </a:p>
            <a:p>
              <a:pPr algn="ctr">
                <a:lnSpc>
                  <a:spcPct val="100000"/>
                </a:lnSpc>
              </a:pPr>
              <a:r>
                <a:rPr lang="ru-RU" sz="1600" b="1" spc="-1" dirty="0" smtClean="0">
                  <a:solidFill>
                    <a:srgbClr val="404040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КНП</a:t>
              </a:r>
              <a:endParaRPr lang="ru-RU" sz="1600" b="1" spc="-1" dirty="0">
                <a:solidFill>
                  <a:srgbClr val="404040"/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  <a:p>
              <a:pPr algn="ctr">
                <a:lnSpc>
                  <a:spcPct val="100000"/>
                </a:lnSpc>
              </a:pPr>
              <a:endParaRPr lang="ru-RU" sz="1200" b="0" strike="noStrike" spc="-1" dirty="0"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</p:grpSp>
      <p:cxnSp>
        <p:nvCxnSpPr>
          <p:cNvPr id="49" name="Прямая соединительная линия 48"/>
          <p:cNvCxnSpPr/>
          <p:nvPr/>
        </p:nvCxnSpPr>
        <p:spPr>
          <a:xfrm>
            <a:off x="7664106" y="2401035"/>
            <a:ext cx="6670" cy="119189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7691608" y="2401035"/>
            <a:ext cx="324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939098" y="3601440"/>
            <a:ext cx="75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Chart 58">
            <a:extLst>
              <a:ext uri="{FF2B5EF4-FFF2-40B4-BE49-F238E27FC236}">
                <a16:creationId xmlns:a16="http://schemas.microsoft.com/office/drawing/2014/main" xmlns="" id="{386BA563-4988-4396-BFDD-D1C70D1A9B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444087"/>
              </p:ext>
            </p:extLst>
          </p:nvPr>
        </p:nvGraphicFramePr>
        <p:xfrm>
          <a:off x="2387852" y="605363"/>
          <a:ext cx="2621709" cy="24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793072" y="1290513"/>
            <a:ext cx="905635" cy="3982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0" i="0" u="none" strike="noStrike" kern="1200" baseline="0">
                <a:solidFill>
                  <a:prstClr val="black"/>
                </a:solidFill>
                <a:latin typeface="Roboto Condensed" panose="020B0604020202020204" charset="0"/>
                <a:ea typeface="Roboto Condensed" panose="020B0604020202020204" charset="0"/>
                <a:cs typeface="+mn-cs"/>
              </a:defRPr>
            </a:pPr>
            <a:r>
              <a:rPr lang="ru-RU" sz="1800" dirty="0" smtClean="0">
                <a:solidFill>
                  <a:prstClr val="black"/>
                </a:solidFill>
                <a:latin typeface="Roboto Condensed" panose="020B0604020202020204" charset="0"/>
                <a:ea typeface="Roboto Condensed" panose="020B0604020202020204" charset="0"/>
              </a:rPr>
              <a:t>7 079</a:t>
            </a:r>
            <a:endParaRPr lang="ru-RU" sz="1800" dirty="0">
              <a:solidFill>
                <a:prstClr val="black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50" name="Freeform: Shape 66">
            <a:extLst>
              <a:ext uri="{FF2B5EF4-FFF2-40B4-BE49-F238E27FC236}">
                <a16:creationId xmlns:a16="http://schemas.microsoft.com/office/drawing/2014/main" xmlns="" id="{71A69873-9352-4928-B04C-FB9177743111}"/>
              </a:ext>
            </a:extLst>
          </p:cNvPr>
          <p:cNvSpPr/>
          <p:nvPr/>
        </p:nvSpPr>
        <p:spPr>
          <a:xfrm flipH="1">
            <a:off x="4136663" y="2484486"/>
            <a:ext cx="1105061" cy="1124098"/>
          </a:xfrm>
          <a:custGeom>
            <a:avLst/>
            <a:gdLst>
              <a:gd name="connsiteX0" fmla="*/ 0 w 1409700"/>
              <a:gd name="connsiteY0" fmla="*/ 942975 h 942975"/>
              <a:gd name="connsiteX1" fmla="*/ 904875 w 1409700"/>
              <a:gd name="connsiteY1" fmla="*/ 942975 h 942975"/>
              <a:gd name="connsiteX2" fmla="*/ 1409700 w 1409700"/>
              <a:gd name="connsiteY2" fmla="*/ 0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9700" h="942975">
                <a:moveTo>
                  <a:pt x="0" y="942975"/>
                </a:moveTo>
                <a:lnTo>
                  <a:pt x="904875" y="942975"/>
                </a:lnTo>
                <a:lnTo>
                  <a:pt x="1409700" y="0"/>
                </a:lnTo>
              </a:path>
            </a:pathLst>
          </a:custGeom>
          <a:ln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395258" y="2743113"/>
            <a:ext cx="846467" cy="2670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0" i="0" u="none" strike="noStrike" kern="1200" baseline="0">
                <a:solidFill>
                  <a:prstClr val="black"/>
                </a:solidFill>
                <a:latin typeface="Roboto Condensed" panose="020B0604020202020204" charset="0"/>
                <a:ea typeface="Roboto Condensed" panose="020B0604020202020204" charset="0"/>
                <a:cs typeface="+mn-cs"/>
              </a:defRPr>
            </a:pPr>
            <a:r>
              <a:rPr lang="ru-RU" sz="2000" dirty="0" smtClean="0">
                <a:solidFill>
                  <a:prstClr val="black"/>
                </a:solidFill>
                <a:latin typeface="Roboto Condensed" panose="020B0604020202020204" charset="0"/>
                <a:ea typeface="Roboto Condensed" panose="020B0604020202020204" charset="0"/>
              </a:rPr>
              <a:t>1,4%</a:t>
            </a:r>
            <a:endParaRPr lang="ru-RU" sz="2000" dirty="0">
              <a:solidFill>
                <a:prstClr val="black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861868" y="1519109"/>
            <a:ext cx="554780" cy="1121847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7670776" y="3624662"/>
            <a:ext cx="352" cy="138636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7663637" y="5013470"/>
            <a:ext cx="324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65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128631"/>
              </p:ext>
            </p:extLst>
          </p:nvPr>
        </p:nvGraphicFramePr>
        <p:xfrm>
          <a:off x="450156" y="1260351"/>
          <a:ext cx="9433048" cy="6044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252238"/>
            <a:ext cx="9361040" cy="936105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Нарушения, связанные с применением плательщиками  специальных режимов налогообложения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9811196" y="6732959"/>
            <a:ext cx="576064" cy="576063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91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433384"/>
              </p:ext>
            </p:extLst>
          </p:nvPr>
        </p:nvGraphicFramePr>
        <p:xfrm>
          <a:off x="306140" y="756295"/>
          <a:ext cx="9721080" cy="6696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0"/>
            <a:ext cx="9361040" cy="684287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Основные варианты утраты права на применение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специальных режимов налогообложения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9811196" y="6732959"/>
            <a:ext cx="576064" cy="576063"/>
          </a:xfrm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prstClr val="white"/>
                </a:solidFill>
              </a:rPr>
              <a:t>4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720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1386260" y="4572719"/>
            <a:ext cx="8382768" cy="1260475"/>
          </a:xfrm>
        </p:spPr>
        <p:txBody>
          <a:bodyPr/>
          <a:lstStyle/>
          <a:p>
            <a:pPr defTabSz="468505">
              <a:defRPr/>
            </a:pPr>
            <a:r>
              <a:rPr lang="ru-RU" sz="5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Благодарю за внимание !</a:t>
            </a:r>
          </a:p>
        </p:txBody>
      </p:sp>
      <p:pic>
        <p:nvPicPr>
          <p:cNvPr id="430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2538" y="1398588"/>
            <a:ext cx="2849562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0" y="-1141"/>
            <a:ext cx="1438275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20097</TotalTime>
  <Words>270</Words>
  <Application>Microsoft Office PowerPoint</Application>
  <PresentationFormat>Произвольный</PresentationFormat>
  <Paragraphs>63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Present_FNS2012_A4</vt:lpstr>
      <vt:lpstr>Презентация PowerPoint</vt:lpstr>
      <vt:lpstr>Сумма поступивших налогов по специальным налоговым режимам, в т. ч. по результатам налогового администрирования</vt:lpstr>
      <vt:lpstr>Нарушения, связанные с применением плательщиками  специальных режимов налогообложения</vt:lpstr>
      <vt:lpstr>Основные варианты утраты права на применение специальных режимов налогообложения</vt:lpstr>
      <vt:lpstr>Благодарю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Евгеньевич Щеглов</dc:creator>
  <cp:lastModifiedBy>Василенко Олеся Александровна</cp:lastModifiedBy>
  <cp:revision>223</cp:revision>
  <cp:lastPrinted>2015-05-19T09:43:50Z</cp:lastPrinted>
  <dcterms:created xsi:type="dcterms:W3CDTF">2013-02-14T04:24:52Z</dcterms:created>
  <dcterms:modified xsi:type="dcterms:W3CDTF">2022-12-08T10:38:45Z</dcterms:modified>
</cp:coreProperties>
</file>