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9" r:id="rId3"/>
    <p:sldId id="262" r:id="rId4"/>
    <p:sldId id="263" r:id="rId5"/>
    <p:sldId id="264" r:id="rId6"/>
    <p:sldId id="265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25" d="100"/>
          <a:sy n="125" d="100"/>
        </p:scale>
        <p:origin x="-1140" y="6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25.02.2025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25.02.2025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25.02.2025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25.02.2025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Скругленный прямоугольник 21"/>
          <p:cNvSpPr/>
          <p:nvPr/>
        </p:nvSpPr>
        <p:spPr>
          <a:xfrm>
            <a:off x="4974555" y="4316552"/>
            <a:ext cx="3751696" cy="1523494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11560" y="116632"/>
            <a:ext cx="8136904" cy="936104"/>
          </a:xfrm>
        </p:spPr>
        <p:txBody>
          <a:bodyPr>
            <a:normAutofit fontScale="90000"/>
          </a:bodyPr>
          <a:lstStyle/>
          <a:p>
            <a:r>
              <a:rPr lang="ru-RU" sz="3000" dirty="0" smtClean="0"/>
              <a:t>Упрощение порядка регистрации контрольно-кассовой техники</a:t>
            </a:r>
            <a:endParaRPr lang="ru-RU" sz="3000" dirty="0"/>
          </a:p>
        </p:txBody>
      </p:sp>
      <p:sp>
        <p:nvSpPr>
          <p:cNvPr id="9" name="TextBox 8"/>
          <p:cNvSpPr txBox="1"/>
          <p:nvPr/>
        </p:nvSpPr>
        <p:spPr>
          <a:xfrm>
            <a:off x="863587" y="4321769"/>
            <a:ext cx="373265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4. Самостоятельная передача информации из отчета «О регистрации ККТ» в налоговые органы</a:t>
            </a:r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5006136" y="4316551"/>
            <a:ext cx="374517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/>
              <a:t>4</a:t>
            </a:r>
            <a:r>
              <a:rPr lang="ru-RU" dirty="0" smtClean="0"/>
              <a:t>. </a:t>
            </a:r>
            <a:r>
              <a:rPr lang="ru-RU" u="sng" dirty="0" smtClean="0"/>
              <a:t>Автоматическая</a:t>
            </a:r>
            <a:r>
              <a:rPr lang="ru-RU" dirty="0" smtClean="0"/>
              <a:t> </a:t>
            </a:r>
            <a:r>
              <a:rPr lang="ru-RU" dirty="0"/>
              <a:t>передача информации из отчета </a:t>
            </a:r>
            <a:r>
              <a:rPr lang="ru-RU" dirty="0" smtClean="0"/>
              <a:t>«О регистрации ККТ» в </a:t>
            </a:r>
            <a:r>
              <a:rPr lang="ru-RU" dirty="0"/>
              <a:t>налоговые </a:t>
            </a:r>
            <a:r>
              <a:rPr lang="ru-RU" dirty="0" smtClean="0"/>
              <a:t>органы через оператора фискальных данных</a:t>
            </a:r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899592" y="1786960"/>
            <a:ext cx="366064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1. Ввод заявления в личном кабинете ККТ</a:t>
            </a:r>
            <a:r>
              <a:rPr lang="en-US" dirty="0" smtClean="0"/>
              <a:t> </a:t>
            </a:r>
            <a:r>
              <a:rPr lang="ru-RU" dirty="0" smtClean="0"/>
              <a:t>или подача заявления на бумажном носителе лично в налоговый орган</a:t>
            </a:r>
            <a:endParaRPr lang="ru-RU" dirty="0"/>
          </a:p>
        </p:txBody>
      </p:sp>
      <p:sp>
        <p:nvSpPr>
          <p:cNvPr id="12" name="TextBox 11"/>
          <p:cNvSpPr txBox="1"/>
          <p:nvPr/>
        </p:nvSpPr>
        <p:spPr>
          <a:xfrm>
            <a:off x="1182479" y="3068960"/>
            <a:ext cx="30228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2. Получение карточки с РН ККТ</a:t>
            </a:r>
            <a:endParaRPr lang="ru-RU" dirty="0"/>
          </a:p>
        </p:txBody>
      </p:sp>
      <p:sp>
        <p:nvSpPr>
          <p:cNvPr id="13" name="TextBox 12"/>
          <p:cNvSpPr txBox="1"/>
          <p:nvPr/>
        </p:nvSpPr>
        <p:spPr>
          <a:xfrm>
            <a:off x="1182479" y="3821566"/>
            <a:ext cx="3022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3. Ввод РН ККТ в ККТ</a:t>
            </a:r>
            <a:endParaRPr lang="ru-RU" dirty="0"/>
          </a:p>
        </p:txBody>
      </p:sp>
      <p:sp>
        <p:nvSpPr>
          <p:cNvPr id="15" name="TextBox 14"/>
          <p:cNvSpPr txBox="1"/>
          <p:nvPr/>
        </p:nvSpPr>
        <p:spPr>
          <a:xfrm>
            <a:off x="1182479" y="5516880"/>
            <a:ext cx="30228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/>
              <a:t>5</a:t>
            </a:r>
            <a:r>
              <a:rPr lang="ru-RU" dirty="0" smtClean="0"/>
              <a:t>. Получение карточки о регистрации</a:t>
            </a:r>
            <a:endParaRPr lang="ru-RU" dirty="0"/>
          </a:p>
        </p:txBody>
      </p:sp>
      <p:sp>
        <p:nvSpPr>
          <p:cNvPr id="16" name="TextBox 15"/>
          <p:cNvSpPr txBox="1"/>
          <p:nvPr/>
        </p:nvSpPr>
        <p:spPr>
          <a:xfrm>
            <a:off x="5083722" y="1760075"/>
            <a:ext cx="358999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1. </a:t>
            </a:r>
            <a:r>
              <a:rPr lang="ru-RU" dirty="0"/>
              <a:t>Ввод заявления в личном кабинете ККТ</a:t>
            </a:r>
            <a:r>
              <a:rPr lang="en-US" dirty="0"/>
              <a:t> </a:t>
            </a:r>
            <a:r>
              <a:rPr lang="ru-RU" dirty="0"/>
              <a:t>или подача заявления на бумажном носителе лично в налоговый орган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5325875" y="3068959"/>
            <a:ext cx="30228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2. Получение карточки с РН ККТ</a:t>
            </a:r>
            <a:endParaRPr lang="ru-RU" dirty="0"/>
          </a:p>
        </p:txBody>
      </p:sp>
      <p:sp>
        <p:nvSpPr>
          <p:cNvPr id="18" name="TextBox 17"/>
          <p:cNvSpPr txBox="1"/>
          <p:nvPr/>
        </p:nvSpPr>
        <p:spPr>
          <a:xfrm>
            <a:off x="5367287" y="3764069"/>
            <a:ext cx="3022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3. Ввод РН ККТ в ККТ</a:t>
            </a:r>
            <a:endParaRPr lang="ru-RU" dirty="0"/>
          </a:p>
        </p:txBody>
      </p:sp>
      <p:sp>
        <p:nvSpPr>
          <p:cNvPr id="19" name="TextBox 18"/>
          <p:cNvSpPr txBox="1"/>
          <p:nvPr/>
        </p:nvSpPr>
        <p:spPr>
          <a:xfrm>
            <a:off x="5348488" y="5793879"/>
            <a:ext cx="30228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/>
              <a:t>5</a:t>
            </a:r>
            <a:r>
              <a:rPr lang="ru-RU" dirty="0" smtClean="0"/>
              <a:t>. </a:t>
            </a:r>
            <a:r>
              <a:rPr lang="ru-RU" dirty="0"/>
              <a:t>Получение карточки о </a:t>
            </a:r>
            <a:r>
              <a:rPr lang="ru-RU" dirty="0" smtClean="0"/>
              <a:t>регистрации</a:t>
            </a:r>
            <a:endParaRPr lang="ru-RU" dirty="0"/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4993593" y="1444134"/>
            <a:ext cx="3732658" cy="5009202"/>
          </a:xfrm>
          <a:prstGeom prst="roundRect">
            <a:avLst/>
          </a:prstGeom>
          <a:noFill/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6103838" y="1252288"/>
            <a:ext cx="1512168" cy="36933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ru-RU" dirty="0" smtClean="0"/>
              <a:t>С 01.03.2025</a:t>
            </a:r>
            <a:endParaRPr lang="ru-RU" dirty="0"/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827584" y="1444134"/>
            <a:ext cx="3732658" cy="5009201"/>
          </a:xfrm>
          <a:prstGeom prst="roundRect">
            <a:avLst/>
          </a:prstGeom>
          <a:noFill/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1901825" y="1280082"/>
            <a:ext cx="1584176" cy="36933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ru-RU" dirty="0" smtClean="0"/>
              <a:t>До 01.03.2025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780324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кругленный прямоугольник 4"/>
          <p:cNvSpPr/>
          <p:nvPr/>
        </p:nvSpPr>
        <p:spPr>
          <a:xfrm>
            <a:off x="4975340" y="2086473"/>
            <a:ext cx="3732658" cy="2642484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02153" y="260648"/>
            <a:ext cx="8136904" cy="936104"/>
          </a:xfrm>
        </p:spPr>
        <p:txBody>
          <a:bodyPr>
            <a:normAutofit fontScale="90000"/>
          </a:bodyPr>
          <a:lstStyle/>
          <a:p>
            <a:r>
              <a:rPr lang="ru-RU" sz="3000" dirty="0" smtClean="0"/>
              <a:t>Упрощение порядка перерегистрации контрольно-кассовой техники в связи с заменой фискального накопителя</a:t>
            </a:r>
            <a:endParaRPr lang="ru-RU" sz="3000" dirty="0"/>
          </a:p>
        </p:txBody>
      </p:sp>
      <p:sp>
        <p:nvSpPr>
          <p:cNvPr id="9" name="TextBox 8"/>
          <p:cNvSpPr txBox="1"/>
          <p:nvPr/>
        </p:nvSpPr>
        <p:spPr>
          <a:xfrm>
            <a:off x="827583" y="3502595"/>
            <a:ext cx="373265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2. Самостоятельная передача информации из отчета «О закрытии фискального накопителя» и отчета «Об изменениях параметров перерегистрации» в налоговые органы</a:t>
            </a:r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863588" y="2204864"/>
            <a:ext cx="366064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1. Ввод заявления в личном кабинете ККТ</a:t>
            </a:r>
            <a:r>
              <a:rPr lang="en-US" dirty="0" smtClean="0"/>
              <a:t> </a:t>
            </a:r>
            <a:r>
              <a:rPr lang="ru-RU" dirty="0" smtClean="0"/>
              <a:t>или подача заявления на бумажном носителе лично в налоговый орган</a:t>
            </a:r>
            <a:endParaRPr lang="ru-RU" dirty="0"/>
          </a:p>
        </p:txBody>
      </p:sp>
      <p:sp>
        <p:nvSpPr>
          <p:cNvPr id="15" name="TextBox 14"/>
          <p:cNvSpPr txBox="1"/>
          <p:nvPr/>
        </p:nvSpPr>
        <p:spPr>
          <a:xfrm>
            <a:off x="1218482" y="5373216"/>
            <a:ext cx="30228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3. Получение карточки о перерегистрации ККТ</a:t>
            </a:r>
            <a:endParaRPr lang="ru-RU" dirty="0"/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4975339" y="1806286"/>
            <a:ext cx="3732658" cy="4452393"/>
          </a:xfrm>
          <a:prstGeom prst="roundRect">
            <a:avLst/>
          </a:prstGeom>
          <a:noFill/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6094470" y="1621620"/>
            <a:ext cx="1512168" cy="36933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С 01.03.2025</a:t>
            </a:r>
            <a:endParaRPr lang="ru-RU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827584" y="1775076"/>
            <a:ext cx="3732658" cy="4452392"/>
          </a:xfrm>
          <a:prstGeom prst="roundRect">
            <a:avLst/>
          </a:prstGeom>
          <a:noFill/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1901824" y="1621620"/>
            <a:ext cx="1584176" cy="36933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До 01.03.2025</a:t>
            </a:r>
            <a:endParaRPr lang="ru-RU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4975339" y="2143634"/>
            <a:ext cx="37637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/>
              <a:t>1</a:t>
            </a:r>
            <a:r>
              <a:rPr lang="ru-RU" dirty="0" smtClean="0"/>
              <a:t>. </a:t>
            </a:r>
            <a:r>
              <a:rPr lang="ru-RU" u="sng" dirty="0" smtClean="0"/>
              <a:t>Автоматическая</a:t>
            </a:r>
            <a:r>
              <a:rPr lang="ru-RU" dirty="0" smtClean="0"/>
              <a:t> передача информации из отчета «О закрытии фискального накопителя» и отчета «Об изменениях параметров перерегистрации» в налоговые органы через оператора фискальных данных без подачи заявления в налоговые органы о перерегистрации ККТ</a:t>
            </a:r>
            <a:endParaRPr lang="ru-RU" dirty="0"/>
          </a:p>
        </p:txBody>
      </p:sp>
      <p:sp>
        <p:nvSpPr>
          <p:cNvPr id="24" name="TextBox 23"/>
          <p:cNvSpPr txBox="1"/>
          <p:nvPr/>
        </p:nvSpPr>
        <p:spPr>
          <a:xfrm>
            <a:off x="5345764" y="4933755"/>
            <a:ext cx="30228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2. Получение карточки о перерегистрации ККТ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557827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116632"/>
            <a:ext cx="8136904" cy="792088"/>
          </a:xfrm>
        </p:spPr>
        <p:txBody>
          <a:bodyPr>
            <a:noAutofit/>
          </a:bodyPr>
          <a:lstStyle/>
          <a:p>
            <a:r>
              <a:rPr lang="ru-RU" sz="2200" dirty="0"/>
              <a:t>Кто не может использовать упрощенный порядок регистрации (перерегистрации) контрольно-кассовой техники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31045" y="1567730"/>
            <a:ext cx="384510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 smtClean="0"/>
              <a:t>1. ККТ применяемые в режиме, не предусматривающем обязательную передачу фискальных документов в налоговые органы в электронной форме через оператора фискальных данных (автономные ККТ)</a:t>
            </a:r>
            <a:r>
              <a:rPr lang="en-US" sz="1600" dirty="0" smtClean="0"/>
              <a:t>.</a:t>
            </a:r>
            <a:endParaRPr lang="ru-RU" sz="1600" dirty="0"/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4572001" y="1245712"/>
            <a:ext cx="4381648" cy="5458306"/>
          </a:xfrm>
          <a:prstGeom prst="roundRect">
            <a:avLst/>
          </a:prstGeom>
          <a:noFill/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5574693" y="1061046"/>
            <a:ext cx="2376264" cy="36933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Перерегистрация ККТ</a:t>
            </a:r>
            <a:endParaRPr lang="ru-RU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395536" y="1245712"/>
            <a:ext cx="3876673" cy="2039272"/>
          </a:xfrm>
          <a:prstGeom prst="roundRect">
            <a:avLst/>
          </a:prstGeom>
          <a:noFill/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1331640" y="1098306"/>
            <a:ext cx="1878088" cy="36933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Регистрация ККТ</a:t>
            </a:r>
            <a:endParaRPr lang="ru-RU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4896496" y="1467638"/>
            <a:ext cx="373265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/>
              <a:t>1</a:t>
            </a:r>
            <a:r>
              <a:rPr lang="ru-RU" sz="1600" dirty="0" smtClean="0"/>
              <a:t>. Автономные ККТ</a:t>
            </a:r>
            <a:r>
              <a:rPr lang="en-US" sz="1600" dirty="0" smtClean="0"/>
              <a:t>.</a:t>
            </a:r>
            <a:endParaRPr lang="ru-RU" sz="1600" dirty="0"/>
          </a:p>
        </p:txBody>
      </p:sp>
      <p:sp>
        <p:nvSpPr>
          <p:cNvPr id="13" name="TextBox 12"/>
          <p:cNvSpPr txBox="1"/>
          <p:nvPr/>
        </p:nvSpPr>
        <p:spPr>
          <a:xfrm>
            <a:off x="4608655" y="2459272"/>
            <a:ext cx="434499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 smtClean="0"/>
              <a:t>3. ККТ, работающие в составе автоматических устройств</a:t>
            </a:r>
            <a:r>
              <a:rPr lang="en-US" sz="1600" dirty="0" smtClean="0"/>
              <a:t>.</a:t>
            </a:r>
            <a:r>
              <a:rPr lang="ru-RU" sz="1600" dirty="0" smtClean="0"/>
              <a:t> </a:t>
            </a:r>
            <a:endParaRPr lang="ru-RU" sz="1600" dirty="0"/>
          </a:p>
        </p:txBody>
      </p:sp>
      <p:sp>
        <p:nvSpPr>
          <p:cNvPr id="16" name="TextBox 15"/>
          <p:cNvSpPr txBox="1"/>
          <p:nvPr/>
        </p:nvSpPr>
        <p:spPr>
          <a:xfrm>
            <a:off x="4572001" y="1860118"/>
            <a:ext cx="438164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 smtClean="0"/>
              <a:t>2. ФН хоть какую-то часть времени работал в автономной ККТ</a:t>
            </a:r>
            <a:r>
              <a:rPr lang="en-US" sz="1600" dirty="0" smtClean="0"/>
              <a:t>.</a:t>
            </a:r>
            <a:endParaRPr lang="ru-RU" sz="1600" dirty="0"/>
          </a:p>
        </p:txBody>
      </p:sp>
      <p:sp>
        <p:nvSpPr>
          <p:cNvPr id="17" name="TextBox 16"/>
          <p:cNvSpPr txBox="1"/>
          <p:nvPr/>
        </p:nvSpPr>
        <p:spPr>
          <a:xfrm>
            <a:off x="4608655" y="3210730"/>
            <a:ext cx="433019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 smtClean="0"/>
              <a:t>4. Перерегистрация ККТ по причине «Поломка ФН»</a:t>
            </a:r>
            <a:r>
              <a:rPr lang="en-US" sz="1600" dirty="0" smtClean="0"/>
              <a:t>.</a:t>
            </a:r>
            <a:endParaRPr lang="ru-RU" sz="1600" dirty="0"/>
          </a:p>
        </p:txBody>
      </p:sp>
      <p:sp>
        <p:nvSpPr>
          <p:cNvPr id="18" name="TextBox 17"/>
          <p:cNvSpPr txBox="1"/>
          <p:nvPr/>
        </p:nvSpPr>
        <p:spPr>
          <a:xfrm>
            <a:off x="4561735" y="3795505"/>
            <a:ext cx="4377113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 smtClean="0"/>
              <a:t>5. Изменение параметров:</a:t>
            </a:r>
          </a:p>
          <a:p>
            <a:pPr marL="285750" indent="-285750" algn="just">
              <a:buFontTx/>
              <a:buChar char="-"/>
            </a:pPr>
            <a:r>
              <a:rPr lang="ru-RU" sz="1600" dirty="0" smtClean="0"/>
              <a:t>ККТ используется при продаже маркированных товаров</a:t>
            </a:r>
            <a:r>
              <a:rPr lang="en-US" sz="1600" dirty="0"/>
              <a:t>;</a:t>
            </a:r>
            <a:r>
              <a:rPr lang="ru-RU" sz="1600" dirty="0" smtClean="0"/>
              <a:t> </a:t>
            </a:r>
          </a:p>
          <a:p>
            <a:pPr marL="285750" indent="-285750" algn="just">
              <a:buFontTx/>
              <a:buChar char="-"/>
            </a:pPr>
            <a:r>
              <a:rPr lang="ru-RU" sz="1600" dirty="0" smtClean="0"/>
              <a:t>ККТ используется при выдаче (получении) обменных знаков игорного заведения и выдаче (получении) денежных средств в обмен на предъявленные обменные знаки игорного заведения</a:t>
            </a:r>
            <a:r>
              <a:rPr lang="en-US" sz="1600" dirty="0" smtClean="0"/>
              <a:t>;</a:t>
            </a:r>
            <a:endParaRPr lang="ru-RU" sz="1600" dirty="0" smtClean="0"/>
          </a:p>
          <a:p>
            <a:pPr marL="285750" indent="-285750" algn="just">
              <a:buFontTx/>
              <a:buChar char="-"/>
            </a:pPr>
            <a:r>
              <a:rPr lang="ru-RU" sz="1600" dirty="0"/>
              <a:t>ККТ, используется для развозной и (или) разносной </a:t>
            </a:r>
            <a:r>
              <a:rPr lang="ru-RU" sz="1600" dirty="0" smtClean="0"/>
              <a:t>торговли</a:t>
            </a:r>
            <a:r>
              <a:rPr lang="en-US" sz="1600" dirty="0"/>
              <a:t>.</a:t>
            </a:r>
            <a:endParaRPr lang="ru-RU" sz="1600" dirty="0"/>
          </a:p>
          <a:p>
            <a:pPr marL="285750" indent="-285750" algn="just">
              <a:buFontTx/>
              <a:buChar char="-"/>
            </a:pPr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23600585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Скругленный прямоугольник 25"/>
          <p:cNvSpPr/>
          <p:nvPr/>
        </p:nvSpPr>
        <p:spPr>
          <a:xfrm>
            <a:off x="899592" y="4869160"/>
            <a:ext cx="2592288" cy="252028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971600" y="4617132"/>
            <a:ext cx="7632848" cy="252028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67544" y="116632"/>
            <a:ext cx="8259730" cy="936104"/>
          </a:xfrm>
        </p:spPr>
        <p:txBody>
          <a:bodyPr>
            <a:noAutofit/>
          </a:bodyPr>
          <a:lstStyle/>
          <a:p>
            <a:r>
              <a:rPr lang="ru-RU" sz="2200" dirty="0" smtClean="0"/>
              <a:t>Внесение </a:t>
            </a:r>
            <a:r>
              <a:rPr lang="ru-RU" sz="2200" dirty="0"/>
              <a:t>изменений в статью 2 Федерального </a:t>
            </a:r>
            <a:r>
              <a:rPr lang="ru-RU" sz="2200" dirty="0" smtClean="0"/>
              <a:t>закона от 22.05.2003 № 54-ФЗ «О </a:t>
            </a:r>
            <a:r>
              <a:rPr lang="ru-RU" sz="2200" dirty="0"/>
              <a:t>применении контрольно-кассовой техники при осуществлении расчетов в Российской </a:t>
            </a:r>
            <a:r>
              <a:rPr lang="ru-RU" sz="2200" dirty="0" smtClean="0"/>
              <a:t>Федерации»</a:t>
            </a:r>
            <a:endParaRPr lang="ru-RU" sz="2200" dirty="0"/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218973" y="1359335"/>
            <a:ext cx="8702129" cy="2141673"/>
          </a:xfrm>
          <a:prstGeom prst="roundRect">
            <a:avLst/>
          </a:prstGeom>
          <a:noFill/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385185" y="1544001"/>
            <a:ext cx="8342089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500" dirty="0" smtClean="0"/>
              <a:t>Торговля на </a:t>
            </a:r>
            <a:r>
              <a:rPr lang="ru-RU" sz="1500" dirty="0"/>
              <a:t>розничных рынках, ярмарках, в выставочных комплексах, а также на других территориях, отведенных для осуществления торговли, за исключением находящихся в этих местах торговли магазинов, павильонов, киосков, палаток, автолавок, автомагазинов, автофургонов, помещений контейнерного типа и других аналогично обустроенных и обеспечивающих показ и сохранность товара торговых мест (помещений и автотранспортных средств, в том числе прицепов и полуприцепов), открытых прилавков внутри крытых рыночных помещений при торговле непродовольственными товарами, кроме торговли непродовольственными товарами, которые определены в перечне, утвержденном Правительством Российской </a:t>
            </a:r>
            <a:r>
              <a:rPr lang="ru-RU" sz="1500" dirty="0" smtClean="0"/>
              <a:t>Федерации.</a:t>
            </a:r>
            <a:endParaRPr lang="ru-RU" sz="1500" dirty="0"/>
          </a:p>
        </p:txBody>
      </p:sp>
      <p:sp>
        <p:nvSpPr>
          <p:cNvPr id="15" name="TextBox 14"/>
          <p:cNvSpPr txBox="1"/>
          <p:nvPr/>
        </p:nvSpPr>
        <p:spPr>
          <a:xfrm>
            <a:off x="3635896" y="1174669"/>
            <a:ext cx="1584176" cy="36933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До 01.03.2025</a:t>
            </a:r>
            <a:endParaRPr lang="ru-RU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253493" y="4003278"/>
            <a:ext cx="8702129" cy="2520280"/>
          </a:xfrm>
          <a:prstGeom prst="roundRect">
            <a:avLst/>
          </a:prstGeom>
          <a:noFill/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TextBox 21"/>
          <p:cNvSpPr txBox="1"/>
          <p:nvPr/>
        </p:nvSpPr>
        <p:spPr>
          <a:xfrm>
            <a:off x="3764141" y="3800316"/>
            <a:ext cx="1584176" cy="36933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С 01.03.2025</a:t>
            </a:r>
            <a:endParaRPr lang="ru-RU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635297" y="4293096"/>
            <a:ext cx="8342089" cy="20467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 smtClean="0"/>
              <a:t>Осуществляемая </a:t>
            </a:r>
            <a:r>
              <a:rPr lang="ru-RU" sz="1600" dirty="0"/>
              <a:t>организациями и индивидуальными предпринимателями, применяющими систему налогообложения для сельскохозяйственных товаропроизводителей (единый сельскохозяйственный налог), торговля товарами на основе договора розничной купли-продажи, при которой передача товара происходит в момент заключения такого договора, на розничном рынке, ярмарке, выставке не более чем с трех торговых мест при условии, что совокупная площадь торговых мест на розничном рынке, ярмарке, выставке, включая места для хранения товаров, не превышает пятнадцати квадратных метров;</a:t>
            </a:r>
          </a:p>
          <a:p>
            <a:pPr algn="ctr"/>
            <a:endParaRPr lang="ru-RU" sz="1500" dirty="0"/>
          </a:p>
        </p:txBody>
      </p:sp>
    </p:spTree>
    <p:extLst>
      <p:ext uri="{BB962C8B-B14F-4D97-AF65-F5344CB8AC3E}">
        <p14:creationId xmlns:p14="http://schemas.microsoft.com/office/powerpoint/2010/main" val="4267205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67544" y="116632"/>
            <a:ext cx="8259730" cy="936104"/>
          </a:xfrm>
        </p:spPr>
        <p:txBody>
          <a:bodyPr>
            <a:noAutofit/>
          </a:bodyPr>
          <a:lstStyle/>
          <a:p>
            <a:r>
              <a:rPr lang="ru-RU" sz="2200" dirty="0" smtClean="0"/>
              <a:t>Внесение </a:t>
            </a:r>
            <a:r>
              <a:rPr lang="ru-RU" sz="2200" dirty="0"/>
              <a:t>изменений в статью 2 Федерального </a:t>
            </a:r>
            <a:r>
              <a:rPr lang="ru-RU" sz="2200" dirty="0" smtClean="0"/>
              <a:t>закона от 22.05.2003 № 54-ФЗ «О </a:t>
            </a:r>
            <a:r>
              <a:rPr lang="ru-RU" sz="2200" dirty="0"/>
              <a:t>применении контрольно-кассовой техники при осуществлении расчетов в Российской </a:t>
            </a:r>
            <a:r>
              <a:rPr lang="ru-RU" sz="2200" dirty="0" smtClean="0"/>
              <a:t>Федерации»</a:t>
            </a:r>
            <a:endParaRPr lang="ru-RU" sz="2200" dirty="0"/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218973" y="1700808"/>
            <a:ext cx="8702129" cy="1709625"/>
          </a:xfrm>
          <a:prstGeom prst="roundRect">
            <a:avLst/>
          </a:prstGeom>
          <a:noFill/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381737" y="1816956"/>
            <a:ext cx="8342089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500" dirty="0"/>
              <a:t>Сельскохозяйственные потребительские кооперативы, признаваемые таковыми в соответствии с Федеральным законом от 8 декабря 1995 года </a:t>
            </a:r>
            <a:r>
              <a:rPr lang="ru-RU" sz="1500" dirty="0" smtClean="0"/>
              <a:t>№ </a:t>
            </a:r>
            <a:r>
              <a:rPr lang="ru-RU" sz="1500" dirty="0"/>
              <a:t>193-ФЗ </a:t>
            </a:r>
            <a:r>
              <a:rPr lang="ru-RU" sz="1500" dirty="0" smtClean="0"/>
              <a:t>«О </a:t>
            </a:r>
            <a:r>
              <a:rPr lang="ru-RU" sz="1500" dirty="0"/>
              <a:t>сельскохозяйственной </a:t>
            </a:r>
            <a:r>
              <a:rPr lang="ru-RU" sz="1500" dirty="0" smtClean="0"/>
              <a:t>кооперации», </a:t>
            </a:r>
            <a:r>
              <a:rPr lang="ru-RU" sz="1500" dirty="0"/>
              <a:t>за исключением сельскохозяйственных кредитных потребительских кооперативов, при осуществлении торговли товарами на основе договора розничной купли-продажи, при которой передача товара происходит в момент заключения такого договора, вправе осуществлять расчеты на розничном рынке, ярмарке, выставке без применения контрольно-кассовой техники.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3851920" y="1447624"/>
            <a:ext cx="1224136" cy="36933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п. 2.3 </a:t>
            </a:r>
            <a:r>
              <a:rPr lang="ru-RU" b="1" dirty="0">
                <a:solidFill>
                  <a:schemeClr val="tx2">
                    <a:lumMod val="50000"/>
                  </a:schemeClr>
                </a:solidFill>
              </a:rPr>
              <a:t>ст. </a:t>
            </a:r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2</a:t>
            </a:r>
            <a:endParaRPr lang="ru-RU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205164" y="3985220"/>
            <a:ext cx="8702129" cy="2199104"/>
          </a:xfrm>
          <a:prstGeom prst="roundRect">
            <a:avLst/>
          </a:prstGeom>
          <a:noFill/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TextBox 21"/>
          <p:cNvSpPr txBox="1"/>
          <p:nvPr/>
        </p:nvSpPr>
        <p:spPr>
          <a:xfrm>
            <a:off x="3851920" y="3774112"/>
            <a:ext cx="1224136" cy="36933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п. 2.4 ст. 2</a:t>
            </a:r>
            <a:endParaRPr lang="ru-RU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350121" y="4149080"/>
            <a:ext cx="8342089" cy="20467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/>
              <a:t>Индивидуальные предприниматели, применяющие патентную систему налогообложения, осуществляющие виды предпринимательской деятельности, установленные подпунктами 5, 20, 22, 25, 37, 46 - 48, 50 - 56, 64, 66 пункта 2 статьи 346.43 Налогового кодекса Российской Федерации, могут осуществлять расчеты в рамках указанных в настоящем пункте видов деятельности на территории регулярно организуемой и проводимой только в выходные, нерабочие праздничные дни ярмарки, общее число торговых мест на которой не превышает пятидесяти, без применения контрольно-кассовой техники.</a:t>
            </a:r>
          </a:p>
          <a:p>
            <a:pPr algn="ctr"/>
            <a:endParaRPr lang="ru-RU" sz="1500" dirty="0"/>
          </a:p>
        </p:txBody>
      </p:sp>
    </p:spTree>
    <p:extLst>
      <p:ext uri="{BB962C8B-B14F-4D97-AF65-F5344CB8AC3E}">
        <p14:creationId xmlns:p14="http://schemas.microsoft.com/office/powerpoint/2010/main" val="802480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67544" y="116632"/>
            <a:ext cx="8259730" cy="936104"/>
          </a:xfrm>
        </p:spPr>
        <p:txBody>
          <a:bodyPr>
            <a:noAutofit/>
          </a:bodyPr>
          <a:lstStyle/>
          <a:p>
            <a:r>
              <a:rPr lang="ru-RU" sz="2200" dirty="0" smtClean="0"/>
              <a:t>Внесение </a:t>
            </a:r>
            <a:r>
              <a:rPr lang="ru-RU" sz="2200" dirty="0"/>
              <a:t>изменений в статью </a:t>
            </a:r>
            <a:r>
              <a:rPr lang="ru-RU" sz="2200" dirty="0" smtClean="0"/>
              <a:t>1.2 </a:t>
            </a:r>
            <a:r>
              <a:rPr lang="ru-RU" sz="2200" dirty="0"/>
              <a:t>Федерального </a:t>
            </a:r>
            <a:r>
              <a:rPr lang="ru-RU" sz="2200" dirty="0" smtClean="0"/>
              <a:t>закона от 22.05.2003 № 54-ФЗ «О </a:t>
            </a:r>
            <a:r>
              <a:rPr lang="ru-RU" sz="2200" dirty="0"/>
              <a:t>применении контрольно-кассовой техники при осуществлении расчетов в Российской </a:t>
            </a:r>
            <a:r>
              <a:rPr lang="ru-RU" sz="2200" dirty="0" smtClean="0"/>
              <a:t>Федерации»</a:t>
            </a:r>
            <a:endParaRPr lang="ru-RU" sz="2200" dirty="0"/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205163" y="1844824"/>
            <a:ext cx="8702129" cy="2199104"/>
          </a:xfrm>
          <a:prstGeom prst="roundRect">
            <a:avLst/>
          </a:prstGeom>
          <a:noFill/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TextBox 22"/>
          <p:cNvSpPr txBox="1"/>
          <p:nvPr/>
        </p:nvSpPr>
        <p:spPr>
          <a:xfrm>
            <a:off x="365770" y="2060848"/>
            <a:ext cx="8342089" cy="20467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/>
              <a:t>При расчетах за оказание услуг общественного питания, осуществляемых при непосредственном взаимодействии клиента с пользователем или автоматическим устройством для расчетов, пользователь после получения согласия клиента совершить такой расчет должен отпечатать кассовый чек (бланк строгой отчетности) на бумажном носителе и выдать его клиенту до момента расчета. При таких расчетах кассовый чек (бланк строгой отчетности) подтверждает предстоящий прием денежных средств за оказание услуг общественного питания</a:t>
            </a:r>
            <a:r>
              <a:rPr lang="ru-RU" sz="1600" dirty="0" smtClean="0"/>
              <a:t>.</a:t>
            </a:r>
            <a:endParaRPr lang="ru-RU" sz="1600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algn="ctr"/>
            <a:endParaRPr lang="ru-RU" sz="1500" dirty="0"/>
          </a:p>
        </p:txBody>
      </p:sp>
      <p:sp>
        <p:nvSpPr>
          <p:cNvPr id="10" name="TextBox 9"/>
          <p:cNvSpPr txBox="1"/>
          <p:nvPr/>
        </p:nvSpPr>
        <p:spPr>
          <a:xfrm>
            <a:off x="3635896" y="1628800"/>
            <a:ext cx="1584176" cy="36933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chemeClr val="tx2">
                    <a:lumMod val="50000"/>
                  </a:schemeClr>
                </a:solidFill>
              </a:rPr>
              <a:t>п</a:t>
            </a:r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. 5.11 ст. 1.2</a:t>
            </a:r>
            <a:endParaRPr lang="ru-RU" b="1" dirty="0">
              <a:solidFill>
                <a:schemeClr val="tx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01532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529</TotalTime>
  <Words>848</Words>
  <Application>Microsoft Office PowerPoint</Application>
  <PresentationFormat>Экран (4:3)</PresentationFormat>
  <Paragraphs>46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Тема Office</vt:lpstr>
      <vt:lpstr>Упрощение порядка регистрации контрольно-кассовой техники</vt:lpstr>
      <vt:lpstr>Упрощение порядка перерегистрации контрольно-кассовой техники в связи с заменой фискального накопителя</vt:lpstr>
      <vt:lpstr>Кто не может использовать упрощенный порядок регистрации (перерегистрации) контрольно-кассовой техники</vt:lpstr>
      <vt:lpstr>Внесение изменений в статью 2 Федерального закона от 22.05.2003 № 54-ФЗ «О применении контрольно-кассовой техники при осуществлении расчетов в Российской Федерации»</vt:lpstr>
      <vt:lpstr>Внесение изменений в статью 2 Федерального закона от 22.05.2003 № 54-ФЗ «О применении контрольно-кассовой техники при осуществлении расчетов в Российской Федерации»</vt:lpstr>
      <vt:lpstr>Внесение изменений в статью 1.2 Федерального закона от 22.05.2003 № 54-ФЗ «О применении контрольно-кассовой техники при осуществлении расчетов в Российской Федерации»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Упрощение порядка регистрации контрольно-кассовой техники</dc:title>
  <dc:creator>Пидлисный Ярослав Иванович</dc:creator>
  <cp:lastModifiedBy>Пидлисный Ярослав Иванович</cp:lastModifiedBy>
  <cp:revision>31</cp:revision>
  <dcterms:created xsi:type="dcterms:W3CDTF">2025-02-21T08:50:21Z</dcterms:created>
  <dcterms:modified xsi:type="dcterms:W3CDTF">2025-02-25T04:58:29Z</dcterms:modified>
</cp:coreProperties>
</file>