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50" r:id="rId1"/>
    <p:sldMasterId id="2147483963" r:id="rId2"/>
  </p:sldMasterIdLst>
  <p:notesMasterIdLst>
    <p:notesMasterId r:id="rId17"/>
  </p:notesMasterIdLst>
  <p:handoutMasterIdLst>
    <p:handoutMasterId r:id="rId18"/>
  </p:handoutMasterIdLst>
  <p:sldIdLst>
    <p:sldId id="358" r:id="rId3"/>
    <p:sldId id="343" r:id="rId4"/>
    <p:sldId id="386" r:id="rId5"/>
    <p:sldId id="390" r:id="rId6"/>
    <p:sldId id="349" r:id="rId7"/>
    <p:sldId id="380" r:id="rId8"/>
    <p:sldId id="382" r:id="rId9"/>
    <p:sldId id="345" r:id="rId10"/>
    <p:sldId id="379" r:id="rId11"/>
    <p:sldId id="385" r:id="rId12"/>
    <p:sldId id="353" r:id="rId13"/>
    <p:sldId id="384" r:id="rId14"/>
    <p:sldId id="389" r:id="rId15"/>
    <p:sldId id="387" r:id="rId16"/>
  </p:sldIdLst>
  <p:sldSz cx="12192000" cy="6858000"/>
  <p:notesSz cx="6808788" cy="9940925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1991" autoAdjust="0"/>
  </p:normalViewPr>
  <p:slideViewPr>
    <p:cSldViewPr>
      <p:cViewPr>
        <p:scale>
          <a:sx n="100" d="100"/>
          <a:sy n="100" d="100"/>
        </p:scale>
        <p:origin x="-870" y="-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0EA7D8-C57B-4BFA-98EA-4E4C8B61B85E}" type="doc">
      <dgm:prSet loTypeId="urn:microsoft.com/office/officeart/2005/8/layout/hierarchy6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715ADA-8331-40B6-A66E-E91E1FE9DD4A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отношении средств размещения одновременно должны выполняться следующие условия:</a:t>
          </a:r>
          <a:endParaRPr lang="ru-RU" sz="2400" dirty="0"/>
        </a:p>
      </dgm:t>
    </dgm:pt>
    <dgm:pt modelId="{45FA0658-06BE-4BE1-916A-1D5BF56C498D}" type="parTrans" cxnId="{9CCB28D5-CC2F-4F8D-81E6-C5923D971999}">
      <dgm:prSet/>
      <dgm:spPr/>
      <dgm:t>
        <a:bodyPr/>
        <a:lstStyle/>
        <a:p>
          <a:endParaRPr lang="ru-RU"/>
        </a:p>
      </dgm:t>
    </dgm:pt>
    <dgm:pt modelId="{4A751463-250A-4315-A3F9-7D83A6635F1F}" type="sibTrans" cxnId="{9CCB28D5-CC2F-4F8D-81E6-C5923D971999}">
      <dgm:prSet/>
      <dgm:spPr/>
      <dgm:t>
        <a:bodyPr/>
        <a:lstStyle/>
        <a:p>
          <a:endParaRPr lang="ru-RU"/>
        </a:p>
      </dgm:t>
    </dgm:pt>
    <dgm:pt modelId="{13A3C0BA-70C8-420F-899E-FEFEDCC60952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оформлен в собственность налогоплательщика или находится в пользовании на законном основании (например аренда жилого помещения).</a:t>
          </a:r>
          <a:endParaRPr lang="ru-RU" sz="2400" dirty="0"/>
        </a:p>
      </dgm:t>
    </dgm:pt>
    <dgm:pt modelId="{BCE24F37-FF05-4522-9726-FE149100CE23}" type="parTrans" cxnId="{BABBA3B1-C84E-42BA-BC6C-FECB8F4C9C86}">
      <dgm:prSet/>
      <dgm:spPr/>
      <dgm:t>
        <a:bodyPr/>
        <a:lstStyle/>
        <a:p>
          <a:endParaRPr lang="ru-RU"/>
        </a:p>
      </dgm:t>
    </dgm:pt>
    <dgm:pt modelId="{0C09F914-1E91-477D-A936-55A0C32C0C2A}" type="sibTrans" cxnId="{BABBA3B1-C84E-42BA-BC6C-FECB8F4C9C86}">
      <dgm:prSet/>
      <dgm:spPr/>
      <dgm:t>
        <a:bodyPr/>
        <a:lstStyle/>
        <a:p>
          <a:endParaRPr lang="ru-RU"/>
        </a:p>
      </dgm:t>
    </dgm:pt>
    <dgm:pt modelId="{2FDED43E-7EE9-46D0-9006-1629DBE93B6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включен в реестр классифицированных средств размещения, предусмотренный Федеральным законом от 24.11.1996 года № 132 – ФЗ «Об основах туристической деятельности в Российской Федерации»(перечень владельцев гостиниц указан на сайте Минэкономразвития: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economy.gov.ru)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, либо указан на сайте муниципального образования. </a:t>
          </a:r>
          <a:endParaRPr lang="ru-RU" sz="2400" dirty="0"/>
        </a:p>
      </dgm:t>
    </dgm:pt>
    <dgm:pt modelId="{659DBE65-AD3C-48D0-9E97-81D8C27F8E54}" type="parTrans" cxnId="{24FC5A7C-10CA-4768-BF94-23E700653AE1}">
      <dgm:prSet/>
      <dgm:spPr/>
      <dgm:t>
        <a:bodyPr/>
        <a:lstStyle/>
        <a:p>
          <a:endParaRPr lang="ru-RU"/>
        </a:p>
      </dgm:t>
    </dgm:pt>
    <dgm:pt modelId="{A2860CA9-B524-4503-87CF-924BE2DD5032}" type="sibTrans" cxnId="{24FC5A7C-10CA-4768-BF94-23E700653AE1}">
      <dgm:prSet/>
      <dgm:spPr/>
      <dgm:t>
        <a:bodyPr/>
        <a:lstStyle/>
        <a:p>
          <a:endParaRPr lang="ru-RU"/>
        </a:p>
      </dgm:t>
    </dgm:pt>
    <dgm:pt modelId="{9922C641-6CF9-4D53-AF89-27C2F3A62536}" type="pres">
      <dgm:prSet presAssocID="{700EA7D8-C57B-4BFA-98EA-4E4C8B61B85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AFF211-0D0F-4CF2-829C-811DA0B5ABD9}" type="pres">
      <dgm:prSet presAssocID="{700EA7D8-C57B-4BFA-98EA-4E4C8B61B85E}" presName="hierFlow" presStyleCnt="0"/>
      <dgm:spPr/>
      <dgm:t>
        <a:bodyPr/>
        <a:lstStyle/>
        <a:p>
          <a:endParaRPr lang="ru-RU"/>
        </a:p>
      </dgm:t>
    </dgm:pt>
    <dgm:pt modelId="{332939A0-B485-4306-8266-C1C8302C11CD}" type="pres">
      <dgm:prSet presAssocID="{700EA7D8-C57B-4BFA-98EA-4E4C8B61B85E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80645ED-1323-41E1-B345-430D1CF2C03E}" type="pres">
      <dgm:prSet presAssocID="{04715ADA-8331-40B6-A66E-E91E1FE9DD4A}" presName="Name14" presStyleCnt="0"/>
      <dgm:spPr/>
      <dgm:t>
        <a:bodyPr/>
        <a:lstStyle/>
        <a:p>
          <a:endParaRPr lang="ru-RU"/>
        </a:p>
      </dgm:t>
    </dgm:pt>
    <dgm:pt modelId="{1D10D239-096A-4595-8B52-51C8FD19B318}" type="pres">
      <dgm:prSet presAssocID="{04715ADA-8331-40B6-A66E-E91E1FE9DD4A}" presName="level1Shape" presStyleLbl="node0" presStyleIdx="0" presStyleCnt="1" custScaleX="933269" custScaleY="100392" custLinFactNeighborY="-621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0C46C3-AA27-432F-ACCF-5932B4B4655B}" type="pres">
      <dgm:prSet presAssocID="{04715ADA-8331-40B6-A66E-E91E1FE9DD4A}" presName="hierChild2" presStyleCnt="0"/>
      <dgm:spPr/>
      <dgm:t>
        <a:bodyPr/>
        <a:lstStyle/>
        <a:p>
          <a:endParaRPr lang="ru-RU"/>
        </a:p>
      </dgm:t>
    </dgm:pt>
    <dgm:pt modelId="{8FD8B595-82F5-452C-922F-14172788C282}" type="pres">
      <dgm:prSet presAssocID="{BCE24F37-FF05-4522-9726-FE149100CE23}" presName="Name19" presStyleLbl="parChTrans1D2" presStyleIdx="0" presStyleCnt="2"/>
      <dgm:spPr/>
      <dgm:t>
        <a:bodyPr/>
        <a:lstStyle/>
        <a:p>
          <a:endParaRPr lang="ru-RU"/>
        </a:p>
      </dgm:t>
    </dgm:pt>
    <dgm:pt modelId="{A35F2341-BCAD-402E-8DE7-03405194CF7C}" type="pres">
      <dgm:prSet presAssocID="{13A3C0BA-70C8-420F-899E-FEFEDCC60952}" presName="Name21" presStyleCnt="0"/>
      <dgm:spPr/>
      <dgm:t>
        <a:bodyPr/>
        <a:lstStyle/>
        <a:p>
          <a:endParaRPr lang="ru-RU"/>
        </a:p>
      </dgm:t>
    </dgm:pt>
    <dgm:pt modelId="{F2E32015-0C6E-4352-85CC-83A812327F73}" type="pres">
      <dgm:prSet presAssocID="{13A3C0BA-70C8-420F-899E-FEFEDCC60952}" presName="level2Shape" presStyleLbl="node2" presStyleIdx="0" presStyleCnt="2" custScaleX="438198" custScaleY="411889" custLinFactNeighborX="-179" custLinFactNeighborY="-80819"/>
      <dgm:spPr/>
      <dgm:t>
        <a:bodyPr/>
        <a:lstStyle/>
        <a:p>
          <a:endParaRPr lang="ru-RU"/>
        </a:p>
      </dgm:t>
    </dgm:pt>
    <dgm:pt modelId="{62EB43CB-7BC8-4C87-ABD6-1026AC6B15B0}" type="pres">
      <dgm:prSet presAssocID="{13A3C0BA-70C8-420F-899E-FEFEDCC60952}" presName="hierChild3" presStyleCnt="0"/>
      <dgm:spPr/>
      <dgm:t>
        <a:bodyPr/>
        <a:lstStyle/>
        <a:p>
          <a:endParaRPr lang="ru-RU"/>
        </a:p>
      </dgm:t>
    </dgm:pt>
    <dgm:pt modelId="{AFF99CF6-A4E0-46B3-AE1D-9C69BCFE408B}" type="pres">
      <dgm:prSet presAssocID="{659DBE65-AD3C-48D0-9E97-81D8C27F8E54}" presName="Name19" presStyleLbl="parChTrans1D2" presStyleIdx="1" presStyleCnt="2"/>
      <dgm:spPr/>
      <dgm:t>
        <a:bodyPr/>
        <a:lstStyle/>
        <a:p>
          <a:endParaRPr lang="ru-RU"/>
        </a:p>
      </dgm:t>
    </dgm:pt>
    <dgm:pt modelId="{B3802C92-3662-4A03-B306-A3CD9C018E9E}" type="pres">
      <dgm:prSet presAssocID="{2FDED43E-7EE9-46D0-9006-1629DBE93B6F}" presName="Name21" presStyleCnt="0"/>
      <dgm:spPr/>
      <dgm:t>
        <a:bodyPr/>
        <a:lstStyle/>
        <a:p>
          <a:endParaRPr lang="ru-RU"/>
        </a:p>
      </dgm:t>
    </dgm:pt>
    <dgm:pt modelId="{DD490F8F-FEAA-40D0-8A9A-8CDF3ED0B2B9}" type="pres">
      <dgm:prSet presAssocID="{2FDED43E-7EE9-46D0-9006-1629DBE93B6F}" presName="level2Shape" presStyleLbl="node2" presStyleIdx="1" presStyleCnt="2" custScaleX="748680" custScaleY="421385" custLinFactNeighborX="179" custLinFactNeighborY="-80819"/>
      <dgm:spPr/>
      <dgm:t>
        <a:bodyPr/>
        <a:lstStyle/>
        <a:p>
          <a:endParaRPr lang="ru-RU"/>
        </a:p>
      </dgm:t>
    </dgm:pt>
    <dgm:pt modelId="{4297288C-9EEE-446C-970D-14F8BB728A18}" type="pres">
      <dgm:prSet presAssocID="{2FDED43E-7EE9-46D0-9006-1629DBE93B6F}" presName="hierChild3" presStyleCnt="0"/>
      <dgm:spPr/>
      <dgm:t>
        <a:bodyPr/>
        <a:lstStyle/>
        <a:p>
          <a:endParaRPr lang="ru-RU"/>
        </a:p>
      </dgm:t>
    </dgm:pt>
    <dgm:pt modelId="{5388CD55-2B64-4445-98F9-4690BB1B22FA}" type="pres">
      <dgm:prSet presAssocID="{700EA7D8-C57B-4BFA-98EA-4E4C8B61B85E}" presName="bgShapesFlow" presStyleCnt="0"/>
      <dgm:spPr/>
      <dgm:t>
        <a:bodyPr/>
        <a:lstStyle/>
        <a:p>
          <a:endParaRPr lang="ru-RU"/>
        </a:p>
      </dgm:t>
    </dgm:pt>
  </dgm:ptLst>
  <dgm:cxnLst>
    <dgm:cxn modelId="{9CCB28D5-CC2F-4F8D-81E6-C5923D971999}" srcId="{700EA7D8-C57B-4BFA-98EA-4E4C8B61B85E}" destId="{04715ADA-8331-40B6-A66E-E91E1FE9DD4A}" srcOrd="0" destOrd="0" parTransId="{45FA0658-06BE-4BE1-916A-1D5BF56C498D}" sibTransId="{4A751463-250A-4315-A3F9-7D83A6635F1F}"/>
    <dgm:cxn modelId="{A9EB30F2-BB41-4813-B891-10C06BAAD4F5}" type="presOf" srcId="{2FDED43E-7EE9-46D0-9006-1629DBE93B6F}" destId="{DD490F8F-FEAA-40D0-8A9A-8CDF3ED0B2B9}" srcOrd="0" destOrd="0" presId="urn:microsoft.com/office/officeart/2005/8/layout/hierarchy6"/>
    <dgm:cxn modelId="{BABBA3B1-C84E-42BA-BC6C-FECB8F4C9C86}" srcId="{04715ADA-8331-40B6-A66E-E91E1FE9DD4A}" destId="{13A3C0BA-70C8-420F-899E-FEFEDCC60952}" srcOrd="0" destOrd="0" parTransId="{BCE24F37-FF05-4522-9726-FE149100CE23}" sibTransId="{0C09F914-1E91-477D-A936-55A0C32C0C2A}"/>
    <dgm:cxn modelId="{24FC5A7C-10CA-4768-BF94-23E700653AE1}" srcId="{04715ADA-8331-40B6-A66E-E91E1FE9DD4A}" destId="{2FDED43E-7EE9-46D0-9006-1629DBE93B6F}" srcOrd="1" destOrd="0" parTransId="{659DBE65-AD3C-48D0-9E97-81D8C27F8E54}" sibTransId="{A2860CA9-B524-4503-87CF-924BE2DD5032}"/>
    <dgm:cxn modelId="{0AB0F272-821F-4A88-88AC-DB2BEF8C6DB7}" type="presOf" srcId="{659DBE65-AD3C-48D0-9E97-81D8C27F8E54}" destId="{AFF99CF6-A4E0-46B3-AE1D-9C69BCFE408B}" srcOrd="0" destOrd="0" presId="urn:microsoft.com/office/officeart/2005/8/layout/hierarchy6"/>
    <dgm:cxn modelId="{B91846E0-BF75-4EC3-871C-8278EBE32AE3}" type="presOf" srcId="{04715ADA-8331-40B6-A66E-E91E1FE9DD4A}" destId="{1D10D239-096A-4595-8B52-51C8FD19B318}" srcOrd="0" destOrd="0" presId="urn:microsoft.com/office/officeart/2005/8/layout/hierarchy6"/>
    <dgm:cxn modelId="{4FD8D82B-4E96-43CA-B6D4-00D184CF0E0F}" type="presOf" srcId="{BCE24F37-FF05-4522-9726-FE149100CE23}" destId="{8FD8B595-82F5-452C-922F-14172788C282}" srcOrd="0" destOrd="0" presId="urn:microsoft.com/office/officeart/2005/8/layout/hierarchy6"/>
    <dgm:cxn modelId="{685457E3-954C-405E-9448-C7C675719CEE}" type="presOf" srcId="{13A3C0BA-70C8-420F-899E-FEFEDCC60952}" destId="{F2E32015-0C6E-4352-85CC-83A812327F73}" srcOrd="0" destOrd="0" presId="urn:microsoft.com/office/officeart/2005/8/layout/hierarchy6"/>
    <dgm:cxn modelId="{E1788DC1-DF79-4D6F-9BA4-E78C8930C5C6}" type="presOf" srcId="{700EA7D8-C57B-4BFA-98EA-4E4C8B61B85E}" destId="{9922C641-6CF9-4D53-AF89-27C2F3A62536}" srcOrd="0" destOrd="0" presId="urn:microsoft.com/office/officeart/2005/8/layout/hierarchy6"/>
    <dgm:cxn modelId="{E994B1A5-D80C-46A5-9DDB-3D7705689E7E}" type="presParOf" srcId="{9922C641-6CF9-4D53-AF89-27C2F3A62536}" destId="{7DAFF211-0D0F-4CF2-829C-811DA0B5ABD9}" srcOrd="0" destOrd="0" presId="urn:microsoft.com/office/officeart/2005/8/layout/hierarchy6"/>
    <dgm:cxn modelId="{ECDFCF17-35E7-4F78-A850-7C46196986A2}" type="presParOf" srcId="{7DAFF211-0D0F-4CF2-829C-811DA0B5ABD9}" destId="{332939A0-B485-4306-8266-C1C8302C11CD}" srcOrd="0" destOrd="0" presId="urn:microsoft.com/office/officeart/2005/8/layout/hierarchy6"/>
    <dgm:cxn modelId="{D795A572-3227-4D04-B575-05C003AE4238}" type="presParOf" srcId="{332939A0-B485-4306-8266-C1C8302C11CD}" destId="{F80645ED-1323-41E1-B345-430D1CF2C03E}" srcOrd="0" destOrd="0" presId="urn:microsoft.com/office/officeart/2005/8/layout/hierarchy6"/>
    <dgm:cxn modelId="{3DE76198-E720-4DE7-B860-6AD60E42805A}" type="presParOf" srcId="{F80645ED-1323-41E1-B345-430D1CF2C03E}" destId="{1D10D239-096A-4595-8B52-51C8FD19B318}" srcOrd="0" destOrd="0" presId="urn:microsoft.com/office/officeart/2005/8/layout/hierarchy6"/>
    <dgm:cxn modelId="{0BA29E22-25DC-4F79-BC6C-E9246F865360}" type="presParOf" srcId="{F80645ED-1323-41E1-B345-430D1CF2C03E}" destId="{7D0C46C3-AA27-432F-ACCF-5932B4B4655B}" srcOrd="1" destOrd="0" presId="urn:microsoft.com/office/officeart/2005/8/layout/hierarchy6"/>
    <dgm:cxn modelId="{892F1BD6-EEAF-465F-8EDC-97DA087B6CA2}" type="presParOf" srcId="{7D0C46C3-AA27-432F-ACCF-5932B4B4655B}" destId="{8FD8B595-82F5-452C-922F-14172788C282}" srcOrd="0" destOrd="0" presId="urn:microsoft.com/office/officeart/2005/8/layout/hierarchy6"/>
    <dgm:cxn modelId="{146918B8-A589-43A1-8904-E6A48ED52BEC}" type="presParOf" srcId="{7D0C46C3-AA27-432F-ACCF-5932B4B4655B}" destId="{A35F2341-BCAD-402E-8DE7-03405194CF7C}" srcOrd="1" destOrd="0" presId="urn:microsoft.com/office/officeart/2005/8/layout/hierarchy6"/>
    <dgm:cxn modelId="{75ADE374-B2CA-412E-9134-8B2478D82CF6}" type="presParOf" srcId="{A35F2341-BCAD-402E-8DE7-03405194CF7C}" destId="{F2E32015-0C6E-4352-85CC-83A812327F73}" srcOrd="0" destOrd="0" presId="urn:microsoft.com/office/officeart/2005/8/layout/hierarchy6"/>
    <dgm:cxn modelId="{EAB62740-F32E-455B-88F3-DBD8F7D9D491}" type="presParOf" srcId="{A35F2341-BCAD-402E-8DE7-03405194CF7C}" destId="{62EB43CB-7BC8-4C87-ABD6-1026AC6B15B0}" srcOrd="1" destOrd="0" presId="urn:microsoft.com/office/officeart/2005/8/layout/hierarchy6"/>
    <dgm:cxn modelId="{66CD57A9-AC26-41C9-AECA-59EA9985F332}" type="presParOf" srcId="{7D0C46C3-AA27-432F-ACCF-5932B4B4655B}" destId="{AFF99CF6-A4E0-46B3-AE1D-9C69BCFE408B}" srcOrd="2" destOrd="0" presId="urn:microsoft.com/office/officeart/2005/8/layout/hierarchy6"/>
    <dgm:cxn modelId="{E8A6D599-D914-44C7-A1AE-C11353B5FE6A}" type="presParOf" srcId="{7D0C46C3-AA27-432F-ACCF-5932B4B4655B}" destId="{B3802C92-3662-4A03-B306-A3CD9C018E9E}" srcOrd="3" destOrd="0" presId="urn:microsoft.com/office/officeart/2005/8/layout/hierarchy6"/>
    <dgm:cxn modelId="{B7862974-B59B-459B-8D1A-29623E92CCF5}" type="presParOf" srcId="{B3802C92-3662-4A03-B306-A3CD9C018E9E}" destId="{DD490F8F-FEAA-40D0-8A9A-8CDF3ED0B2B9}" srcOrd="0" destOrd="0" presId="urn:microsoft.com/office/officeart/2005/8/layout/hierarchy6"/>
    <dgm:cxn modelId="{00FFEF3F-A27E-4A3A-ACB6-EAE1DF50383E}" type="presParOf" srcId="{B3802C92-3662-4A03-B306-A3CD9C018E9E}" destId="{4297288C-9EEE-446C-970D-14F8BB728A18}" srcOrd="1" destOrd="0" presId="urn:microsoft.com/office/officeart/2005/8/layout/hierarchy6"/>
    <dgm:cxn modelId="{FD514641-16BB-445F-ADAA-3281BE7C88B0}" type="presParOf" srcId="{9922C641-6CF9-4D53-AF89-27C2F3A62536}" destId="{5388CD55-2B64-4445-98F9-4690BB1B22F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0D239-096A-4595-8B52-51C8FD19B318}">
      <dsp:nvSpPr>
        <dsp:cNvPr id="0" name=""/>
        <dsp:cNvSpPr/>
      </dsp:nvSpPr>
      <dsp:spPr>
        <a:xfrm>
          <a:off x="1385887" y="0"/>
          <a:ext cx="9109544" cy="6532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отношении средств размещения одновременно должны выполняться следующие условия:</a:t>
          </a:r>
          <a:endParaRPr lang="ru-RU" sz="2400" kern="1200" dirty="0"/>
        </a:p>
      </dsp:txBody>
      <dsp:txXfrm>
        <a:off x="1405021" y="19134"/>
        <a:ext cx="9071276" cy="615009"/>
      </dsp:txXfrm>
    </dsp:sp>
    <dsp:sp modelId="{8FD8B595-82F5-452C-922F-14172788C282}">
      <dsp:nvSpPr>
        <dsp:cNvPr id="0" name=""/>
        <dsp:cNvSpPr/>
      </dsp:nvSpPr>
      <dsp:spPr>
        <a:xfrm>
          <a:off x="2138604" y="653277"/>
          <a:ext cx="3802055" cy="138811"/>
        </a:xfrm>
        <a:custGeom>
          <a:avLst/>
          <a:gdLst/>
          <a:ahLst/>
          <a:cxnLst/>
          <a:rect l="0" t="0" r="0" b="0"/>
          <a:pathLst>
            <a:path>
              <a:moveTo>
                <a:pt x="3802055" y="0"/>
              </a:moveTo>
              <a:lnTo>
                <a:pt x="3802055" y="69405"/>
              </a:lnTo>
              <a:lnTo>
                <a:pt x="0" y="69405"/>
              </a:lnTo>
              <a:lnTo>
                <a:pt x="0" y="13881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32015-0C6E-4352-85CC-83A812327F73}">
      <dsp:nvSpPr>
        <dsp:cNvPr id="0" name=""/>
        <dsp:cNvSpPr/>
      </dsp:nvSpPr>
      <dsp:spPr>
        <a:xfrm>
          <a:off x="1" y="792089"/>
          <a:ext cx="4277206" cy="26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оформлен в собственность налогоплательщика или находится в пользовании на законном основании (например аренда жилого помещения).</a:t>
          </a:r>
          <a:endParaRPr lang="ru-RU" sz="2400" kern="1200" dirty="0"/>
        </a:p>
      </dsp:txBody>
      <dsp:txXfrm>
        <a:off x="78503" y="870591"/>
        <a:ext cx="4120202" cy="2523267"/>
      </dsp:txXfrm>
    </dsp:sp>
    <dsp:sp modelId="{AFF99CF6-A4E0-46B3-AE1D-9C69BCFE408B}">
      <dsp:nvSpPr>
        <dsp:cNvPr id="0" name=""/>
        <dsp:cNvSpPr/>
      </dsp:nvSpPr>
      <dsp:spPr>
        <a:xfrm>
          <a:off x="5940660" y="653277"/>
          <a:ext cx="2286763" cy="138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405"/>
              </a:lnTo>
              <a:lnTo>
                <a:pt x="2286763" y="69405"/>
              </a:lnTo>
              <a:lnTo>
                <a:pt x="2286763" y="13881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490F8F-FEAA-40D0-8A9A-8CDF3ED0B2B9}">
      <dsp:nvSpPr>
        <dsp:cNvPr id="0" name=""/>
        <dsp:cNvSpPr/>
      </dsp:nvSpPr>
      <dsp:spPr>
        <a:xfrm>
          <a:off x="4573528" y="792089"/>
          <a:ext cx="7307789" cy="27420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Объект для временного проживания включен в реестр классифицированных средств размещения, предусмотренный Федеральным законом от 24.11.1996 года № 132 – ФЗ «Об основах туристической деятельности в Российской Федерации»(перечень владельцев гостиниц указан на сайте Минэкономразвития: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economy.gov.ru)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, либо указан на сайте муниципального образования. </a:t>
          </a:r>
          <a:endParaRPr lang="ru-RU" sz="2400" kern="1200" dirty="0"/>
        </a:p>
      </dsp:txBody>
      <dsp:txXfrm>
        <a:off x="4653840" y="872401"/>
        <a:ext cx="7147165" cy="2581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5B731C-DE25-407C-95FB-276D62B0B341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2B623-F5C5-4179-A241-341DA09F5B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72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25.02.2025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7412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4" tIns="46151" rIns="92304" bIns="4615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2304" tIns="46151" rIns="92304" bIns="4615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124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369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3013"/>
            <a:ext cx="5967412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268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4AF4-5862-4898-A990-25FF3A514CF0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EBC3D-19FD-4338-91A7-92D3F6D8B5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9FBF7-AFC3-44A0-832C-990715B116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38400" y="3159761"/>
            <a:ext cx="6096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6320" y="1219200"/>
            <a:ext cx="100584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44800" y="3375491"/>
            <a:ext cx="82296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04034-A8D5-4521-9A8D-E915F157BF59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D7DDA-B36F-4F4C-AA99-677EE36001D9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689600" y="4074498"/>
            <a:ext cx="6096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0" y="4267368"/>
            <a:ext cx="49784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590B0-B34F-474A-B683-4BE5CD8BAE53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0" y="1905000"/>
            <a:ext cx="804672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46234-268D-47D5-9EAD-9A37AB16FBEA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792224" y="658368"/>
            <a:ext cx="436473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6705600" y="658368"/>
            <a:ext cx="4364736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816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2224" y="1371600"/>
            <a:ext cx="43688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05600" y="661976"/>
            <a:ext cx="4364736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05600" y="1371600"/>
            <a:ext cx="4364736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08853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3707" y="520192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73483-4103-492B-821F-0CC5DE47FD9E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D1651-54CC-4E55-8D4C-8565201D22CB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8B7F-52CF-4972-AFAB-87F59A5901AA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2E42C-BEEF-4409-8FD3-489AB46D3F36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5227" y="1774588"/>
            <a:ext cx="6096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685801"/>
            <a:ext cx="57912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0" y="685801"/>
            <a:ext cx="34544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C5AF-8AD2-483D-8427-4A7270265EAA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25600" y="612775"/>
            <a:ext cx="89408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7600" y="3453047"/>
            <a:ext cx="67056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47136" y="3331464"/>
            <a:ext cx="6096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4BB23-F2F2-4DA2-ABDD-A8BB4874AA4B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4800" y="685802"/>
            <a:ext cx="77216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CB32-4E7E-4433-B0C1-6B04609A6032}" type="datetime1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2800" y="609601"/>
            <a:ext cx="28448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0800" y="685801"/>
            <a:ext cx="67056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86449-98A3-4FF9-8F93-728FF860B45E}" type="datetime1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9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567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4657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926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394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9605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4A4AC-4C72-42FA-B360-891E05CA9660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8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8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193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0407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48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3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76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38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50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8772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93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6337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90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45841-B98B-4381-9DC2-806A79AF9072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944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41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4620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8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3342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018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8654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0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614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2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E6C-A6EA-4AE8-B6CF-AE7920BC3C5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4672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418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6663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925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72436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5622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9571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6580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83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E34C1-1BFA-44C8-A0F3-DA505B55ABA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97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7016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961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316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7359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7401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3101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990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4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5968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19B0C-1AD2-42B5-9854-4B86FBF0D13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36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1772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2998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7840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02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1089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272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3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10" y="4980579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2" y="4980579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684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74726-87B3-4705-92DB-B4712E3069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A5775-53F9-46C1-9C28-4E08200167D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2/25/2025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6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6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61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64" Type="http://schemas.openxmlformats.org/officeDocument/2006/relationships/slideLayout" Target="../slideLayouts/slideLayout76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5D19D0-233E-4298-849C-C8E620CE90D7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830961" y="1038441"/>
            <a:ext cx="965416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557464" y="419132"/>
            <a:ext cx="5538472" cy="5973945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4370607" y="116855"/>
            <a:ext cx="8639149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6320" y="4876800"/>
            <a:ext cx="100584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4800" y="685802"/>
            <a:ext cx="8128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547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025CE98-65B1-4CA5-89CC-945FC057078D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80" y="6154739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7280" y="5842000"/>
            <a:ext cx="28448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61" r:id="rId18"/>
    <p:sldLayoutId id="2147483863" r:id="rId19"/>
    <p:sldLayoutId id="2147483865" r:id="rId20"/>
    <p:sldLayoutId id="2147483866" r:id="rId21"/>
    <p:sldLayoutId id="2147483867" r:id="rId22"/>
    <p:sldLayoutId id="2147483868" r:id="rId23"/>
    <p:sldLayoutId id="2147483869" r:id="rId24"/>
    <p:sldLayoutId id="2147483870" r:id="rId25"/>
    <p:sldLayoutId id="2147483871" r:id="rId26"/>
    <p:sldLayoutId id="2147483872" r:id="rId27"/>
    <p:sldLayoutId id="2147483873" r:id="rId28"/>
    <p:sldLayoutId id="2147483874" r:id="rId29"/>
    <p:sldLayoutId id="2147483875" r:id="rId30"/>
    <p:sldLayoutId id="2147483876" r:id="rId31"/>
    <p:sldLayoutId id="2147483877" r:id="rId32"/>
    <p:sldLayoutId id="2147483878" r:id="rId33"/>
    <p:sldLayoutId id="2147483879" r:id="rId34"/>
    <p:sldLayoutId id="2147483880" r:id="rId35"/>
    <p:sldLayoutId id="2147483881" r:id="rId36"/>
    <p:sldLayoutId id="2147483882" r:id="rId37"/>
    <p:sldLayoutId id="2147483883" r:id="rId38"/>
    <p:sldLayoutId id="2147483884" r:id="rId39"/>
    <p:sldLayoutId id="2147483885" r:id="rId40"/>
    <p:sldLayoutId id="2147483886" r:id="rId41"/>
    <p:sldLayoutId id="2147483887" r:id="rId42"/>
    <p:sldLayoutId id="2147483888" r:id="rId43"/>
    <p:sldLayoutId id="2147483889" r:id="rId44"/>
    <p:sldLayoutId id="2147483890" r:id="rId45"/>
    <p:sldLayoutId id="2147483891" r:id="rId46"/>
    <p:sldLayoutId id="2147483892" r:id="rId47"/>
    <p:sldLayoutId id="2147483893" r:id="rId48"/>
    <p:sldLayoutId id="2147483894" r:id="rId49"/>
    <p:sldLayoutId id="2147483895" r:id="rId50"/>
    <p:sldLayoutId id="2147483896" r:id="rId51"/>
    <p:sldLayoutId id="2147483897" r:id="rId52"/>
    <p:sldLayoutId id="2147483898" r:id="rId53"/>
    <p:sldLayoutId id="2147483899" r:id="rId54"/>
    <p:sldLayoutId id="2147483900" r:id="rId55"/>
    <p:sldLayoutId id="2147483901" r:id="rId56"/>
    <p:sldLayoutId id="2147483902" r:id="rId57"/>
    <p:sldLayoutId id="2147483903" r:id="rId58"/>
    <p:sldLayoutId id="2147483904" r:id="rId59"/>
    <p:sldLayoutId id="2147483905" r:id="rId60"/>
    <p:sldLayoutId id="2147483906" r:id="rId61"/>
    <p:sldLayoutId id="2147483907" r:id="rId62"/>
    <p:sldLayoutId id="2147483908" r:id="rId63"/>
    <p:sldLayoutId id="2147483909" r:id="rId64"/>
    <p:sldLayoutId id="2147483910" r:id="rId6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-48456" y="-42862"/>
            <a:ext cx="12337144" cy="6900861"/>
          </a:xfrm>
          <a:prstGeom prst="rect">
            <a:avLst/>
          </a:prstGeom>
          <a:solidFill>
            <a:schemeClr val="tx1">
              <a:alpha val="98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055440" y="3501008"/>
            <a:ext cx="9984208" cy="58310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9170">
              <a:lnSpc>
                <a:spcPts val="4000"/>
              </a:lnSpc>
            </a:pPr>
            <a:r>
              <a:rPr lang="ru-RU" sz="66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Туристический налог </a:t>
            </a:r>
          </a:p>
        </p:txBody>
      </p:sp>
      <p:sp>
        <p:nvSpPr>
          <p:cNvPr id="71" name="Oval 70">
            <a:extLst>
              <a:ext uri="{FF2B5EF4-FFF2-40B4-BE49-F238E27FC236}">
                <a16:creationId xmlns="" xmlns:a16="http://schemas.microsoft.com/office/drawing/2014/main" id="{0DB52178-62B6-47CC-BD73-81552FBDECEE}"/>
              </a:ext>
            </a:extLst>
          </p:cNvPr>
          <p:cNvSpPr/>
          <p:nvPr/>
        </p:nvSpPr>
        <p:spPr>
          <a:xfrm>
            <a:off x="818424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2" name="Oval 231">
            <a:extLst>
              <a:ext uri="{FF2B5EF4-FFF2-40B4-BE49-F238E27FC236}">
                <a16:creationId xmlns="" xmlns:a16="http://schemas.microsoft.com/office/drawing/2014/main" id="{63525495-B7F9-4AF6-BE7E-F65167C7F4DF}"/>
              </a:ext>
            </a:extLst>
          </p:cNvPr>
          <p:cNvSpPr/>
          <p:nvPr/>
        </p:nvSpPr>
        <p:spPr>
          <a:xfrm>
            <a:off x="887666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3" name="Oval 232">
            <a:extLst>
              <a:ext uri="{FF2B5EF4-FFF2-40B4-BE49-F238E27FC236}">
                <a16:creationId xmlns="" xmlns:a16="http://schemas.microsoft.com/office/drawing/2014/main" id="{626BE329-231D-43E5-871B-DDF4C2FD1262}"/>
              </a:ext>
            </a:extLst>
          </p:cNvPr>
          <p:cNvSpPr/>
          <p:nvPr/>
        </p:nvSpPr>
        <p:spPr>
          <a:xfrm>
            <a:off x="956908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4" name="Oval 233">
            <a:extLst>
              <a:ext uri="{FF2B5EF4-FFF2-40B4-BE49-F238E27FC236}">
                <a16:creationId xmlns="" xmlns:a16="http://schemas.microsoft.com/office/drawing/2014/main" id="{6F2D2282-8FE2-4D23-9EC8-E95085FB56E8}"/>
              </a:ext>
            </a:extLst>
          </p:cNvPr>
          <p:cNvSpPr/>
          <p:nvPr/>
        </p:nvSpPr>
        <p:spPr>
          <a:xfrm>
            <a:off x="1026150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5" name="Oval 234">
            <a:extLst>
              <a:ext uri="{FF2B5EF4-FFF2-40B4-BE49-F238E27FC236}">
                <a16:creationId xmlns="" xmlns:a16="http://schemas.microsoft.com/office/drawing/2014/main" id="{E5D4B9F1-99B7-47D9-A1AF-1CD255870587}"/>
              </a:ext>
            </a:extLst>
          </p:cNvPr>
          <p:cNvSpPr/>
          <p:nvPr/>
        </p:nvSpPr>
        <p:spPr>
          <a:xfrm>
            <a:off x="1095392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236" name="Oval 235">
            <a:extLst>
              <a:ext uri="{FF2B5EF4-FFF2-40B4-BE49-F238E27FC236}">
                <a16:creationId xmlns="" xmlns:a16="http://schemas.microsoft.com/office/drawing/2014/main" id="{94171BCA-D78B-436D-A8A5-32022A91D372}"/>
              </a:ext>
            </a:extLst>
          </p:cNvPr>
          <p:cNvSpPr/>
          <p:nvPr/>
        </p:nvSpPr>
        <p:spPr>
          <a:xfrm>
            <a:off x="1164634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11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5840" y="250974"/>
            <a:ext cx="2219796" cy="2097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15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1384" y="1192035"/>
            <a:ext cx="11161240" cy="5045277"/>
          </a:xfrm>
        </p:spPr>
        <p:txBody>
          <a:bodyPr>
            <a:noAutofit/>
          </a:bodyPr>
          <a:lstStyle/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наличии нескольких объектов размещения в муниципальном образовании, которые относятся к разным налоговым инспекциям, налогоплательщик в праве выбрать одну инспекцию для подачи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декларации.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этого нужно однократно направить соответствующее уведомление в выбранную инспекцию не позднее 30 рабочих дней до срока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представления декларации. </a:t>
            </a: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endParaRPr lang="ru-RU" sz="2000" b="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 есть не позднее 25 марта до представления первой декларации. </a:t>
            </a: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endParaRPr lang="ru-RU" sz="2000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уведомление не будет представлено в указанный срок, то налогоплательщик  отчитывается по месту учета  налогового объекта.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 </a:t>
            </a:r>
            <a:endParaRPr lang="ru-RU" sz="2000" dirty="0" smtClean="0">
              <a:solidFill>
                <a:prstClr val="black"/>
              </a:solidFill>
              <a:latin typeface="Times New Roman"/>
            </a:endParaRPr>
          </a:p>
          <a:p>
            <a:pPr marL="0" lvl="0" algn="just" defTabSz="914239"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latin typeface="Times New Roman"/>
              </a:rPr>
              <a:t>Форма</a:t>
            </a:r>
            <a:r>
              <a:rPr lang="ru-RU" sz="2000" dirty="0">
                <a:solidFill>
                  <a:prstClr val="black"/>
                </a:solidFill>
                <a:latin typeface="Times New Roman"/>
              </a:rPr>
              <a:t>, порядок заполнения и формат представления </a:t>
            </a:r>
            <a:r>
              <a:rPr lang="ru-RU" sz="2000" b="0" dirty="0" smtClean="0">
                <a:solidFill>
                  <a:prstClr val="black"/>
                </a:solidFill>
                <a:latin typeface="Times New Roman"/>
              </a:rPr>
              <a:t>уведомления утверждены 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Приказом ФНС России от 05.11.2024 № </a:t>
            </a:r>
            <a:r>
              <a:rPr lang="ru-RU" sz="2000" b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ЕД-7-3/993@. Форму по КНД № 1153008 можно 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найти на официальном сайте ФНС России </a:t>
            </a:r>
            <a:r>
              <a:rPr lang="en-US" sz="2000" b="0" dirty="0" smtClean="0">
                <a:solidFill>
                  <a:prstClr val="black"/>
                </a:solidFill>
                <a:latin typeface="Times New Roman"/>
                <a:ea typeface="Times New Roman"/>
              </a:rPr>
              <a:t>nalog.gov.ru</a:t>
            </a:r>
            <a:r>
              <a:rPr lang="ru-RU" sz="2000" b="0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sz="2000" b="0" dirty="0">
              <a:solidFill>
                <a:prstClr val="black"/>
              </a:solidFill>
              <a:latin typeface="Times New Roman"/>
            </a:endParaRPr>
          </a:p>
          <a:p>
            <a:pPr marL="0" lvl="0" algn="just" defTabSz="914239">
              <a:spcBef>
                <a:spcPts val="0"/>
              </a:spcBef>
            </a:pPr>
            <a:endParaRPr lang="ru-RU" sz="2000" b="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defTabSz="914239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Крупнейшим налогоплательщиком</a:t>
            </a:r>
            <a:r>
              <a:rPr lang="en-US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декларация представляется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месту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учета (Письмо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ФНС России от 22.11.2024 </a:t>
            </a:r>
            <a:r>
              <a:rPr lang="ru-RU" sz="2000" b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СД-4-3/13314@).</a:t>
            </a: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7408" y="-387424"/>
            <a:ext cx="10513168" cy="1440160"/>
          </a:xfrm>
        </p:spPr>
        <p:txBody>
          <a:bodyPr/>
          <a:lstStyle/>
          <a:p>
            <a:pPr lvl="0" defTabSz="914239">
              <a:spcBef>
                <a:spcPts val="0"/>
              </a:spcBef>
            </a:pP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Выбор </a:t>
            </a:r>
            <a:r>
              <a:rPr lang="ru-RU" sz="30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налогового органа при наличии нескольких объектов</a:t>
            </a:r>
            <a:r>
              <a:rPr lang="ru-RU" sz="30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10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77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208578" y="6093296"/>
            <a:ext cx="619711" cy="63183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344" y="836712"/>
            <a:ext cx="11809312" cy="936104"/>
          </a:xfrm>
        </p:spPr>
        <p:txBody>
          <a:bodyPr/>
          <a:lstStyle/>
          <a:p>
            <a:pPr algn="just"/>
            <a:r>
              <a:rPr lang="ru-RU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Сумма налога исчисляется налогоплательщиком как соответствующая налоговой ставке процентная доля налоговой базы применительно к услуге по временному проживанию в момент осуществления полного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расчета.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Формула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расчета следующая (п. 1 ст. 418.4, п. 1 ст. 418.7 НК РФ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):</a:t>
            </a: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2060848"/>
            <a:ext cx="9289032" cy="108012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91344" y="3297758"/>
            <a:ext cx="11881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случае, если исчисленная сумма налога менее суммы минимального налога, рассчитанной как произведение 100 рублей и количества суток проживания, сумма налога определяется в размере минимального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налога. Сумма минимального налога рассчитывается по формуле (п. 1 ст. 418.7 НК РФ):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4437112"/>
            <a:ext cx="9289032" cy="110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3352" y="5734997"/>
            <a:ext cx="11665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Налогоплательщики, оказывающие услуги по временному проживанию в составе услуг по санаторно-курортному лечению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исчисляют налог в отношении таких услуг в размере минимального налога.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408" y="116632"/>
            <a:ext cx="11017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Порядок исчисления туристического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налога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28055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63387"/>
              </p:ext>
            </p:extLst>
          </p:nvPr>
        </p:nvGraphicFramePr>
        <p:xfrm>
          <a:off x="407368" y="836712"/>
          <a:ext cx="11377264" cy="5963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5308"/>
                <a:gridCol w="5901956"/>
              </a:tblGrid>
              <a:tr h="949192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расчета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без льготной категории</a:t>
                      </a:r>
                      <a:endParaRPr lang="ru-RU" sz="1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 </a:t>
                      </a:r>
                      <a:r>
                        <a:rPr lang="ru-RU" sz="1900" smtClean="0">
                          <a:latin typeface="Times New Roman" pitchFamily="18" charset="0"/>
                          <a:cs typeface="Times New Roman" pitchFamily="18" charset="0"/>
                        </a:rPr>
                        <a:t>расчета </a:t>
                      </a:r>
                      <a:r>
                        <a:rPr lang="ru-RU" sz="1900" baseline="0" smtClean="0"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льготной категорией</a:t>
                      </a:r>
                      <a:endParaRPr lang="ru-RU" sz="19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83456">
                <a:tc>
                  <a:txBody>
                    <a:bodyPr/>
                    <a:lstStyle/>
                    <a:p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Номер в гостинице «Югра» стоит 3 000 руб. в сутки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(без учета туристического налога и НДС). </a:t>
                      </a: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/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Физическое лицо планирует остановиться на 4 суток. В сумме это составляет 12 000 руб.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Данное физическое лицо не относится к категории льготников.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Ставка налога в регионе - 1%.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Туристический налог взимается со всей стоимости предоставленной услуги - 12 000 руб. Сумма налога составляет 120 руб. = 12 000 руб. x 1%.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Минимальный туристический налог в данном случае  400 руб. = 100 руб. x 4 суток.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  <a:t>Поскольку исчисленный налог в 120 руб. меньше минимального в 400 руб., заплатить нужно сумму минимального туристического налога, который составляет 400 руб.</a:t>
                      </a:r>
                      <a:b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j-ea"/>
                          <a:cs typeface="Times New Roman" pitchFamily="18" charset="0"/>
                        </a:rPr>
                      </a:br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Номер в гостинице «Югра» стоит 6 000 руб. в сутки (без учета туристического налога и НДС). Физическое лицо планирует остановиться в нем на двое суток. В сумме это составляет 12 000 руб.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Ставка налога в регионе - 1%.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Сумма налога составляет 120 руб. (12 000 руб. x 1%).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Но, поскольку данное физическое лицо имеет удостоверение Героя Труда РФ, которое относится к льготной категории, туристический налог с данного лица уплачиваться не будет.</a:t>
                      </a:r>
                    </a:p>
                    <a:p>
                      <a:pPr marL="310752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63552" y="188640"/>
            <a:ext cx="79208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Примеры расчета туристического налога: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12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34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3511" y="-315416"/>
            <a:ext cx="9176259" cy="839686"/>
          </a:xfrm>
        </p:spPr>
        <p:txBody>
          <a:bodyPr/>
          <a:lstStyle/>
          <a:p>
            <a:r>
              <a:rPr lang="ru-RU" sz="32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Часто задаваемые вопросы: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13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798964"/>
              </p:ext>
            </p:extLst>
          </p:nvPr>
        </p:nvGraphicFramePr>
        <p:xfrm>
          <a:off x="335360" y="512199"/>
          <a:ext cx="11593288" cy="6229169"/>
        </p:xfrm>
        <a:graphic>
          <a:graphicData uri="http://schemas.openxmlformats.org/drawingml/2006/table">
            <a:tbl>
              <a:tblPr/>
              <a:tblGrid>
                <a:gridCol w="5570801"/>
                <a:gridCol w="6022487"/>
              </a:tblGrid>
              <a:tr h="43247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Вопрос: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Ответ: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3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Какие средства размещения могут быть включены в реестр классифицированных средств размещения?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реестр классифицированных средств размещения могут быть включены гостиницы, санатории,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базы отдыха, кемпинги. Т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ребования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данным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средствам размещения,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для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включения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их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реестр, указаны в Постановлении Правительства РФ от 27.12.2024 № 1951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«Об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утверждении Положения о классификации средств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размещения». </a:t>
                      </a:r>
                      <a:endParaRPr lang="ru-RU" sz="1800" b="0" i="0" u="none" strike="noStrike" dirty="0">
                        <a:solidFill>
                          <a:schemeClr val="accent2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40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 выделить туристический налог в счете - фактуре?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расчётных документах сумма туристического налога выделяется отдельной строкой. Отдельный документ не составляется. </a:t>
                      </a:r>
                    </a:p>
                  </a:txBody>
                  <a:tcPr marL="5576" marR="5576" marT="5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3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Если представительными органами муниципальных образований была установлена ставка по туристическому налогу 0 % неоходимо ли уплачивать минимальный налог?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сумма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туристического налога определяется в размере минимального налога.</a:t>
                      </a:r>
                    </a:p>
                  </a:txBody>
                  <a:tcPr marL="5576" marR="5576" marT="5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276">
                <a:tc>
                  <a:txBody>
                    <a:bodyPr/>
                    <a:lstStyle/>
                    <a:p>
                      <a:pPr algn="l" fontAlgn="t"/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Необходимо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 выделять сумму туристического налога в отдельном реквизите кассового чека?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Обязанность выделения суммы туристического налога в отдельном реквизите кассового чека не предусмотрена.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Уплата туристического налога не является расчетом в целях Федерального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закона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54-ФЗ и не требует применения контрольно-кассовой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техники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(письмо Минфина РФ от 17.10.2024 № 03-05-08/100577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).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14</a:t>
            </a:fld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3378893"/>
              </p:ext>
            </p:extLst>
          </p:nvPr>
        </p:nvGraphicFramePr>
        <p:xfrm>
          <a:off x="335360" y="116632"/>
          <a:ext cx="11665296" cy="6425159"/>
        </p:xfrm>
        <a:graphic>
          <a:graphicData uri="http://schemas.openxmlformats.org/drawingml/2006/table">
            <a:tbl>
              <a:tblPr/>
              <a:tblGrid>
                <a:gridCol w="5472608"/>
                <a:gridCol w="6192688"/>
              </a:tblGrid>
              <a:tr h="432048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Ответ: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Учитывается ли туристический налог в расходах налогоплательщика?</a:t>
                      </a: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Туристический налог не учитывается в расходах по налогу на прибыль, УСН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ЕСХН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(п.4 ст. 270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НК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РФ, пп.23.п.2 ст. 346.5 НК РФ, пп.22 п.1 ст. 346.16 НК РФ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).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какой ставке должен быть исчислен туристический налог, если в январе поступила предварительная оплата услуг по временному проживанию в размере 50%, а в июне был осуществлён полный расчёт? При этом, предоставление услуг будет осуществляться в августе?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налога исчисляется в момент полного расчёта с лицом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приобретающим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такую услугу, вне зависимости  от даты фактического получения услуги в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средствах размещения (т.е. в июне) (п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1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ст.418.7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НК РФ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).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54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будет с уплаченным туристическим налогом при отмене бронирования?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Можно скорректировать свои налоговые обязательства,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 есть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подать уточненную декларацию.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5784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плательщики туристического налога имеют несколько средств размещения в разных муниципальных образованиях, где введён туристический налог, куда подаётся налоговая декларация?</a:t>
                      </a:r>
                    </a:p>
                    <a:p>
                      <a:pPr algn="l" rtl="0" fontAlgn="t"/>
                      <a:endParaRPr lang="ru-RU" sz="1800" b="0" i="0" u="none" strike="noStrike" dirty="0"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случае расположения средств размещения на территории разных муниципальных образований,</a:t>
                      </a: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которых введён туристический налог, налоговая декларация подаётся по месту учета данных объектов. </a:t>
                      </a:r>
                      <a:endParaRPr lang="ru-RU" sz="1800" b="0" i="0" u="none" strike="noStrike" dirty="0"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Будут ли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уплачивать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туристический налог санаторно-курортные учреждения?</a:t>
                      </a: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Налогоплательщики, оказывающие услуги по временному проживанию в составе услуг по санаторно-курортному лечению, исчисляют налог в отношении таких услуг в размере минимального налога.</a:t>
                      </a:r>
                    </a:p>
                  </a:txBody>
                  <a:tcPr marL="5576" marR="5576" marT="557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39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A28D44E-C286-4269-B6C1-3D07BF0B6022}"/>
              </a:ext>
            </a:extLst>
          </p:cNvPr>
          <p:cNvSpPr/>
          <p:nvPr/>
        </p:nvSpPr>
        <p:spPr>
          <a:xfrm>
            <a:off x="479376" y="620688"/>
            <a:ext cx="1144927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01.01.2025 года на территории Российской Федерации действует туристический налог.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Соответствующие изменения внесены в Налоговый кодекс Российской Федерации (далее - НК РФ, глава 33.1 «Туристический налог» введена Федеральным законом от 12.07.2024 № 176-ФЗ). </a:t>
            </a:r>
          </a:p>
          <a:p>
            <a:pPr algn="just"/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Туристический </a:t>
            </a:r>
            <a:r>
              <a:rPr lang="ru-RU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налог – </a:t>
            </a: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обязательный платеж, с выручки от гостиничной </a:t>
            </a:r>
            <a:r>
              <a:rPr lang="ru-RU" sz="2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algn="just"/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введении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туристического налога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принимается непосредственно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представительным органом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такого муниципального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образования. При этом муниципалитеты смогут самостоятельно распределять сумму поступившего налога не только на развитие туризма, но и  на иные нужды.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ü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 введении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туристического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налога представительные органы муниципальных образований устанавливают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налоговую ставку в пределах максимальной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ставки.</a:t>
            </a:r>
            <a:endParaRPr lang="ru-RU" sz="23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5580" y="116632"/>
            <a:ext cx="777686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Нормативное обоснование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4592" y="6309320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0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360040"/>
            <a:ext cx="11377264" cy="10527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Муниципальные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принявшие решение о введении туристического налога на территории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Ханты-Мансийского автономного округа – Югры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814813"/>
              </p:ext>
            </p:extLst>
          </p:nvPr>
        </p:nvGraphicFramePr>
        <p:xfrm>
          <a:off x="623392" y="1556791"/>
          <a:ext cx="10959008" cy="4824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9504"/>
                <a:gridCol w="5479504"/>
              </a:tblGrid>
              <a:tr h="93643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образования: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Основание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введения: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720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Думы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от 26.11.2024 № 1114</a:t>
                      </a:r>
                    </a:p>
                  </a:txBody>
                  <a:tcPr/>
                </a:tc>
              </a:tr>
              <a:tr h="9720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25.10.2024 № 318</a:t>
                      </a:r>
                    </a:p>
                  </a:txBody>
                  <a:tcPr/>
                </a:tc>
              </a:tr>
              <a:tr h="9720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27.11.2024 № 88</a:t>
                      </a:r>
                    </a:p>
                  </a:txBody>
                  <a:tcPr/>
                </a:tc>
              </a:tr>
              <a:tr h="9720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Городское поселение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городского поселения 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от 06.11.2024 №122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73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1344" y="1408059"/>
            <a:ext cx="11521279" cy="4829253"/>
          </a:xfrm>
        </p:spPr>
        <p:txBody>
          <a:bodyPr>
            <a:normAutofit/>
          </a:bodyPr>
          <a:lstStyle/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состоянию </a:t>
            </a:r>
            <a:r>
              <a:rPr lang="ru-RU" sz="20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25.02.2025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реестр классифицированных средств размещения включены 19 объектов,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принадлежащих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налогоплательщикам, состоящим на учете в Ханты-Мансийском автономном округе – Югре, а также 1 объект, подлежащий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налогообложению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основании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сведений,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представленных муниципальным образованием в соответствии с п.3 ст. 418.3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НК РФ.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Распределение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объектов по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муниципалитетам по состоянию на 25.02.2025: </a:t>
            </a:r>
          </a:p>
          <a:p>
            <a:pPr algn="ctr"/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5360" y="260648"/>
            <a:ext cx="11377264" cy="1105803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Объекты, принадлежащие налогоплательщикам, состоящим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учете в Ханты-Мансийском автономном округе –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Югре, включенные в реестр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классифицированных средств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размещения</a:t>
            </a:r>
            <a:r>
              <a:rPr lang="ru-RU" sz="2800" b="1" dirty="0" smtClean="0">
                <a:solidFill>
                  <a:schemeClr val="tx1"/>
                </a:solidFill>
                <a:effectLst/>
              </a:rPr>
              <a:t>. 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just"/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 algn="just"/>
              <a:t>4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954829"/>
              </p:ext>
            </p:extLst>
          </p:nvPr>
        </p:nvGraphicFramePr>
        <p:xfrm>
          <a:off x="623392" y="3212976"/>
          <a:ext cx="11017224" cy="3104774"/>
        </p:xfrm>
        <a:graphic>
          <a:graphicData uri="http://schemas.openxmlformats.org/drawingml/2006/table">
            <a:tbl>
              <a:tblPr/>
              <a:tblGrid>
                <a:gridCol w="5315327"/>
                <a:gridCol w="5701897"/>
              </a:tblGrid>
              <a:tr h="864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Муниципальное образование: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объектов,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включенных в реестр квалифицированных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размещения: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60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Нефтеюганский</a:t>
                      </a:r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 район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г. </a:t>
                      </a:r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Нягань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г. </a:t>
                      </a:r>
                      <a:r>
                        <a:rPr lang="ru-RU" sz="2400" b="1" i="0" u="none" strike="noStrike" dirty="0" err="1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Покачи</a:t>
                      </a:r>
                      <a:endParaRPr lang="ru-RU" sz="24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0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Городское поселение Пойковский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tx2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008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xmlns="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420" y="404664"/>
            <a:ext cx="10369152" cy="554013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0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понятия и условия туристического налога</a:t>
            </a:r>
            <a: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556686409"/>
              </p:ext>
            </p:extLst>
          </p:nvPr>
        </p:nvGraphicFramePr>
        <p:xfrm>
          <a:off x="191344" y="1988840"/>
          <a:ext cx="118813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07368" y="404664"/>
            <a:ext cx="113772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Налогоплательщики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индивидуальные предприниматели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физические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(НПД),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оказывающие услуги по предоставлению  мест для временного проживания граждан в средствах размещения (гостиницы, отели, хостелы, дома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отдыха, кемпинги,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санатории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кроме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ведомственных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2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368" y="5587206"/>
            <a:ext cx="1188132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Налогоплательщики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оказывающие услуги по временному проживанию в составе услуг по санаторно-курортному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лечению автоматически входят в реестр квалифицированных средств размещения.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332656"/>
            <a:ext cx="12000656" cy="6319498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Налоговая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база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стоимость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оказанной услуги по предоставлению мест для временного проживания физических лиц без учета сумм туристического налога и налога на добавленную стоимость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Налоговые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ставки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устанавливаются нормативными правовыми актами представительных органов муниципальных образований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самостоятельно в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размерах, не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превышающих от налоговой базы.</a:t>
            </a:r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b="0" dirty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en-US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22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Налоговые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ставки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туристическому налогу могут быть дифференцированы с учетом сезонности применительно к календарным месяцам, составляющим соответствующие налоговые периоды. На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территории Ханты-Мансийского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автономного округа – Югры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дифференциация отсутствует.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Минимальная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сумма налога = 100 рублей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Если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сумма 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туристического налога </a:t>
            </a:r>
            <a:r>
              <a:rPr lang="ru-RU" sz="2200" b="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меньше 100 рублей, то налог оплачивается в размере минимальной суммы</a:t>
            </a:r>
            <a:r>
              <a:rPr lang="ru-RU" sz="2200" b="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2049"/>
              </p:ext>
            </p:extLst>
          </p:nvPr>
        </p:nvGraphicFramePr>
        <p:xfrm>
          <a:off x="2135560" y="2492896"/>
          <a:ext cx="7488830" cy="1872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7766"/>
                <a:gridCol w="1497766"/>
                <a:gridCol w="1497766"/>
                <a:gridCol w="1497766"/>
                <a:gridCol w="1497766"/>
              </a:tblGrid>
              <a:tr h="492687"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ставки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683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2025г.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2028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Начиная с 2029 г.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268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5%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9376" y="-27384"/>
            <a:ext cx="10441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Основные понятия и условия туристического налога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121920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ставки муниципальных образований Ханты-Мансийского автономного округа </a:t>
            </a:r>
            <a:r>
              <a:rPr lang="ru-RU" sz="2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Югры по туристическому налогу с 01.01.2025: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9684193"/>
              </p:ext>
            </p:extLst>
          </p:nvPr>
        </p:nvGraphicFramePr>
        <p:xfrm>
          <a:off x="263351" y="908720"/>
          <a:ext cx="11809312" cy="5909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4981"/>
                <a:gridCol w="3568800"/>
                <a:gridCol w="1310989"/>
                <a:gridCol w="1238155"/>
                <a:gridCol w="1165324"/>
                <a:gridCol w="1092491"/>
                <a:gridCol w="1248572"/>
              </a:tblGrid>
              <a:tr h="378667">
                <a:tc rowSpan="2"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образования: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Основание</a:t>
                      </a:r>
                      <a:r>
                        <a:rPr lang="ru-RU" sz="19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введения: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ставки</a:t>
                      </a:r>
                      <a:r>
                        <a:rPr lang="ru-RU" sz="19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принятые муниципалитетами: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0560">
                <a:tc v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2025 </a:t>
                      </a:r>
                      <a:endParaRPr lang="ru-RU" sz="19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2028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2029 </a:t>
                      </a:r>
                    </a:p>
                  </a:txBody>
                  <a:tcPr/>
                </a:tc>
              </a:tr>
              <a:tr h="1247374"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Нефтеюганский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</a:t>
                      </a:r>
                      <a:r>
                        <a:rPr lang="ru-RU" sz="19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Думы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Нефтеюганского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от 26.11.2024 № 1114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47374"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Нягань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25.10.2024 № 318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47374"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Думы города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 ХМАО-Югры от 27.11.2024 № 88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4428"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Городское поселение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Решение городского поселения </a:t>
                      </a:r>
                      <a:r>
                        <a:rPr lang="ru-RU" sz="19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Пойковский</a:t>
                      </a:r>
                      <a:r>
                        <a:rPr lang="ru-RU" sz="1950" dirty="0" smtClean="0">
                          <a:latin typeface="Times New Roman" pitchFamily="18" charset="0"/>
                          <a:cs typeface="Times New Roman" pitchFamily="18" charset="0"/>
                        </a:rPr>
                        <a:t> от 06.11.2024 №122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9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5%</a:t>
                      </a:r>
                    </a:p>
                    <a:p>
                      <a:pPr algn="ctr"/>
                      <a:endParaRPr lang="ru-RU" sz="19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32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188970" y="6021288"/>
            <a:ext cx="619711" cy="63183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A28D44E-C286-4269-B6C1-3D07BF0B6022}"/>
              </a:ext>
            </a:extLst>
          </p:cNvPr>
          <p:cNvSpPr/>
          <p:nvPr/>
        </p:nvSpPr>
        <p:spPr>
          <a:xfrm>
            <a:off x="335360" y="404665"/>
            <a:ext cx="115932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Туристический налог не уплачивается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гражданами следующих категорий при предъявлении документов, подтверждающих их статус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(пункт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2.статья 418.4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 РФ)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удостоенные званий Героя Советского Союза, Героя РФ или являющиеся полными кавалерами ордена Славы;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удостоенные званий Героя Социалистического Труда, Героя Труда РФ или награжденные орденом Трудовой Славы трех степеней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принимающие (принимавшие) участие в СВО, лица, выполняющие (выполнявшие) возложенные на них задачи на территориях Украины, ДНР, ЛНР, Запорожской и Херсонской областей в период проведения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инвалиды боевых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и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ВОВ;</a:t>
            </a:r>
          </a:p>
          <a:p>
            <a:pPr marL="800019" lvl="1" indent="-342900" algn="just">
              <a:buFont typeface="Wingdings" pitchFamily="2" charset="2"/>
              <a:buChar char="ü"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и II групп, инвалиды с детства,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дети-инвалиды.</a:t>
            </a:r>
          </a:p>
          <a:p>
            <a:pPr lvl="1" algn="just"/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вправе устанавливать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льготные категории,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услуг по временному проживанию которых не включается в налоговую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базу.</a:t>
            </a:r>
          </a:p>
          <a:p>
            <a:pPr lvl="1" algn="ctr"/>
            <a:r>
              <a:rPr lang="ru-RU" sz="2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Ханты-Мансийского </a:t>
            </a:r>
            <a:r>
              <a:rPr lang="ru-RU" sz="2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автономного округа –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 дополнительных льготных категорий не установлено.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3392" y="-34935"/>
            <a:ext cx="11377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Освобождены от налогообложения туристическим налогом: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5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96688" y="5805264"/>
            <a:ext cx="12288688" cy="720080"/>
          </a:xfrm>
        </p:spPr>
        <p:txBody>
          <a:bodyPr>
            <a:normAutofit/>
          </a:bodyPr>
          <a:lstStyle/>
          <a:p>
            <a:r>
              <a:rPr lang="ru-RU" sz="2200" dirty="0"/>
              <a:t>	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9336" y="3068960"/>
            <a:ext cx="12072664" cy="4248471"/>
          </a:xfrm>
        </p:spPr>
        <p:txBody>
          <a:bodyPr/>
          <a:lstStyle/>
          <a:p>
            <a:pPr algn="l"/>
            <a:r>
              <a:rPr lang="ru-RU" sz="22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9376" y="116632"/>
            <a:ext cx="11017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Декларация и порядок её представления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344" y="692696"/>
            <a:ext cx="11809312" cy="650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lvl="0" indent="-361950" algn="just" defTabSz="914400">
              <a:spcBef>
                <a:spcPct val="20000"/>
              </a:spcBef>
              <a:buFont typeface="Wingdings" pitchFamily="2" charset="2"/>
              <a:buChar char="ü"/>
            </a:pPr>
            <a:r>
              <a:rPr lang="en-US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Налоговым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периодом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туристическому налогу признается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квартал (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418.6 НК РФ).</a:t>
            </a:r>
            <a:endParaRPr lang="en-US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10752" lvl="0" algn="just" defTabSz="914400">
              <a:spcBef>
                <a:spcPct val="20000"/>
              </a:spcBef>
            </a:pPr>
            <a:endParaRPr lang="ru-RU" sz="2200" b="1" dirty="0">
              <a:solidFill>
                <a:prstClr val="black">
                  <a:lumMod val="50000"/>
                  <a:lumOff val="50000"/>
                </a:prstClr>
              </a:solidFill>
              <a:latin typeface="Century Gothic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200" b="1" dirty="0" smtClean="0">
                <a:latin typeface="Times New Roman"/>
                <a:ea typeface="Calibri"/>
              </a:rPr>
              <a:t>      </a:t>
            </a:r>
            <a:r>
              <a:rPr lang="ru-RU" sz="2200" b="1" dirty="0" smtClean="0">
                <a:latin typeface="Times New Roman"/>
                <a:ea typeface="Calibri"/>
              </a:rPr>
              <a:t>   По </a:t>
            </a:r>
            <a:r>
              <a:rPr lang="ru-RU" sz="2200" b="1" dirty="0">
                <a:latin typeface="Times New Roman"/>
                <a:ea typeface="Calibri"/>
              </a:rPr>
              <a:t>итогам налогового периода</a:t>
            </a:r>
            <a:r>
              <a:rPr lang="ru-RU" sz="2200" dirty="0">
                <a:latin typeface="Times New Roman"/>
                <a:ea typeface="Calibri"/>
              </a:rPr>
              <a:t> налогоплательщики представляют налоговую декларацию в налоговый орган по месту нахождения средства размещения в срок не позднее 25-го числа месяца, следующего за истекшим налоговым </a:t>
            </a:r>
            <a:r>
              <a:rPr lang="ru-RU" sz="2200" dirty="0" smtClean="0">
                <a:latin typeface="Times New Roman"/>
                <a:ea typeface="Calibri"/>
              </a:rPr>
              <a:t>периодом</a:t>
            </a:r>
            <a:r>
              <a:rPr lang="ru-RU" sz="2200" dirty="0">
                <a:latin typeface="Times New Roman"/>
                <a:ea typeface="Calibri"/>
              </a:rPr>
              <a:t> </a:t>
            </a:r>
            <a:r>
              <a:rPr lang="ru-RU" sz="2200" dirty="0" smtClean="0">
                <a:latin typeface="Times New Roman"/>
                <a:ea typeface="Calibri"/>
              </a:rPr>
              <a:t>(не позднее 25 апреля, 25 июля, 25 октября, 25 января).</a:t>
            </a:r>
          </a:p>
          <a:p>
            <a:pPr algn="just"/>
            <a:endParaRPr lang="en-US" sz="2200" dirty="0" smtClean="0">
              <a:latin typeface="Times New Roman"/>
              <a:ea typeface="Calibri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US" sz="2200" b="1" dirty="0">
                <a:latin typeface="Times New Roman"/>
              </a:rPr>
              <a:t> </a:t>
            </a:r>
            <a:r>
              <a:rPr lang="en-US" sz="2200" b="1" dirty="0" smtClean="0">
                <a:latin typeface="Times New Roman"/>
              </a:rPr>
              <a:t>     </a:t>
            </a:r>
            <a:r>
              <a:rPr lang="ru-RU" sz="2200" b="1" dirty="0" smtClean="0">
                <a:latin typeface="Times New Roman"/>
              </a:rPr>
              <a:t>   Срок </a:t>
            </a:r>
            <a:r>
              <a:rPr lang="ru-RU" sz="2200" b="1" dirty="0">
                <a:latin typeface="Times New Roman"/>
              </a:rPr>
              <a:t>уплаты </a:t>
            </a:r>
            <a:r>
              <a:rPr lang="ru-RU" sz="2200" dirty="0">
                <a:latin typeface="Times New Roman"/>
              </a:rPr>
              <a:t>- не позднее 28-го числа месяца, следующего за истекшим </a:t>
            </a:r>
            <a:r>
              <a:rPr lang="ru-RU" sz="2200" dirty="0" smtClean="0">
                <a:latin typeface="Times New Roman"/>
              </a:rPr>
              <a:t>кварталом</a:t>
            </a:r>
            <a:r>
              <a:rPr lang="ru-RU" sz="2200" dirty="0">
                <a:latin typeface="Times New Roman"/>
                <a:ea typeface="Calibri"/>
              </a:rPr>
              <a:t> (не позднее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апреля,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июля,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октября, </a:t>
            </a:r>
            <a:r>
              <a:rPr lang="ru-RU" sz="2200" dirty="0" smtClean="0">
                <a:latin typeface="Times New Roman"/>
                <a:ea typeface="Calibri"/>
              </a:rPr>
              <a:t>28 </a:t>
            </a:r>
            <a:r>
              <a:rPr lang="ru-RU" sz="2200" dirty="0">
                <a:latin typeface="Times New Roman"/>
                <a:ea typeface="Calibri"/>
              </a:rPr>
              <a:t>января).</a:t>
            </a:r>
            <a:r>
              <a:rPr lang="ru-RU" sz="2200" dirty="0" smtClean="0">
                <a:latin typeface="Times New Roman"/>
              </a:rPr>
              <a:t> </a:t>
            </a:r>
            <a:r>
              <a:rPr lang="ru-RU" sz="2200" dirty="0">
                <a:latin typeface="Times New Roman"/>
              </a:rPr>
              <a:t>Если эта дата попадает на выходной, нерабочий праздничный и (или) нерабочий день, то уплатить налог нужно не позднее ближайшего следующего за ним рабочего дня (п. 7 ст. 6.1 НК РФ). </a:t>
            </a:r>
            <a:endParaRPr lang="ru-RU" sz="2200" dirty="0" smtClean="0">
              <a:latin typeface="Times New Roman"/>
            </a:endParaRPr>
          </a:p>
          <a:p>
            <a:pPr algn="just"/>
            <a:endParaRPr lang="ru-RU" sz="2200" dirty="0">
              <a:latin typeface="Times New Roman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200" b="1" dirty="0">
                <a:latin typeface="Times New Roman"/>
              </a:rPr>
              <a:t>	</a:t>
            </a:r>
            <a:r>
              <a:rPr lang="ru-RU" sz="2200" b="1" dirty="0" smtClean="0">
                <a:latin typeface="Times New Roman"/>
              </a:rPr>
              <a:t>Форма, порядок заполнения и формат представления </a:t>
            </a:r>
            <a:r>
              <a:rPr lang="ru-RU" sz="2200" dirty="0" smtClean="0">
                <a:latin typeface="Times New Roman"/>
              </a:rPr>
              <a:t>налоговой декларации утверждены</a:t>
            </a:r>
            <a:r>
              <a:rPr lang="ru-RU" sz="2200" b="1" dirty="0" smtClean="0">
                <a:latin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</a:rPr>
              <a:t>Приказом </a:t>
            </a:r>
            <a:r>
              <a:rPr lang="ru-RU" sz="2400" dirty="0">
                <a:latin typeface="Times New Roman"/>
                <a:ea typeface="Times New Roman"/>
              </a:rPr>
              <a:t>ФНС России от 05.11.2024 № ЕД-7-3/992</a:t>
            </a:r>
            <a:r>
              <a:rPr lang="ru-RU" sz="2400" dirty="0" smtClean="0">
                <a:latin typeface="Times New Roman"/>
                <a:ea typeface="Times New Roman"/>
              </a:rPr>
              <a:t>@.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Форму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по КНД </a:t>
            </a:r>
            <a:r>
              <a:rPr lang="ru-RU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№ 1150148 можно найти на официальном сайте ФНС России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Times New Roman"/>
                <a:ea typeface="Times New Roman"/>
              </a:rPr>
              <a:t>nalog.gov.ru.</a:t>
            </a:r>
            <a:endParaRPr lang="ru-RU" sz="2200" dirty="0" smtClean="0">
              <a:latin typeface="Times New Roman"/>
            </a:endParaRPr>
          </a:p>
          <a:p>
            <a:endParaRPr lang="en-US" sz="2000" dirty="0" smtClean="0">
              <a:latin typeface="Times New Roman"/>
            </a:endParaRPr>
          </a:p>
          <a:p>
            <a:endParaRPr lang="en-US" sz="2000" dirty="0">
              <a:latin typeface="Times New Roman"/>
            </a:endParaRPr>
          </a:p>
          <a:p>
            <a:endParaRPr lang="ru-RU" sz="2000" dirty="0" smtClean="0">
              <a:latin typeface="Times New Roman"/>
            </a:endParaRPr>
          </a:p>
          <a:p>
            <a:endParaRPr lang="ru-RU" dirty="0" smtClean="0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66836</TotalTime>
  <Words>1455</Words>
  <Application>Microsoft Office PowerPoint</Application>
  <PresentationFormat>Произвольный</PresentationFormat>
  <Paragraphs>183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1_Исполнительная</vt:lpstr>
      <vt:lpstr>Базовая</vt:lpstr>
      <vt:lpstr>Презентация PowerPoint</vt:lpstr>
      <vt:lpstr>Презентация PowerPoint</vt:lpstr>
      <vt:lpstr>Муниципальные образования, принявшие решение о введении туристического налога на территории Ханты-Мансийского автономного округа – Югры</vt:lpstr>
      <vt:lpstr>Объекты, принадлежащие налогоплательщикам, состоящим на учете в Ханты-Мансийском автономном округе – Югре, включенные в реестр классифицированных средств размещения. </vt:lpstr>
      <vt:lpstr>Основные понятия и условия туристического налога </vt:lpstr>
      <vt:lpstr>Презентация PowerPoint</vt:lpstr>
      <vt:lpstr>Налоговые ставки муниципальных образований Ханты-Мансийского автономного округа – Югры по туристическому налогу с 01.01.2025:</vt:lpstr>
      <vt:lpstr>Презентация PowerPoint</vt:lpstr>
      <vt:lpstr> </vt:lpstr>
      <vt:lpstr>  Выбор налогового органа при наличии нескольких объектов:</vt:lpstr>
      <vt:lpstr>  Сумма налога исчисляется налогоплательщиком как соответствующая налоговой ставке процентная доля налоговой базы применительно к услуге по временному проживанию в момент осуществления полного расчета. Формула для расчета следующая (п. 1 ст. 418.4, п. 1 ст. 418.7 НК РФ):</vt:lpstr>
      <vt:lpstr>Презентация PowerPoint</vt:lpstr>
      <vt:lpstr>Часто задаваемые вопросы: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Захарова Наталья Евгеньевна</cp:lastModifiedBy>
  <cp:revision>677</cp:revision>
  <cp:lastPrinted>2025-02-25T07:37:44Z</cp:lastPrinted>
  <dcterms:created xsi:type="dcterms:W3CDTF">2015-03-27T13:19:33Z</dcterms:created>
  <dcterms:modified xsi:type="dcterms:W3CDTF">2025-02-25T08:20:55Z</dcterms:modified>
</cp:coreProperties>
</file>