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14"/>
  </p:notesMasterIdLst>
  <p:handoutMasterIdLst>
    <p:handoutMasterId r:id="rId15"/>
  </p:handoutMasterIdLst>
  <p:sldIdLst>
    <p:sldId id="264" r:id="rId2"/>
    <p:sldId id="257" r:id="rId3"/>
    <p:sldId id="258" r:id="rId4"/>
    <p:sldId id="259" r:id="rId5"/>
    <p:sldId id="260" r:id="rId6"/>
    <p:sldId id="261" r:id="rId7"/>
    <p:sldId id="265" r:id="rId8"/>
    <p:sldId id="262" r:id="rId9"/>
    <p:sldId id="269" r:id="rId10"/>
    <p:sldId id="271" r:id="rId11"/>
    <p:sldId id="267" r:id="rId12"/>
    <p:sldId id="268" r:id="rId13"/>
  </p:sldIdLst>
  <p:sldSz cx="9144000" cy="6858000" type="screen4x3"/>
  <p:notesSz cx="6645275" cy="9775825"/>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F793"/>
    <a:srgbClr val="E4E92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C083E6E3-FA7D-4D7B-A595-EF9225AFEA82}" styleName="Светлый стиль 1 - акцент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E8B1032C-EA38-4F05-BA0D-38AFFFC7BED3}" styleName="Светлый стиль 3 - акцент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543" autoAdjust="0"/>
    <p:restoredTop sz="94660"/>
  </p:normalViewPr>
  <p:slideViewPr>
    <p:cSldViewPr>
      <p:cViewPr>
        <p:scale>
          <a:sx n="75" d="100"/>
          <a:sy n="75" d="100"/>
        </p:scale>
        <p:origin x="-2682" y="-50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879725" cy="48895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sz="quarter" idx="1"/>
          </p:nvPr>
        </p:nvSpPr>
        <p:spPr>
          <a:xfrm>
            <a:off x="3763963" y="0"/>
            <a:ext cx="2879725" cy="488950"/>
          </a:xfrm>
          <a:prstGeom prst="rect">
            <a:avLst/>
          </a:prstGeom>
        </p:spPr>
        <p:txBody>
          <a:bodyPr vert="horz" lIns="91440" tIns="45720" rIns="91440" bIns="45720" rtlCol="0"/>
          <a:lstStyle>
            <a:lvl1pPr algn="r">
              <a:defRPr sz="1200"/>
            </a:lvl1pPr>
          </a:lstStyle>
          <a:p>
            <a:fld id="{0D515B93-C20B-4474-8A74-F80FF1064E9A}" type="datetimeFigureOut">
              <a:rPr lang="ru-RU" smtClean="0"/>
              <a:t>25.02.2025</a:t>
            </a:fld>
            <a:endParaRPr lang="ru-RU"/>
          </a:p>
        </p:txBody>
      </p:sp>
      <p:sp>
        <p:nvSpPr>
          <p:cNvPr id="4" name="Нижний колонтитул 3"/>
          <p:cNvSpPr>
            <a:spLocks noGrp="1"/>
          </p:cNvSpPr>
          <p:nvPr>
            <p:ph type="ftr" sz="quarter" idx="2"/>
          </p:nvPr>
        </p:nvSpPr>
        <p:spPr>
          <a:xfrm>
            <a:off x="0" y="9285288"/>
            <a:ext cx="2879725" cy="488950"/>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p:cNvSpPr>
            <a:spLocks noGrp="1"/>
          </p:cNvSpPr>
          <p:nvPr>
            <p:ph type="sldNum" sz="quarter" idx="3"/>
          </p:nvPr>
        </p:nvSpPr>
        <p:spPr>
          <a:xfrm>
            <a:off x="3763963" y="9285288"/>
            <a:ext cx="2879725" cy="488950"/>
          </a:xfrm>
          <a:prstGeom prst="rect">
            <a:avLst/>
          </a:prstGeom>
        </p:spPr>
        <p:txBody>
          <a:bodyPr vert="horz" lIns="91440" tIns="45720" rIns="91440" bIns="45720" rtlCol="0" anchor="b"/>
          <a:lstStyle>
            <a:lvl1pPr algn="r">
              <a:defRPr sz="1200"/>
            </a:lvl1pPr>
          </a:lstStyle>
          <a:p>
            <a:fld id="{01FBBD21-B6F7-47F1-8682-58AD5A6279B5}" type="slidenum">
              <a:rPr lang="ru-RU" smtClean="0"/>
              <a:t>‹#›</a:t>
            </a:fld>
            <a:endParaRPr lang="ru-RU"/>
          </a:p>
        </p:txBody>
      </p:sp>
    </p:spTree>
    <p:extLst>
      <p:ext uri="{BB962C8B-B14F-4D97-AF65-F5344CB8AC3E}">
        <p14:creationId xmlns:p14="http://schemas.microsoft.com/office/powerpoint/2010/main" val="33547464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879725" cy="48895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763963" y="0"/>
            <a:ext cx="2879725" cy="488950"/>
          </a:xfrm>
          <a:prstGeom prst="rect">
            <a:avLst/>
          </a:prstGeom>
        </p:spPr>
        <p:txBody>
          <a:bodyPr vert="horz" lIns="91440" tIns="45720" rIns="91440" bIns="45720" rtlCol="0"/>
          <a:lstStyle>
            <a:lvl1pPr algn="r">
              <a:defRPr sz="1200"/>
            </a:lvl1pPr>
          </a:lstStyle>
          <a:p>
            <a:fld id="{F1A4CE30-6796-40C3-A021-9EE885BF03E7}" type="datetimeFigureOut">
              <a:rPr lang="ru-RU" smtClean="0"/>
              <a:t>25.02.2025</a:t>
            </a:fld>
            <a:endParaRPr lang="ru-RU"/>
          </a:p>
        </p:txBody>
      </p:sp>
      <p:sp>
        <p:nvSpPr>
          <p:cNvPr id="4" name="Образ слайда 3"/>
          <p:cNvSpPr>
            <a:spLocks noGrp="1" noRot="1" noChangeAspect="1"/>
          </p:cNvSpPr>
          <p:nvPr>
            <p:ph type="sldImg" idx="2"/>
          </p:nvPr>
        </p:nvSpPr>
        <p:spPr>
          <a:xfrm>
            <a:off x="879475" y="733425"/>
            <a:ext cx="4886325" cy="3665538"/>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65163" y="4643438"/>
            <a:ext cx="5314950" cy="4398962"/>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9285288"/>
            <a:ext cx="2879725" cy="48895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763963" y="9285288"/>
            <a:ext cx="2879725" cy="488950"/>
          </a:xfrm>
          <a:prstGeom prst="rect">
            <a:avLst/>
          </a:prstGeom>
        </p:spPr>
        <p:txBody>
          <a:bodyPr vert="horz" lIns="91440" tIns="45720" rIns="91440" bIns="45720" rtlCol="0" anchor="b"/>
          <a:lstStyle>
            <a:lvl1pPr algn="r">
              <a:defRPr sz="1200"/>
            </a:lvl1pPr>
          </a:lstStyle>
          <a:p>
            <a:fld id="{CF03D4E2-479E-4623-8C4A-F986F80A3DEF}" type="slidenum">
              <a:rPr lang="ru-RU" smtClean="0"/>
              <a:t>‹#›</a:t>
            </a:fld>
            <a:endParaRPr lang="ru-RU"/>
          </a:p>
        </p:txBody>
      </p:sp>
    </p:spTree>
    <p:extLst>
      <p:ext uri="{BB962C8B-B14F-4D97-AF65-F5344CB8AC3E}">
        <p14:creationId xmlns:p14="http://schemas.microsoft.com/office/powerpoint/2010/main" val="24808567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F03D4E2-479E-4623-8C4A-F986F80A3DEF}" type="slidenum">
              <a:rPr lang="ru-RU" smtClean="0"/>
              <a:t>1</a:t>
            </a:fld>
            <a:endParaRPr lang="ru-RU"/>
          </a:p>
        </p:txBody>
      </p:sp>
    </p:spTree>
    <p:extLst>
      <p:ext uri="{BB962C8B-B14F-4D97-AF65-F5344CB8AC3E}">
        <p14:creationId xmlns:p14="http://schemas.microsoft.com/office/powerpoint/2010/main" val="1338217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F03D4E2-479E-4623-8C4A-F986F80A3DEF}" type="slidenum">
              <a:rPr lang="ru-RU" smtClean="0"/>
              <a:t>10</a:t>
            </a:fld>
            <a:endParaRPr lang="ru-RU"/>
          </a:p>
        </p:txBody>
      </p:sp>
    </p:spTree>
    <p:extLst>
      <p:ext uri="{BB962C8B-B14F-4D97-AF65-F5344CB8AC3E}">
        <p14:creationId xmlns:p14="http://schemas.microsoft.com/office/powerpoint/2010/main" val="26126310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F03D4E2-479E-4623-8C4A-F986F80A3DEF}" type="slidenum">
              <a:rPr lang="ru-RU" smtClean="0"/>
              <a:t>11</a:t>
            </a:fld>
            <a:endParaRPr lang="ru-RU"/>
          </a:p>
        </p:txBody>
      </p:sp>
    </p:spTree>
    <p:extLst>
      <p:ext uri="{BB962C8B-B14F-4D97-AF65-F5344CB8AC3E}">
        <p14:creationId xmlns:p14="http://schemas.microsoft.com/office/powerpoint/2010/main" val="37825568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F03D4E2-479E-4623-8C4A-F986F80A3DEF}" type="slidenum">
              <a:rPr lang="ru-RU" smtClean="0"/>
              <a:t>12</a:t>
            </a:fld>
            <a:endParaRPr lang="ru-RU"/>
          </a:p>
        </p:txBody>
      </p:sp>
    </p:spTree>
    <p:extLst>
      <p:ext uri="{BB962C8B-B14F-4D97-AF65-F5344CB8AC3E}">
        <p14:creationId xmlns:p14="http://schemas.microsoft.com/office/powerpoint/2010/main" val="8944922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F03D4E2-479E-4623-8C4A-F986F80A3DEF}" type="slidenum">
              <a:rPr lang="ru-RU" smtClean="0"/>
              <a:t>2</a:t>
            </a:fld>
            <a:endParaRPr lang="ru-RU"/>
          </a:p>
        </p:txBody>
      </p:sp>
    </p:spTree>
    <p:extLst>
      <p:ext uri="{BB962C8B-B14F-4D97-AF65-F5344CB8AC3E}">
        <p14:creationId xmlns:p14="http://schemas.microsoft.com/office/powerpoint/2010/main" val="5832099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F03D4E2-479E-4623-8C4A-F986F80A3DEF}" type="slidenum">
              <a:rPr lang="ru-RU" smtClean="0"/>
              <a:t>3</a:t>
            </a:fld>
            <a:endParaRPr lang="ru-RU"/>
          </a:p>
        </p:txBody>
      </p:sp>
    </p:spTree>
    <p:extLst>
      <p:ext uri="{BB962C8B-B14F-4D97-AF65-F5344CB8AC3E}">
        <p14:creationId xmlns:p14="http://schemas.microsoft.com/office/powerpoint/2010/main" val="14564081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F03D4E2-479E-4623-8C4A-F986F80A3DEF}" type="slidenum">
              <a:rPr lang="ru-RU" smtClean="0"/>
              <a:t>4</a:t>
            </a:fld>
            <a:endParaRPr lang="ru-RU"/>
          </a:p>
        </p:txBody>
      </p:sp>
    </p:spTree>
    <p:extLst>
      <p:ext uri="{BB962C8B-B14F-4D97-AF65-F5344CB8AC3E}">
        <p14:creationId xmlns:p14="http://schemas.microsoft.com/office/powerpoint/2010/main" val="1019701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F03D4E2-479E-4623-8C4A-F986F80A3DEF}" type="slidenum">
              <a:rPr lang="ru-RU" smtClean="0"/>
              <a:t>5</a:t>
            </a:fld>
            <a:endParaRPr lang="ru-RU"/>
          </a:p>
        </p:txBody>
      </p:sp>
    </p:spTree>
    <p:extLst>
      <p:ext uri="{BB962C8B-B14F-4D97-AF65-F5344CB8AC3E}">
        <p14:creationId xmlns:p14="http://schemas.microsoft.com/office/powerpoint/2010/main" val="42080663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F03D4E2-479E-4623-8C4A-F986F80A3DEF}" type="slidenum">
              <a:rPr lang="ru-RU" smtClean="0"/>
              <a:t>6</a:t>
            </a:fld>
            <a:endParaRPr lang="ru-RU"/>
          </a:p>
        </p:txBody>
      </p:sp>
    </p:spTree>
    <p:extLst>
      <p:ext uri="{BB962C8B-B14F-4D97-AF65-F5344CB8AC3E}">
        <p14:creationId xmlns:p14="http://schemas.microsoft.com/office/powerpoint/2010/main" val="29116872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F03D4E2-479E-4623-8C4A-F986F80A3DEF}" type="slidenum">
              <a:rPr lang="ru-RU" smtClean="0"/>
              <a:t>7</a:t>
            </a:fld>
            <a:endParaRPr lang="ru-RU"/>
          </a:p>
        </p:txBody>
      </p:sp>
    </p:spTree>
    <p:extLst>
      <p:ext uri="{BB962C8B-B14F-4D97-AF65-F5344CB8AC3E}">
        <p14:creationId xmlns:p14="http://schemas.microsoft.com/office/powerpoint/2010/main" val="36352396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F03D4E2-479E-4623-8C4A-F986F80A3DEF}" type="slidenum">
              <a:rPr lang="ru-RU" smtClean="0"/>
              <a:t>8</a:t>
            </a:fld>
            <a:endParaRPr lang="ru-RU"/>
          </a:p>
        </p:txBody>
      </p:sp>
    </p:spTree>
    <p:extLst>
      <p:ext uri="{BB962C8B-B14F-4D97-AF65-F5344CB8AC3E}">
        <p14:creationId xmlns:p14="http://schemas.microsoft.com/office/powerpoint/2010/main" val="40373090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CF03D4E2-479E-4623-8C4A-F986F80A3DEF}" type="slidenum">
              <a:rPr lang="ru-RU" smtClean="0"/>
              <a:t>9</a:t>
            </a:fld>
            <a:endParaRPr lang="ru-RU"/>
          </a:p>
        </p:txBody>
      </p:sp>
    </p:spTree>
    <p:extLst>
      <p:ext uri="{BB962C8B-B14F-4D97-AF65-F5344CB8AC3E}">
        <p14:creationId xmlns:p14="http://schemas.microsoft.com/office/powerpoint/2010/main" val="27737901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ru-RU" smtClean="0"/>
              <a:t>Образец заголовка</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t>25.02.2025</a:t>
            </a:fld>
            <a:endParaRPr lang="ru-RU"/>
          </a:p>
        </p:txBody>
      </p:sp>
      <p:sp>
        <p:nvSpPr>
          <p:cNvPr id="8" name="Slide Number Placeholder 7"/>
          <p:cNvSpPr>
            <a:spLocks noGrp="1"/>
          </p:cNvSpPr>
          <p:nvPr>
            <p:ph type="sldNum" sz="quarter" idx="11"/>
          </p:nvPr>
        </p:nvSpPr>
        <p:spPr/>
        <p:txBody>
          <a:bodyPr/>
          <a:lstStyle/>
          <a:p>
            <a:fld id="{B19B0651-EE4F-4900-A07F-96A6BFA9D0F0}" type="slidenum">
              <a:rPr lang="ru-RU" smtClean="0"/>
              <a:t>‹#›</a:t>
            </a:fld>
            <a:endParaRPr lang="ru-RU"/>
          </a:p>
        </p:txBody>
      </p:sp>
      <p:sp>
        <p:nvSpPr>
          <p:cNvPr id="9" name="Footer Placeholder 8"/>
          <p:cNvSpPr>
            <a:spLocks noGrp="1"/>
          </p:cNvSpPr>
          <p:nvPr>
            <p:ph type="ftr" sz="quarter" idx="12"/>
          </p:nvPr>
        </p:nvSpPr>
        <p:spPr/>
        <p:txBody>
          <a:bodyPr/>
          <a:lstStyle/>
          <a:p>
            <a:endParaRPr lang="ru-RU"/>
          </a:p>
        </p:txBody>
      </p:sp>
    </p:spTree>
  </p:cSld>
  <p:clrMapOvr>
    <a:masterClrMapping/>
  </p:clrMapOvr>
  <p:transition spd="slow">
    <p:wedg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25.02.2025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ransition spd="slow">
    <p:wedg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25.02.2025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ransition spd="slow">
    <p:wedg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4" name="Date Placeholder 3"/>
          <p:cNvSpPr>
            <a:spLocks noGrp="1"/>
          </p:cNvSpPr>
          <p:nvPr>
            <p:ph type="dt" sz="half" idx="10"/>
          </p:nvPr>
        </p:nvSpPr>
        <p:spPr/>
        <p:txBody>
          <a:bodyPr/>
          <a:lstStyle/>
          <a:p>
            <a:fld id="{B4C71EC6-210F-42DE-9C53-41977AD35B3D}" type="datetimeFigureOut">
              <a:rPr lang="ru-RU" smtClean="0"/>
              <a:t>25.02.2025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ransition spd="slow">
    <p:wedg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ru-RU" smtClean="0"/>
              <a:t>Образец заголовка</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25.02.2025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slow">
    <p:wedg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5" name="Date Placeholder 4"/>
          <p:cNvSpPr>
            <a:spLocks noGrp="1"/>
          </p:cNvSpPr>
          <p:nvPr>
            <p:ph type="dt" sz="half" idx="10"/>
          </p:nvPr>
        </p:nvSpPr>
        <p:spPr/>
        <p:txBody>
          <a:bodyPr/>
          <a:lstStyle/>
          <a:p>
            <a:fld id="{B4C71EC6-210F-42DE-9C53-41977AD35B3D}" type="datetimeFigureOut">
              <a:rPr lang="ru-RU" smtClean="0"/>
              <a:t>25.02.2025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9" name="Content Placeholder 8"/>
          <p:cNvSpPr>
            <a:spLocks noGrp="1"/>
          </p:cNvSpPr>
          <p:nvPr>
            <p:ph sz="quarter" idx="13"/>
          </p:nvPr>
        </p:nvSpPr>
        <p:spPr>
          <a:xfrm>
            <a:off x="365760" y="1600200"/>
            <a:ext cx="4041648" cy="452628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transition spd="slow">
    <p:wedg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7" name="Date Placeholder 6"/>
          <p:cNvSpPr>
            <a:spLocks noGrp="1"/>
          </p:cNvSpPr>
          <p:nvPr>
            <p:ph type="dt" sz="half" idx="10"/>
          </p:nvPr>
        </p:nvSpPr>
        <p:spPr/>
        <p:txBody>
          <a:bodyPr/>
          <a:lstStyle/>
          <a:p>
            <a:fld id="{B4C71EC6-210F-42DE-9C53-41977AD35B3D}" type="datetimeFigureOut">
              <a:rPr lang="ru-RU" smtClean="0"/>
              <a:t>25.02.2025</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sp>
        <p:nvSpPr>
          <p:cNvPr id="11" name="Content Placeholder 10"/>
          <p:cNvSpPr>
            <a:spLocks noGrp="1"/>
          </p:cNvSpPr>
          <p:nvPr>
            <p:ph sz="quarter" idx="13"/>
          </p:nvPr>
        </p:nvSpPr>
        <p:spPr>
          <a:xfrm>
            <a:off x="457200" y="2212848"/>
            <a:ext cx="4041648" cy="391363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transition spd="slow">
    <p:wedg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4C71EC6-210F-42DE-9C53-41977AD35B3D}" type="datetimeFigureOut">
              <a:rPr lang="ru-RU" smtClean="0"/>
              <a:t>25.02.2025</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ransition spd="slow">
    <p:wedg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t>25.02.2025</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ransition spd="slow">
    <p:wedg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25.02.2025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ransition spd="slow">
    <p:wedg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ru-RU" smtClean="0"/>
              <a:t>Образец заголовка</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25.02.2025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ransition spd="slow">
    <p:wedg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B4C71EC6-210F-42DE-9C53-41977AD35B3D}" type="datetimeFigureOut">
              <a:rPr lang="ru-RU" smtClean="0"/>
              <a:t>25.02.2025</a:t>
            </a:fld>
            <a:endParaRPr lang="ru-RU"/>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endParaRPr lang="ru-RU"/>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B19B0651-EE4F-4900-A07F-96A6BFA9D0F0}" type="slidenum">
              <a:rPr lang="ru-RU" smtClean="0"/>
              <a:t>‹#›</a:t>
            </a:fld>
            <a:endParaRPr lang="ru-RU"/>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ransition spd="slow">
    <p:wedge/>
  </p:transition>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Изображение 10" descr="FNS_vizitka_for_rukovodstvo.png"/>
          <p:cNvPicPr>
            <a:picLocks noChangeAspect="1"/>
          </p:cNvPicPr>
          <p:nvPr/>
        </p:nvPicPr>
        <p:blipFill>
          <a:blip r:embed="rId3" cstate="print"/>
          <a:srcRect/>
          <a:stretch>
            <a:fillRect/>
          </a:stretch>
        </p:blipFill>
        <p:spPr bwMode="auto">
          <a:xfrm>
            <a:off x="3275856" y="471046"/>
            <a:ext cx="2520280" cy="2381890"/>
          </a:xfrm>
          <a:prstGeom prst="rect">
            <a:avLst/>
          </a:prstGeom>
          <a:noFill/>
          <a:ln w="9525">
            <a:noFill/>
            <a:miter lim="800000"/>
            <a:headEnd/>
            <a:tailEnd/>
          </a:ln>
        </p:spPr>
      </p:pic>
      <p:sp>
        <p:nvSpPr>
          <p:cNvPr id="6" name="Прямоугольник 5"/>
          <p:cNvSpPr/>
          <p:nvPr/>
        </p:nvSpPr>
        <p:spPr>
          <a:xfrm>
            <a:off x="611560" y="3453968"/>
            <a:ext cx="8244408" cy="1631216"/>
          </a:xfrm>
          <a:prstGeom prst="rect">
            <a:avLst/>
          </a:prstGeom>
        </p:spPr>
        <p:txBody>
          <a:bodyPr wrap="square">
            <a:spAutoFit/>
          </a:bodyPr>
          <a:lstStyle/>
          <a:p>
            <a:pPr algn="ctr" defTabSz="1219170">
              <a:lnSpc>
                <a:spcPts val="4000"/>
              </a:lnSpc>
            </a:pPr>
            <a:r>
              <a:rPr lang="ru-RU" sz="4400" b="1" dirty="0">
                <a:latin typeface="Times New Roman" pitchFamily="18" charset="0"/>
                <a:cs typeface="Times New Roman" pitchFamily="18" charset="0"/>
              </a:rPr>
              <a:t>Автоматизированная </a:t>
            </a:r>
            <a:r>
              <a:rPr lang="ru-RU" sz="4400" b="1" dirty="0" smtClean="0">
                <a:latin typeface="Times New Roman" pitchFamily="18" charset="0"/>
                <a:cs typeface="Times New Roman" pitchFamily="18" charset="0"/>
              </a:rPr>
              <a:t>упрощенная </a:t>
            </a:r>
            <a:r>
              <a:rPr lang="ru-RU" sz="4400" b="1" dirty="0">
                <a:latin typeface="Times New Roman" pitchFamily="18" charset="0"/>
                <a:cs typeface="Times New Roman" pitchFamily="18" charset="0"/>
              </a:rPr>
              <a:t>система налогообложения (АУСН)</a:t>
            </a:r>
            <a:endParaRPr lang="ru-RU" sz="4400" b="1" dirty="0">
              <a:solidFill>
                <a:schemeClr val="tx1">
                  <a:lumMod val="10000"/>
                </a:schemeClr>
              </a:solidFill>
              <a:latin typeface="Times New Roman" pitchFamily="18" charset="0"/>
              <a:cs typeface="Times New Roman" pitchFamily="18" charset="0"/>
            </a:endParaRPr>
          </a:p>
        </p:txBody>
      </p:sp>
    </p:spTree>
    <p:extLst>
      <p:ext uri="{BB962C8B-B14F-4D97-AF65-F5344CB8AC3E}">
        <p14:creationId xmlns:p14="http://schemas.microsoft.com/office/powerpoint/2010/main" val="703333362"/>
      </p:ext>
    </p:extLst>
  </p:cSld>
  <p:clrMapOvr>
    <a:masterClrMapping/>
  </p:clrMapOvr>
  <p:transition spd="slow">
    <p:wedg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44624"/>
            <a:ext cx="9144000" cy="619472"/>
          </a:xfrm>
        </p:spPr>
        <p:txBody>
          <a:bodyPr/>
          <a:lstStyle/>
          <a:p>
            <a:r>
              <a:rPr lang="ru-RU" sz="4000" dirty="0" smtClean="0">
                <a:solidFill>
                  <a:schemeClr val="tx1"/>
                </a:solidFill>
                <a:latin typeface="Times New Roman" pitchFamily="18" charset="0"/>
                <a:cs typeface="Times New Roman" pitchFamily="18" charset="0"/>
              </a:rPr>
              <a:t>Пример расчетов (ЮЛ, 5 работников)</a:t>
            </a:r>
            <a:endParaRPr lang="ru-RU" sz="4000" dirty="0">
              <a:solidFill>
                <a:schemeClr val="tx1"/>
              </a:solidFill>
              <a:latin typeface="Times New Roman" pitchFamily="18" charset="0"/>
              <a:cs typeface="Times New Roman" pitchFamily="18" charset="0"/>
            </a:endParaRPr>
          </a:p>
        </p:txBody>
      </p:sp>
      <p:graphicFrame>
        <p:nvGraphicFramePr>
          <p:cNvPr id="5" name="Объект 4"/>
          <p:cNvGraphicFramePr>
            <a:graphicFrameLocks noGrp="1"/>
          </p:cNvGraphicFramePr>
          <p:nvPr>
            <p:ph sz="quarter" idx="13"/>
            <p:extLst>
              <p:ext uri="{D42A27DB-BD31-4B8C-83A1-F6EECF244321}">
                <p14:modId xmlns:p14="http://schemas.microsoft.com/office/powerpoint/2010/main" val="507075870"/>
              </p:ext>
            </p:extLst>
          </p:nvPr>
        </p:nvGraphicFramePr>
        <p:xfrm>
          <a:off x="179512" y="628602"/>
          <a:ext cx="8856983" cy="5941911"/>
        </p:xfrm>
        <a:graphic>
          <a:graphicData uri="http://schemas.openxmlformats.org/drawingml/2006/table">
            <a:tbl>
              <a:tblPr firstRow="1" bandRow="1">
                <a:tableStyleId>{E8B1032C-EA38-4F05-BA0D-38AFFFC7BED3}</a:tableStyleId>
              </a:tblPr>
              <a:tblGrid>
                <a:gridCol w="2777189"/>
                <a:gridCol w="1255259"/>
                <a:gridCol w="1800200"/>
                <a:gridCol w="1224136"/>
                <a:gridCol w="1800199"/>
              </a:tblGrid>
              <a:tr h="651745">
                <a:tc>
                  <a:txBody>
                    <a:bodyPr/>
                    <a:lstStyle/>
                    <a:p>
                      <a:pPr algn="ctr"/>
                      <a:r>
                        <a:rPr lang="ru-RU" sz="1700" dirty="0" smtClean="0">
                          <a:effectLst>
                            <a:outerShdw blurRad="38100" dist="38100" dir="2700000" algn="tl">
                              <a:srgbClr val="000000">
                                <a:alpha val="43137"/>
                              </a:srgbClr>
                            </a:outerShdw>
                          </a:effectLst>
                          <a:latin typeface="Times New Roman" pitchFamily="18" charset="0"/>
                          <a:cs typeface="Times New Roman" pitchFamily="18" charset="0"/>
                        </a:rPr>
                        <a:t>Показатели </a:t>
                      </a:r>
                      <a:endParaRPr lang="ru-RU" sz="1700" b="1" dirty="0">
                        <a:solidFill>
                          <a:schemeClr val="tx1"/>
                        </a:solidFill>
                        <a:effectLst>
                          <a:outerShdw blurRad="38100" dist="38100" dir="2700000" algn="tl">
                            <a:srgbClr val="000000">
                              <a:alpha val="43137"/>
                            </a:srgbClr>
                          </a:outerShdw>
                        </a:effectLst>
                        <a:latin typeface="Times New Roman" pitchFamily="18" charset="0"/>
                        <a:cs typeface="Times New Roman" pitchFamily="18" charset="0"/>
                      </a:endParaRPr>
                    </a:p>
                  </a:txBody>
                  <a:tcPr anchor="ctr">
                    <a:solidFill>
                      <a:schemeClr val="accent3">
                        <a:lumMod val="20000"/>
                        <a:lumOff val="80000"/>
                      </a:schemeClr>
                    </a:solidFill>
                  </a:tcPr>
                </a:tc>
                <a:tc>
                  <a:txBody>
                    <a:bodyPr/>
                    <a:lstStyle/>
                    <a:p>
                      <a:pPr algn="ctr">
                        <a:lnSpc>
                          <a:spcPct val="107000"/>
                        </a:lnSpc>
                        <a:spcAft>
                          <a:spcPts val="0"/>
                        </a:spcAft>
                      </a:pPr>
                      <a:r>
                        <a:rPr lang="ru-RU" sz="1700" kern="1200" dirty="0" smtClean="0">
                          <a:effectLst>
                            <a:outerShdw blurRad="38100" dist="38100" dir="2700000" algn="tl">
                              <a:srgbClr val="000000">
                                <a:alpha val="43137"/>
                              </a:srgbClr>
                            </a:outerShdw>
                          </a:effectLst>
                          <a:latin typeface="Times New Roman" pitchFamily="18" charset="0"/>
                          <a:cs typeface="Times New Roman" pitchFamily="18" charset="0"/>
                        </a:rPr>
                        <a:t>АУСН </a:t>
                      </a:r>
                    </a:p>
                    <a:p>
                      <a:pPr algn="ctr">
                        <a:lnSpc>
                          <a:spcPct val="107000"/>
                        </a:lnSpc>
                        <a:spcAft>
                          <a:spcPts val="0"/>
                        </a:spcAft>
                      </a:pPr>
                      <a:r>
                        <a:rPr lang="ru-RU" sz="1700" kern="1200" dirty="0" smtClean="0">
                          <a:effectLst>
                            <a:outerShdw blurRad="38100" dist="38100" dir="2700000" algn="tl">
                              <a:srgbClr val="000000">
                                <a:alpha val="43137"/>
                              </a:srgbClr>
                            </a:outerShdw>
                          </a:effectLst>
                          <a:latin typeface="Times New Roman" pitchFamily="18" charset="0"/>
                          <a:cs typeface="Times New Roman" pitchFamily="18" charset="0"/>
                        </a:rPr>
                        <a:t>доходы</a:t>
                      </a:r>
                      <a:endParaRPr lang="ru-RU" sz="1700" b="1" kern="1200" dirty="0">
                        <a:solidFill>
                          <a:schemeClr val="tx1"/>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endParaRPr>
                    </a:p>
                  </a:txBody>
                  <a:tcPr marL="32268" marR="32268" marT="53086" marB="53086" anchor="ctr">
                    <a:solidFill>
                      <a:schemeClr val="accent3">
                        <a:lumMod val="20000"/>
                        <a:lumOff val="80000"/>
                      </a:schemeClr>
                    </a:solidFill>
                  </a:tcPr>
                </a:tc>
                <a:tc>
                  <a:txBody>
                    <a:bodyPr/>
                    <a:lstStyle/>
                    <a:p>
                      <a:pPr algn="ctr">
                        <a:lnSpc>
                          <a:spcPct val="107000"/>
                        </a:lnSpc>
                        <a:spcAft>
                          <a:spcPts val="0"/>
                        </a:spcAft>
                      </a:pPr>
                      <a:r>
                        <a:rPr lang="ru-RU" sz="1700" kern="1200" dirty="0" smtClean="0">
                          <a:effectLst>
                            <a:outerShdw blurRad="38100" dist="38100" dir="2700000" algn="tl">
                              <a:srgbClr val="000000">
                                <a:alpha val="43137"/>
                              </a:srgbClr>
                            </a:outerShdw>
                          </a:effectLst>
                          <a:latin typeface="Times New Roman" pitchFamily="18" charset="0"/>
                          <a:cs typeface="Times New Roman" pitchFamily="18" charset="0"/>
                        </a:rPr>
                        <a:t>АУСН </a:t>
                      </a:r>
                    </a:p>
                    <a:p>
                      <a:pPr algn="ctr">
                        <a:lnSpc>
                          <a:spcPct val="107000"/>
                        </a:lnSpc>
                        <a:spcAft>
                          <a:spcPts val="0"/>
                        </a:spcAft>
                      </a:pPr>
                      <a:r>
                        <a:rPr lang="ru-RU" sz="1700" kern="1200" dirty="0" smtClean="0">
                          <a:effectLst>
                            <a:outerShdw blurRad="38100" dist="38100" dir="2700000" algn="tl">
                              <a:srgbClr val="000000">
                                <a:alpha val="43137"/>
                              </a:srgbClr>
                            </a:outerShdw>
                          </a:effectLst>
                          <a:latin typeface="Times New Roman" pitchFamily="18" charset="0"/>
                          <a:cs typeface="Times New Roman" pitchFamily="18" charset="0"/>
                        </a:rPr>
                        <a:t>доходы</a:t>
                      </a:r>
                      <a:r>
                        <a:rPr lang="ru-RU" sz="1700" kern="1200" baseline="0" dirty="0" smtClean="0">
                          <a:effectLst>
                            <a:outerShdw blurRad="38100" dist="38100" dir="2700000" algn="tl">
                              <a:srgbClr val="000000">
                                <a:alpha val="43137"/>
                              </a:srgbClr>
                            </a:outerShdw>
                          </a:effectLst>
                          <a:latin typeface="Times New Roman" pitchFamily="18" charset="0"/>
                          <a:cs typeface="Times New Roman" pitchFamily="18" charset="0"/>
                        </a:rPr>
                        <a:t>-</a:t>
                      </a:r>
                      <a:r>
                        <a:rPr lang="ru-RU" sz="1700" kern="1200" dirty="0" smtClean="0">
                          <a:effectLst>
                            <a:outerShdw blurRad="38100" dist="38100" dir="2700000" algn="tl">
                              <a:srgbClr val="000000">
                                <a:alpha val="43137"/>
                              </a:srgbClr>
                            </a:outerShdw>
                          </a:effectLst>
                          <a:latin typeface="Times New Roman" pitchFamily="18" charset="0"/>
                          <a:cs typeface="Times New Roman" pitchFamily="18" charset="0"/>
                        </a:rPr>
                        <a:t>расходы</a:t>
                      </a:r>
                      <a:endParaRPr lang="ru-RU" sz="1700" b="1" kern="1200" dirty="0">
                        <a:solidFill>
                          <a:schemeClr val="tx1"/>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endParaRPr>
                    </a:p>
                  </a:txBody>
                  <a:tcPr marL="32268" marR="32268" marT="53086" marB="53086" anchor="ctr">
                    <a:solidFill>
                      <a:schemeClr val="accent3">
                        <a:lumMod val="20000"/>
                        <a:lumOff val="80000"/>
                      </a:schemeClr>
                    </a:solidFill>
                  </a:tcPr>
                </a:tc>
                <a:tc>
                  <a:txBody>
                    <a:bodyPr/>
                    <a:lstStyle/>
                    <a:p>
                      <a:pPr algn="ctr">
                        <a:lnSpc>
                          <a:spcPct val="107000"/>
                        </a:lnSpc>
                        <a:spcAft>
                          <a:spcPts val="0"/>
                        </a:spcAft>
                      </a:pPr>
                      <a:r>
                        <a:rPr lang="ru-RU" sz="1700" kern="1200" dirty="0" smtClean="0">
                          <a:effectLst>
                            <a:outerShdw blurRad="38100" dist="38100" dir="2700000" algn="tl">
                              <a:srgbClr val="000000">
                                <a:alpha val="43137"/>
                              </a:srgbClr>
                            </a:outerShdw>
                          </a:effectLst>
                          <a:latin typeface="Times New Roman" pitchFamily="18" charset="0"/>
                          <a:cs typeface="Times New Roman" pitchFamily="18" charset="0"/>
                        </a:rPr>
                        <a:t>УСН </a:t>
                      </a:r>
                    </a:p>
                    <a:p>
                      <a:pPr algn="ctr">
                        <a:lnSpc>
                          <a:spcPct val="107000"/>
                        </a:lnSpc>
                        <a:spcAft>
                          <a:spcPts val="0"/>
                        </a:spcAft>
                      </a:pPr>
                      <a:r>
                        <a:rPr lang="ru-RU" sz="1700" kern="1200" dirty="0" smtClean="0">
                          <a:effectLst>
                            <a:outerShdw blurRad="38100" dist="38100" dir="2700000" algn="tl">
                              <a:srgbClr val="000000">
                                <a:alpha val="43137"/>
                              </a:srgbClr>
                            </a:outerShdw>
                          </a:effectLst>
                          <a:latin typeface="Times New Roman" pitchFamily="18" charset="0"/>
                          <a:cs typeface="Times New Roman" pitchFamily="18" charset="0"/>
                        </a:rPr>
                        <a:t>доходы</a:t>
                      </a:r>
                      <a:endParaRPr lang="ru-RU" sz="1700" b="1" kern="1200" dirty="0">
                        <a:solidFill>
                          <a:schemeClr val="tx1"/>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endParaRPr>
                    </a:p>
                  </a:txBody>
                  <a:tcPr marL="32268" marR="32268" marT="53086" marB="53086" anchor="ctr">
                    <a:solidFill>
                      <a:schemeClr val="accent3">
                        <a:lumMod val="20000"/>
                        <a:lumOff val="80000"/>
                      </a:schemeClr>
                    </a:solidFill>
                  </a:tcPr>
                </a:tc>
                <a:tc>
                  <a:txBody>
                    <a:bodyPr/>
                    <a:lstStyle/>
                    <a:p>
                      <a:pPr algn="ctr">
                        <a:lnSpc>
                          <a:spcPct val="107000"/>
                        </a:lnSpc>
                        <a:spcAft>
                          <a:spcPts val="0"/>
                        </a:spcAft>
                      </a:pPr>
                      <a:r>
                        <a:rPr lang="ru-RU" sz="1700" kern="1200" dirty="0" smtClean="0">
                          <a:effectLst>
                            <a:outerShdw blurRad="38100" dist="38100" dir="2700000" algn="tl">
                              <a:srgbClr val="000000">
                                <a:alpha val="43137"/>
                              </a:srgbClr>
                            </a:outerShdw>
                          </a:effectLst>
                          <a:latin typeface="Times New Roman" pitchFamily="18" charset="0"/>
                          <a:cs typeface="Times New Roman" pitchFamily="18" charset="0"/>
                        </a:rPr>
                        <a:t>УСН </a:t>
                      </a:r>
                    </a:p>
                    <a:p>
                      <a:pPr algn="ctr">
                        <a:lnSpc>
                          <a:spcPct val="107000"/>
                        </a:lnSpc>
                        <a:spcAft>
                          <a:spcPts val="0"/>
                        </a:spcAft>
                      </a:pPr>
                      <a:r>
                        <a:rPr lang="ru-RU" sz="1700" kern="1200" dirty="0" smtClean="0">
                          <a:effectLst>
                            <a:outerShdw blurRad="38100" dist="38100" dir="2700000" algn="tl">
                              <a:srgbClr val="000000">
                                <a:alpha val="43137"/>
                              </a:srgbClr>
                            </a:outerShdw>
                          </a:effectLst>
                          <a:latin typeface="Times New Roman" pitchFamily="18" charset="0"/>
                          <a:cs typeface="Times New Roman" pitchFamily="18" charset="0"/>
                        </a:rPr>
                        <a:t>доходы</a:t>
                      </a:r>
                      <a:r>
                        <a:rPr lang="ru-RU" sz="1700" kern="1200" baseline="0" dirty="0" smtClean="0">
                          <a:effectLst>
                            <a:outerShdw blurRad="38100" dist="38100" dir="2700000" algn="tl">
                              <a:srgbClr val="000000">
                                <a:alpha val="43137"/>
                              </a:srgbClr>
                            </a:outerShdw>
                          </a:effectLst>
                          <a:latin typeface="Times New Roman" pitchFamily="18" charset="0"/>
                          <a:cs typeface="Times New Roman" pitchFamily="18" charset="0"/>
                        </a:rPr>
                        <a:t>-</a:t>
                      </a:r>
                      <a:r>
                        <a:rPr lang="ru-RU" sz="1700" kern="1200" dirty="0" smtClean="0">
                          <a:effectLst>
                            <a:outerShdw blurRad="38100" dist="38100" dir="2700000" algn="tl">
                              <a:srgbClr val="000000">
                                <a:alpha val="43137"/>
                              </a:srgbClr>
                            </a:outerShdw>
                          </a:effectLst>
                          <a:latin typeface="Times New Roman" pitchFamily="18" charset="0"/>
                          <a:cs typeface="Times New Roman" pitchFamily="18" charset="0"/>
                        </a:rPr>
                        <a:t>расходы</a:t>
                      </a:r>
                      <a:endParaRPr lang="ru-RU" sz="1700" b="1" kern="1200" dirty="0">
                        <a:solidFill>
                          <a:schemeClr val="tx1"/>
                        </a:solidFill>
                        <a:effectLst>
                          <a:outerShdw blurRad="38100" dist="38100" dir="2700000" algn="tl">
                            <a:srgbClr val="000000">
                              <a:alpha val="43137"/>
                            </a:srgbClr>
                          </a:outerShdw>
                        </a:effectLst>
                        <a:latin typeface="Times New Roman" panose="02020603050405020304" pitchFamily="18" charset="0"/>
                        <a:ea typeface="+mn-ea"/>
                        <a:cs typeface="Times New Roman" panose="02020603050405020304" pitchFamily="18" charset="0"/>
                      </a:endParaRPr>
                    </a:p>
                  </a:txBody>
                  <a:tcPr marL="32268" marR="32268" marT="53086" marB="53086" anchor="ctr">
                    <a:solidFill>
                      <a:schemeClr val="accent3">
                        <a:lumMod val="20000"/>
                        <a:lumOff val="80000"/>
                      </a:schemeClr>
                    </a:solidFill>
                  </a:tcPr>
                </a:tc>
              </a:tr>
              <a:tr h="631045">
                <a:tc>
                  <a:txBody>
                    <a:bodyPr/>
                    <a:lstStyle/>
                    <a:p>
                      <a:pPr algn="l" fontAlgn="b"/>
                      <a:r>
                        <a:rPr lang="ru-RU" sz="1800" u="none" strike="noStrike" dirty="0">
                          <a:effectLst/>
                          <a:latin typeface="Times New Roman" pitchFamily="18" charset="0"/>
                          <a:cs typeface="Times New Roman" pitchFamily="18" charset="0"/>
                        </a:rPr>
                        <a:t>Сумма доходов</a:t>
                      </a:r>
                      <a:endParaRPr lang="ru-RU" sz="1800" b="0" i="0" u="none" strike="noStrike" dirty="0">
                        <a:solidFill>
                          <a:schemeClr val="tx1"/>
                        </a:solidFill>
                        <a:effectLst/>
                        <a:latin typeface="Times New Roman" pitchFamily="18" charset="0"/>
                        <a:cs typeface="Times New Roman" pitchFamily="18" charset="0"/>
                      </a:endParaRPr>
                    </a:p>
                  </a:txBody>
                  <a:tcPr marL="9525" marR="9525" marT="9525" marB="0" anchor="ctr"/>
                </a:tc>
                <a:tc>
                  <a:txBody>
                    <a:bodyPr/>
                    <a:lstStyle/>
                    <a:p>
                      <a:pPr algn="ctr" fontAlgn="b"/>
                      <a:r>
                        <a:rPr lang="ru-RU" sz="1700" u="none" strike="noStrike" dirty="0" smtClean="0">
                          <a:effectLst/>
                          <a:latin typeface="Times New Roman" pitchFamily="18" charset="0"/>
                          <a:cs typeface="Times New Roman" pitchFamily="18" charset="0"/>
                        </a:rPr>
                        <a:t>7 </a:t>
                      </a:r>
                      <a:r>
                        <a:rPr lang="ru-RU" sz="1700" u="none" strike="noStrike" dirty="0">
                          <a:effectLst/>
                          <a:latin typeface="Times New Roman" pitchFamily="18" charset="0"/>
                          <a:cs typeface="Times New Roman" pitchFamily="18" charset="0"/>
                        </a:rPr>
                        <a:t>000 000</a:t>
                      </a:r>
                      <a:endParaRPr lang="ru-RU" sz="1700" b="0" i="0" u="none" strike="noStrike" dirty="0">
                        <a:solidFill>
                          <a:srgbClr val="000000"/>
                        </a:solidFill>
                        <a:effectLst/>
                        <a:latin typeface="Times New Roman" pitchFamily="18" charset="0"/>
                        <a:cs typeface="Times New Roman" pitchFamily="18" charset="0"/>
                      </a:endParaRPr>
                    </a:p>
                  </a:txBody>
                  <a:tcPr marL="9525" marR="9525" marT="9525" marB="0" anchor="ctr"/>
                </a:tc>
                <a:tc>
                  <a:txBody>
                    <a:bodyPr/>
                    <a:lstStyle/>
                    <a:p>
                      <a:pPr algn="ctr" fontAlgn="b"/>
                      <a:r>
                        <a:rPr lang="ru-RU" sz="1700" u="none" strike="noStrike" dirty="0" smtClean="0">
                          <a:effectLst/>
                          <a:latin typeface="Times New Roman" pitchFamily="18" charset="0"/>
                          <a:cs typeface="Times New Roman" pitchFamily="18" charset="0"/>
                        </a:rPr>
                        <a:t>7 </a:t>
                      </a:r>
                      <a:r>
                        <a:rPr lang="ru-RU" sz="1700" u="none" strike="noStrike" dirty="0">
                          <a:effectLst/>
                          <a:latin typeface="Times New Roman" pitchFamily="18" charset="0"/>
                          <a:cs typeface="Times New Roman" pitchFamily="18" charset="0"/>
                        </a:rPr>
                        <a:t>000 000</a:t>
                      </a:r>
                      <a:endParaRPr lang="ru-RU" sz="1700" b="0" i="0" u="none" strike="noStrike" dirty="0">
                        <a:solidFill>
                          <a:srgbClr val="000000"/>
                        </a:solidFill>
                        <a:effectLst/>
                        <a:latin typeface="Times New Roman" pitchFamily="18" charset="0"/>
                        <a:cs typeface="Times New Roman" pitchFamily="18" charset="0"/>
                      </a:endParaRPr>
                    </a:p>
                  </a:txBody>
                  <a:tcPr marL="9525" marR="9525" marT="9525" marB="0" anchor="ctr"/>
                </a:tc>
                <a:tc>
                  <a:txBody>
                    <a:bodyPr/>
                    <a:lstStyle/>
                    <a:p>
                      <a:pPr algn="ctr" fontAlgn="b"/>
                      <a:r>
                        <a:rPr lang="ru-RU" sz="1700" u="none" strike="noStrike" dirty="0" smtClean="0">
                          <a:effectLst/>
                          <a:latin typeface="Times New Roman" pitchFamily="18" charset="0"/>
                          <a:cs typeface="Times New Roman" pitchFamily="18" charset="0"/>
                        </a:rPr>
                        <a:t>7 </a:t>
                      </a:r>
                      <a:r>
                        <a:rPr lang="ru-RU" sz="1700" u="none" strike="noStrike" dirty="0">
                          <a:effectLst/>
                          <a:latin typeface="Times New Roman" pitchFamily="18" charset="0"/>
                          <a:cs typeface="Times New Roman" pitchFamily="18" charset="0"/>
                        </a:rPr>
                        <a:t>000 000</a:t>
                      </a:r>
                      <a:endParaRPr lang="ru-RU" sz="1700" b="0" i="0" u="none" strike="noStrike" dirty="0">
                        <a:solidFill>
                          <a:srgbClr val="000000"/>
                        </a:solidFill>
                        <a:effectLst/>
                        <a:latin typeface="Times New Roman" pitchFamily="18" charset="0"/>
                        <a:cs typeface="Times New Roman" pitchFamily="18" charset="0"/>
                      </a:endParaRPr>
                    </a:p>
                  </a:txBody>
                  <a:tcPr marL="9525" marR="9525" marT="9525" marB="0" anchor="ctr"/>
                </a:tc>
                <a:tc>
                  <a:txBody>
                    <a:bodyPr/>
                    <a:lstStyle/>
                    <a:p>
                      <a:pPr algn="ctr" fontAlgn="b"/>
                      <a:r>
                        <a:rPr lang="ru-RU" sz="1700" u="none" strike="noStrike" dirty="0" smtClean="0">
                          <a:effectLst/>
                          <a:latin typeface="Times New Roman" pitchFamily="18" charset="0"/>
                          <a:cs typeface="Times New Roman" pitchFamily="18" charset="0"/>
                        </a:rPr>
                        <a:t>7 </a:t>
                      </a:r>
                      <a:r>
                        <a:rPr lang="ru-RU" sz="1700" u="none" strike="noStrike" dirty="0">
                          <a:effectLst/>
                          <a:latin typeface="Times New Roman" pitchFamily="18" charset="0"/>
                          <a:cs typeface="Times New Roman" pitchFamily="18" charset="0"/>
                        </a:rPr>
                        <a:t>000 000</a:t>
                      </a:r>
                      <a:endParaRPr lang="ru-RU" sz="1700" b="0" i="0" u="none" strike="noStrike" dirty="0">
                        <a:solidFill>
                          <a:srgbClr val="000000"/>
                        </a:solidFill>
                        <a:effectLst/>
                        <a:latin typeface="Times New Roman" pitchFamily="18" charset="0"/>
                        <a:cs typeface="Times New Roman" pitchFamily="18" charset="0"/>
                      </a:endParaRPr>
                    </a:p>
                  </a:txBody>
                  <a:tcPr marL="9525" marR="9525" marT="9525" marB="0" anchor="ctr"/>
                </a:tc>
              </a:tr>
              <a:tr h="631045">
                <a:tc>
                  <a:txBody>
                    <a:bodyPr/>
                    <a:lstStyle/>
                    <a:p>
                      <a:pPr algn="l" fontAlgn="b"/>
                      <a:r>
                        <a:rPr lang="ru-RU" sz="1800" u="none" strike="noStrike" dirty="0">
                          <a:effectLst/>
                          <a:latin typeface="Times New Roman" pitchFamily="18" charset="0"/>
                          <a:cs typeface="Times New Roman" pitchFamily="18" charset="0"/>
                        </a:rPr>
                        <a:t>Сумма расходов</a:t>
                      </a:r>
                      <a:endParaRPr lang="ru-RU" sz="1800" b="0" i="0" u="none" strike="noStrike" dirty="0">
                        <a:solidFill>
                          <a:schemeClr val="tx1"/>
                        </a:solidFill>
                        <a:effectLst/>
                        <a:latin typeface="Times New Roman" pitchFamily="18" charset="0"/>
                        <a:cs typeface="Times New Roman" pitchFamily="18" charset="0"/>
                      </a:endParaRPr>
                    </a:p>
                  </a:txBody>
                  <a:tcPr marL="9525" marR="9525" marT="9525" marB="0" anchor="ctr"/>
                </a:tc>
                <a:tc>
                  <a:txBody>
                    <a:bodyPr/>
                    <a:lstStyle/>
                    <a:p>
                      <a:pPr algn="ctr" fontAlgn="b"/>
                      <a:r>
                        <a:rPr lang="ru-RU" sz="1700" u="none" strike="noStrike" dirty="0" smtClean="0">
                          <a:effectLst/>
                          <a:latin typeface="Times New Roman" pitchFamily="18" charset="0"/>
                          <a:cs typeface="Times New Roman" pitchFamily="18" charset="0"/>
                        </a:rPr>
                        <a:t>4 </a:t>
                      </a:r>
                      <a:r>
                        <a:rPr lang="ru-RU" sz="1700" u="none" strike="noStrike" dirty="0">
                          <a:effectLst/>
                          <a:latin typeface="Times New Roman" pitchFamily="18" charset="0"/>
                          <a:cs typeface="Times New Roman" pitchFamily="18" charset="0"/>
                        </a:rPr>
                        <a:t>000 000</a:t>
                      </a:r>
                      <a:endParaRPr lang="ru-RU" sz="1700" b="0" i="0" u="none" strike="noStrike" dirty="0">
                        <a:solidFill>
                          <a:srgbClr val="000000"/>
                        </a:solidFill>
                        <a:effectLst/>
                        <a:latin typeface="Times New Roman" pitchFamily="18" charset="0"/>
                        <a:cs typeface="Times New Roman" pitchFamily="18" charset="0"/>
                      </a:endParaRPr>
                    </a:p>
                  </a:txBody>
                  <a:tcPr marL="9525" marR="9525" marT="9525" marB="0" anchor="ctr"/>
                </a:tc>
                <a:tc>
                  <a:txBody>
                    <a:bodyPr/>
                    <a:lstStyle/>
                    <a:p>
                      <a:pPr algn="ctr" fontAlgn="b"/>
                      <a:r>
                        <a:rPr lang="ru-RU" sz="1700" u="none" strike="noStrike" dirty="0" smtClean="0">
                          <a:effectLst/>
                          <a:latin typeface="Times New Roman" pitchFamily="18" charset="0"/>
                          <a:cs typeface="Times New Roman" pitchFamily="18" charset="0"/>
                        </a:rPr>
                        <a:t>4 </a:t>
                      </a:r>
                      <a:r>
                        <a:rPr lang="ru-RU" sz="1700" u="none" strike="noStrike" dirty="0">
                          <a:effectLst/>
                          <a:latin typeface="Times New Roman" pitchFamily="18" charset="0"/>
                          <a:cs typeface="Times New Roman" pitchFamily="18" charset="0"/>
                        </a:rPr>
                        <a:t>000 000</a:t>
                      </a:r>
                      <a:endParaRPr lang="ru-RU" sz="1700" b="0" i="0" u="none" strike="noStrike" dirty="0">
                        <a:solidFill>
                          <a:srgbClr val="000000"/>
                        </a:solidFill>
                        <a:effectLst/>
                        <a:latin typeface="Times New Roman" pitchFamily="18" charset="0"/>
                        <a:cs typeface="Times New Roman" pitchFamily="18" charset="0"/>
                      </a:endParaRPr>
                    </a:p>
                  </a:txBody>
                  <a:tcPr marL="9525" marR="9525" marT="9525" marB="0" anchor="ctr"/>
                </a:tc>
                <a:tc>
                  <a:txBody>
                    <a:bodyPr/>
                    <a:lstStyle/>
                    <a:p>
                      <a:pPr algn="ctr" fontAlgn="b"/>
                      <a:r>
                        <a:rPr lang="ru-RU" sz="1700" u="none" strike="noStrike" dirty="0" smtClean="0">
                          <a:effectLst/>
                          <a:latin typeface="Times New Roman" pitchFamily="18" charset="0"/>
                          <a:cs typeface="Times New Roman" pitchFamily="18" charset="0"/>
                        </a:rPr>
                        <a:t>4 </a:t>
                      </a:r>
                      <a:r>
                        <a:rPr lang="ru-RU" sz="1700" u="none" strike="noStrike" dirty="0">
                          <a:effectLst/>
                          <a:latin typeface="Times New Roman" pitchFamily="18" charset="0"/>
                          <a:cs typeface="Times New Roman" pitchFamily="18" charset="0"/>
                        </a:rPr>
                        <a:t>000 000</a:t>
                      </a:r>
                      <a:endParaRPr lang="ru-RU" sz="1700" b="0" i="0" u="none" strike="noStrike" dirty="0">
                        <a:solidFill>
                          <a:srgbClr val="000000"/>
                        </a:solidFill>
                        <a:effectLst/>
                        <a:latin typeface="Times New Roman" pitchFamily="18" charset="0"/>
                        <a:cs typeface="Times New Roman" pitchFamily="18" charset="0"/>
                      </a:endParaRPr>
                    </a:p>
                  </a:txBody>
                  <a:tcPr marL="9525" marR="9525" marT="9525" marB="0" anchor="ctr"/>
                </a:tc>
                <a:tc>
                  <a:txBody>
                    <a:bodyPr/>
                    <a:lstStyle/>
                    <a:p>
                      <a:pPr algn="ctr" fontAlgn="b"/>
                      <a:r>
                        <a:rPr lang="ru-RU" sz="1700" u="none" strike="noStrike" dirty="0" smtClean="0">
                          <a:effectLst/>
                          <a:latin typeface="Times New Roman" pitchFamily="18" charset="0"/>
                          <a:cs typeface="Times New Roman" pitchFamily="18" charset="0"/>
                        </a:rPr>
                        <a:t>4 </a:t>
                      </a:r>
                      <a:r>
                        <a:rPr lang="ru-RU" sz="1700" u="none" strike="noStrike" dirty="0">
                          <a:effectLst/>
                          <a:latin typeface="Times New Roman" pitchFamily="18" charset="0"/>
                          <a:cs typeface="Times New Roman" pitchFamily="18" charset="0"/>
                        </a:rPr>
                        <a:t>000 000</a:t>
                      </a:r>
                      <a:endParaRPr lang="ru-RU" sz="1700" b="0" i="0" u="none" strike="noStrike" dirty="0">
                        <a:solidFill>
                          <a:srgbClr val="000000"/>
                        </a:solidFill>
                        <a:effectLst/>
                        <a:latin typeface="Times New Roman" pitchFamily="18" charset="0"/>
                        <a:cs typeface="Times New Roman" pitchFamily="18" charset="0"/>
                      </a:endParaRPr>
                    </a:p>
                  </a:txBody>
                  <a:tcPr marL="9525" marR="9525" marT="9525" marB="0" anchor="ctr"/>
                </a:tc>
              </a:tr>
              <a:tr h="631045">
                <a:tc>
                  <a:txBody>
                    <a:bodyPr/>
                    <a:lstStyle/>
                    <a:p>
                      <a:pPr algn="l" fontAlgn="b"/>
                      <a:r>
                        <a:rPr lang="ru-RU" sz="1800" u="none" strike="noStrike" dirty="0">
                          <a:effectLst/>
                          <a:latin typeface="Times New Roman" pitchFamily="18" charset="0"/>
                          <a:cs typeface="Times New Roman" pitchFamily="18" charset="0"/>
                        </a:rPr>
                        <a:t>Размер фиксированных страховых взносов</a:t>
                      </a:r>
                      <a:endParaRPr lang="ru-RU" sz="1800" b="0" i="0" u="none" strike="noStrike" dirty="0">
                        <a:solidFill>
                          <a:schemeClr val="tx1"/>
                        </a:solidFill>
                        <a:effectLst/>
                        <a:latin typeface="Times New Roman" pitchFamily="18" charset="0"/>
                        <a:cs typeface="Times New Roman" pitchFamily="18" charset="0"/>
                      </a:endParaRPr>
                    </a:p>
                  </a:txBody>
                  <a:tcPr marL="9525" marR="9525" marT="9525" marB="0" anchor="ctr"/>
                </a:tc>
                <a:tc>
                  <a:txBody>
                    <a:bodyPr/>
                    <a:lstStyle/>
                    <a:p>
                      <a:pPr algn="ctr"/>
                      <a:r>
                        <a:rPr lang="ru-RU" sz="1700" dirty="0" smtClean="0">
                          <a:latin typeface="Times New Roman" pitchFamily="18" charset="0"/>
                          <a:cs typeface="Times New Roman" pitchFamily="18" charset="0"/>
                        </a:rPr>
                        <a:t>2</a:t>
                      </a:r>
                      <a:r>
                        <a:rPr lang="ru-RU" sz="1700" baseline="0" dirty="0" smtClean="0">
                          <a:latin typeface="Times New Roman" pitchFamily="18" charset="0"/>
                          <a:cs typeface="Times New Roman" pitchFamily="18" charset="0"/>
                        </a:rPr>
                        <a:t> 400 000</a:t>
                      </a:r>
                      <a:endParaRPr lang="ru-RU" sz="1700" dirty="0">
                        <a:latin typeface="Times New Roman" pitchFamily="18" charset="0"/>
                        <a:cs typeface="Times New Roman" pitchFamily="18" charset="0"/>
                      </a:endParaRPr>
                    </a:p>
                  </a:txBody>
                  <a:tcPr anchor="ctr"/>
                </a:tc>
                <a:tc>
                  <a:txBody>
                    <a:bodyPr/>
                    <a:lstStyle/>
                    <a:p>
                      <a:pPr algn="ctr"/>
                      <a:r>
                        <a:rPr lang="ru-RU" sz="1700" dirty="0" smtClean="0">
                          <a:latin typeface="Times New Roman" pitchFamily="18" charset="0"/>
                          <a:cs typeface="Times New Roman" pitchFamily="18" charset="0"/>
                        </a:rPr>
                        <a:t>2</a:t>
                      </a:r>
                      <a:r>
                        <a:rPr lang="ru-RU" sz="1700" baseline="0" dirty="0" smtClean="0">
                          <a:latin typeface="Times New Roman" pitchFamily="18" charset="0"/>
                          <a:cs typeface="Times New Roman" pitchFamily="18" charset="0"/>
                        </a:rPr>
                        <a:t> 400 000</a:t>
                      </a:r>
                      <a:endParaRPr lang="ru-RU" sz="1700" dirty="0">
                        <a:latin typeface="Times New Roman" pitchFamily="18" charset="0"/>
                        <a:cs typeface="Times New Roman" pitchFamily="18" charset="0"/>
                      </a:endParaRPr>
                    </a:p>
                  </a:txBody>
                  <a:tcPr anchor="ctr"/>
                </a:tc>
                <a:tc>
                  <a:txBody>
                    <a:bodyPr/>
                    <a:lstStyle/>
                    <a:p>
                      <a:pPr algn="ctr"/>
                      <a:r>
                        <a:rPr lang="ru-RU" sz="1700" dirty="0" smtClean="0">
                          <a:latin typeface="Times New Roman" pitchFamily="18" charset="0"/>
                          <a:cs typeface="Times New Roman" pitchFamily="18" charset="0"/>
                        </a:rPr>
                        <a:t>2</a:t>
                      </a:r>
                      <a:r>
                        <a:rPr lang="ru-RU" sz="1700" baseline="0" dirty="0" smtClean="0">
                          <a:latin typeface="Times New Roman" pitchFamily="18" charset="0"/>
                          <a:cs typeface="Times New Roman" pitchFamily="18" charset="0"/>
                        </a:rPr>
                        <a:t> 400 000</a:t>
                      </a:r>
                      <a:endParaRPr lang="ru-RU" sz="1700" dirty="0">
                        <a:latin typeface="Times New Roman" pitchFamily="18" charset="0"/>
                        <a:cs typeface="Times New Roman" pitchFamily="18" charset="0"/>
                      </a:endParaRPr>
                    </a:p>
                  </a:txBody>
                  <a:tcPr anchor="ctr"/>
                </a:tc>
                <a:tc>
                  <a:txBody>
                    <a:bodyPr/>
                    <a:lstStyle/>
                    <a:p>
                      <a:pPr algn="ctr"/>
                      <a:r>
                        <a:rPr lang="ru-RU" sz="1700" dirty="0" smtClean="0">
                          <a:latin typeface="Times New Roman" pitchFamily="18" charset="0"/>
                          <a:cs typeface="Times New Roman" pitchFamily="18" charset="0"/>
                        </a:rPr>
                        <a:t>2</a:t>
                      </a:r>
                      <a:r>
                        <a:rPr lang="ru-RU" sz="1700" baseline="0" dirty="0" smtClean="0">
                          <a:latin typeface="Times New Roman" pitchFamily="18" charset="0"/>
                          <a:cs typeface="Times New Roman" pitchFamily="18" charset="0"/>
                        </a:rPr>
                        <a:t> 400 000</a:t>
                      </a:r>
                      <a:endParaRPr lang="ru-RU" sz="1700" dirty="0">
                        <a:latin typeface="Times New Roman" pitchFamily="18" charset="0"/>
                        <a:cs typeface="Times New Roman" pitchFamily="18" charset="0"/>
                      </a:endParaRPr>
                    </a:p>
                  </a:txBody>
                  <a:tcPr anchor="ctr"/>
                </a:tc>
              </a:tr>
              <a:tr h="863942">
                <a:tc>
                  <a:txBody>
                    <a:bodyPr/>
                    <a:lstStyle/>
                    <a:p>
                      <a:pPr algn="l" fontAlgn="b"/>
                      <a:r>
                        <a:rPr lang="ru-RU" sz="1800" u="none" strike="noStrike" dirty="0">
                          <a:effectLst/>
                          <a:latin typeface="Times New Roman" pitchFamily="18" charset="0"/>
                          <a:cs typeface="Times New Roman" pitchFamily="18" charset="0"/>
                        </a:rPr>
                        <a:t>Размер страховых взносов с дохода свыше 300 тыс. руб. </a:t>
                      </a:r>
                      <a:r>
                        <a:rPr lang="ru-RU" sz="1800" u="none" strike="noStrike" dirty="0" smtClean="0">
                          <a:effectLst/>
                          <a:latin typeface="Times New Roman" pitchFamily="18" charset="0"/>
                          <a:cs typeface="Times New Roman" pitchFamily="18" charset="0"/>
                        </a:rPr>
                        <a:t>(1%)</a:t>
                      </a:r>
                      <a:endParaRPr lang="ru-RU" sz="1800" b="0" i="0" u="none" strike="noStrike" dirty="0">
                        <a:solidFill>
                          <a:schemeClr val="tx1"/>
                        </a:solidFill>
                        <a:effectLst/>
                        <a:latin typeface="Times New Roman" pitchFamily="18" charset="0"/>
                        <a:cs typeface="Times New Roman" pitchFamily="18" charset="0"/>
                      </a:endParaRPr>
                    </a:p>
                  </a:txBody>
                  <a:tcPr marL="9525" marR="9525" marT="9525" marB="0" anchor="ctr"/>
                </a:tc>
                <a:tc>
                  <a:txBody>
                    <a:bodyPr/>
                    <a:lstStyle/>
                    <a:p>
                      <a:pPr algn="ctr"/>
                      <a:r>
                        <a:rPr lang="ru-RU" sz="1700" dirty="0" smtClean="0">
                          <a:latin typeface="Times New Roman" pitchFamily="18" charset="0"/>
                          <a:cs typeface="Times New Roman" pitchFamily="18" charset="0"/>
                        </a:rPr>
                        <a:t>-</a:t>
                      </a:r>
                      <a:endParaRPr lang="ru-RU" sz="1700" dirty="0">
                        <a:latin typeface="Times New Roman" pitchFamily="18" charset="0"/>
                        <a:cs typeface="Times New Roman" pitchFamily="18" charset="0"/>
                      </a:endParaRPr>
                    </a:p>
                  </a:txBody>
                  <a:tcPr anchor="ctr"/>
                </a:tc>
                <a:tc>
                  <a:txBody>
                    <a:bodyPr/>
                    <a:lstStyle/>
                    <a:p>
                      <a:pPr algn="ctr"/>
                      <a:r>
                        <a:rPr lang="ru-RU" sz="1700" dirty="0" smtClean="0">
                          <a:latin typeface="Times New Roman" pitchFamily="18" charset="0"/>
                          <a:cs typeface="Times New Roman" pitchFamily="18" charset="0"/>
                        </a:rPr>
                        <a:t>-</a:t>
                      </a:r>
                      <a:endParaRPr lang="ru-RU" sz="1700" dirty="0">
                        <a:latin typeface="Times New Roman" pitchFamily="18" charset="0"/>
                        <a:cs typeface="Times New Roman" pitchFamily="18" charset="0"/>
                      </a:endParaRPr>
                    </a:p>
                  </a:txBody>
                  <a:tcPr anchor="ctr"/>
                </a:tc>
                <a:tc>
                  <a:txBody>
                    <a:bodyPr/>
                    <a:lstStyle/>
                    <a:p>
                      <a:pPr algn="ctr"/>
                      <a:r>
                        <a:rPr lang="ru-RU" sz="1700" dirty="0" smtClean="0">
                          <a:latin typeface="Times New Roman" pitchFamily="18" charset="0"/>
                          <a:cs typeface="Times New Roman" pitchFamily="18" charset="0"/>
                        </a:rPr>
                        <a:t>561 960</a:t>
                      </a:r>
                      <a:endParaRPr lang="ru-RU" sz="1700" dirty="0">
                        <a:latin typeface="Times New Roman" pitchFamily="18" charset="0"/>
                        <a:cs typeface="Times New Roman" pitchFamily="18" charset="0"/>
                      </a:endParaRPr>
                    </a:p>
                  </a:txBody>
                  <a:tcPr anchor="ctr"/>
                </a:tc>
                <a:tc>
                  <a:txBody>
                    <a:bodyPr/>
                    <a:lstStyle/>
                    <a:p>
                      <a:pPr algn="ctr"/>
                      <a:r>
                        <a:rPr lang="ru-RU" sz="1700" dirty="0" smtClean="0">
                          <a:latin typeface="Times New Roman" pitchFamily="18" charset="0"/>
                          <a:cs typeface="Times New Roman" pitchFamily="18" charset="0"/>
                        </a:rPr>
                        <a:t>561 960</a:t>
                      </a:r>
                      <a:endParaRPr lang="ru-RU" sz="1700" dirty="0">
                        <a:latin typeface="Times New Roman" pitchFamily="18" charset="0"/>
                        <a:cs typeface="Times New Roman" pitchFamily="18" charset="0"/>
                      </a:endParaRPr>
                    </a:p>
                  </a:txBody>
                  <a:tcPr anchor="ctr"/>
                </a:tc>
              </a:tr>
              <a:tr h="631045">
                <a:tc>
                  <a:txBody>
                    <a:bodyPr/>
                    <a:lstStyle/>
                    <a:p>
                      <a:pPr algn="l" fontAlgn="b"/>
                      <a:r>
                        <a:rPr lang="ru-RU" sz="1800" u="none" strike="noStrike" dirty="0">
                          <a:effectLst/>
                          <a:latin typeface="Times New Roman" pitchFamily="18" charset="0"/>
                          <a:cs typeface="Times New Roman" pitchFamily="18" charset="0"/>
                        </a:rPr>
                        <a:t>Налоговая база</a:t>
                      </a:r>
                      <a:endParaRPr lang="ru-RU" sz="1800" b="0" i="0" u="none" strike="noStrike" dirty="0">
                        <a:solidFill>
                          <a:schemeClr val="tx1"/>
                        </a:solidFill>
                        <a:effectLst/>
                        <a:latin typeface="Times New Roman" pitchFamily="18" charset="0"/>
                        <a:cs typeface="Times New Roman" pitchFamily="18" charset="0"/>
                      </a:endParaRPr>
                    </a:p>
                  </a:txBody>
                  <a:tcPr marL="9525" marR="9525" marT="9525" marB="0" anchor="ctr"/>
                </a:tc>
                <a:tc>
                  <a:txBody>
                    <a:bodyPr/>
                    <a:lstStyle/>
                    <a:p>
                      <a:pPr algn="ctr" fontAlgn="b"/>
                      <a:r>
                        <a:rPr lang="ru-RU" sz="1700" u="none" strike="noStrike" dirty="0" smtClean="0">
                          <a:effectLst/>
                          <a:latin typeface="Times New Roman" pitchFamily="18" charset="0"/>
                          <a:cs typeface="Times New Roman" pitchFamily="18" charset="0"/>
                        </a:rPr>
                        <a:t>7 </a:t>
                      </a:r>
                      <a:r>
                        <a:rPr lang="ru-RU" sz="1700" u="none" strike="noStrike" dirty="0">
                          <a:effectLst/>
                          <a:latin typeface="Times New Roman" pitchFamily="18" charset="0"/>
                          <a:cs typeface="Times New Roman" pitchFamily="18" charset="0"/>
                        </a:rPr>
                        <a:t>000 000</a:t>
                      </a:r>
                      <a:endParaRPr lang="ru-RU" sz="1700" b="0" i="0" u="none" strike="noStrike" dirty="0">
                        <a:solidFill>
                          <a:srgbClr val="000000"/>
                        </a:solidFill>
                        <a:effectLst/>
                        <a:latin typeface="Times New Roman" pitchFamily="18" charset="0"/>
                        <a:cs typeface="Times New Roman" pitchFamily="18" charset="0"/>
                      </a:endParaRPr>
                    </a:p>
                  </a:txBody>
                  <a:tcPr marL="9525" marR="9525" marT="9525" marB="0" anchor="ctr"/>
                </a:tc>
                <a:tc>
                  <a:txBody>
                    <a:bodyPr/>
                    <a:lstStyle/>
                    <a:p>
                      <a:pPr algn="ctr" fontAlgn="b"/>
                      <a:r>
                        <a:rPr lang="ru-RU" sz="1700" u="none" strike="noStrike" dirty="0" smtClean="0">
                          <a:effectLst/>
                          <a:latin typeface="Times New Roman" pitchFamily="18" charset="0"/>
                          <a:cs typeface="Times New Roman" pitchFamily="18" charset="0"/>
                        </a:rPr>
                        <a:t>600</a:t>
                      </a:r>
                      <a:r>
                        <a:rPr lang="ru-RU" sz="1700" u="none" strike="noStrike" baseline="0" dirty="0" smtClean="0">
                          <a:effectLst/>
                          <a:latin typeface="Times New Roman" pitchFamily="18" charset="0"/>
                          <a:cs typeface="Times New Roman" pitchFamily="18" charset="0"/>
                        </a:rPr>
                        <a:t> </a:t>
                      </a:r>
                      <a:r>
                        <a:rPr lang="ru-RU" sz="1700" u="none" strike="noStrike" dirty="0" smtClean="0">
                          <a:effectLst/>
                          <a:latin typeface="Times New Roman" pitchFamily="18" charset="0"/>
                          <a:cs typeface="Times New Roman" pitchFamily="18" charset="0"/>
                        </a:rPr>
                        <a:t>000</a:t>
                      </a:r>
                      <a:endParaRPr lang="ru-RU" sz="1700" b="0" i="0" u="none" strike="noStrike" dirty="0">
                        <a:solidFill>
                          <a:srgbClr val="000000"/>
                        </a:solidFill>
                        <a:effectLst/>
                        <a:latin typeface="Times New Roman" pitchFamily="18" charset="0"/>
                        <a:cs typeface="Times New Roman" pitchFamily="18" charset="0"/>
                      </a:endParaRPr>
                    </a:p>
                  </a:txBody>
                  <a:tcPr marL="9525" marR="9525" marT="9525" marB="0" anchor="ctr"/>
                </a:tc>
                <a:tc>
                  <a:txBody>
                    <a:bodyPr/>
                    <a:lstStyle/>
                    <a:p>
                      <a:pPr algn="ctr" fontAlgn="b"/>
                      <a:r>
                        <a:rPr lang="ru-RU" sz="1700" u="none" strike="noStrike" dirty="0" smtClean="0">
                          <a:effectLst/>
                          <a:latin typeface="Times New Roman" pitchFamily="18" charset="0"/>
                          <a:cs typeface="Times New Roman" pitchFamily="18" charset="0"/>
                        </a:rPr>
                        <a:t>7 </a:t>
                      </a:r>
                      <a:r>
                        <a:rPr lang="ru-RU" sz="1700" u="none" strike="noStrike" dirty="0">
                          <a:effectLst/>
                          <a:latin typeface="Times New Roman" pitchFamily="18" charset="0"/>
                          <a:cs typeface="Times New Roman" pitchFamily="18" charset="0"/>
                        </a:rPr>
                        <a:t>000 000</a:t>
                      </a:r>
                      <a:endParaRPr lang="ru-RU" sz="1700" b="0" i="0" u="none" strike="noStrike" dirty="0">
                        <a:solidFill>
                          <a:srgbClr val="000000"/>
                        </a:solidFill>
                        <a:effectLst/>
                        <a:latin typeface="Times New Roman" pitchFamily="18" charset="0"/>
                        <a:cs typeface="Times New Roman" pitchFamily="18" charset="0"/>
                      </a:endParaRPr>
                    </a:p>
                  </a:txBody>
                  <a:tcPr marL="9525" marR="9525" marT="9525" marB="0" anchor="ctr"/>
                </a:tc>
                <a:tc>
                  <a:txBody>
                    <a:bodyPr/>
                    <a:lstStyle/>
                    <a:p>
                      <a:pPr algn="ctr" fontAlgn="b"/>
                      <a:r>
                        <a:rPr lang="ru-RU" sz="1700" u="none" strike="noStrike" dirty="0" smtClean="0">
                          <a:effectLst/>
                          <a:latin typeface="Times New Roman" pitchFamily="18" charset="0"/>
                          <a:cs typeface="Times New Roman" pitchFamily="18" charset="0"/>
                        </a:rPr>
                        <a:t>38 040</a:t>
                      </a:r>
                      <a:endParaRPr lang="ru-RU" sz="1700" b="0" i="0" u="none" strike="noStrike" dirty="0">
                        <a:solidFill>
                          <a:srgbClr val="000000"/>
                        </a:solidFill>
                        <a:effectLst/>
                        <a:latin typeface="Times New Roman" pitchFamily="18" charset="0"/>
                        <a:cs typeface="Times New Roman" pitchFamily="18" charset="0"/>
                      </a:endParaRPr>
                    </a:p>
                  </a:txBody>
                  <a:tcPr marL="9525" marR="9525" marT="9525" marB="0" anchor="ctr"/>
                </a:tc>
              </a:tr>
              <a:tr h="631045">
                <a:tc>
                  <a:txBody>
                    <a:bodyPr/>
                    <a:lstStyle/>
                    <a:p>
                      <a:pPr algn="l" fontAlgn="b"/>
                      <a:r>
                        <a:rPr lang="ru-RU" sz="1800" u="none" strike="noStrike" dirty="0">
                          <a:effectLst/>
                          <a:latin typeface="Times New Roman" pitchFamily="18" charset="0"/>
                          <a:cs typeface="Times New Roman" pitchFamily="18" charset="0"/>
                        </a:rPr>
                        <a:t>Налоговая ставка, %</a:t>
                      </a:r>
                      <a:endParaRPr lang="ru-RU" sz="1800" b="0" i="0" u="none" strike="noStrike" dirty="0">
                        <a:solidFill>
                          <a:schemeClr val="tx1"/>
                        </a:solidFill>
                        <a:effectLst/>
                        <a:latin typeface="Times New Roman" pitchFamily="18" charset="0"/>
                        <a:cs typeface="Times New Roman" pitchFamily="18" charset="0"/>
                      </a:endParaRPr>
                    </a:p>
                  </a:txBody>
                  <a:tcPr marL="9525" marR="9525" marT="9525" marB="0" anchor="ctr"/>
                </a:tc>
                <a:tc>
                  <a:txBody>
                    <a:bodyPr/>
                    <a:lstStyle/>
                    <a:p>
                      <a:pPr algn="ctr" fontAlgn="b"/>
                      <a:r>
                        <a:rPr lang="ru-RU" sz="1700" u="none" strike="noStrike" dirty="0">
                          <a:effectLst/>
                          <a:latin typeface="Times New Roman" pitchFamily="18" charset="0"/>
                          <a:cs typeface="Times New Roman" pitchFamily="18" charset="0"/>
                        </a:rPr>
                        <a:t>8</a:t>
                      </a:r>
                      <a:endParaRPr lang="ru-RU" sz="1700" b="0" i="0" u="none" strike="noStrike" dirty="0">
                        <a:solidFill>
                          <a:srgbClr val="000000"/>
                        </a:solidFill>
                        <a:effectLst/>
                        <a:latin typeface="Times New Roman" pitchFamily="18" charset="0"/>
                        <a:cs typeface="Times New Roman" pitchFamily="18" charset="0"/>
                      </a:endParaRPr>
                    </a:p>
                  </a:txBody>
                  <a:tcPr marL="9525" marR="9525" marT="9525" marB="0" anchor="ctr"/>
                </a:tc>
                <a:tc>
                  <a:txBody>
                    <a:bodyPr/>
                    <a:lstStyle/>
                    <a:p>
                      <a:pPr algn="ctr" fontAlgn="b"/>
                      <a:r>
                        <a:rPr lang="ru-RU" sz="1700" u="none" strike="noStrike" dirty="0">
                          <a:effectLst/>
                          <a:latin typeface="Times New Roman" pitchFamily="18" charset="0"/>
                          <a:cs typeface="Times New Roman" pitchFamily="18" charset="0"/>
                        </a:rPr>
                        <a:t>20</a:t>
                      </a:r>
                      <a:endParaRPr lang="ru-RU" sz="1700" b="0" i="0" u="none" strike="noStrike" dirty="0">
                        <a:solidFill>
                          <a:srgbClr val="000000"/>
                        </a:solidFill>
                        <a:effectLst/>
                        <a:latin typeface="Times New Roman" pitchFamily="18" charset="0"/>
                        <a:cs typeface="Times New Roman" pitchFamily="18" charset="0"/>
                      </a:endParaRPr>
                    </a:p>
                  </a:txBody>
                  <a:tcPr marL="9525" marR="9525" marT="9525" marB="0" anchor="ctr"/>
                </a:tc>
                <a:tc>
                  <a:txBody>
                    <a:bodyPr/>
                    <a:lstStyle/>
                    <a:p>
                      <a:pPr algn="ctr" fontAlgn="b"/>
                      <a:r>
                        <a:rPr lang="ru-RU" sz="1700" u="none" strike="noStrike" dirty="0" smtClean="0">
                          <a:effectLst/>
                          <a:latin typeface="Times New Roman" pitchFamily="18" charset="0"/>
                          <a:cs typeface="Times New Roman" pitchFamily="18" charset="0"/>
                        </a:rPr>
                        <a:t>5</a:t>
                      </a:r>
                      <a:endParaRPr lang="ru-RU" sz="1700" b="0" i="0" u="none" strike="noStrike" dirty="0">
                        <a:solidFill>
                          <a:srgbClr val="000000"/>
                        </a:solidFill>
                        <a:effectLst/>
                        <a:latin typeface="Times New Roman" pitchFamily="18" charset="0"/>
                        <a:cs typeface="Times New Roman" pitchFamily="18" charset="0"/>
                      </a:endParaRPr>
                    </a:p>
                  </a:txBody>
                  <a:tcPr marL="9525" marR="9525" marT="9525" marB="0" anchor="ctr"/>
                </a:tc>
                <a:tc>
                  <a:txBody>
                    <a:bodyPr/>
                    <a:lstStyle/>
                    <a:p>
                      <a:pPr algn="ctr" fontAlgn="b"/>
                      <a:r>
                        <a:rPr lang="ru-RU" sz="1700" u="none" strike="noStrike" dirty="0" smtClean="0">
                          <a:effectLst/>
                          <a:latin typeface="Times New Roman" pitchFamily="18" charset="0"/>
                          <a:cs typeface="Times New Roman" pitchFamily="18" charset="0"/>
                        </a:rPr>
                        <a:t>5</a:t>
                      </a:r>
                      <a:endParaRPr lang="ru-RU" sz="1700" b="0" i="0" u="none" strike="noStrike" dirty="0">
                        <a:solidFill>
                          <a:srgbClr val="000000"/>
                        </a:solidFill>
                        <a:effectLst/>
                        <a:latin typeface="Times New Roman" pitchFamily="18" charset="0"/>
                        <a:cs typeface="Times New Roman" pitchFamily="18" charset="0"/>
                      </a:endParaRPr>
                    </a:p>
                  </a:txBody>
                  <a:tcPr marL="9525" marR="9525" marT="9525" marB="0" anchor="ctr"/>
                </a:tc>
              </a:tr>
              <a:tr h="631045">
                <a:tc>
                  <a:txBody>
                    <a:bodyPr/>
                    <a:lstStyle/>
                    <a:p>
                      <a:pPr algn="l" fontAlgn="b"/>
                      <a:r>
                        <a:rPr lang="ru-RU" sz="1800" u="none" strike="noStrike" dirty="0">
                          <a:effectLst/>
                          <a:latin typeface="Times New Roman" pitchFamily="18" charset="0"/>
                          <a:cs typeface="Times New Roman" pitchFamily="18" charset="0"/>
                        </a:rPr>
                        <a:t>Сумма налога к уплате</a:t>
                      </a:r>
                      <a:endParaRPr lang="ru-RU" sz="1800" b="0" i="0" u="none" strike="noStrike" dirty="0">
                        <a:solidFill>
                          <a:schemeClr val="tx1"/>
                        </a:solidFill>
                        <a:effectLst/>
                        <a:latin typeface="Times New Roman" pitchFamily="18" charset="0"/>
                        <a:cs typeface="Times New Roman" pitchFamily="18" charset="0"/>
                      </a:endParaRPr>
                    </a:p>
                  </a:txBody>
                  <a:tcPr marL="9525" marR="9525" marT="9525" marB="0" anchor="ctr"/>
                </a:tc>
                <a:tc>
                  <a:txBody>
                    <a:bodyPr/>
                    <a:lstStyle/>
                    <a:p>
                      <a:pPr algn="ctr"/>
                      <a:r>
                        <a:rPr lang="ru-RU" sz="1700" dirty="0" smtClean="0">
                          <a:latin typeface="Times New Roman" pitchFamily="18" charset="0"/>
                          <a:cs typeface="Times New Roman" pitchFamily="18" charset="0"/>
                        </a:rPr>
                        <a:t>560</a:t>
                      </a:r>
                      <a:r>
                        <a:rPr lang="ru-RU" sz="1700" baseline="0" dirty="0" smtClean="0">
                          <a:latin typeface="Times New Roman" pitchFamily="18" charset="0"/>
                          <a:cs typeface="Times New Roman" pitchFamily="18" charset="0"/>
                        </a:rPr>
                        <a:t> </a:t>
                      </a:r>
                      <a:r>
                        <a:rPr lang="ru-RU" sz="1700" dirty="0" smtClean="0">
                          <a:latin typeface="Times New Roman" pitchFamily="18" charset="0"/>
                          <a:cs typeface="Times New Roman" pitchFamily="18" charset="0"/>
                        </a:rPr>
                        <a:t>000</a:t>
                      </a:r>
                      <a:endParaRPr lang="ru-RU" sz="1700" dirty="0">
                        <a:latin typeface="Times New Roman" pitchFamily="18" charset="0"/>
                        <a:cs typeface="Times New Roman" pitchFamily="18" charset="0"/>
                      </a:endParaRPr>
                    </a:p>
                  </a:txBody>
                  <a:tcPr anchor="ctr"/>
                </a:tc>
                <a:tc>
                  <a:txBody>
                    <a:bodyPr/>
                    <a:lstStyle/>
                    <a:p>
                      <a:pPr algn="ctr"/>
                      <a:r>
                        <a:rPr lang="ru-RU" sz="1700" dirty="0" smtClean="0">
                          <a:latin typeface="Times New Roman" pitchFamily="18" charset="0"/>
                          <a:cs typeface="Times New Roman" pitchFamily="18" charset="0"/>
                        </a:rPr>
                        <a:t>210 000</a:t>
                      </a:r>
                      <a:endParaRPr lang="ru-RU" sz="1700" dirty="0">
                        <a:latin typeface="Times New Roman" pitchFamily="18" charset="0"/>
                        <a:cs typeface="Times New Roman" pitchFamily="18" charset="0"/>
                      </a:endParaRPr>
                    </a:p>
                  </a:txBody>
                  <a:tcPr anchor="ctr"/>
                </a:tc>
                <a:tc>
                  <a:txBody>
                    <a:bodyPr/>
                    <a:lstStyle/>
                    <a:p>
                      <a:pPr algn="ctr"/>
                      <a:r>
                        <a:rPr lang="ru-RU" sz="1700" dirty="0" smtClean="0">
                          <a:latin typeface="Times New Roman" pitchFamily="18" charset="0"/>
                          <a:cs typeface="Times New Roman" pitchFamily="18" charset="0"/>
                        </a:rPr>
                        <a:t>175 000</a:t>
                      </a:r>
                      <a:endParaRPr lang="ru-RU" sz="1700" dirty="0">
                        <a:latin typeface="Times New Roman" pitchFamily="18" charset="0"/>
                        <a:cs typeface="Times New Roman" pitchFamily="18" charset="0"/>
                      </a:endParaRPr>
                    </a:p>
                  </a:txBody>
                  <a:tcPr anchor="ctr"/>
                </a:tc>
                <a:tc>
                  <a:txBody>
                    <a:bodyPr/>
                    <a:lstStyle/>
                    <a:p>
                      <a:pPr algn="ctr"/>
                      <a:r>
                        <a:rPr lang="ru-RU" sz="1700" dirty="0" smtClean="0">
                          <a:latin typeface="Times New Roman" pitchFamily="18" charset="0"/>
                          <a:cs typeface="Times New Roman" pitchFamily="18" charset="0"/>
                        </a:rPr>
                        <a:t>70 000</a:t>
                      </a:r>
                      <a:endParaRPr lang="ru-RU" sz="1700" dirty="0">
                        <a:latin typeface="Times New Roman" pitchFamily="18" charset="0"/>
                        <a:cs typeface="Times New Roman" pitchFamily="18" charset="0"/>
                      </a:endParaRPr>
                    </a:p>
                  </a:txBody>
                  <a:tcPr anchor="ctr"/>
                </a:tc>
              </a:tr>
              <a:tr h="631045">
                <a:tc>
                  <a:txBody>
                    <a:bodyPr/>
                    <a:lstStyle/>
                    <a:p>
                      <a:pPr algn="l" fontAlgn="b"/>
                      <a:r>
                        <a:rPr lang="ru-RU" sz="1800" u="none" strike="noStrike" dirty="0">
                          <a:effectLst/>
                          <a:latin typeface="Times New Roman" pitchFamily="18" charset="0"/>
                          <a:cs typeface="Times New Roman" pitchFamily="18" charset="0"/>
                        </a:rPr>
                        <a:t>Сумма налога и страховых взносов</a:t>
                      </a:r>
                      <a:endParaRPr lang="ru-RU" sz="1800" b="0" i="0" u="none" strike="noStrike" dirty="0">
                        <a:solidFill>
                          <a:schemeClr val="tx1"/>
                        </a:solidFill>
                        <a:effectLst/>
                        <a:latin typeface="Times New Roman" pitchFamily="18" charset="0"/>
                        <a:cs typeface="Times New Roman" pitchFamily="18" charset="0"/>
                      </a:endParaRPr>
                    </a:p>
                  </a:txBody>
                  <a:tcPr marL="9525" marR="9525" marT="9525" marB="0" anchor="ctr"/>
                </a:tc>
                <a:tc>
                  <a:txBody>
                    <a:bodyPr/>
                    <a:lstStyle/>
                    <a:p>
                      <a:pPr algn="ctr"/>
                      <a:r>
                        <a:rPr lang="ru-RU" sz="1700" dirty="0" smtClean="0">
                          <a:latin typeface="Times New Roman" pitchFamily="18" charset="0"/>
                          <a:cs typeface="Times New Roman" pitchFamily="18" charset="0"/>
                        </a:rPr>
                        <a:t>560 000</a:t>
                      </a:r>
                      <a:endParaRPr lang="ru-RU" sz="1700" dirty="0">
                        <a:latin typeface="Times New Roman" pitchFamily="18" charset="0"/>
                        <a:cs typeface="Times New Roman" pitchFamily="18" charset="0"/>
                      </a:endParaRPr>
                    </a:p>
                  </a:txBody>
                  <a:tcPr anchor="ctr">
                    <a:solidFill>
                      <a:schemeClr val="accent2">
                        <a:lumMod val="20000"/>
                        <a:lumOff val="80000"/>
                      </a:schemeClr>
                    </a:solidFill>
                  </a:tcPr>
                </a:tc>
                <a:tc>
                  <a:txBody>
                    <a:bodyPr/>
                    <a:lstStyle/>
                    <a:p>
                      <a:pPr algn="ctr"/>
                      <a:r>
                        <a:rPr lang="ru-RU" sz="1700" dirty="0" smtClean="0">
                          <a:latin typeface="Times New Roman" pitchFamily="18" charset="0"/>
                          <a:cs typeface="Times New Roman" pitchFamily="18" charset="0"/>
                        </a:rPr>
                        <a:t>210 000</a:t>
                      </a:r>
                      <a:endParaRPr lang="ru-RU" sz="1700" dirty="0">
                        <a:latin typeface="Times New Roman" pitchFamily="18" charset="0"/>
                        <a:cs typeface="Times New Roman" pitchFamily="18" charset="0"/>
                      </a:endParaRPr>
                    </a:p>
                  </a:txBody>
                  <a:tcPr anchor="ctr">
                    <a:solidFill>
                      <a:schemeClr val="accent2">
                        <a:lumMod val="20000"/>
                        <a:lumOff val="80000"/>
                      </a:schemeClr>
                    </a:solidFill>
                  </a:tcPr>
                </a:tc>
                <a:tc>
                  <a:txBody>
                    <a:bodyPr/>
                    <a:lstStyle/>
                    <a:p>
                      <a:pPr algn="ctr"/>
                      <a:r>
                        <a:rPr lang="ru-RU" sz="1700" dirty="0" smtClean="0">
                          <a:latin typeface="Times New Roman" pitchFamily="18" charset="0"/>
                          <a:cs typeface="Times New Roman" pitchFamily="18" charset="0"/>
                        </a:rPr>
                        <a:t>736 960</a:t>
                      </a:r>
                      <a:endParaRPr lang="ru-RU" sz="1700" dirty="0">
                        <a:latin typeface="Times New Roman" pitchFamily="18" charset="0"/>
                        <a:cs typeface="Times New Roman" pitchFamily="18" charset="0"/>
                      </a:endParaRPr>
                    </a:p>
                  </a:txBody>
                  <a:tcPr anchor="ctr">
                    <a:solidFill>
                      <a:schemeClr val="accent2">
                        <a:lumMod val="20000"/>
                        <a:lumOff val="80000"/>
                      </a:schemeClr>
                    </a:solidFill>
                  </a:tcPr>
                </a:tc>
                <a:tc>
                  <a:txBody>
                    <a:bodyPr/>
                    <a:lstStyle/>
                    <a:p>
                      <a:pPr algn="ctr"/>
                      <a:r>
                        <a:rPr lang="ru-RU" sz="1700" dirty="0" smtClean="0">
                          <a:latin typeface="Times New Roman" pitchFamily="18" charset="0"/>
                          <a:cs typeface="Times New Roman" pitchFamily="18" charset="0"/>
                        </a:rPr>
                        <a:t>631 960</a:t>
                      </a:r>
                      <a:endParaRPr lang="ru-RU" sz="1700" dirty="0">
                        <a:latin typeface="Times New Roman" pitchFamily="18" charset="0"/>
                        <a:cs typeface="Times New Roman" pitchFamily="18" charset="0"/>
                      </a:endParaRPr>
                    </a:p>
                  </a:txBody>
                  <a:tcPr anchor="ctr">
                    <a:solidFill>
                      <a:schemeClr val="accent2">
                        <a:lumMod val="20000"/>
                        <a:lumOff val="80000"/>
                      </a:schemeClr>
                    </a:solidFill>
                  </a:tcPr>
                </a:tc>
              </a:tr>
            </a:tbl>
          </a:graphicData>
        </a:graphic>
      </p:graphicFrame>
    </p:spTree>
    <p:extLst>
      <p:ext uri="{BB962C8B-B14F-4D97-AF65-F5344CB8AC3E}">
        <p14:creationId xmlns:p14="http://schemas.microsoft.com/office/powerpoint/2010/main" val="671347995"/>
      </p:ext>
    </p:extLst>
  </p:cSld>
  <p:clrMapOvr>
    <a:masterClrMapping/>
  </p:clrMapOvr>
  <p:transition spd="slow">
    <p:wedg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8520" y="-99392"/>
            <a:ext cx="8229600" cy="835496"/>
          </a:xfrm>
        </p:spPr>
        <p:txBody>
          <a:bodyPr/>
          <a:lstStyle/>
          <a:p>
            <a:r>
              <a:rPr lang="ru-RU" b="1" dirty="0" smtClean="0">
                <a:solidFill>
                  <a:schemeClr val="tx1"/>
                </a:solidFill>
                <a:latin typeface="Times New Roman" pitchFamily="18" charset="0"/>
                <a:cs typeface="Times New Roman" pitchFamily="18" charset="0"/>
              </a:rPr>
              <a:t>Вопрос - ответ:</a:t>
            </a:r>
            <a:endParaRPr lang="ru-RU" b="1" dirty="0">
              <a:solidFill>
                <a:schemeClr val="tx1"/>
              </a:solidFill>
              <a:latin typeface="Times New Roman" pitchFamily="18" charset="0"/>
              <a:cs typeface="Times New Roman" pitchFamily="18" charset="0"/>
            </a:endParaRPr>
          </a:p>
        </p:txBody>
      </p:sp>
      <p:graphicFrame>
        <p:nvGraphicFramePr>
          <p:cNvPr id="5" name="Объект 4"/>
          <p:cNvGraphicFramePr>
            <a:graphicFrameLocks noGrp="1"/>
          </p:cNvGraphicFramePr>
          <p:nvPr>
            <p:ph sz="quarter" idx="13"/>
            <p:extLst>
              <p:ext uri="{D42A27DB-BD31-4B8C-83A1-F6EECF244321}">
                <p14:modId xmlns:p14="http://schemas.microsoft.com/office/powerpoint/2010/main" val="3703069621"/>
              </p:ext>
            </p:extLst>
          </p:nvPr>
        </p:nvGraphicFramePr>
        <p:xfrm>
          <a:off x="365123" y="764704"/>
          <a:ext cx="8671373" cy="5945872"/>
        </p:xfrm>
        <a:graphic>
          <a:graphicData uri="http://schemas.openxmlformats.org/drawingml/2006/table">
            <a:tbl>
              <a:tblPr firstRow="1" bandRow="1">
                <a:tableStyleId>{E8B1032C-EA38-4F05-BA0D-38AFFFC7BED3}</a:tableStyleId>
              </a:tblPr>
              <a:tblGrid>
                <a:gridCol w="3126757"/>
                <a:gridCol w="5544616"/>
              </a:tblGrid>
              <a:tr h="1008112">
                <a:tc>
                  <a:txBody>
                    <a:bodyPr/>
                    <a:lstStyle/>
                    <a:p>
                      <a:r>
                        <a:rPr lang="ru-RU" b="0" i="0" dirty="0" smtClean="0">
                          <a:latin typeface="Times New Roman" pitchFamily="18" charset="0"/>
                          <a:cs typeface="Times New Roman" pitchFamily="18" charset="0"/>
                        </a:rPr>
                        <a:t>Если ИП</a:t>
                      </a:r>
                      <a:r>
                        <a:rPr lang="ru-RU" b="0" i="0" baseline="0" dirty="0" smtClean="0">
                          <a:latin typeface="Times New Roman" pitchFamily="18" charset="0"/>
                          <a:cs typeface="Times New Roman" pitchFamily="18" charset="0"/>
                        </a:rPr>
                        <a:t> утратил право на применение АУСН, когда начинает платить все взносы?</a:t>
                      </a:r>
                      <a:endParaRPr lang="ru-RU" b="0" i="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800" b="0" i="0" kern="1200" baseline="0" dirty="0" smtClean="0">
                          <a:solidFill>
                            <a:schemeClr val="tx1"/>
                          </a:solidFill>
                          <a:latin typeface="Times New Roman" pitchFamily="18" charset="0"/>
                          <a:ea typeface="+mn-ea"/>
                          <a:cs typeface="Times New Roman" pitchFamily="18" charset="0"/>
                        </a:rPr>
                        <a:t>Датой начала расчетного периода для определения размера страховых взносов будет являться дата утраты права на применение АУСН.</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r>
              <a:tr h="108012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800" b="0" i="0" kern="1200" baseline="0" dirty="0" smtClean="0">
                          <a:solidFill>
                            <a:schemeClr val="tx1"/>
                          </a:solidFill>
                          <a:latin typeface="Times New Roman" pitchFamily="18" charset="0"/>
                          <a:ea typeface="+mn-ea"/>
                          <a:cs typeface="Times New Roman" pitchFamily="18" charset="0"/>
                        </a:rPr>
                        <a:t>Каков порядок добровольного прекращения налогоплательщиком применения АУСН?</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c>
                  <a:txBody>
                    <a:bodyPr/>
                    <a:lstStyle/>
                    <a:p>
                      <a:r>
                        <a:rPr lang="ru-RU" sz="1600" b="0" i="0" dirty="0" smtClean="0">
                          <a:latin typeface="Times New Roman" pitchFamily="18" charset="0"/>
                          <a:cs typeface="Times New Roman" pitchFamily="18" charset="0"/>
                        </a:rPr>
                        <a:t>ИП/ЮЛ</a:t>
                      </a:r>
                      <a:r>
                        <a:rPr lang="ru-RU" sz="1600" b="0" i="0" baseline="0" dirty="0" smtClean="0">
                          <a:latin typeface="Times New Roman" pitchFamily="18" charset="0"/>
                          <a:cs typeface="Times New Roman" pitchFamily="18" charset="0"/>
                        </a:rPr>
                        <a:t> может перейти на другой спец. режим в добровольном порядке только со следующего года, подав уведомление через ЛК налогоплательщика или через Банк.</a:t>
                      </a:r>
                      <a:endParaRPr lang="ru-RU" sz="1600" b="0" i="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r>
              <a:tr h="133915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800" b="0" i="0" kern="1200" baseline="0" dirty="0" smtClean="0">
                          <a:solidFill>
                            <a:schemeClr val="tx1"/>
                          </a:solidFill>
                          <a:latin typeface="Times New Roman" pitchFamily="18" charset="0"/>
                          <a:ea typeface="+mn-ea"/>
                          <a:cs typeface="Times New Roman" pitchFamily="18" charset="0"/>
                        </a:rPr>
                        <a:t>Каков порядок применения камеральной проверки при применении АУСН?</a:t>
                      </a:r>
                    </a:p>
                    <a:p>
                      <a:endParaRPr lang="ru-RU" b="0" i="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c>
                  <a:txBody>
                    <a:bodyPr/>
                    <a:lstStyle/>
                    <a:p>
                      <a:r>
                        <a:rPr lang="ru-RU" sz="1600" b="0" i="0" dirty="0" smtClean="0">
                          <a:latin typeface="Times New Roman" pitchFamily="18" charset="0"/>
                          <a:cs typeface="Times New Roman" pitchFamily="18" charset="0"/>
                        </a:rPr>
                        <a:t>КНП проводится в течение 3х месяцев</a:t>
                      </a:r>
                      <a:r>
                        <a:rPr lang="ru-RU" sz="1600" b="0" i="0" baseline="0" dirty="0" smtClean="0">
                          <a:latin typeface="Times New Roman" pitchFamily="18" charset="0"/>
                          <a:cs typeface="Times New Roman" pitchFamily="18" charset="0"/>
                        </a:rPr>
                        <a:t> на основе имеющейся информации, с учетом:</a:t>
                      </a:r>
                    </a:p>
                    <a:p>
                      <a:pPr marL="0" marR="0" indent="0" algn="l" defTabSz="914400" rtl="0" eaLnBrk="1" fontAlgn="auto" latinLnBrk="0" hangingPunct="1">
                        <a:lnSpc>
                          <a:spcPct val="100000"/>
                        </a:lnSpc>
                        <a:spcBef>
                          <a:spcPts val="0"/>
                        </a:spcBef>
                        <a:spcAft>
                          <a:spcPts val="0"/>
                        </a:spcAft>
                        <a:buClrTx/>
                        <a:buSzTx/>
                        <a:buFontTx/>
                        <a:buNone/>
                        <a:tabLst/>
                        <a:defRPr/>
                      </a:pPr>
                      <a:r>
                        <a:rPr lang="ru-RU" sz="1600" b="0" i="0" u="none" strike="noStrike" kern="1200" baseline="0" dirty="0" smtClean="0">
                          <a:solidFill>
                            <a:schemeClr val="tx1"/>
                          </a:solidFill>
                          <a:latin typeface="Times New Roman" pitchFamily="18" charset="0"/>
                          <a:ea typeface="+mn-ea"/>
                          <a:cs typeface="Times New Roman" pitchFamily="18" charset="0"/>
                        </a:rPr>
                        <a:t>1. проверка проводится за налоговые периоды (календарные месяцы) истекшего календарного года начиная с 1 февраля следующего календарного года;</a:t>
                      </a:r>
                    </a:p>
                    <a:p>
                      <a:pPr marL="0" marR="0" indent="0" algn="l" defTabSz="914400" rtl="0" eaLnBrk="1" fontAlgn="auto" latinLnBrk="0" hangingPunct="1">
                        <a:lnSpc>
                          <a:spcPct val="100000"/>
                        </a:lnSpc>
                        <a:spcBef>
                          <a:spcPts val="0"/>
                        </a:spcBef>
                        <a:spcAft>
                          <a:spcPts val="0"/>
                        </a:spcAft>
                        <a:buClrTx/>
                        <a:buSzTx/>
                        <a:buFontTx/>
                        <a:buNone/>
                        <a:tabLst/>
                        <a:defRPr/>
                      </a:pPr>
                      <a:r>
                        <a:rPr lang="ru-RU" sz="1600" b="0" i="0" u="none" strike="noStrike" kern="1200" baseline="0" dirty="0" smtClean="0">
                          <a:solidFill>
                            <a:schemeClr val="tx1"/>
                          </a:solidFill>
                          <a:latin typeface="Times New Roman" pitchFamily="18" charset="0"/>
                          <a:ea typeface="+mn-ea"/>
                          <a:cs typeface="Times New Roman" pitchFamily="18" charset="0"/>
                        </a:rPr>
                        <a:t>2. при смене налогового режима камеральная проверка проводится за истекшие налоговые периоды (календарные месяцы) текущего календарного года;</a:t>
                      </a:r>
                    </a:p>
                    <a:p>
                      <a:pPr marL="0" marR="0" indent="0" algn="l" defTabSz="914400" rtl="0" eaLnBrk="1" fontAlgn="auto" latinLnBrk="0" hangingPunct="1">
                        <a:lnSpc>
                          <a:spcPct val="100000"/>
                        </a:lnSpc>
                        <a:spcBef>
                          <a:spcPts val="0"/>
                        </a:spcBef>
                        <a:spcAft>
                          <a:spcPts val="0"/>
                        </a:spcAft>
                        <a:buClrTx/>
                        <a:buSzTx/>
                        <a:buFontTx/>
                        <a:buNone/>
                        <a:tabLst/>
                        <a:defRPr/>
                      </a:pPr>
                      <a:r>
                        <a:rPr lang="ru-RU" sz="1600" b="0" i="0" u="none" strike="noStrike" kern="1200" baseline="0" dirty="0" smtClean="0">
                          <a:solidFill>
                            <a:schemeClr val="tx1"/>
                          </a:solidFill>
                          <a:latin typeface="Times New Roman" pitchFamily="18" charset="0"/>
                          <a:ea typeface="+mn-ea"/>
                          <a:cs typeface="Times New Roman" pitchFamily="18" charset="0"/>
                        </a:rPr>
                        <a:t>3. В случае принятия решения о реорганизации или ликвидации организации проверка проводится за истекшие налоговые периоды (календарные месяцы) текущего календарного года со дня, следующего за днем внесения в Единый государственный реестр юридических лиц записи о том, что такая организация находится в процессе реорганизации или ликвидации.</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r>
            </a:tbl>
          </a:graphicData>
        </a:graphic>
      </p:graphicFrame>
    </p:spTree>
    <p:extLst>
      <p:ext uri="{BB962C8B-B14F-4D97-AF65-F5344CB8AC3E}">
        <p14:creationId xmlns:p14="http://schemas.microsoft.com/office/powerpoint/2010/main" val="1710198540"/>
      </p:ext>
    </p:extLst>
  </p:cSld>
  <p:clrMapOvr>
    <a:masterClrMapping/>
  </p:clrMapOvr>
  <p:transition spd="slow">
    <p:wedg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8520" y="-99392"/>
            <a:ext cx="8229600" cy="835496"/>
          </a:xfrm>
        </p:spPr>
        <p:txBody>
          <a:bodyPr/>
          <a:lstStyle/>
          <a:p>
            <a:r>
              <a:rPr lang="ru-RU" b="1" dirty="0" smtClean="0">
                <a:solidFill>
                  <a:schemeClr val="tx1"/>
                </a:solidFill>
                <a:latin typeface="Times New Roman" pitchFamily="18" charset="0"/>
                <a:cs typeface="Times New Roman" pitchFamily="18" charset="0"/>
              </a:rPr>
              <a:t>Вопрос - ответ:</a:t>
            </a:r>
            <a:endParaRPr lang="ru-RU" b="1" dirty="0">
              <a:solidFill>
                <a:schemeClr val="tx1"/>
              </a:solidFill>
              <a:latin typeface="Times New Roman" pitchFamily="18" charset="0"/>
              <a:cs typeface="Times New Roman" pitchFamily="18" charset="0"/>
            </a:endParaRPr>
          </a:p>
        </p:txBody>
      </p:sp>
      <p:graphicFrame>
        <p:nvGraphicFramePr>
          <p:cNvPr id="5" name="Объект 4"/>
          <p:cNvGraphicFramePr>
            <a:graphicFrameLocks noGrp="1"/>
          </p:cNvGraphicFramePr>
          <p:nvPr>
            <p:ph sz="quarter" idx="13"/>
            <p:extLst>
              <p:ext uri="{D42A27DB-BD31-4B8C-83A1-F6EECF244321}">
                <p14:modId xmlns:p14="http://schemas.microsoft.com/office/powerpoint/2010/main" val="380684025"/>
              </p:ext>
            </p:extLst>
          </p:nvPr>
        </p:nvGraphicFramePr>
        <p:xfrm>
          <a:off x="365123" y="764704"/>
          <a:ext cx="8671373" cy="4006200"/>
        </p:xfrm>
        <a:graphic>
          <a:graphicData uri="http://schemas.openxmlformats.org/drawingml/2006/table">
            <a:tbl>
              <a:tblPr firstRow="1" bandRow="1">
                <a:tableStyleId>{E8B1032C-EA38-4F05-BA0D-38AFFFC7BED3}</a:tableStyleId>
              </a:tblPr>
              <a:tblGrid>
                <a:gridCol w="3774829"/>
                <a:gridCol w="4896544"/>
              </a:tblGrid>
              <a:tr h="100811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800" b="0" i="0" u="none" strike="noStrike" kern="1200" baseline="0" dirty="0" smtClean="0">
                          <a:solidFill>
                            <a:schemeClr val="tx1"/>
                          </a:solidFill>
                          <a:latin typeface="Times New Roman" pitchFamily="18" charset="0"/>
                          <a:ea typeface="+mn-ea"/>
                          <a:cs typeface="Times New Roman" pitchFamily="18" charset="0"/>
                        </a:rPr>
                        <a:t>Имеет ли значение, в каком банке открыт счет налогоплательщиком, применяющим АУСН?</a:t>
                      </a:r>
                    </a:p>
                    <a:p>
                      <a:endParaRPr lang="ru-RU"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c>
                  <a:txBody>
                    <a:bodyPr/>
                    <a:lstStyle/>
                    <a:p>
                      <a:r>
                        <a:rPr lang="ru-RU" sz="1600" b="0" dirty="0" smtClean="0">
                          <a:latin typeface="Times New Roman" pitchFamily="18" charset="0"/>
                          <a:cs typeface="Times New Roman" pitchFamily="18" charset="0"/>
                        </a:rPr>
                        <a:t>Не</a:t>
                      </a:r>
                      <a:r>
                        <a:rPr lang="ru-RU" sz="1600" b="0" baseline="0" dirty="0" smtClean="0">
                          <a:latin typeface="Times New Roman" pitchFamily="18" charset="0"/>
                          <a:cs typeface="Times New Roman" pitchFamily="18" charset="0"/>
                        </a:rPr>
                        <a:t> вправе применять АУСН ИП/ЮЛ, имеющие счета в кредитных организациях, не включенных в реестр уполномоченных кредитных организациях, реестр размещен на официальном сайте ФНС России.</a:t>
                      </a:r>
                      <a:endParaRPr lang="ru-RU" sz="1600" b="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r>
              <a:tr h="108012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800" b="0" i="0" u="none" strike="noStrike" kern="1200" baseline="0" dirty="0" smtClean="0">
                          <a:solidFill>
                            <a:schemeClr val="tx1"/>
                          </a:solidFill>
                          <a:latin typeface="Times New Roman" pitchFamily="18" charset="0"/>
                          <a:ea typeface="+mn-ea"/>
                          <a:cs typeface="Times New Roman" pitchFamily="18" charset="0"/>
                        </a:rPr>
                        <a:t>Возможен ли повторный переход на применение АУСН?</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600" dirty="0" smtClean="0">
                          <a:latin typeface="Times New Roman" pitchFamily="18" charset="0"/>
                          <a:cs typeface="Times New Roman" pitchFamily="18" charset="0"/>
                        </a:rPr>
                        <a:t>Да,</a:t>
                      </a:r>
                      <a:r>
                        <a:rPr lang="ru-RU" sz="1600" baseline="0" dirty="0" smtClean="0">
                          <a:latin typeface="Times New Roman" pitchFamily="18" charset="0"/>
                          <a:cs typeface="Times New Roman" pitchFamily="18" charset="0"/>
                        </a:rPr>
                        <a:t> но </a:t>
                      </a:r>
                      <a:r>
                        <a:rPr lang="ru-RU" sz="1600" b="0" i="0" u="none" strike="noStrike" kern="1200" baseline="0" dirty="0" smtClean="0">
                          <a:solidFill>
                            <a:schemeClr val="tx1"/>
                          </a:solidFill>
                          <a:latin typeface="Times New Roman" pitchFamily="18" charset="0"/>
                          <a:ea typeface="+mn-ea"/>
                          <a:cs typeface="Times New Roman" pitchFamily="18" charset="0"/>
                        </a:rPr>
                        <a:t>только с начала календарного года.</a:t>
                      </a:r>
                    </a:p>
                    <a:p>
                      <a:endParaRPr lang="ru-RU" sz="16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r>
              <a:tr h="133915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800" b="0" i="0" u="none" strike="noStrike" kern="1200" baseline="0" dirty="0" smtClean="0">
                          <a:solidFill>
                            <a:schemeClr val="tx1"/>
                          </a:solidFill>
                          <a:latin typeface="Times New Roman" pitchFamily="18" charset="0"/>
                          <a:ea typeface="+mn-ea"/>
                          <a:cs typeface="Times New Roman" pitchFamily="18" charset="0"/>
                        </a:rPr>
                        <a:t>ИП без работников на АУСН страховые взносы за себя платить не нужно. Будет ли накапливаться страховой стаж для назначения пенсии?</a:t>
                      </a:r>
                    </a:p>
                    <a:p>
                      <a:endParaRPr lang="ru-RU"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600" dirty="0" smtClean="0">
                          <a:latin typeface="Times New Roman" pitchFamily="18" charset="0"/>
                          <a:cs typeface="Times New Roman" pitchFamily="18" charset="0"/>
                        </a:rPr>
                        <a:t>В страховой стаж ИП на АУСН будет засчитываться период применения АУСН в каждом календарном году.</a:t>
                      </a:r>
                      <a:r>
                        <a:rPr lang="ru-RU" sz="1600" baseline="0" dirty="0" smtClean="0">
                          <a:latin typeface="Times New Roman" pitchFamily="18" charset="0"/>
                          <a:cs typeface="Times New Roman" pitchFamily="18" charset="0"/>
                        </a:rPr>
                        <a:t> На </a:t>
                      </a:r>
                      <a:r>
                        <a:rPr lang="ru-RU" sz="1600" b="0" i="0" u="none" strike="noStrike" kern="1200" baseline="0" dirty="0" smtClean="0">
                          <a:solidFill>
                            <a:schemeClr val="tx1"/>
                          </a:solidFill>
                          <a:latin typeface="Times New Roman" pitchFamily="18" charset="0"/>
                          <a:ea typeface="+mn-ea"/>
                          <a:cs typeface="Times New Roman" pitchFamily="18" charset="0"/>
                        </a:rPr>
                        <a:t>зачет периода на АУСН в качестве страхового стажа влияет размер суммы налога по АУСН, который ИП заплатит за налоговый период</a:t>
                      </a:r>
                    </a:p>
                    <a:p>
                      <a:endParaRPr lang="ru-RU" sz="1600" dirty="0" smtClean="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r>
            </a:tbl>
          </a:graphicData>
        </a:graphic>
      </p:graphicFrame>
    </p:spTree>
    <p:extLst>
      <p:ext uri="{BB962C8B-B14F-4D97-AF65-F5344CB8AC3E}">
        <p14:creationId xmlns:p14="http://schemas.microsoft.com/office/powerpoint/2010/main" val="2980689441"/>
      </p:ext>
    </p:extLst>
  </p:cSld>
  <p:clrMapOvr>
    <a:masterClrMapping/>
  </p:clrMapOvr>
  <p:transition spd="slow">
    <p:wedg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171400"/>
            <a:ext cx="8507288" cy="980728"/>
          </a:xfrm>
        </p:spPr>
        <p:txBody>
          <a:bodyPr/>
          <a:lstStyle/>
          <a:p>
            <a:r>
              <a:rPr lang="ru-RU" b="1" dirty="0">
                <a:solidFill>
                  <a:schemeClr val="tx1"/>
                </a:solidFill>
                <a:latin typeface="Times New Roman" pitchFamily="18" charset="0"/>
                <a:cs typeface="Times New Roman" pitchFamily="18" charset="0"/>
              </a:rPr>
              <a:t>Нормативное </a:t>
            </a:r>
            <a:r>
              <a:rPr lang="ru-RU" b="1" dirty="0" smtClean="0">
                <a:solidFill>
                  <a:schemeClr val="tx1"/>
                </a:solidFill>
                <a:latin typeface="Times New Roman" pitchFamily="18" charset="0"/>
                <a:cs typeface="Times New Roman" pitchFamily="18" charset="0"/>
              </a:rPr>
              <a:t>обоснование</a:t>
            </a:r>
            <a:endParaRPr lang="ru-RU" dirty="0">
              <a:solidFill>
                <a:schemeClr val="tx1"/>
              </a:solidFill>
            </a:endParaRPr>
          </a:p>
        </p:txBody>
      </p:sp>
      <p:sp>
        <p:nvSpPr>
          <p:cNvPr id="4" name="Объект 3"/>
          <p:cNvSpPr>
            <a:spLocks noGrp="1"/>
          </p:cNvSpPr>
          <p:nvPr>
            <p:ph sz="quarter" idx="13"/>
          </p:nvPr>
        </p:nvSpPr>
        <p:spPr>
          <a:xfrm>
            <a:off x="107504" y="764704"/>
            <a:ext cx="9145016" cy="5760640"/>
          </a:xfrm>
        </p:spPr>
        <p:txBody>
          <a:bodyPr>
            <a:normAutofit fontScale="25000" lnSpcReduction="20000"/>
          </a:bodyPr>
          <a:lstStyle/>
          <a:p>
            <a:pPr marL="0" indent="0" algn="ctr">
              <a:lnSpc>
                <a:spcPct val="120000"/>
              </a:lnSpc>
              <a:buNone/>
            </a:pPr>
            <a:r>
              <a:rPr lang="ru-RU" sz="9200" b="1"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Автоматизированная упрощенная система налогообложения (АУСН) - </a:t>
            </a:r>
            <a:r>
              <a:rPr lang="ru-RU" sz="92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это специальный налоговый режим, при котором отчетность почти полностью отменяется, а налоги рассчитываются АВТОМАТИЧЕСКИ</a:t>
            </a:r>
            <a:r>
              <a:rPr lang="ru-RU" sz="9200" dirty="0">
                <a:latin typeface="Times New Roman" panose="02020603050405020304" pitchFamily="18" charset="0"/>
                <a:ea typeface="Times New Roman" panose="02020603050405020304" pitchFamily="18" charset="0"/>
                <a:cs typeface="Times New Roman" panose="02020603050405020304" pitchFamily="18" charset="0"/>
              </a:rPr>
              <a:t>;</a:t>
            </a:r>
          </a:p>
          <a:p>
            <a:pPr marL="0" indent="0">
              <a:lnSpc>
                <a:spcPct val="120000"/>
              </a:lnSpc>
              <a:buNone/>
            </a:pPr>
            <a:r>
              <a:rPr lang="ru-RU" sz="7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Период проведения эксперимента с 01.07.2022 года до 31.12.2027 года включительно:</a:t>
            </a:r>
          </a:p>
          <a:p>
            <a:pPr marL="0" indent="0">
              <a:lnSpc>
                <a:spcPct val="120000"/>
              </a:lnSpc>
              <a:buNone/>
            </a:pPr>
            <a:r>
              <a:rPr lang="ru-RU" sz="7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с 01.07.2022 по 31.12.2022 - для вновь зарегистрированных ЮЛ и ИП;</a:t>
            </a:r>
          </a:p>
          <a:p>
            <a:pPr marL="0" indent="0">
              <a:lnSpc>
                <a:spcPct val="120000"/>
              </a:lnSpc>
              <a:buNone/>
            </a:pPr>
            <a:r>
              <a:rPr lang="ru-RU" sz="7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с 01.01.2023 для остальных налогоплательщиков;</a:t>
            </a:r>
          </a:p>
          <a:p>
            <a:pPr marL="0" indent="0">
              <a:lnSpc>
                <a:spcPct val="120000"/>
              </a:lnSpc>
              <a:buNone/>
            </a:pPr>
            <a:r>
              <a:rPr lang="ru-RU" sz="7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с 01.01.2025 возможность ведения налогового режима для всех субъектов РФ при </a:t>
            </a:r>
            <a:r>
              <a:rPr lang="ru-RU" sz="76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принятии соответствующих </a:t>
            </a:r>
            <a:r>
              <a:rPr lang="ru-RU" sz="7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региональных законов </a:t>
            </a:r>
            <a:r>
              <a:rPr lang="ru-RU" sz="7600" b="1"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(на территории Ханты-Мансийского автономного округа - Югры введен Законом ХМАО - Югры от 28.11.2024 № 83-оз</a:t>
            </a:r>
            <a:r>
              <a:rPr lang="ru-RU" sz="7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a:t>
            </a:r>
          </a:p>
          <a:p>
            <a:pPr marL="0" indent="0" algn="ctr">
              <a:lnSpc>
                <a:spcPct val="120000"/>
              </a:lnSpc>
              <a:buNone/>
            </a:pPr>
            <a:r>
              <a:rPr lang="ru-RU" sz="8000" b="1"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Цель </a:t>
            </a:r>
            <a:r>
              <a:rPr lang="ru-RU" sz="8000" b="1"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проведения эксперимента: </a:t>
            </a:r>
          </a:p>
          <a:p>
            <a:pPr marL="285750" indent="-285750">
              <a:lnSpc>
                <a:spcPct val="120000"/>
              </a:lnSpc>
              <a:buFontTx/>
              <a:buChar char="-"/>
            </a:pPr>
            <a:r>
              <a:rPr lang="ru-RU" sz="7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определить степень востребованности налогового режима у предпринимательского</a:t>
            </a:r>
            <a:r>
              <a:rPr lang="en-US" sz="7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7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сообщества;</a:t>
            </a:r>
          </a:p>
          <a:p>
            <a:pPr marL="285750" indent="-285750">
              <a:lnSpc>
                <a:spcPct val="120000"/>
              </a:lnSpc>
              <a:buFontTx/>
              <a:buChar char="-"/>
            </a:pPr>
            <a:r>
              <a:rPr lang="ru-RU" sz="7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оценить экономический эффект от применения налогового режима для бюджетной системы Российской Федерации, включающей бюджеты государственных внебюджетных фондов;</a:t>
            </a:r>
          </a:p>
          <a:p>
            <a:pPr marL="285750" indent="-285750">
              <a:lnSpc>
                <a:spcPct val="120000"/>
              </a:lnSpc>
              <a:buFontTx/>
              <a:buChar char="-"/>
            </a:pPr>
            <a:r>
              <a:rPr lang="ru-RU" sz="7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сделать выводы об эффективности нового налогового режима.</a:t>
            </a:r>
          </a:p>
          <a:p>
            <a:pPr marL="0" indent="0">
              <a:buNone/>
            </a:pPr>
            <a:endParaRPr lang="ru-RU" dirty="0"/>
          </a:p>
        </p:txBody>
      </p:sp>
    </p:spTree>
    <p:extLst>
      <p:ext uri="{BB962C8B-B14F-4D97-AF65-F5344CB8AC3E}">
        <p14:creationId xmlns:p14="http://schemas.microsoft.com/office/powerpoint/2010/main" val="3497142694"/>
      </p:ext>
    </p:extLst>
  </p:cSld>
  <p:clrMapOvr>
    <a:masterClrMapping/>
  </p:clrMapOvr>
  <p:transition spd="slow">
    <p:wedg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968" y="1104392"/>
            <a:ext cx="4187992" cy="5636976"/>
          </a:xfrm>
        </p:spPr>
        <p:txBody>
          <a:bodyPr/>
          <a:lstStyle/>
          <a:p>
            <a:pPr>
              <a:lnSpc>
                <a:spcPct val="100000"/>
              </a:lnSpc>
            </a:pPr>
            <a:r>
              <a:rPr lang="ru-RU" sz="3600" b="1"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Условия перехода </a:t>
            </a:r>
            <a:br>
              <a:rPr lang="ru-RU" sz="3600" b="1"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br>
            <a:r>
              <a:rPr lang="ru-RU" sz="3600" b="1"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на АУСН:</a:t>
            </a:r>
            <a:r>
              <a:rPr lang="ru-RU" sz="4000" b="1" dirty="0" smtClean="0">
                <a:solidFill>
                  <a:schemeClr val="tx1"/>
                </a:solidFill>
                <a:effectLst/>
                <a:latin typeface="Times New Roman" pitchFamily="18" charset="0"/>
                <a:cs typeface="Times New Roman" pitchFamily="18" charset="0"/>
              </a:rPr>
              <a:t/>
            </a:r>
            <a:br>
              <a:rPr lang="ru-RU" sz="4000" b="1" dirty="0" smtClean="0">
                <a:solidFill>
                  <a:schemeClr val="tx1"/>
                </a:solidFill>
                <a:effectLst/>
                <a:latin typeface="Times New Roman" pitchFamily="18" charset="0"/>
                <a:cs typeface="Times New Roman" pitchFamily="18" charset="0"/>
              </a:rPr>
            </a:br>
            <a:r>
              <a:rPr lang="ru-RU" sz="1600" b="1" dirty="0" smtClean="0">
                <a:solidFill>
                  <a:schemeClr val="tx1"/>
                </a:solidFill>
                <a:effectLst/>
                <a:latin typeface="Times New Roman" pitchFamily="18" charset="0"/>
                <a:cs typeface="Times New Roman" pitchFamily="18" charset="0"/>
              </a:rPr>
              <a:t>1</a:t>
            </a:r>
            <a:r>
              <a:rPr lang="ru-RU" sz="1600" b="1"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 </a:t>
            </a:r>
            <a:r>
              <a:rPr lang="ru-RU" sz="1600" dirty="0" smtClean="0">
                <a:solidFill>
                  <a:schemeClr val="tx1"/>
                </a:solidFill>
                <a:latin typeface="Times New Roman" panose="02020603050405020304" pitchFamily="18" charset="0"/>
                <a:cs typeface="Times New Roman" panose="02020603050405020304" pitchFamily="18" charset="0"/>
              </a:rPr>
              <a:t>Действующие ЮЛ и ИП </a:t>
            </a:r>
            <a:r>
              <a:rPr lang="ru-RU" sz="1600" dirty="0">
                <a:solidFill>
                  <a:schemeClr val="tx1"/>
                </a:solidFill>
                <a:latin typeface="Times New Roman" panose="02020603050405020304" pitchFamily="18" charset="0"/>
                <a:cs typeface="Times New Roman" panose="02020603050405020304" pitchFamily="18" charset="0"/>
              </a:rPr>
              <a:t>- с начала календарного года, подав уведомление </a:t>
            </a:r>
            <a:r>
              <a:rPr lang="ru-RU" sz="1600" b="1" dirty="0">
                <a:solidFill>
                  <a:schemeClr val="tx1"/>
                </a:solidFill>
                <a:latin typeface="Times New Roman" panose="02020603050405020304" pitchFamily="18" charset="0"/>
                <a:cs typeface="Times New Roman" panose="02020603050405020304" pitchFamily="18" charset="0"/>
              </a:rPr>
              <a:t>не позднее 31 декабря</a:t>
            </a:r>
            <a:r>
              <a:rPr lang="ru-RU" sz="1600" dirty="0">
                <a:solidFill>
                  <a:schemeClr val="tx1"/>
                </a:solidFill>
                <a:latin typeface="Times New Roman" panose="02020603050405020304" pitchFamily="18" charset="0"/>
                <a:cs typeface="Times New Roman" panose="02020603050405020304" pitchFamily="18" charset="0"/>
              </a:rPr>
              <a:t> предшествующего ему </a:t>
            </a:r>
            <a:r>
              <a:rPr lang="ru-RU" sz="1600" dirty="0" smtClean="0">
                <a:solidFill>
                  <a:schemeClr val="tx1"/>
                </a:solidFill>
                <a:latin typeface="Times New Roman" panose="02020603050405020304" pitchFamily="18" charset="0"/>
                <a:cs typeface="Times New Roman" panose="02020603050405020304" pitchFamily="18" charset="0"/>
              </a:rPr>
              <a:t>года.</a:t>
            </a:r>
            <a:br>
              <a:rPr lang="ru-RU" sz="1600" dirty="0" smtClean="0">
                <a:solidFill>
                  <a:schemeClr val="tx1"/>
                </a:solidFill>
                <a:latin typeface="Times New Roman" panose="02020603050405020304" pitchFamily="18" charset="0"/>
                <a:cs typeface="Times New Roman" panose="02020603050405020304" pitchFamily="18" charset="0"/>
              </a:rPr>
            </a:br>
            <a:r>
              <a:rPr lang="ru-RU" sz="1600" b="1" dirty="0" smtClean="0">
                <a:solidFill>
                  <a:schemeClr val="tx1"/>
                </a:solidFill>
                <a:latin typeface="Times New Roman" panose="02020603050405020304" pitchFamily="18" charset="0"/>
                <a:cs typeface="Times New Roman" panose="02020603050405020304" pitchFamily="18" charset="0"/>
              </a:rPr>
              <a:t>2. </a:t>
            </a:r>
            <a:r>
              <a:rPr lang="ru-RU" sz="1600" dirty="0">
                <a:solidFill>
                  <a:schemeClr val="tx1"/>
                </a:solidFill>
                <a:latin typeface="Times New Roman" panose="02020603050405020304" pitchFamily="18" charset="0"/>
                <a:cs typeface="Times New Roman" panose="02020603050405020304" pitchFamily="18" charset="0"/>
              </a:rPr>
              <a:t>Вновь созданные </a:t>
            </a:r>
            <a:r>
              <a:rPr lang="ru-RU" sz="1600" dirty="0" smtClean="0">
                <a:solidFill>
                  <a:schemeClr val="tx1"/>
                </a:solidFill>
                <a:latin typeface="Times New Roman" panose="02020603050405020304" pitchFamily="18" charset="0"/>
                <a:cs typeface="Times New Roman" panose="02020603050405020304" pitchFamily="18" charset="0"/>
              </a:rPr>
              <a:t>ЮЛ </a:t>
            </a:r>
            <a:r>
              <a:rPr lang="ru-RU" sz="1600" dirty="0">
                <a:solidFill>
                  <a:schemeClr val="tx1"/>
                </a:solidFill>
                <a:latin typeface="Times New Roman" panose="02020603050405020304" pitchFamily="18" charset="0"/>
                <a:cs typeface="Times New Roman" panose="02020603050405020304" pitchFamily="18" charset="0"/>
              </a:rPr>
              <a:t>и вновь зарегистрированные </a:t>
            </a:r>
            <a:r>
              <a:rPr lang="ru-RU" sz="1600" dirty="0" smtClean="0">
                <a:solidFill>
                  <a:schemeClr val="tx1"/>
                </a:solidFill>
                <a:latin typeface="Times New Roman" panose="02020603050405020304" pitchFamily="18" charset="0"/>
                <a:cs typeface="Times New Roman" panose="02020603050405020304" pitchFamily="18" charset="0"/>
              </a:rPr>
              <a:t>ИП могут </a:t>
            </a:r>
            <a:r>
              <a:rPr lang="ru-RU" sz="1600" dirty="0">
                <a:solidFill>
                  <a:schemeClr val="tx1"/>
                </a:solidFill>
                <a:latin typeface="Times New Roman" panose="02020603050405020304" pitchFamily="18" charset="0"/>
                <a:cs typeface="Times New Roman" panose="02020603050405020304" pitchFamily="18" charset="0"/>
              </a:rPr>
              <a:t>перейти на АУСН с даты постановки на налоговый учет. Для этого им требуется подать уведомление о переходе </a:t>
            </a:r>
            <a:r>
              <a:rPr lang="ru-RU" sz="1600" dirty="0" smtClean="0">
                <a:solidFill>
                  <a:schemeClr val="tx1"/>
                </a:solidFill>
                <a:latin typeface="Times New Roman" panose="02020603050405020304" pitchFamily="18" charset="0"/>
                <a:cs typeface="Times New Roman" panose="02020603050405020304" pitchFamily="18" charset="0"/>
              </a:rPr>
              <a:t>не </a:t>
            </a:r>
            <a:r>
              <a:rPr lang="ru-RU" sz="1600" dirty="0">
                <a:solidFill>
                  <a:schemeClr val="tx1"/>
                </a:solidFill>
                <a:latin typeface="Times New Roman" panose="02020603050405020304" pitchFamily="18" charset="0"/>
                <a:cs typeface="Times New Roman" panose="02020603050405020304" pitchFamily="18" charset="0"/>
              </a:rPr>
              <a:t>позднее 30 календарных дней с даты постановки на </a:t>
            </a:r>
            <a:r>
              <a:rPr lang="ru-RU" sz="1600" dirty="0" smtClean="0">
                <a:solidFill>
                  <a:schemeClr val="tx1"/>
                </a:solidFill>
                <a:latin typeface="Times New Roman" panose="02020603050405020304" pitchFamily="18" charset="0"/>
                <a:cs typeface="Times New Roman" panose="02020603050405020304" pitchFamily="18" charset="0"/>
              </a:rPr>
              <a:t>учет.</a:t>
            </a:r>
            <a:br>
              <a:rPr lang="ru-RU" sz="1600" dirty="0" smtClean="0">
                <a:solidFill>
                  <a:schemeClr val="tx1"/>
                </a:solidFill>
                <a:latin typeface="Times New Roman" panose="02020603050405020304" pitchFamily="18" charset="0"/>
                <a:cs typeface="Times New Roman" panose="02020603050405020304" pitchFamily="18" charset="0"/>
              </a:rPr>
            </a:br>
            <a:r>
              <a:rPr lang="ru-RU" sz="1600" b="1" dirty="0" smtClean="0">
                <a:solidFill>
                  <a:schemeClr val="tx1"/>
                </a:solidFill>
                <a:latin typeface="Times New Roman" panose="02020603050405020304" pitchFamily="18" charset="0"/>
                <a:cs typeface="Times New Roman" panose="02020603050405020304" pitchFamily="18" charset="0"/>
              </a:rPr>
              <a:t>3.</a:t>
            </a:r>
            <a:r>
              <a:rPr lang="ru-RU" sz="1600" dirty="0" smtClean="0">
                <a:solidFill>
                  <a:schemeClr val="tx1"/>
                </a:solidFill>
                <a:latin typeface="Times New Roman" panose="02020603050405020304" pitchFamily="18" charset="0"/>
                <a:cs typeface="Times New Roman" panose="02020603050405020304" pitchFamily="18" charset="0"/>
              </a:rPr>
              <a:t> Налогоплательщики УСН и НПД с 1 числа любого месяца, представив уведомление не позднее последнего дня предшествующего месяца.</a:t>
            </a:r>
            <a:br>
              <a:rPr lang="ru-RU" sz="1600" dirty="0" smtClean="0">
                <a:solidFill>
                  <a:schemeClr val="tx1"/>
                </a:solidFill>
                <a:latin typeface="Times New Roman" panose="02020603050405020304" pitchFamily="18" charset="0"/>
                <a:cs typeface="Times New Roman" panose="02020603050405020304" pitchFamily="18" charset="0"/>
              </a:rPr>
            </a:br>
            <a:r>
              <a:rPr lang="ru-RU" sz="1600" b="1" dirty="0" smtClean="0">
                <a:solidFill>
                  <a:schemeClr val="tx1"/>
                </a:solidFill>
                <a:latin typeface="Times New Roman" panose="02020603050405020304" pitchFamily="18" charset="0"/>
                <a:cs typeface="Times New Roman" panose="02020603050405020304" pitchFamily="18" charset="0"/>
              </a:rPr>
              <a:t>4. </a:t>
            </a:r>
            <a:r>
              <a:rPr lang="ru-RU" sz="1600" dirty="0">
                <a:solidFill>
                  <a:schemeClr val="tx1"/>
                </a:solidFill>
                <a:latin typeface="Times New Roman" panose="02020603050405020304" pitchFamily="18" charset="0"/>
                <a:cs typeface="Times New Roman" panose="02020603050405020304" pitchFamily="18" charset="0"/>
              </a:rPr>
              <a:t>Налогоплательщик не вправе перейти на иной режим налогообложения до конца календарного года</a:t>
            </a:r>
            <a:r>
              <a:rPr lang="ru-RU" sz="1600" dirty="0" smtClean="0">
                <a:solidFill>
                  <a:schemeClr val="tx1"/>
                </a:solidFill>
                <a:latin typeface="Times New Roman" panose="02020603050405020304" pitchFamily="18" charset="0"/>
                <a:cs typeface="Times New Roman" panose="02020603050405020304" pitchFamily="18" charset="0"/>
              </a:rPr>
              <a:t>.</a:t>
            </a:r>
            <a:br>
              <a:rPr lang="ru-RU" sz="1600" dirty="0" smtClean="0">
                <a:solidFill>
                  <a:schemeClr val="tx1"/>
                </a:solidFill>
                <a:latin typeface="Times New Roman" panose="02020603050405020304" pitchFamily="18" charset="0"/>
                <a:cs typeface="Times New Roman" panose="02020603050405020304" pitchFamily="18" charset="0"/>
              </a:rPr>
            </a:br>
            <a:r>
              <a:rPr lang="ru-RU" sz="1600" b="1" dirty="0" smtClean="0">
                <a:solidFill>
                  <a:schemeClr val="tx1"/>
                </a:solidFill>
                <a:latin typeface="Times New Roman" panose="02020603050405020304" pitchFamily="18" charset="0"/>
                <a:cs typeface="Times New Roman" panose="02020603050405020304" pitchFamily="18" charset="0"/>
              </a:rPr>
              <a:t>5. </a:t>
            </a:r>
            <a:r>
              <a:rPr lang="ru-RU" sz="1600" dirty="0">
                <a:solidFill>
                  <a:schemeClr val="tx1"/>
                </a:solidFill>
                <a:latin typeface="Times New Roman" panose="02020603050405020304" pitchFamily="18" charset="0"/>
                <a:cs typeface="Times New Roman" panose="02020603050405020304" pitchFamily="18" charset="0"/>
              </a:rPr>
              <a:t>При не соблюдении требований для применения АУСН налогоплательщик утрачивает право на применение режима с начала календарного месяца, в котором осуществлены нарушения требований. </a:t>
            </a:r>
            <a:endParaRPr lang="ru-RU" sz="1600" dirty="0">
              <a:solidFill>
                <a:schemeClr val="tx1"/>
              </a:solidFill>
            </a:endParaRPr>
          </a:p>
        </p:txBody>
      </p:sp>
      <p:sp>
        <p:nvSpPr>
          <p:cNvPr id="9" name="Прямоугольник 8"/>
          <p:cNvSpPr/>
          <p:nvPr/>
        </p:nvSpPr>
        <p:spPr>
          <a:xfrm>
            <a:off x="5436096" y="476672"/>
            <a:ext cx="1728192" cy="576064"/>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solidFill>
                  <a:schemeClr val="tx1"/>
                </a:solidFill>
                <a:latin typeface="Times New Roman" pitchFamily="18" charset="0"/>
                <a:cs typeface="Times New Roman" pitchFamily="18" charset="0"/>
              </a:rPr>
              <a:t>Хочу применять АУСН</a:t>
            </a:r>
            <a:endParaRPr lang="ru-RU" sz="1600" dirty="0">
              <a:solidFill>
                <a:schemeClr val="tx1"/>
              </a:solidFill>
              <a:latin typeface="Times New Roman" pitchFamily="18" charset="0"/>
              <a:cs typeface="Times New Roman" pitchFamily="18" charset="0"/>
            </a:endParaRPr>
          </a:p>
        </p:txBody>
      </p:sp>
      <p:cxnSp>
        <p:nvCxnSpPr>
          <p:cNvPr id="11" name="Прямая со стрелкой 10"/>
          <p:cNvCxnSpPr>
            <a:stCxn id="9" idx="2"/>
          </p:cNvCxnSpPr>
          <p:nvPr/>
        </p:nvCxnSpPr>
        <p:spPr>
          <a:xfrm>
            <a:off x="6300192" y="1052736"/>
            <a:ext cx="0" cy="360040"/>
          </a:xfrm>
          <a:prstGeom prst="straightConnector1">
            <a:avLst/>
          </a:prstGeom>
          <a:ln w="28575">
            <a:solidFill>
              <a:schemeClr val="accent3">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7" name="Овал 16"/>
          <p:cNvSpPr/>
          <p:nvPr/>
        </p:nvSpPr>
        <p:spPr>
          <a:xfrm>
            <a:off x="5508104" y="1412776"/>
            <a:ext cx="1584176" cy="1296144"/>
          </a:xfrm>
          <a:prstGeom prst="ellipse">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solidFill>
                  <a:schemeClr val="tx1"/>
                </a:solidFill>
                <a:latin typeface="Times New Roman" pitchFamily="18" charset="0"/>
                <a:cs typeface="Times New Roman" pitchFamily="18" charset="0"/>
              </a:rPr>
              <a:t>Есть ЛК </a:t>
            </a:r>
          </a:p>
          <a:p>
            <a:pPr algn="ctr"/>
            <a:r>
              <a:rPr lang="ru-RU" sz="1600" dirty="0" smtClean="0">
                <a:solidFill>
                  <a:schemeClr val="tx1"/>
                </a:solidFill>
                <a:latin typeface="Times New Roman" pitchFamily="18" charset="0"/>
                <a:cs typeface="Times New Roman" pitchFamily="18" charset="0"/>
              </a:rPr>
              <a:t>ИП/ЮЛ</a:t>
            </a:r>
            <a:r>
              <a:rPr lang="ru-RU" sz="1600" dirty="0" smtClean="0">
                <a:solidFill>
                  <a:schemeClr val="tx1"/>
                </a:solidFill>
              </a:rPr>
              <a:t>?</a:t>
            </a:r>
            <a:endParaRPr lang="ru-RU" sz="1600" dirty="0">
              <a:solidFill>
                <a:schemeClr val="tx1"/>
              </a:solidFill>
            </a:endParaRPr>
          </a:p>
        </p:txBody>
      </p:sp>
      <p:cxnSp>
        <p:nvCxnSpPr>
          <p:cNvPr id="19" name="Соединительная линия уступом 18"/>
          <p:cNvCxnSpPr>
            <a:stCxn id="17" idx="2"/>
          </p:cNvCxnSpPr>
          <p:nvPr/>
        </p:nvCxnSpPr>
        <p:spPr>
          <a:xfrm rot="10800000" flipV="1">
            <a:off x="5004048" y="2060848"/>
            <a:ext cx="504057" cy="864096"/>
          </a:xfrm>
          <a:prstGeom prst="bentConnector2">
            <a:avLst/>
          </a:prstGeom>
          <a:ln w="28575">
            <a:solidFill>
              <a:schemeClr val="accent3">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23" name="Прямоугольник 22"/>
          <p:cNvSpPr/>
          <p:nvPr/>
        </p:nvSpPr>
        <p:spPr>
          <a:xfrm>
            <a:off x="4211960" y="2924944"/>
            <a:ext cx="1944216" cy="720079"/>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solidFill>
                  <a:schemeClr val="tx1"/>
                </a:solidFill>
                <a:latin typeface="Times New Roman" pitchFamily="18" charset="0"/>
                <a:cs typeface="Times New Roman" pitchFamily="18" charset="0"/>
              </a:rPr>
              <a:t>Подать уведомление через ЛК ИП/ЮЛ</a:t>
            </a:r>
            <a:endParaRPr lang="ru-RU" sz="1600" dirty="0">
              <a:solidFill>
                <a:schemeClr val="tx1"/>
              </a:solidFill>
              <a:latin typeface="Times New Roman" pitchFamily="18" charset="0"/>
              <a:cs typeface="Times New Roman" pitchFamily="18" charset="0"/>
            </a:endParaRPr>
          </a:p>
        </p:txBody>
      </p:sp>
      <p:cxnSp>
        <p:nvCxnSpPr>
          <p:cNvPr id="27" name="Соединительная линия уступом 26"/>
          <p:cNvCxnSpPr>
            <a:stCxn id="17" idx="6"/>
          </p:cNvCxnSpPr>
          <p:nvPr/>
        </p:nvCxnSpPr>
        <p:spPr>
          <a:xfrm>
            <a:off x="7092280" y="2060848"/>
            <a:ext cx="1656184" cy="1872208"/>
          </a:xfrm>
          <a:prstGeom prst="bentConnector2">
            <a:avLst/>
          </a:prstGeom>
          <a:ln w="28575">
            <a:solidFill>
              <a:schemeClr val="accent3">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29" name="Прямоугольник 28"/>
          <p:cNvSpPr/>
          <p:nvPr/>
        </p:nvSpPr>
        <p:spPr>
          <a:xfrm>
            <a:off x="7020272" y="3933056"/>
            <a:ext cx="2051720" cy="1072131"/>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solidFill>
                  <a:schemeClr val="tx1"/>
                </a:solidFill>
                <a:latin typeface="Times New Roman" pitchFamily="18" charset="0"/>
                <a:cs typeface="Times New Roman" pitchFamily="18" charset="0"/>
              </a:rPr>
              <a:t>Подать уведомление через уполномоченный банк</a:t>
            </a:r>
            <a:endParaRPr lang="ru-RU" sz="1600" dirty="0">
              <a:solidFill>
                <a:schemeClr val="tx1"/>
              </a:solidFill>
              <a:latin typeface="Times New Roman" pitchFamily="18" charset="0"/>
              <a:cs typeface="Times New Roman" pitchFamily="18" charset="0"/>
            </a:endParaRPr>
          </a:p>
        </p:txBody>
      </p:sp>
      <p:cxnSp>
        <p:nvCxnSpPr>
          <p:cNvPr id="31" name="Прямая со стрелкой 30"/>
          <p:cNvCxnSpPr>
            <a:stCxn id="17" idx="5"/>
          </p:cNvCxnSpPr>
          <p:nvPr/>
        </p:nvCxnSpPr>
        <p:spPr>
          <a:xfrm>
            <a:off x="6860283" y="2519104"/>
            <a:ext cx="15973" cy="405841"/>
          </a:xfrm>
          <a:prstGeom prst="straightConnector1">
            <a:avLst/>
          </a:prstGeom>
          <a:ln w="28575">
            <a:solidFill>
              <a:schemeClr val="accent3">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32" name="Прямоугольник 31"/>
          <p:cNvSpPr/>
          <p:nvPr/>
        </p:nvSpPr>
        <p:spPr>
          <a:xfrm>
            <a:off x="6516216" y="2924944"/>
            <a:ext cx="1944216" cy="720079"/>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solidFill>
                  <a:schemeClr val="tx1"/>
                </a:solidFill>
                <a:latin typeface="Times New Roman" pitchFamily="18" charset="0"/>
                <a:cs typeface="Times New Roman" pitchFamily="18" charset="0"/>
              </a:rPr>
              <a:t>Зарегистрировать Личный кабинет</a:t>
            </a:r>
            <a:endParaRPr lang="ru-RU" sz="1600" dirty="0">
              <a:solidFill>
                <a:schemeClr val="tx1"/>
              </a:solidFill>
              <a:latin typeface="Times New Roman" pitchFamily="18" charset="0"/>
              <a:cs typeface="Times New Roman" pitchFamily="18" charset="0"/>
            </a:endParaRPr>
          </a:p>
        </p:txBody>
      </p:sp>
      <p:sp>
        <p:nvSpPr>
          <p:cNvPr id="33" name="Скругленный прямоугольник 32"/>
          <p:cNvSpPr/>
          <p:nvPr/>
        </p:nvSpPr>
        <p:spPr>
          <a:xfrm>
            <a:off x="4211960" y="3933056"/>
            <a:ext cx="2664296" cy="1872208"/>
          </a:xfrm>
          <a:prstGeom prst="roundRect">
            <a:avLst/>
          </a:prstGeom>
          <a:solidFill>
            <a:srgbClr val="F7F79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solidFill>
                  <a:schemeClr val="tx1"/>
                </a:solidFill>
                <a:latin typeface="Times New Roman" pitchFamily="18" charset="0"/>
                <a:cs typeface="Times New Roman" pitchFamily="18" charset="0"/>
              </a:rPr>
              <a:t>С 01.01.2025 любой налогоплательщик может перейти на АУСН. Дождитесь результатов рассмотрения уведомления о переходе на АУСН</a:t>
            </a:r>
          </a:p>
        </p:txBody>
      </p:sp>
      <p:cxnSp>
        <p:nvCxnSpPr>
          <p:cNvPr id="35" name="Прямая со стрелкой 34"/>
          <p:cNvCxnSpPr>
            <a:stCxn id="32" idx="1"/>
            <a:endCxn id="23" idx="3"/>
          </p:cNvCxnSpPr>
          <p:nvPr/>
        </p:nvCxnSpPr>
        <p:spPr>
          <a:xfrm flipH="1">
            <a:off x="6156176" y="3284984"/>
            <a:ext cx="360040" cy="0"/>
          </a:xfrm>
          <a:prstGeom prst="straightConnector1">
            <a:avLst/>
          </a:prstGeom>
          <a:ln w="28575">
            <a:solidFill>
              <a:schemeClr val="accent3">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7" name="Соединительная линия уступом 36"/>
          <p:cNvCxnSpPr>
            <a:stCxn id="29" idx="2"/>
          </p:cNvCxnSpPr>
          <p:nvPr/>
        </p:nvCxnSpPr>
        <p:spPr>
          <a:xfrm rot="5400000">
            <a:off x="7277182" y="4604265"/>
            <a:ext cx="368029" cy="1169872"/>
          </a:xfrm>
          <a:prstGeom prst="bentConnector2">
            <a:avLst/>
          </a:prstGeom>
          <a:ln w="28575">
            <a:solidFill>
              <a:schemeClr val="accent3">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2" name="Прямая со стрелкой 41"/>
          <p:cNvCxnSpPr>
            <a:stCxn id="23" idx="2"/>
          </p:cNvCxnSpPr>
          <p:nvPr/>
        </p:nvCxnSpPr>
        <p:spPr>
          <a:xfrm>
            <a:off x="5184068" y="3645023"/>
            <a:ext cx="0" cy="288033"/>
          </a:xfrm>
          <a:prstGeom prst="straightConnector1">
            <a:avLst/>
          </a:prstGeom>
          <a:ln w="28575">
            <a:solidFill>
              <a:schemeClr val="accent3">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3" name="Прямоугольник 2"/>
          <p:cNvSpPr/>
          <p:nvPr/>
        </p:nvSpPr>
        <p:spPr>
          <a:xfrm>
            <a:off x="5055864" y="1722294"/>
            <a:ext cx="391454" cy="338554"/>
          </a:xfrm>
          <a:prstGeom prst="rect">
            <a:avLst/>
          </a:prstGeom>
        </p:spPr>
        <p:txBody>
          <a:bodyPr wrap="none">
            <a:spAutoFit/>
          </a:bodyPr>
          <a:lstStyle/>
          <a:p>
            <a:r>
              <a:rPr lang="ru-RU" sz="1600" b="1" dirty="0">
                <a:solidFill>
                  <a:schemeClr val="accent3">
                    <a:lumMod val="75000"/>
                  </a:schemeClr>
                </a:solidFill>
                <a:effectLst>
                  <a:outerShdw blurRad="63500" dist="38100" dir="5400000" algn="t" rotWithShape="0">
                    <a:prstClr val="black">
                      <a:alpha val="25000"/>
                    </a:prstClr>
                  </a:outerShdw>
                </a:effectLst>
                <a:latin typeface="Times New Roman" panose="02020603050405020304" pitchFamily="18" charset="0"/>
                <a:ea typeface="+mj-ea"/>
                <a:cs typeface="Times New Roman" panose="02020603050405020304" pitchFamily="18" charset="0"/>
              </a:rPr>
              <a:t>да</a:t>
            </a:r>
            <a:endParaRPr lang="ru-RU" b="1" dirty="0">
              <a:solidFill>
                <a:schemeClr val="accent3">
                  <a:lumMod val="75000"/>
                </a:schemeClr>
              </a:solidFill>
            </a:endParaRPr>
          </a:p>
        </p:txBody>
      </p:sp>
      <p:sp>
        <p:nvSpPr>
          <p:cNvPr id="18" name="Прямоугольник 17"/>
          <p:cNvSpPr/>
          <p:nvPr/>
        </p:nvSpPr>
        <p:spPr>
          <a:xfrm>
            <a:off x="7164288" y="1705417"/>
            <a:ext cx="495649" cy="338554"/>
          </a:xfrm>
          <a:prstGeom prst="rect">
            <a:avLst/>
          </a:prstGeom>
        </p:spPr>
        <p:txBody>
          <a:bodyPr wrap="none">
            <a:spAutoFit/>
          </a:bodyPr>
          <a:lstStyle/>
          <a:p>
            <a:r>
              <a:rPr lang="ru-RU" sz="1600" b="1" dirty="0" smtClean="0">
                <a:solidFill>
                  <a:schemeClr val="accent3">
                    <a:lumMod val="75000"/>
                  </a:schemeClr>
                </a:solidFill>
                <a:effectLst>
                  <a:outerShdw blurRad="63500" dist="38100" dir="5400000" algn="t" rotWithShape="0">
                    <a:prstClr val="black">
                      <a:alpha val="25000"/>
                    </a:prstClr>
                  </a:outerShdw>
                </a:effectLst>
                <a:latin typeface="Times New Roman" panose="02020603050405020304" pitchFamily="18" charset="0"/>
                <a:ea typeface="+mj-ea"/>
                <a:cs typeface="Times New Roman" panose="02020603050405020304" pitchFamily="18" charset="0"/>
              </a:rPr>
              <a:t>нет</a:t>
            </a:r>
            <a:endParaRPr lang="ru-RU" b="1" dirty="0">
              <a:solidFill>
                <a:schemeClr val="accent3">
                  <a:lumMod val="75000"/>
                </a:schemeClr>
              </a:solidFill>
            </a:endParaRPr>
          </a:p>
        </p:txBody>
      </p:sp>
      <p:sp>
        <p:nvSpPr>
          <p:cNvPr id="20" name="Прямоугольник 19"/>
          <p:cNvSpPr/>
          <p:nvPr/>
        </p:nvSpPr>
        <p:spPr>
          <a:xfrm>
            <a:off x="6948264" y="2420888"/>
            <a:ext cx="495649" cy="338554"/>
          </a:xfrm>
          <a:prstGeom prst="rect">
            <a:avLst/>
          </a:prstGeom>
        </p:spPr>
        <p:txBody>
          <a:bodyPr wrap="none">
            <a:spAutoFit/>
          </a:bodyPr>
          <a:lstStyle/>
          <a:p>
            <a:r>
              <a:rPr lang="ru-RU" sz="1600" b="1" dirty="0" smtClean="0">
                <a:solidFill>
                  <a:schemeClr val="accent3">
                    <a:lumMod val="75000"/>
                  </a:schemeClr>
                </a:solidFill>
                <a:effectLst>
                  <a:outerShdw blurRad="63500" dist="38100" dir="5400000" algn="t" rotWithShape="0">
                    <a:prstClr val="black">
                      <a:alpha val="25000"/>
                    </a:prstClr>
                  </a:outerShdw>
                </a:effectLst>
                <a:latin typeface="Times New Roman" panose="02020603050405020304" pitchFamily="18" charset="0"/>
                <a:ea typeface="+mj-ea"/>
                <a:cs typeface="Times New Roman" panose="02020603050405020304" pitchFamily="18" charset="0"/>
              </a:rPr>
              <a:t>нет</a:t>
            </a:r>
            <a:endParaRPr lang="ru-RU" b="1" dirty="0">
              <a:solidFill>
                <a:schemeClr val="accent3">
                  <a:lumMod val="75000"/>
                </a:schemeClr>
              </a:solidFill>
            </a:endParaRPr>
          </a:p>
        </p:txBody>
      </p:sp>
    </p:spTree>
    <p:extLst>
      <p:ext uri="{BB962C8B-B14F-4D97-AF65-F5344CB8AC3E}">
        <p14:creationId xmlns:p14="http://schemas.microsoft.com/office/powerpoint/2010/main" val="2357572714"/>
      </p:ext>
    </p:extLst>
  </p:cSld>
  <p:clrMapOvr>
    <a:masterClrMapping/>
  </p:clrMapOvr>
  <p:transition spd="slow">
    <p:wedg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2"/>
          <p:cNvSpPr>
            <a:spLocks noGrp="1"/>
          </p:cNvSpPr>
          <p:nvPr>
            <p:ph type="title"/>
          </p:nvPr>
        </p:nvSpPr>
        <p:spPr>
          <a:xfrm>
            <a:off x="4427984" y="980728"/>
            <a:ext cx="4248472" cy="504056"/>
          </a:xfrm>
          <a:noFill/>
        </p:spPr>
        <p:style>
          <a:lnRef idx="2">
            <a:schemeClr val="accent1"/>
          </a:lnRef>
          <a:fillRef idx="1">
            <a:schemeClr val="lt1"/>
          </a:fillRef>
          <a:effectRef idx="0">
            <a:schemeClr val="accent1"/>
          </a:effectRef>
          <a:fontRef idx="minor">
            <a:schemeClr val="dk1"/>
          </a:fontRef>
        </p:style>
        <p:txBody>
          <a:bodyPr vert="horz" lIns="91440" tIns="45720" rIns="91440" bIns="45720" rtlCol="0" anchor="b">
            <a:noAutofit/>
          </a:bodyPr>
          <a:lstStyle/>
          <a:p>
            <a:pPr defTabSz="914400">
              <a:lnSpc>
                <a:spcPct val="90000"/>
              </a:lnSpc>
              <a:spcBef>
                <a:spcPts val="1000"/>
              </a:spcBef>
            </a:pPr>
            <a:r>
              <a:rPr lang="ru-RU" sz="3200" b="1" dirty="0" smtClean="0">
                <a:solidFill>
                  <a:schemeClr val="tx1">
                    <a:lumMod val="85000"/>
                    <a:lumOff val="15000"/>
                  </a:schemeClr>
                </a:solidFill>
                <a:latin typeface="Times New Roman" pitchFamily="18" charset="0"/>
                <a:cs typeface="Times New Roman" pitchFamily="18" charset="0"/>
              </a:rPr>
              <a:t>О</a:t>
            </a:r>
            <a:r>
              <a:rPr lang="ru-RU" sz="3200" b="1" dirty="0" smtClean="0">
                <a:solidFill>
                  <a:schemeClr val="tx1">
                    <a:lumMod val="85000"/>
                    <a:lumOff val="15000"/>
                  </a:schemeClr>
                </a:solidFill>
                <a:latin typeface="Times New Roman" pitchFamily="18" charset="0"/>
                <a:ea typeface="+mn-ea"/>
                <a:cs typeface="Times New Roman" pitchFamily="18" charset="0"/>
              </a:rPr>
              <a:t>граничения АУСН</a:t>
            </a:r>
            <a:endParaRPr lang="ru-RU" sz="3200" b="1" dirty="0">
              <a:solidFill>
                <a:schemeClr val="tx1">
                  <a:lumMod val="85000"/>
                  <a:lumOff val="15000"/>
                </a:schemeClr>
              </a:solidFill>
              <a:latin typeface="Times New Roman" pitchFamily="18" charset="0"/>
              <a:ea typeface="+mn-ea"/>
              <a:cs typeface="Times New Roman" pitchFamily="18" charset="0"/>
            </a:endParaRPr>
          </a:p>
        </p:txBody>
      </p:sp>
      <p:sp>
        <p:nvSpPr>
          <p:cNvPr id="7" name="Заголовок 2"/>
          <p:cNvSpPr txBox="1">
            <a:spLocks/>
          </p:cNvSpPr>
          <p:nvPr/>
        </p:nvSpPr>
        <p:spPr>
          <a:xfrm>
            <a:off x="179512" y="980728"/>
            <a:ext cx="3600400" cy="504056"/>
          </a:xfrm>
          <a:prstGeom prst="rect">
            <a:avLst/>
          </a:prstGeom>
          <a:noFill/>
        </p:spPr>
        <p:style>
          <a:lnRef idx="2">
            <a:schemeClr val="accent1"/>
          </a:lnRef>
          <a:fillRef idx="1">
            <a:schemeClr val="lt1"/>
          </a:fillRef>
          <a:effectRef idx="0">
            <a:schemeClr val="accent1"/>
          </a:effectRef>
          <a:fontRef idx="minor">
            <a:schemeClr val="dk1"/>
          </a:fontRef>
        </p:style>
        <p:txBody>
          <a:bodyPr vert="horz" lIns="91440" tIns="45720" rIns="91440" bIns="45720" rtlCol="0" anchor="b">
            <a:noAutofit/>
          </a:bodyPr>
          <a:lstStyle>
            <a:lvl1pPr algn="ctr" defTabSz="914400" rtl="0" eaLnBrk="1" latinLnBrk="0" hangingPunct="1">
              <a:lnSpc>
                <a:spcPts val="5800"/>
              </a:lnSpc>
              <a:spcBef>
                <a:spcPct val="0"/>
              </a:spcBef>
              <a:buNone/>
              <a:defRPr sz="5400" kern="1200">
                <a:solidFill>
                  <a:schemeClr val="dk1"/>
                </a:solidFill>
                <a:effectLst>
                  <a:outerShdw blurRad="63500" dist="38100" dir="5400000" algn="t" rotWithShape="0">
                    <a:prstClr val="black">
                      <a:alpha val="25000"/>
                    </a:prst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nSpc>
                <a:spcPct val="90000"/>
              </a:lnSpc>
              <a:spcBef>
                <a:spcPts val="1000"/>
              </a:spcBef>
            </a:pPr>
            <a:r>
              <a:rPr lang="ru-RU" sz="3200" b="1" dirty="0" smtClean="0">
                <a:solidFill>
                  <a:schemeClr val="tx1">
                    <a:lumMod val="85000"/>
                    <a:lumOff val="15000"/>
                  </a:schemeClr>
                </a:solidFill>
                <a:latin typeface="Times New Roman" pitchFamily="18" charset="0"/>
                <a:cs typeface="Times New Roman" pitchFamily="18" charset="0"/>
              </a:rPr>
              <a:t>Преимущества</a:t>
            </a:r>
            <a:endParaRPr lang="ru-RU" sz="3200" b="1" dirty="0">
              <a:solidFill>
                <a:schemeClr val="tx1">
                  <a:lumMod val="85000"/>
                  <a:lumOff val="15000"/>
                </a:schemeClr>
              </a:solidFill>
              <a:latin typeface="Times New Roman" pitchFamily="18" charset="0"/>
              <a:cs typeface="Times New Roman" pitchFamily="18" charset="0"/>
            </a:endParaRPr>
          </a:p>
        </p:txBody>
      </p:sp>
      <p:sp>
        <p:nvSpPr>
          <p:cNvPr id="8" name="Заголовок 2"/>
          <p:cNvSpPr txBox="1">
            <a:spLocks/>
          </p:cNvSpPr>
          <p:nvPr/>
        </p:nvSpPr>
        <p:spPr>
          <a:xfrm>
            <a:off x="3059832" y="44624"/>
            <a:ext cx="2448272" cy="515416"/>
          </a:xfrm>
          <a:prstGeom prst="rect">
            <a:avLst/>
          </a:prstGeom>
          <a:noFill/>
        </p:spPr>
        <p:style>
          <a:lnRef idx="2">
            <a:schemeClr val="accent1"/>
          </a:lnRef>
          <a:fillRef idx="1">
            <a:schemeClr val="lt1"/>
          </a:fillRef>
          <a:effectRef idx="0">
            <a:schemeClr val="accent1"/>
          </a:effectRef>
          <a:fontRef idx="minor">
            <a:schemeClr val="dk1"/>
          </a:fontRef>
        </p:style>
        <p:txBody>
          <a:bodyPr vert="horz" lIns="91440" tIns="45720" rIns="91440" bIns="45720" rtlCol="0" anchor="b">
            <a:noAutofit/>
          </a:bodyPr>
          <a:lstStyle>
            <a:lvl1pPr algn="ctr" defTabSz="914400" rtl="0" eaLnBrk="1" latinLnBrk="0" hangingPunct="1">
              <a:lnSpc>
                <a:spcPts val="5800"/>
              </a:lnSpc>
              <a:spcBef>
                <a:spcPct val="0"/>
              </a:spcBef>
              <a:buNone/>
              <a:defRPr sz="5400" kern="1200">
                <a:solidFill>
                  <a:schemeClr val="dk1"/>
                </a:solidFill>
                <a:effectLst>
                  <a:outerShdw blurRad="63500" dist="38100" dir="5400000" algn="t" rotWithShape="0">
                    <a:prstClr val="black">
                      <a:alpha val="25000"/>
                    </a:prst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nSpc>
                <a:spcPct val="90000"/>
              </a:lnSpc>
              <a:spcBef>
                <a:spcPts val="1000"/>
              </a:spcBef>
            </a:pPr>
            <a:r>
              <a:rPr lang="ru-RU" sz="3200" b="1" dirty="0" smtClean="0">
                <a:solidFill>
                  <a:schemeClr val="tx1">
                    <a:lumMod val="85000"/>
                    <a:lumOff val="15000"/>
                  </a:schemeClr>
                </a:solidFill>
                <a:latin typeface="Times New Roman" pitchFamily="18" charset="0"/>
                <a:cs typeface="Times New Roman" pitchFamily="18" charset="0"/>
              </a:rPr>
              <a:t>АУСН</a:t>
            </a:r>
            <a:endParaRPr lang="ru-RU" sz="3200" b="1" dirty="0">
              <a:solidFill>
                <a:schemeClr val="tx1">
                  <a:lumMod val="85000"/>
                  <a:lumOff val="15000"/>
                </a:schemeClr>
              </a:solidFill>
              <a:latin typeface="Times New Roman" pitchFamily="18" charset="0"/>
              <a:cs typeface="Times New Roman" pitchFamily="18" charset="0"/>
            </a:endParaRPr>
          </a:p>
        </p:txBody>
      </p:sp>
      <p:sp>
        <p:nvSpPr>
          <p:cNvPr id="9" name="Прямоугольник 8"/>
          <p:cNvSpPr/>
          <p:nvPr/>
        </p:nvSpPr>
        <p:spPr>
          <a:xfrm>
            <a:off x="107504" y="1700808"/>
            <a:ext cx="4032448" cy="5016758"/>
          </a:xfrm>
          <a:prstGeom prst="rect">
            <a:avLst/>
          </a:prstGeom>
          <a:ln>
            <a:noFill/>
          </a:ln>
        </p:spPr>
        <p:txBody>
          <a:bodyPr wrap="square">
            <a:spAutoFit/>
          </a:bodyPr>
          <a:lstStyle/>
          <a:p>
            <a:pPr marL="285750" indent="-285750">
              <a:buFont typeface="Wingdings" pitchFamily="2" charset="2"/>
              <a:buChar char="ü"/>
            </a:pPr>
            <a:r>
              <a:rPr lang="ru-RU" sz="1600" dirty="0">
                <a:latin typeface="Times New Roman" pitchFamily="18" charset="0"/>
                <a:cs typeface="Times New Roman" pitchFamily="18" charset="0"/>
              </a:rPr>
              <a:t>Не уплачиваются страховые взносы на ОПС, ОМС;</a:t>
            </a:r>
          </a:p>
          <a:p>
            <a:pPr marL="285750" indent="-285750">
              <a:buFont typeface="Wingdings" pitchFamily="2" charset="2"/>
              <a:buChar char="ü"/>
            </a:pPr>
            <a:r>
              <a:rPr lang="ru-RU" sz="1600" dirty="0">
                <a:latin typeface="Times New Roman" pitchFamily="18" charset="0"/>
                <a:cs typeface="Times New Roman" pitchFamily="18" charset="0"/>
              </a:rPr>
              <a:t>Не требуется заполнение отчетности (ни декларации по УСН, ни расчет 6-НДФЛ, ни расчет по страховым взносам);</a:t>
            </a:r>
          </a:p>
          <a:p>
            <a:pPr marL="285750" indent="-285750">
              <a:buFont typeface="Wingdings" pitchFamily="2" charset="2"/>
              <a:buChar char="ü"/>
            </a:pPr>
            <a:r>
              <a:rPr lang="ru-RU" sz="1600" dirty="0">
                <a:latin typeface="Times New Roman" pitchFamily="18" charset="0"/>
                <a:cs typeface="Times New Roman" pitchFamily="18" charset="0"/>
              </a:rPr>
              <a:t>Не ведется книга учета доходов и расходов;</a:t>
            </a:r>
          </a:p>
          <a:p>
            <a:pPr marL="285750" indent="-285750">
              <a:buFont typeface="Wingdings" pitchFamily="2" charset="2"/>
              <a:buChar char="ü"/>
            </a:pPr>
            <a:r>
              <a:rPr lang="ru-RU" sz="1600" dirty="0">
                <a:latin typeface="Times New Roman" pitchFamily="18" charset="0"/>
                <a:cs typeface="Times New Roman" pitchFamily="18" charset="0"/>
              </a:rPr>
              <a:t>Экономия на бухгалтерии;</a:t>
            </a:r>
          </a:p>
          <a:p>
            <a:pPr marL="285750" indent="-285750">
              <a:buFont typeface="Wingdings" pitchFamily="2" charset="2"/>
              <a:buChar char="ü"/>
            </a:pPr>
            <a:r>
              <a:rPr lang="ru-RU" sz="1600" dirty="0">
                <a:latin typeface="Times New Roman" pitchFamily="18" charset="0"/>
                <a:cs typeface="Times New Roman" pitchFamily="18" charset="0"/>
              </a:rPr>
              <a:t>Учет доходов и расходов ведется в онлайн-кабинете;</a:t>
            </a:r>
          </a:p>
          <a:p>
            <a:pPr marL="285750" indent="-285750">
              <a:buFont typeface="Wingdings" pitchFamily="2" charset="2"/>
              <a:buChar char="ü"/>
            </a:pPr>
            <a:r>
              <a:rPr lang="ru-RU" sz="1600" dirty="0">
                <a:latin typeface="Times New Roman" pitchFamily="18" charset="0"/>
                <a:cs typeface="Times New Roman" pitchFamily="18" charset="0"/>
              </a:rPr>
              <a:t>Налоговый период - 1 месяц (в ЛК Банка можно настроить ежемесячный авто-платёж);</a:t>
            </a:r>
          </a:p>
          <a:p>
            <a:pPr marL="285750" indent="-285750">
              <a:buFont typeface="Wingdings" pitchFamily="2" charset="2"/>
              <a:buChar char="ü"/>
            </a:pPr>
            <a:r>
              <a:rPr lang="ru-RU" sz="1600" dirty="0">
                <a:latin typeface="Times New Roman" pitchFamily="18" charset="0"/>
                <a:cs typeface="Times New Roman" pitchFamily="18" charset="0"/>
              </a:rPr>
              <a:t>НО рассчитывает сумму налога на основании данных ККТ, уполномоченного банка, самих налогоплательщиков за прошедший месяц;</a:t>
            </a:r>
          </a:p>
          <a:p>
            <a:pPr marL="285750" indent="-285750">
              <a:buFont typeface="Wingdings" pitchFamily="2" charset="2"/>
              <a:buChar char="ü"/>
              <a:defRPr/>
            </a:pPr>
            <a:r>
              <a:rPr lang="ru-RU" sz="1600" dirty="0">
                <a:latin typeface="Times New Roman" pitchFamily="18" charset="0"/>
                <a:cs typeface="Times New Roman" pitchFamily="18" charset="0"/>
              </a:rPr>
              <a:t>Оплата налога ИП/ЮЛ: до 25 числа каждого месяца.</a:t>
            </a:r>
          </a:p>
        </p:txBody>
      </p:sp>
      <p:sp>
        <p:nvSpPr>
          <p:cNvPr id="10" name="Прямоугольник 9"/>
          <p:cNvSpPr/>
          <p:nvPr/>
        </p:nvSpPr>
        <p:spPr>
          <a:xfrm>
            <a:off x="4211960" y="1700808"/>
            <a:ext cx="4824536" cy="5016758"/>
          </a:xfrm>
          <a:prstGeom prst="rect">
            <a:avLst/>
          </a:prstGeom>
          <a:ln>
            <a:noFill/>
          </a:ln>
        </p:spPr>
        <p:txBody>
          <a:bodyPr wrap="square">
            <a:spAutoFit/>
          </a:bodyPr>
          <a:lstStyle/>
          <a:p>
            <a:pPr marL="285750" indent="-285750">
              <a:buFont typeface="Wingdings" pitchFamily="2" charset="2"/>
              <a:buChar char="ü"/>
            </a:pPr>
            <a:r>
              <a:rPr lang="ru-RU" sz="1600" dirty="0">
                <a:latin typeface="Times New Roman" pitchFamily="18" charset="0"/>
                <a:cs typeface="Times New Roman" pitchFamily="18" charset="0"/>
              </a:rPr>
              <a:t>Не совместим с другими налоговыми режимами;</a:t>
            </a:r>
          </a:p>
          <a:p>
            <a:pPr marL="285750" indent="-285750">
              <a:buFont typeface="Wingdings" pitchFamily="2" charset="2"/>
              <a:buChar char="ü"/>
            </a:pPr>
            <a:r>
              <a:rPr lang="ru-RU" sz="1600" dirty="0">
                <a:latin typeface="Times New Roman" pitchFamily="18" charset="0"/>
                <a:cs typeface="Times New Roman" pitchFamily="18" charset="0"/>
              </a:rPr>
              <a:t>Лимит годового дохода - до  60 млн. руб.;</a:t>
            </a:r>
          </a:p>
          <a:p>
            <a:pPr marL="285750" indent="-285750">
              <a:buFont typeface="Wingdings" pitchFamily="2" charset="2"/>
              <a:buChar char="ü"/>
            </a:pPr>
            <a:r>
              <a:rPr lang="ru-RU" sz="1600" dirty="0">
                <a:latin typeface="Times New Roman" pitchFamily="18" charset="0"/>
                <a:cs typeface="Times New Roman" pitchFamily="18" charset="0"/>
              </a:rPr>
              <a:t>Остаточная стоимость ОС не более 150 млн. руб.;</a:t>
            </a:r>
          </a:p>
          <a:p>
            <a:pPr marL="285750" indent="-285750">
              <a:buFont typeface="Wingdings" pitchFamily="2" charset="2"/>
              <a:buChar char="ü"/>
            </a:pPr>
            <a:r>
              <a:rPr lang="ru-RU" sz="1600" dirty="0">
                <a:latin typeface="Times New Roman" pitchFamily="18" charset="0"/>
                <a:cs typeface="Times New Roman" pitchFamily="18" charset="0"/>
              </a:rPr>
              <a:t>До 5 человек в штате;</a:t>
            </a:r>
          </a:p>
          <a:p>
            <a:pPr marL="285750" indent="-285750">
              <a:buFont typeface="Wingdings" pitchFamily="2" charset="2"/>
              <a:buChar char="ü"/>
            </a:pPr>
            <a:r>
              <a:rPr lang="ru-RU" sz="1600" dirty="0">
                <a:latin typeface="Times New Roman" pitchFamily="18" charset="0"/>
                <a:cs typeface="Times New Roman" pitchFamily="18" charset="0"/>
              </a:rPr>
              <a:t>Выплата ЗП через уполномоченный банк, а не наличными;</a:t>
            </a:r>
          </a:p>
          <a:p>
            <a:pPr marL="285750" indent="-285750">
              <a:buFont typeface="Wingdings" pitchFamily="2" charset="2"/>
              <a:buChar char="ü"/>
            </a:pPr>
            <a:r>
              <a:rPr lang="ru-RU" sz="1600" dirty="0">
                <a:latin typeface="Times New Roman" pitchFamily="18" charset="0"/>
                <a:cs typeface="Times New Roman" pitchFamily="18" charset="0"/>
              </a:rPr>
              <a:t>Р/С открыт ТОЛЬКО в уполномоченных кредитных организациях;</a:t>
            </a:r>
          </a:p>
          <a:p>
            <a:pPr marL="285750" indent="-285750">
              <a:buFont typeface="Wingdings" pitchFamily="2" charset="2"/>
              <a:buChar char="ü"/>
            </a:pPr>
            <a:r>
              <a:rPr lang="ru-RU" sz="1600" dirty="0">
                <a:solidFill>
                  <a:schemeClr val="dk1"/>
                </a:solidFill>
                <a:latin typeface="Times New Roman" pitchFamily="18" charset="0"/>
                <a:cs typeface="Times New Roman" pitchFamily="18" charset="0"/>
              </a:rPr>
              <a:t>Крестьянские фермерские хозяйства;</a:t>
            </a:r>
          </a:p>
          <a:p>
            <a:pPr marL="285750" indent="-285750">
              <a:buFont typeface="Wingdings" pitchFamily="2" charset="2"/>
              <a:buChar char="ü"/>
            </a:pPr>
            <a:r>
              <a:rPr lang="ru-RU" sz="1600" dirty="0">
                <a:solidFill>
                  <a:schemeClr val="dk1"/>
                </a:solidFill>
                <a:latin typeface="Times New Roman" pitchFamily="18" charset="0"/>
                <a:cs typeface="Times New Roman" pitchFamily="18" charset="0"/>
              </a:rPr>
              <a:t>Организации, имеющие обособленные подразделения;</a:t>
            </a:r>
          </a:p>
          <a:p>
            <a:pPr marL="285750" indent="-285750">
              <a:buFont typeface="Wingdings" pitchFamily="2" charset="2"/>
              <a:buChar char="ü"/>
            </a:pPr>
            <a:r>
              <a:rPr lang="ru-RU" sz="1600" dirty="0">
                <a:solidFill>
                  <a:schemeClr val="dk1"/>
                </a:solidFill>
                <a:latin typeface="Times New Roman" pitchFamily="18" charset="0"/>
                <a:cs typeface="Times New Roman" pitchFamily="18" charset="0"/>
              </a:rPr>
              <a:t>ИП, ведущие предпринимательскую деятельность в интересах другого лица;</a:t>
            </a:r>
          </a:p>
          <a:p>
            <a:pPr marL="285750" indent="-285750">
              <a:buFont typeface="Wingdings" pitchFamily="2" charset="2"/>
              <a:buChar char="ü"/>
            </a:pPr>
            <a:r>
              <a:rPr lang="ru-RU" sz="1600" dirty="0">
                <a:solidFill>
                  <a:schemeClr val="dk1"/>
                </a:solidFill>
                <a:latin typeface="Times New Roman" pitchFamily="18" charset="0"/>
                <a:cs typeface="Times New Roman" pitchFamily="18" charset="0"/>
              </a:rPr>
              <a:t>НКО, ТСЖ, НПФ, МФО, оценщики, страховщики, нотариусы, адвокаты, ломбарды;</a:t>
            </a:r>
          </a:p>
          <a:p>
            <a:pPr marL="285750" indent="-285750">
              <a:buFont typeface="Wingdings" pitchFamily="2" charset="2"/>
              <a:buChar char="ü"/>
            </a:pPr>
            <a:r>
              <a:rPr lang="ru-RU" sz="1600" dirty="0">
                <a:solidFill>
                  <a:schemeClr val="dk1"/>
                </a:solidFill>
                <a:latin typeface="Times New Roman" pitchFamily="18" charset="0"/>
                <a:cs typeface="Times New Roman" pitchFamily="18" charset="0"/>
              </a:rPr>
              <a:t>ИП/ЮЛ с долей участия других организаций более 25%;</a:t>
            </a:r>
          </a:p>
          <a:p>
            <a:pPr marL="285750" indent="-285750">
              <a:buFont typeface="Wingdings" pitchFamily="2" charset="2"/>
              <a:buChar char="ü"/>
            </a:pPr>
            <a:r>
              <a:rPr lang="ru-RU" sz="1600" dirty="0">
                <a:solidFill>
                  <a:schemeClr val="dk1"/>
                </a:solidFill>
                <a:latin typeface="Times New Roman" pitchFamily="18" charset="0"/>
                <a:cs typeface="Times New Roman" pitchFamily="18" charset="0"/>
              </a:rPr>
              <a:t>Иностранные организации;</a:t>
            </a:r>
          </a:p>
          <a:p>
            <a:pPr marL="285750" indent="-285750">
              <a:buFont typeface="Wingdings" pitchFamily="2" charset="2"/>
              <a:buChar char="ü"/>
              <a:defRPr/>
            </a:pPr>
            <a:r>
              <a:rPr lang="ru-RU" sz="1600" dirty="0">
                <a:solidFill>
                  <a:schemeClr val="dk1"/>
                </a:solidFill>
                <a:latin typeface="Times New Roman" pitchFamily="18" charset="0"/>
                <a:cs typeface="Times New Roman" pitchFamily="18" charset="0"/>
              </a:rPr>
              <a:t>Иные, указанные в статье 3 Федерального закона </a:t>
            </a:r>
            <a:r>
              <a:rPr lang="ru-RU" sz="1600" dirty="0">
                <a:latin typeface="Times New Roman" panose="02020603050405020304" pitchFamily="18" charset="0"/>
                <a:ea typeface="Times New Roman" panose="02020603050405020304" pitchFamily="18" charset="0"/>
                <a:cs typeface="Times New Roman" panose="02020603050405020304" pitchFamily="18" charset="0"/>
              </a:rPr>
              <a:t>№17-ФЗ от 25.02.2022. </a:t>
            </a:r>
            <a:endParaRPr lang="ru-RU" sz="1600" dirty="0">
              <a:solidFill>
                <a:schemeClr val="dk1"/>
              </a:solidFill>
              <a:latin typeface="Times New Roman" pitchFamily="18" charset="0"/>
              <a:cs typeface="Times New Roman" pitchFamily="18" charset="0"/>
            </a:endParaRPr>
          </a:p>
        </p:txBody>
      </p:sp>
      <p:cxnSp>
        <p:nvCxnSpPr>
          <p:cNvPr id="13" name="Прямая со стрелкой 12"/>
          <p:cNvCxnSpPr/>
          <p:nvPr/>
        </p:nvCxnSpPr>
        <p:spPr>
          <a:xfrm>
            <a:off x="5076056" y="560040"/>
            <a:ext cx="576064" cy="420688"/>
          </a:xfrm>
          <a:prstGeom prst="straightConnector1">
            <a:avLst/>
          </a:prstGeom>
          <a:ln w="28575">
            <a:solidFill>
              <a:schemeClr val="accent3">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5" name="Прямая со стрелкой 14"/>
          <p:cNvCxnSpPr/>
          <p:nvPr/>
        </p:nvCxnSpPr>
        <p:spPr>
          <a:xfrm flipH="1">
            <a:off x="2915816" y="560040"/>
            <a:ext cx="648072" cy="420688"/>
          </a:xfrm>
          <a:prstGeom prst="straightConnector1">
            <a:avLst/>
          </a:prstGeom>
          <a:ln w="28575">
            <a:solidFill>
              <a:schemeClr val="accent3">
                <a:lumMod val="75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77006561"/>
      </p:ext>
    </p:extLst>
  </p:cSld>
  <p:clrMapOvr>
    <a:masterClrMapping/>
  </p:clrMapOvr>
  <p:transition spd="slow">
    <p:wedg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8">
            <a:extLst>
              <a:ext uri="{FF2B5EF4-FFF2-40B4-BE49-F238E27FC236}">
                <a16:creationId xmlns:a16="http://schemas.microsoft.com/office/drawing/2014/main" xmlns="" id="{ADDA2670-0E50-4F5B-AE55-C07E57DEDFB9}"/>
              </a:ext>
            </a:extLst>
          </p:cNvPr>
          <p:cNvSpPr txBox="1">
            <a:spLocks/>
          </p:cNvSpPr>
          <p:nvPr/>
        </p:nvSpPr>
        <p:spPr>
          <a:xfrm>
            <a:off x="539552" y="116632"/>
            <a:ext cx="3948608" cy="864096"/>
          </a:xfrm>
          <a:prstGeom prst="rect">
            <a:avLst/>
          </a:prstGeom>
          <a:noFill/>
          <a:ln w="28575"/>
        </p:spPr>
        <p:style>
          <a:lnRef idx="2">
            <a:schemeClr val="accent1"/>
          </a:lnRef>
          <a:fillRef idx="1">
            <a:schemeClr val="lt1"/>
          </a:fillRef>
          <a:effectRef idx="0">
            <a:schemeClr val="accent1"/>
          </a:effectRef>
          <a:fontRef idx="minor">
            <a:schemeClr val="dk1"/>
          </a:fontRef>
        </p:style>
        <p:txBody>
          <a:bodyPr vert="horz" lIns="91440" tIns="45720" rIns="91440" bIns="45720" rtlCol="0" anchor="b">
            <a:noAutofit/>
          </a:bodyPr>
          <a:lstStyle>
            <a:lvl1pPr algn="ctr" defTabSz="914400" rtl="0" eaLnBrk="1" latinLnBrk="0" hangingPunct="1">
              <a:lnSpc>
                <a:spcPts val="5800"/>
              </a:lnSpc>
              <a:spcBef>
                <a:spcPct val="0"/>
              </a:spcBef>
              <a:buNone/>
              <a:defRPr sz="5400" kern="1200">
                <a:solidFill>
                  <a:schemeClr val="dk1"/>
                </a:solidFill>
                <a:effectLst>
                  <a:outerShdw blurRad="63500" dist="38100" dir="5400000" algn="t" rotWithShape="0">
                    <a:prstClr val="black">
                      <a:alpha val="25000"/>
                    </a:prst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nSpc>
                <a:spcPct val="90000"/>
              </a:lnSpc>
              <a:spcBef>
                <a:spcPts val="1000"/>
              </a:spcBef>
            </a:pPr>
            <a:r>
              <a:rPr lang="ru-RU" sz="2800" b="1" dirty="0" smtClean="0">
                <a:solidFill>
                  <a:schemeClr val="tx1"/>
                </a:solidFill>
                <a:latin typeface="Times New Roman" pitchFamily="18" charset="0"/>
                <a:cs typeface="Times New Roman" pitchFamily="18" charset="0"/>
              </a:rPr>
              <a:t>Порядок определения налоговой базы</a:t>
            </a:r>
            <a:endParaRPr lang="ru-RU" sz="2800" b="1" dirty="0">
              <a:solidFill>
                <a:schemeClr val="tx1"/>
              </a:solidFill>
              <a:latin typeface="Times New Roman" pitchFamily="18" charset="0"/>
              <a:cs typeface="Times New Roman" pitchFamily="18" charset="0"/>
            </a:endParaRPr>
          </a:p>
        </p:txBody>
      </p:sp>
      <p:sp>
        <p:nvSpPr>
          <p:cNvPr id="6" name="Объект 5">
            <a:extLst>
              <a:ext uri="{FF2B5EF4-FFF2-40B4-BE49-F238E27FC236}">
                <a16:creationId xmlns:a16="http://schemas.microsoft.com/office/drawing/2014/main" xmlns="" id="{3A28D44E-C286-4269-B6C1-3D07BF0B6022}"/>
              </a:ext>
            </a:extLst>
          </p:cNvPr>
          <p:cNvSpPr>
            <a:spLocks noGrp="1"/>
          </p:cNvSpPr>
          <p:nvPr>
            <p:ph sz="quarter" idx="13"/>
          </p:nvPr>
        </p:nvSpPr>
        <p:spPr>
          <a:xfrm>
            <a:off x="0" y="1057954"/>
            <a:ext cx="5004048" cy="5213735"/>
          </a:xfrm>
          <a:prstGeom prst="rect">
            <a:avLst/>
          </a:prstGeom>
          <a:ln>
            <a:noFill/>
          </a:ln>
        </p:spPr>
        <p:txBody>
          <a:bodyPr wrap="square">
            <a:spAutoFit/>
          </a:bodyPr>
          <a:lstStyle/>
          <a:p>
            <a:pPr marL="285750" indent="-285750" algn="just">
              <a:buFont typeface="Wingdings" pitchFamily="2" charset="2"/>
              <a:buChar char="ü"/>
            </a:pPr>
            <a:r>
              <a:rPr lang="ru-RU" sz="1600" dirty="0">
                <a:solidFill>
                  <a:schemeClr val="tx1"/>
                </a:solidFill>
                <a:latin typeface="Times New Roman" panose="02020603050405020304" pitchFamily="18" charset="0"/>
                <a:cs typeface="Times New Roman" panose="02020603050405020304" pitchFamily="18" charset="0"/>
              </a:rPr>
              <a:t>Если объект налогообложения доходы, налоговой базой признается </a:t>
            </a:r>
            <a:r>
              <a:rPr lang="ru-RU" sz="1600" dirty="0" smtClean="0">
                <a:solidFill>
                  <a:schemeClr val="tx1"/>
                </a:solidFill>
                <a:latin typeface="Times New Roman" panose="02020603050405020304" pitchFamily="18" charset="0"/>
                <a:cs typeface="Times New Roman" panose="02020603050405020304" pitchFamily="18" charset="0"/>
              </a:rPr>
              <a:t>денежное </a:t>
            </a:r>
            <a:r>
              <a:rPr lang="ru-RU" sz="1600" dirty="0">
                <a:solidFill>
                  <a:schemeClr val="tx1"/>
                </a:solidFill>
                <a:latin typeface="Times New Roman" panose="02020603050405020304" pitchFamily="18" charset="0"/>
                <a:cs typeface="Times New Roman" panose="02020603050405020304" pitchFamily="18" charset="0"/>
              </a:rPr>
              <a:t>выражение доходов налогоплательщика</a:t>
            </a:r>
          </a:p>
          <a:p>
            <a:pPr marL="285750" indent="-285750" algn="just">
              <a:buFont typeface="Wingdings" pitchFamily="2" charset="2"/>
              <a:buChar char="ü"/>
            </a:pPr>
            <a:r>
              <a:rPr lang="ru-RU" sz="1600" dirty="0" smtClean="0">
                <a:solidFill>
                  <a:schemeClr val="tx1"/>
                </a:solidFill>
                <a:latin typeface="Times New Roman" panose="02020603050405020304" pitchFamily="18" charset="0"/>
                <a:cs typeface="Times New Roman" panose="02020603050405020304" pitchFamily="18" charset="0"/>
              </a:rPr>
              <a:t>Если </a:t>
            </a:r>
            <a:r>
              <a:rPr lang="ru-RU" sz="1600" dirty="0">
                <a:solidFill>
                  <a:schemeClr val="tx1"/>
                </a:solidFill>
                <a:latin typeface="Times New Roman" panose="02020603050405020304" pitchFamily="18" charset="0"/>
                <a:cs typeface="Times New Roman" panose="02020603050405020304" pitchFamily="18" charset="0"/>
              </a:rPr>
              <a:t>объектом налогообложения являются доходы минус расходы, налоговой базой признается </a:t>
            </a:r>
            <a:r>
              <a:rPr lang="ru-RU" sz="1600" dirty="0" smtClean="0">
                <a:solidFill>
                  <a:schemeClr val="tx1"/>
                </a:solidFill>
                <a:latin typeface="Times New Roman" panose="02020603050405020304" pitchFamily="18" charset="0"/>
                <a:cs typeface="Times New Roman" panose="02020603050405020304" pitchFamily="18" charset="0"/>
              </a:rPr>
              <a:t>денежное </a:t>
            </a:r>
            <a:r>
              <a:rPr lang="ru-RU" sz="1600" dirty="0">
                <a:solidFill>
                  <a:schemeClr val="tx1"/>
                </a:solidFill>
                <a:latin typeface="Times New Roman" panose="02020603050405020304" pitchFamily="18" charset="0"/>
                <a:cs typeface="Times New Roman" panose="02020603050405020304" pitchFamily="18" charset="0"/>
              </a:rPr>
              <a:t>выражение доходов налогоплательщика, уменьшенных на величину его расходов</a:t>
            </a:r>
          </a:p>
          <a:p>
            <a:pPr marL="285750" indent="-285750" algn="just">
              <a:buFont typeface="Wingdings" pitchFamily="2" charset="2"/>
              <a:buChar char="ü"/>
            </a:pPr>
            <a:r>
              <a:rPr lang="ru-RU" sz="1600" dirty="0" smtClean="0">
                <a:solidFill>
                  <a:schemeClr val="tx1"/>
                </a:solidFill>
                <a:latin typeface="Times New Roman" panose="02020603050405020304" pitchFamily="18" charset="0"/>
                <a:cs typeface="Times New Roman" panose="02020603050405020304" pitchFamily="18" charset="0"/>
              </a:rPr>
              <a:t>При </a:t>
            </a:r>
            <a:r>
              <a:rPr lang="ru-RU" sz="1600" dirty="0">
                <a:solidFill>
                  <a:schemeClr val="tx1"/>
                </a:solidFill>
                <a:latin typeface="Times New Roman" panose="02020603050405020304" pitchFamily="18" charset="0"/>
                <a:cs typeface="Times New Roman" panose="02020603050405020304" pitchFamily="18" charset="0"/>
              </a:rPr>
              <a:t>объекте налогообложения доходы минус расходы налоговая база уменьшается на сумму убытка, </a:t>
            </a:r>
            <a:r>
              <a:rPr lang="ru-RU" sz="1600" dirty="0" smtClean="0">
                <a:solidFill>
                  <a:schemeClr val="tx1"/>
                </a:solidFill>
                <a:latin typeface="Times New Roman" panose="02020603050405020304" pitchFamily="18" charset="0"/>
                <a:cs typeface="Times New Roman" panose="02020603050405020304" pitchFamily="18" charset="0"/>
              </a:rPr>
              <a:t>полученного </a:t>
            </a:r>
            <a:r>
              <a:rPr lang="ru-RU" sz="1600" dirty="0">
                <a:solidFill>
                  <a:schemeClr val="tx1"/>
                </a:solidFill>
                <a:latin typeface="Times New Roman" panose="02020603050405020304" pitchFamily="18" charset="0"/>
                <a:cs typeface="Times New Roman" panose="02020603050405020304" pitchFamily="18" charset="0"/>
              </a:rPr>
              <a:t>по итогам предыдущих налоговых периодов</a:t>
            </a:r>
          </a:p>
          <a:p>
            <a:pPr marL="285750" indent="-285750" algn="just">
              <a:buFont typeface="Wingdings" pitchFamily="2" charset="2"/>
              <a:buChar char="ü"/>
            </a:pPr>
            <a:r>
              <a:rPr lang="ru-RU" sz="1600" dirty="0" smtClean="0">
                <a:solidFill>
                  <a:schemeClr val="tx1"/>
                </a:solidFill>
                <a:latin typeface="Times New Roman" panose="02020603050405020304" pitchFamily="18" charset="0"/>
                <a:cs typeface="Times New Roman" panose="02020603050405020304" pitchFamily="18" charset="0"/>
              </a:rPr>
              <a:t> </a:t>
            </a:r>
            <a:r>
              <a:rPr lang="ru-RU" sz="1600" dirty="0">
                <a:solidFill>
                  <a:schemeClr val="tx1"/>
                </a:solidFill>
                <a:latin typeface="Times New Roman" panose="02020603050405020304" pitchFamily="18" charset="0"/>
                <a:cs typeface="Times New Roman" panose="02020603050405020304" pitchFamily="18" charset="0"/>
              </a:rPr>
              <a:t>Убытки, полученные на иных режимах налогообложения в </a:t>
            </a:r>
            <a:r>
              <a:rPr lang="ru-RU" sz="1600" dirty="0" smtClean="0">
                <a:solidFill>
                  <a:schemeClr val="tx1"/>
                </a:solidFill>
                <a:latin typeface="Times New Roman" panose="02020603050405020304" pitchFamily="18" charset="0"/>
                <a:cs typeface="Times New Roman" panose="02020603050405020304" pitchFamily="18" charset="0"/>
              </a:rPr>
              <a:t>АУСН </a:t>
            </a:r>
            <a:r>
              <a:rPr lang="ru-RU" sz="1600" dirty="0">
                <a:solidFill>
                  <a:schemeClr val="tx1"/>
                </a:solidFill>
                <a:latin typeface="Times New Roman" panose="02020603050405020304" pitchFamily="18" charset="0"/>
                <a:cs typeface="Times New Roman" panose="02020603050405020304" pitchFamily="18" charset="0"/>
              </a:rPr>
              <a:t>не учитываются, а убытки полученные в период применения </a:t>
            </a:r>
            <a:r>
              <a:rPr lang="ru-RU" sz="1600" dirty="0" smtClean="0">
                <a:solidFill>
                  <a:schemeClr val="tx1"/>
                </a:solidFill>
                <a:latin typeface="Times New Roman" panose="02020603050405020304" pitchFamily="18" charset="0"/>
                <a:cs typeface="Times New Roman" panose="02020603050405020304" pitchFamily="18" charset="0"/>
              </a:rPr>
              <a:t>АУСН </a:t>
            </a:r>
            <a:r>
              <a:rPr lang="ru-RU" sz="1600" dirty="0">
                <a:solidFill>
                  <a:schemeClr val="tx1"/>
                </a:solidFill>
                <a:latin typeface="Times New Roman" panose="02020603050405020304" pitchFamily="18" charset="0"/>
                <a:cs typeface="Times New Roman" panose="02020603050405020304" pitchFamily="18" charset="0"/>
              </a:rPr>
              <a:t>не учитываются  на иных режимах налогообложения</a:t>
            </a:r>
          </a:p>
          <a:p>
            <a:pPr marL="285750" indent="-285750" algn="just">
              <a:buFont typeface="Wingdings" pitchFamily="2" charset="2"/>
              <a:buChar char="ü"/>
            </a:pPr>
            <a:r>
              <a:rPr lang="ru-RU" sz="1600" dirty="0" smtClean="0">
                <a:solidFill>
                  <a:schemeClr val="tx1"/>
                </a:solidFill>
                <a:latin typeface="Times New Roman" panose="02020603050405020304" pitchFamily="18" charset="0"/>
                <a:cs typeface="Times New Roman" panose="02020603050405020304" pitchFamily="18" charset="0"/>
              </a:rPr>
              <a:t>В </a:t>
            </a:r>
            <a:r>
              <a:rPr lang="ru-RU" sz="1600" dirty="0">
                <a:solidFill>
                  <a:schemeClr val="tx1"/>
                </a:solidFill>
                <a:latin typeface="Times New Roman" panose="02020603050405020304" pitchFamily="18" charset="0"/>
                <a:cs typeface="Times New Roman" panose="02020603050405020304" pitchFamily="18" charset="0"/>
              </a:rPr>
              <a:t>случае получения налогоплательщиком убытка при применении </a:t>
            </a:r>
            <a:r>
              <a:rPr lang="ru-RU" sz="1600" dirty="0" smtClean="0">
                <a:solidFill>
                  <a:schemeClr val="tx1"/>
                </a:solidFill>
                <a:latin typeface="Times New Roman" panose="02020603050405020304" pitchFamily="18" charset="0"/>
                <a:cs typeface="Times New Roman" panose="02020603050405020304" pitchFamily="18" charset="0"/>
              </a:rPr>
              <a:t>АУСН </a:t>
            </a:r>
            <a:r>
              <a:rPr lang="ru-RU" sz="1600" dirty="0">
                <a:solidFill>
                  <a:schemeClr val="tx1"/>
                </a:solidFill>
                <a:latin typeface="Times New Roman" panose="02020603050405020304" pitchFamily="18" charset="0"/>
                <a:cs typeface="Times New Roman" panose="02020603050405020304" pitchFamily="18" charset="0"/>
              </a:rPr>
              <a:t>и переходе на </a:t>
            </a:r>
            <a:r>
              <a:rPr lang="ru-RU" sz="1600" dirty="0" smtClean="0">
                <a:solidFill>
                  <a:schemeClr val="tx1"/>
                </a:solidFill>
                <a:latin typeface="Times New Roman" panose="02020603050405020304" pitchFamily="18" charset="0"/>
                <a:cs typeface="Times New Roman" panose="02020603050405020304" pitchFamily="18" charset="0"/>
              </a:rPr>
              <a:t>иной </a:t>
            </a:r>
            <a:r>
              <a:rPr lang="ru-RU" sz="1600" dirty="0">
                <a:solidFill>
                  <a:schemeClr val="tx1"/>
                </a:solidFill>
                <a:latin typeface="Times New Roman" panose="02020603050405020304" pitchFamily="18" charset="0"/>
                <a:cs typeface="Times New Roman" panose="02020603050405020304" pitchFamily="18" charset="0"/>
              </a:rPr>
              <a:t>режим налогообложения остаток такого убытка восстанавливается при последующем переходе на </a:t>
            </a:r>
            <a:r>
              <a:rPr lang="ru-RU" sz="1600" dirty="0" smtClean="0">
                <a:solidFill>
                  <a:schemeClr val="tx1"/>
                </a:solidFill>
                <a:latin typeface="Times New Roman" panose="02020603050405020304" pitchFamily="18" charset="0"/>
                <a:cs typeface="Times New Roman" panose="02020603050405020304" pitchFamily="18" charset="0"/>
              </a:rPr>
              <a:t>АУСН</a:t>
            </a:r>
            <a:endParaRPr lang="ru-RU" sz="1600" dirty="0">
              <a:solidFill>
                <a:schemeClr val="tx1"/>
              </a:solidFill>
              <a:latin typeface="Times New Roman" panose="02020603050405020304" pitchFamily="18" charset="0"/>
              <a:cs typeface="Times New Roman" panose="02020603050405020304" pitchFamily="18" charset="0"/>
            </a:endParaRPr>
          </a:p>
        </p:txBody>
      </p:sp>
      <p:sp>
        <p:nvSpPr>
          <p:cNvPr id="8" name="Заголовок 8">
            <a:extLst>
              <a:ext uri="{FF2B5EF4-FFF2-40B4-BE49-F238E27FC236}">
                <a16:creationId xmlns:a16="http://schemas.microsoft.com/office/drawing/2014/main" xmlns="" id="{ADDA2670-0E50-4F5B-AE55-C07E57DEDFB9}"/>
              </a:ext>
            </a:extLst>
          </p:cNvPr>
          <p:cNvSpPr txBox="1">
            <a:spLocks noGrp="1"/>
          </p:cNvSpPr>
          <p:nvPr>
            <p:ph type="title"/>
          </p:nvPr>
        </p:nvSpPr>
        <p:spPr>
          <a:xfrm>
            <a:off x="5148064" y="116632"/>
            <a:ext cx="3816423" cy="864096"/>
          </a:xfrm>
          <a:prstGeom prst="rect">
            <a:avLst/>
          </a:prstGeom>
          <a:noFill/>
        </p:spPr>
        <p:style>
          <a:lnRef idx="2">
            <a:schemeClr val="accent1"/>
          </a:lnRef>
          <a:fillRef idx="1">
            <a:schemeClr val="lt1"/>
          </a:fillRef>
          <a:effectRef idx="0">
            <a:schemeClr val="accent1"/>
          </a:effectRef>
          <a:fontRef idx="minor">
            <a:schemeClr val="dk1"/>
          </a:fontRef>
        </p:style>
        <p:txBody>
          <a:bodyPr vert="horz" lIns="91440" tIns="45720" rIns="91440" bIns="45720" rtlCol="0" anchor="b">
            <a:noAutofit/>
          </a:bodyPr>
          <a:lstStyle>
            <a:lvl1pPr marL="0" marR="0" indent="0" algn="ctr" defTabSz="891603" rtl="0" eaLnBrk="1" fontAlgn="auto" latinLnBrk="0" hangingPunct="1">
              <a:lnSpc>
                <a:spcPct val="100000"/>
              </a:lnSpc>
              <a:spcBef>
                <a:spcPct val="0"/>
              </a:spcBef>
              <a:spcAft>
                <a:spcPts val="0"/>
              </a:spcAft>
              <a:buNone/>
              <a:tabLst/>
              <a:defRPr sz="4618" kern="1200">
                <a:solidFill>
                  <a:schemeClr val="dk1"/>
                </a:solidFill>
                <a:effectLst>
                  <a:outerShdw blurRad="63500" dist="38100" dir="5400000" algn="t" rotWithShape="0">
                    <a:prstClr val="black">
                      <a:alpha val="25000"/>
                    </a:prst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defTabSz="914400">
              <a:lnSpc>
                <a:spcPct val="90000"/>
              </a:lnSpc>
              <a:spcBef>
                <a:spcPts val="1000"/>
              </a:spcBef>
            </a:pPr>
            <a:r>
              <a:rPr lang="ru-RU" sz="2800" b="1" dirty="0" smtClean="0">
                <a:solidFill>
                  <a:schemeClr val="tx1"/>
                </a:solidFill>
                <a:latin typeface="Times New Roman" pitchFamily="18" charset="0"/>
                <a:cs typeface="Times New Roman" pitchFamily="18" charset="0"/>
              </a:rPr>
              <a:t>Порядок определения доходов и расходов</a:t>
            </a:r>
            <a:endParaRPr lang="ru-RU" sz="2800" b="1" dirty="0">
              <a:solidFill>
                <a:schemeClr val="tx1"/>
              </a:solidFill>
              <a:latin typeface="Times New Roman" pitchFamily="18" charset="0"/>
              <a:cs typeface="Times New Roman" pitchFamily="18" charset="0"/>
            </a:endParaRPr>
          </a:p>
        </p:txBody>
      </p:sp>
      <p:sp>
        <p:nvSpPr>
          <p:cNvPr id="11" name="Объект 10">
            <a:extLst>
              <a:ext uri="{FF2B5EF4-FFF2-40B4-BE49-F238E27FC236}">
                <a16:creationId xmlns:a16="http://schemas.microsoft.com/office/drawing/2014/main" xmlns="" id="{3A28D44E-C286-4269-B6C1-3D07BF0B6022}"/>
              </a:ext>
            </a:extLst>
          </p:cNvPr>
          <p:cNvSpPr>
            <a:spLocks noGrp="1"/>
          </p:cNvSpPr>
          <p:nvPr>
            <p:ph sz="half" idx="2"/>
          </p:nvPr>
        </p:nvSpPr>
        <p:spPr>
          <a:xfrm>
            <a:off x="4932040" y="1114632"/>
            <a:ext cx="4176464" cy="5410712"/>
          </a:xfrm>
          <a:prstGeom prst="rect">
            <a:avLst/>
          </a:prstGeom>
          <a:noFill/>
          <a:ln>
            <a:noFill/>
          </a:ln>
        </p:spPr>
        <p:txBody>
          <a:bodyPr wrap="square">
            <a:spAutoFit/>
          </a:bodyPr>
          <a:lstStyle/>
          <a:p>
            <a:pPr marL="285750" indent="-285750" algn="just">
              <a:buFont typeface="Wingdings" panose="05000000000000000000" pitchFamily="2" charset="2"/>
              <a:buChar char="ü"/>
            </a:pPr>
            <a:r>
              <a:rPr lang="ru-RU" sz="1600" dirty="0">
                <a:solidFill>
                  <a:schemeClr val="tx1"/>
                </a:solidFill>
                <a:latin typeface="Times New Roman" panose="02020603050405020304" pitchFamily="18" charset="0"/>
                <a:cs typeface="Times New Roman" panose="02020603050405020304" pitchFamily="18" charset="0"/>
              </a:rPr>
              <a:t>В целях </a:t>
            </a:r>
            <a:r>
              <a:rPr lang="ru-RU" sz="1600" dirty="0" smtClean="0">
                <a:solidFill>
                  <a:schemeClr val="tx1"/>
                </a:solidFill>
                <a:latin typeface="Times New Roman" panose="02020603050405020304" pitchFamily="18" charset="0"/>
                <a:cs typeface="Times New Roman" panose="02020603050405020304" pitchFamily="18" charset="0"/>
              </a:rPr>
              <a:t>АУСН </a:t>
            </a:r>
            <a:r>
              <a:rPr lang="ru-RU" sz="1600" dirty="0">
                <a:solidFill>
                  <a:schemeClr val="tx1"/>
                </a:solidFill>
                <a:latin typeface="Times New Roman" panose="02020603050405020304" pitchFamily="18" charset="0"/>
                <a:cs typeface="Times New Roman" panose="02020603050405020304" pitchFamily="18" charset="0"/>
              </a:rPr>
              <a:t>учитываются полученные доходы от реализации и внереализационные доходы </a:t>
            </a:r>
            <a:r>
              <a:rPr lang="en-US" sz="1600" dirty="0">
                <a:solidFill>
                  <a:schemeClr val="tx1"/>
                </a:solidFill>
                <a:latin typeface="Times New Roman" panose="02020603050405020304" pitchFamily="18" charset="0"/>
                <a:cs typeface="Times New Roman" panose="02020603050405020304" pitchFamily="18" charset="0"/>
              </a:rPr>
              <a:t> </a:t>
            </a:r>
            <a:r>
              <a:rPr lang="ru-RU" sz="1600" dirty="0" smtClean="0">
                <a:solidFill>
                  <a:schemeClr val="tx1"/>
                </a:solidFill>
                <a:latin typeface="Times New Roman" panose="02020603050405020304" pitchFamily="18" charset="0"/>
                <a:cs typeface="Times New Roman" panose="02020603050405020304" pitchFamily="18" charset="0"/>
              </a:rPr>
              <a:t>(п</a:t>
            </a:r>
            <a:r>
              <a:rPr lang="ru-RU" sz="1600" dirty="0">
                <a:solidFill>
                  <a:schemeClr val="tx1"/>
                </a:solidFill>
                <a:latin typeface="Times New Roman" panose="02020603050405020304" pitchFamily="18" charset="0"/>
                <a:cs typeface="Times New Roman" panose="02020603050405020304" pitchFamily="18" charset="0"/>
              </a:rPr>
              <a:t>. 1 и 2 ст. 248 НК РФ</a:t>
            </a:r>
            <a:r>
              <a:rPr lang="ru-RU" sz="1600" dirty="0" smtClean="0">
                <a:solidFill>
                  <a:schemeClr val="tx1"/>
                </a:solidFill>
                <a:latin typeface="Times New Roman" panose="02020603050405020304" pitchFamily="18" charset="0"/>
                <a:cs typeface="Times New Roman" panose="02020603050405020304" pitchFamily="18" charset="0"/>
              </a:rPr>
              <a:t>)</a:t>
            </a:r>
          </a:p>
          <a:p>
            <a:pPr marL="285750" indent="-285750" algn="just">
              <a:buFont typeface="Wingdings" panose="05000000000000000000" pitchFamily="2" charset="2"/>
              <a:buChar char="ü"/>
            </a:pPr>
            <a:r>
              <a:rPr lang="ru-RU" sz="1600" dirty="0" smtClean="0">
                <a:solidFill>
                  <a:schemeClr val="tx1"/>
                </a:solidFill>
                <a:latin typeface="Times New Roman" panose="02020603050405020304" pitchFamily="18" charset="0"/>
                <a:cs typeface="Times New Roman" panose="02020603050405020304" pitchFamily="18" charset="0"/>
              </a:rPr>
              <a:t>Кассовый </a:t>
            </a:r>
            <a:r>
              <a:rPr lang="ru-RU" sz="1600" dirty="0">
                <a:solidFill>
                  <a:schemeClr val="tx1"/>
                </a:solidFill>
                <a:latin typeface="Times New Roman" panose="02020603050405020304" pitchFamily="18" charset="0"/>
                <a:cs typeface="Times New Roman" panose="02020603050405020304" pitchFamily="18" charset="0"/>
              </a:rPr>
              <a:t>метод учета доходов и </a:t>
            </a:r>
            <a:r>
              <a:rPr lang="ru-RU" sz="1600" dirty="0" smtClean="0">
                <a:solidFill>
                  <a:schemeClr val="tx1"/>
                </a:solidFill>
                <a:latin typeface="Times New Roman" panose="02020603050405020304" pitchFamily="18" charset="0"/>
                <a:cs typeface="Times New Roman" panose="02020603050405020304" pitchFamily="18" charset="0"/>
              </a:rPr>
              <a:t>расходов</a:t>
            </a:r>
          </a:p>
          <a:p>
            <a:pPr marL="285750" indent="-285750" algn="just">
              <a:buFont typeface="Wingdings" panose="05000000000000000000" pitchFamily="2" charset="2"/>
              <a:buChar char="ü"/>
            </a:pPr>
            <a:r>
              <a:rPr lang="ru-RU" sz="1600" dirty="0" smtClean="0">
                <a:solidFill>
                  <a:schemeClr val="tx1"/>
                </a:solidFill>
                <a:latin typeface="Times New Roman" panose="02020603050405020304" pitchFamily="18" charset="0"/>
                <a:cs typeface="Times New Roman" panose="02020603050405020304" pitchFamily="18" charset="0"/>
              </a:rPr>
              <a:t>Не </a:t>
            </a:r>
            <a:r>
              <a:rPr lang="ru-RU" sz="1600" dirty="0">
                <a:solidFill>
                  <a:schemeClr val="tx1"/>
                </a:solidFill>
                <a:latin typeface="Times New Roman" panose="02020603050405020304" pitchFamily="18" charset="0"/>
                <a:cs typeface="Times New Roman" panose="02020603050405020304" pitchFamily="18" charset="0"/>
              </a:rPr>
              <a:t>учитываются доходы, указанные в ст. 251 НК </a:t>
            </a:r>
            <a:r>
              <a:rPr lang="ru-RU" sz="1600" dirty="0" smtClean="0">
                <a:solidFill>
                  <a:schemeClr val="tx1"/>
                </a:solidFill>
                <a:latin typeface="Times New Roman" panose="02020603050405020304" pitchFamily="18" charset="0"/>
                <a:cs typeface="Times New Roman" panose="02020603050405020304" pitchFamily="18" charset="0"/>
              </a:rPr>
              <a:t>РФ</a:t>
            </a:r>
          </a:p>
          <a:p>
            <a:pPr marL="285750" indent="-285750" algn="just">
              <a:buFont typeface="Wingdings" panose="05000000000000000000" pitchFamily="2" charset="2"/>
              <a:buChar char="ü"/>
            </a:pPr>
            <a:r>
              <a:rPr lang="ru-RU" sz="1600" dirty="0" smtClean="0">
                <a:solidFill>
                  <a:schemeClr val="tx1"/>
                </a:solidFill>
                <a:latin typeface="Times New Roman" panose="02020603050405020304" pitchFamily="18" charset="0"/>
                <a:cs typeface="Times New Roman" panose="02020603050405020304" pitchFamily="18" charset="0"/>
              </a:rPr>
              <a:t>Перечень </a:t>
            </a:r>
            <a:r>
              <a:rPr lang="ru-RU" sz="1600" dirty="0">
                <a:solidFill>
                  <a:schemeClr val="tx1"/>
                </a:solidFill>
                <a:latin typeface="Times New Roman" panose="02020603050405020304" pitchFamily="18" charset="0"/>
                <a:cs typeface="Times New Roman" panose="02020603050405020304" pitchFamily="18" charset="0"/>
              </a:rPr>
              <a:t>расходов является </a:t>
            </a:r>
            <a:r>
              <a:rPr lang="ru-RU" sz="1600" dirty="0" smtClean="0">
                <a:solidFill>
                  <a:schemeClr val="tx1"/>
                </a:solidFill>
                <a:latin typeface="Times New Roman" panose="02020603050405020304" pitchFamily="18" charset="0"/>
                <a:cs typeface="Times New Roman" panose="02020603050405020304" pitchFamily="18" charset="0"/>
              </a:rPr>
              <a:t>открытым</a:t>
            </a:r>
          </a:p>
          <a:p>
            <a:pPr marL="285750" indent="-285750" algn="just">
              <a:buFont typeface="Wingdings" panose="05000000000000000000" pitchFamily="2" charset="2"/>
              <a:buChar char="ü"/>
            </a:pPr>
            <a:r>
              <a:rPr lang="ru-RU" sz="1600" dirty="0" smtClean="0">
                <a:solidFill>
                  <a:schemeClr val="tx1"/>
                </a:solidFill>
                <a:latin typeface="Times New Roman" panose="02020603050405020304" pitchFamily="18" charset="0"/>
                <a:cs typeface="Times New Roman" panose="02020603050405020304" pitchFamily="18" charset="0"/>
              </a:rPr>
              <a:t>Расходы </a:t>
            </a:r>
            <a:r>
              <a:rPr lang="ru-RU" sz="1600" dirty="0">
                <a:solidFill>
                  <a:schemeClr val="tx1"/>
                </a:solidFill>
                <a:latin typeface="Times New Roman" panose="02020603050405020304" pitchFamily="18" charset="0"/>
                <a:cs typeface="Times New Roman" panose="02020603050405020304" pitchFamily="18" charset="0"/>
              </a:rPr>
              <a:t>должны быть </a:t>
            </a:r>
            <a:r>
              <a:rPr lang="ru-RU" sz="1600" dirty="0" smtClean="0">
                <a:solidFill>
                  <a:schemeClr val="tx1"/>
                </a:solidFill>
                <a:latin typeface="Times New Roman" panose="02020603050405020304" pitchFamily="18" charset="0"/>
                <a:cs typeface="Times New Roman" panose="02020603050405020304" pitchFamily="18" charset="0"/>
              </a:rPr>
              <a:t>обоснованы </a:t>
            </a:r>
            <a:r>
              <a:rPr lang="ru-RU" sz="1600" dirty="0">
                <a:solidFill>
                  <a:schemeClr val="tx1"/>
                </a:solidFill>
                <a:latin typeface="Times New Roman" panose="02020603050405020304" pitchFamily="18" charset="0"/>
                <a:cs typeface="Times New Roman" panose="02020603050405020304" pitchFamily="18" charset="0"/>
              </a:rPr>
              <a:t>и </a:t>
            </a:r>
            <a:r>
              <a:rPr lang="ru-RU" sz="1600" dirty="0" smtClean="0">
                <a:solidFill>
                  <a:schemeClr val="tx1"/>
                </a:solidFill>
                <a:latin typeface="Times New Roman" panose="02020603050405020304" pitchFamily="18" charset="0"/>
                <a:cs typeface="Times New Roman" panose="02020603050405020304" pitchFamily="18" charset="0"/>
              </a:rPr>
              <a:t>документально подтверждены</a:t>
            </a:r>
          </a:p>
          <a:p>
            <a:pPr marL="285750" indent="-285750" algn="just">
              <a:buFont typeface="Wingdings" panose="05000000000000000000" pitchFamily="2" charset="2"/>
              <a:buChar char="ü"/>
            </a:pPr>
            <a:r>
              <a:rPr lang="ru-RU" sz="1600" dirty="0" smtClean="0">
                <a:solidFill>
                  <a:schemeClr val="tx1"/>
                </a:solidFill>
                <a:latin typeface="Times New Roman" panose="02020603050405020304" pitchFamily="18" charset="0"/>
                <a:cs typeface="Times New Roman" panose="02020603050405020304" pitchFamily="18" charset="0"/>
              </a:rPr>
              <a:t>Установлен </a:t>
            </a:r>
            <a:r>
              <a:rPr lang="ru-RU" sz="1600" dirty="0">
                <a:solidFill>
                  <a:schemeClr val="tx1"/>
                </a:solidFill>
                <a:latin typeface="Times New Roman" panose="02020603050405020304" pitchFamily="18" charset="0"/>
                <a:cs typeface="Times New Roman" panose="02020603050405020304" pitchFamily="18" charset="0"/>
              </a:rPr>
              <a:t>перечень расходов, которые не могут быть учтены при определении налоговой </a:t>
            </a:r>
            <a:r>
              <a:rPr lang="ru-RU" sz="1600" dirty="0" smtClean="0">
                <a:solidFill>
                  <a:schemeClr val="tx1"/>
                </a:solidFill>
                <a:latin typeface="Times New Roman" panose="02020603050405020304" pitchFamily="18" charset="0"/>
                <a:cs typeface="Times New Roman" panose="02020603050405020304" pitchFamily="18" charset="0"/>
              </a:rPr>
              <a:t>базы</a:t>
            </a:r>
          </a:p>
          <a:p>
            <a:pPr marL="285750" indent="-285750" algn="just">
              <a:buFont typeface="Wingdings" panose="05000000000000000000" pitchFamily="2" charset="2"/>
              <a:buChar char="ü"/>
            </a:pPr>
            <a:r>
              <a:rPr lang="ru-RU" sz="1600" dirty="0" smtClean="0">
                <a:solidFill>
                  <a:schemeClr val="tx1"/>
                </a:solidFill>
                <a:latin typeface="Times New Roman" panose="02020603050405020304" pitchFamily="18" charset="0"/>
                <a:cs typeface="Times New Roman" panose="02020603050405020304" pitchFamily="18" charset="0"/>
              </a:rPr>
              <a:t>Расходы</a:t>
            </a:r>
            <a:r>
              <a:rPr lang="ru-RU" sz="1600" dirty="0">
                <a:solidFill>
                  <a:schemeClr val="tx1"/>
                </a:solidFill>
                <a:latin typeface="Times New Roman" panose="02020603050405020304" pitchFamily="18" charset="0"/>
                <a:cs typeface="Times New Roman" panose="02020603050405020304" pitchFamily="18" charset="0"/>
              </a:rPr>
              <a:t>, осуществленные в </a:t>
            </a:r>
            <a:r>
              <a:rPr lang="ru-RU" sz="1600" dirty="0" smtClean="0">
                <a:solidFill>
                  <a:schemeClr val="tx1"/>
                </a:solidFill>
                <a:latin typeface="Times New Roman" panose="02020603050405020304" pitchFamily="18" charset="0"/>
                <a:cs typeface="Times New Roman" panose="02020603050405020304" pitchFamily="18" charset="0"/>
              </a:rPr>
              <a:t>наличной </a:t>
            </a:r>
            <a:r>
              <a:rPr lang="ru-RU" sz="1600" dirty="0">
                <a:solidFill>
                  <a:schemeClr val="tx1"/>
                </a:solidFill>
                <a:latin typeface="Times New Roman" panose="02020603050405020304" pitchFamily="18" charset="0"/>
                <a:cs typeface="Times New Roman" panose="02020603050405020304" pitchFamily="18" charset="0"/>
              </a:rPr>
              <a:t>форме не учитываются при определении налоговой </a:t>
            </a:r>
            <a:r>
              <a:rPr lang="ru-RU" sz="1600" dirty="0" smtClean="0">
                <a:solidFill>
                  <a:schemeClr val="tx1"/>
                </a:solidFill>
                <a:latin typeface="Times New Roman" panose="02020603050405020304" pitchFamily="18" charset="0"/>
                <a:cs typeface="Times New Roman" panose="02020603050405020304" pitchFamily="18" charset="0"/>
              </a:rPr>
              <a:t>базы</a:t>
            </a:r>
          </a:p>
          <a:p>
            <a:pPr marL="285750" indent="-285750" algn="just">
              <a:buFont typeface="Wingdings" panose="05000000000000000000" pitchFamily="2" charset="2"/>
              <a:buChar char="ü"/>
            </a:pPr>
            <a:r>
              <a:rPr lang="ru-RU" sz="1600" dirty="0" smtClean="0">
                <a:solidFill>
                  <a:schemeClr val="tx1"/>
                </a:solidFill>
                <a:latin typeface="Times New Roman" panose="02020603050405020304" pitchFamily="18" charset="0"/>
                <a:cs typeface="Times New Roman" panose="02020603050405020304" pitchFamily="18" charset="0"/>
              </a:rPr>
              <a:t>В </a:t>
            </a:r>
            <a:r>
              <a:rPr lang="ru-RU" sz="1600" dirty="0">
                <a:solidFill>
                  <a:schemeClr val="tx1"/>
                </a:solidFill>
                <a:latin typeface="Times New Roman" panose="02020603050405020304" pitchFamily="18" charset="0"/>
                <a:cs typeface="Times New Roman" panose="02020603050405020304" pitchFamily="18" charset="0"/>
              </a:rPr>
              <a:t>отличии от УСН </a:t>
            </a:r>
            <a:r>
              <a:rPr lang="ru-RU" sz="1600" dirty="0" smtClean="0">
                <a:solidFill>
                  <a:schemeClr val="tx1"/>
                </a:solidFill>
                <a:latin typeface="Times New Roman" panose="02020603050405020304" pitchFamily="18" charset="0"/>
                <a:cs typeface="Times New Roman" panose="02020603050405020304" pitchFamily="18" charset="0"/>
              </a:rPr>
              <a:t>установлен </a:t>
            </a:r>
            <a:r>
              <a:rPr lang="ru-RU" sz="1600" dirty="0">
                <a:solidFill>
                  <a:schemeClr val="tx1"/>
                </a:solidFill>
                <a:latin typeface="Times New Roman" panose="02020603050405020304" pitchFamily="18" charset="0"/>
                <a:cs typeface="Times New Roman" panose="02020603050405020304" pitchFamily="18" charset="0"/>
              </a:rPr>
              <a:t>упрощенный порядок учета расходов (исключены </a:t>
            </a:r>
            <a:r>
              <a:rPr lang="ru-RU" sz="1600" dirty="0" smtClean="0">
                <a:solidFill>
                  <a:schemeClr val="tx1"/>
                </a:solidFill>
                <a:latin typeface="Times New Roman" panose="02020603050405020304" pitchFamily="18" charset="0"/>
                <a:cs typeface="Times New Roman" panose="02020603050405020304" pitchFamily="18" charset="0"/>
              </a:rPr>
              <a:t>особенности) </a:t>
            </a:r>
          </a:p>
          <a:p>
            <a:pPr algn="just"/>
            <a:endParaRPr lang="ru-RU" sz="16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36887183"/>
      </p:ext>
    </p:extLst>
  </p:cSld>
  <p:clrMapOvr>
    <a:masterClrMapping/>
  </p:clrMapOvr>
  <p:transition spd="slow">
    <p:wedg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chemeClr val="tx1"/>
                </a:solidFill>
                <a:latin typeface="Times New Roman" pitchFamily="18" charset="0"/>
                <a:cs typeface="Times New Roman" pitchFamily="18" charset="0"/>
              </a:rPr>
              <a:t>Порядок исчисления и уплаты налога</a:t>
            </a:r>
            <a:endParaRPr lang="ru-RU" dirty="0">
              <a:solidFill>
                <a:schemeClr val="tx1"/>
              </a:solidFill>
            </a:endParaRPr>
          </a:p>
        </p:txBody>
      </p:sp>
      <p:sp>
        <p:nvSpPr>
          <p:cNvPr id="4" name="Объект 3"/>
          <p:cNvSpPr>
            <a:spLocks noGrp="1"/>
          </p:cNvSpPr>
          <p:nvPr>
            <p:ph sz="quarter" idx="13"/>
          </p:nvPr>
        </p:nvSpPr>
        <p:spPr>
          <a:xfrm>
            <a:off x="-180528" y="1600200"/>
            <a:ext cx="5256584" cy="4781128"/>
          </a:xfrm>
        </p:spPr>
        <p:txBody>
          <a:bodyPr>
            <a:noAutofit/>
          </a:bodyPr>
          <a:lstStyle/>
          <a:p>
            <a:pPr indent="360000" algn="just">
              <a:spcAft>
                <a:spcPts val="300"/>
              </a:spcAft>
            </a:pPr>
            <a:r>
              <a:rPr lang="ru-RU" sz="1600" dirty="0">
                <a:solidFill>
                  <a:schemeClr val="tx1"/>
                </a:solidFill>
                <a:latin typeface="Times New Roman" panose="02020603050405020304" pitchFamily="18" charset="0"/>
                <a:cs typeface="Times New Roman" panose="02020603050405020304" pitchFamily="18" charset="0"/>
              </a:rPr>
              <a:t>Уполномоченные банки передают в налоговые органы информацию о доходах и расходах не позднее следующего дня после совершения операции </a:t>
            </a:r>
            <a:r>
              <a:rPr lang="ru-RU" sz="1600" dirty="0" smtClean="0">
                <a:solidFill>
                  <a:schemeClr val="tx1"/>
                </a:solidFill>
                <a:latin typeface="Times New Roman" panose="02020603050405020304" pitchFamily="18" charset="0"/>
                <a:cs typeface="Times New Roman" panose="02020603050405020304" pitchFamily="18" charset="0"/>
              </a:rPr>
              <a:t>            (</a:t>
            </a:r>
            <a:r>
              <a:rPr lang="ru-RU" sz="1600" dirty="0">
                <a:solidFill>
                  <a:schemeClr val="tx1"/>
                </a:solidFill>
                <a:latin typeface="Times New Roman" panose="02020603050405020304" pitchFamily="18" charset="0"/>
                <a:cs typeface="Times New Roman" panose="02020603050405020304" pitchFamily="18" charset="0"/>
              </a:rPr>
              <a:t>с разделением на учитываемые и </a:t>
            </a:r>
            <a:r>
              <a:rPr lang="ru-RU" sz="1600" dirty="0" smtClean="0">
                <a:solidFill>
                  <a:schemeClr val="tx1"/>
                </a:solidFill>
                <a:latin typeface="Times New Roman" panose="02020603050405020304" pitchFamily="18" charset="0"/>
                <a:cs typeface="Times New Roman" panose="02020603050405020304" pitchFamily="18" charset="0"/>
              </a:rPr>
              <a:t>не учитываемые</a:t>
            </a:r>
            <a:r>
              <a:rPr lang="ru-RU" sz="1600" dirty="0">
                <a:solidFill>
                  <a:schemeClr val="tx1"/>
                </a:solidFill>
                <a:latin typeface="Times New Roman" panose="02020603050405020304" pitchFamily="18" charset="0"/>
                <a:cs typeface="Times New Roman" panose="02020603050405020304" pitchFamily="18" charset="0"/>
              </a:rPr>
              <a:t>);</a:t>
            </a:r>
          </a:p>
          <a:p>
            <a:pPr indent="360000" algn="just">
              <a:spcAft>
                <a:spcPts val="300"/>
              </a:spcAft>
            </a:pPr>
            <a:r>
              <a:rPr lang="ru-RU" sz="1600" dirty="0">
                <a:solidFill>
                  <a:schemeClr val="tx1"/>
                </a:solidFill>
                <a:latin typeface="Times New Roman" panose="02020603050405020304" pitchFamily="18" charset="0"/>
                <a:cs typeface="Times New Roman" panose="02020603050405020304" pitchFamily="18" charset="0"/>
              </a:rPr>
              <a:t>Информация о доходах, полученных с применением ККТ, передается оператором фискальных данных АВТОМАТИЧЕСКИ;</a:t>
            </a:r>
          </a:p>
          <a:p>
            <a:pPr indent="360000" algn="just">
              <a:spcAft>
                <a:spcPts val="300"/>
              </a:spcAft>
            </a:pPr>
            <a:r>
              <a:rPr lang="ru-RU" sz="1600" dirty="0">
                <a:solidFill>
                  <a:schemeClr val="tx1"/>
                </a:solidFill>
                <a:latin typeface="Times New Roman" panose="02020603050405020304" pitchFamily="18" charset="0"/>
                <a:cs typeface="Times New Roman" panose="02020603050405020304" pitchFamily="18" charset="0"/>
              </a:rPr>
              <a:t>До 5 числа информация о доходах, полученных не через банки, либо ККТ, отражается налогоплательщиком САМОСТОЯТЕЛЬНО ЧЕРЕЗ ЛИЧНЫЙ КАБИНЕТ</a:t>
            </a:r>
          </a:p>
          <a:p>
            <a:pPr indent="360000" algn="just">
              <a:spcAft>
                <a:spcPts val="300"/>
              </a:spcAft>
            </a:pPr>
            <a:r>
              <a:rPr lang="ru-RU" sz="1600" dirty="0">
                <a:solidFill>
                  <a:schemeClr val="tx1"/>
                </a:solidFill>
                <a:latin typeface="Times New Roman" panose="02020603050405020304" pitchFamily="18" charset="0"/>
                <a:cs typeface="Times New Roman" panose="02020603050405020304" pitchFamily="18" charset="0"/>
              </a:rPr>
              <a:t>До 7 числа налогоплательщику представляется право скорректировать информацию (до 10 числа банк направляет корректировки); </a:t>
            </a:r>
          </a:p>
          <a:p>
            <a:pPr indent="360000" algn="just">
              <a:spcAft>
                <a:spcPts val="300"/>
              </a:spcAft>
            </a:pPr>
            <a:r>
              <a:rPr lang="ru-RU" sz="1600" dirty="0">
                <a:solidFill>
                  <a:schemeClr val="tx1"/>
                </a:solidFill>
                <a:latin typeface="Times New Roman" panose="02020603050405020304" pitchFamily="18" charset="0"/>
                <a:cs typeface="Times New Roman" panose="02020603050405020304" pitchFamily="18" charset="0"/>
              </a:rPr>
              <a:t>До 15 числа сумма налога выгружается в личный кабинет;</a:t>
            </a:r>
          </a:p>
          <a:p>
            <a:pPr indent="360000" algn="just">
              <a:spcAft>
                <a:spcPts val="300"/>
              </a:spcAft>
            </a:pPr>
            <a:r>
              <a:rPr lang="ru-RU" sz="1600" dirty="0">
                <a:solidFill>
                  <a:schemeClr val="tx1"/>
                </a:solidFill>
                <a:latin typeface="Times New Roman" panose="02020603050405020304" pitchFamily="18" charset="0"/>
                <a:cs typeface="Times New Roman" panose="02020603050405020304" pitchFamily="18" charset="0"/>
              </a:rPr>
              <a:t>До 25 числа налог должен быть ОПЛАЧЕН</a:t>
            </a:r>
          </a:p>
        </p:txBody>
      </p:sp>
      <p:sp>
        <p:nvSpPr>
          <p:cNvPr id="6" name="Скругленный прямоугольник 5"/>
          <p:cNvSpPr/>
          <p:nvPr/>
        </p:nvSpPr>
        <p:spPr>
          <a:xfrm>
            <a:off x="5220072" y="1689946"/>
            <a:ext cx="936104" cy="802950"/>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solidFill>
                <a:latin typeface="Times New Roman" pitchFamily="18" charset="0"/>
                <a:cs typeface="Times New Roman" pitchFamily="18" charset="0"/>
              </a:rPr>
              <a:t>До 5</a:t>
            </a:r>
          </a:p>
          <a:p>
            <a:pPr algn="ctr"/>
            <a:r>
              <a:rPr lang="ru-RU" dirty="0" smtClean="0">
                <a:solidFill>
                  <a:schemeClr val="tx1"/>
                </a:solidFill>
                <a:latin typeface="Times New Roman" pitchFamily="18" charset="0"/>
                <a:cs typeface="Times New Roman" pitchFamily="18" charset="0"/>
              </a:rPr>
              <a:t>числа</a:t>
            </a:r>
            <a:endParaRPr lang="ru-RU" dirty="0">
              <a:solidFill>
                <a:schemeClr val="tx1"/>
              </a:solidFill>
              <a:latin typeface="Times New Roman" pitchFamily="18" charset="0"/>
              <a:cs typeface="Times New Roman" pitchFamily="18" charset="0"/>
            </a:endParaRPr>
          </a:p>
        </p:txBody>
      </p:sp>
      <p:sp>
        <p:nvSpPr>
          <p:cNvPr id="10" name="Скругленный прямоугольник 9"/>
          <p:cNvSpPr/>
          <p:nvPr/>
        </p:nvSpPr>
        <p:spPr>
          <a:xfrm>
            <a:off x="5220072" y="2842074"/>
            <a:ext cx="936104" cy="802950"/>
          </a:xfrm>
          <a:prstGeom prst="round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solidFill>
                <a:latin typeface="Times New Roman" pitchFamily="18" charset="0"/>
                <a:cs typeface="Times New Roman" pitchFamily="18" charset="0"/>
              </a:rPr>
              <a:t>До 7</a:t>
            </a:r>
          </a:p>
          <a:p>
            <a:pPr algn="ctr"/>
            <a:r>
              <a:rPr lang="ru-RU" dirty="0" smtClean="0">
                <a:solidFill>
                  <a:schemeClr val="tx1"/>
                </a:solidFill>
                <a:latin typeface="Times New Roman" pitchFamily="18" charset="0"/>
                <a:cs typeface="Times New Roman" pitchFamily="18" charset="0"/>
              </a:rPr>
              <a:t>числа</a:t>
            </a:r>
            <a:endParaRPr lang="ru-RU" dirty="0">
              <a:solidFill>
                <a:schemeClr val="tx1"/>
              </a:solidFill>
              <a:latin typeface="Times New Roman" pitchFamily="18" charset="0"/>
              <a:cs typeface="Times New Roman" pitchFamily="18" charset="0"/>
            </a:endParaRPr>
          </a:p>
        </p:txBody>
      </p:sp>
      <p:sp>
        <p:nvSpPr>
          <p:cNvPr id="11" name="Скругленный прямоугольник 10"/>
          <p:cNvSpPr/>
          <p:nvPr/>
        </p:nvSpPr>
        <p:spPr>
          <a:xfrm>
            <a:off x="5220072" y="3994202"/>
            <a:ext cx="936104" cy="802950"/>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solidFill>
                <a:latin typeface="Times New Roman" pitchFamily="18" charset="0"/>
                <a:cs typeface="Times New Roman" pitchFamily="18" charset="0"/>
              </a:rPr>
              <a:t>До 15 числа</a:t>
            </a:r>
            <a:endParaRPr lang="ru-RU" dirty="0">
              <a:solidFill>
                <a:schemeClr val="tx1"/>
              </a:solidFill>
              <a:latin typeface="Times New Roman" pitchFamily="18" charset="0"/>
              <a:cs typeface="Times New Roman" pitchFamily="18" charset="0"/>
            </a:endParaRPr>
          </a:p>
        </p:txBody>
      </p:sp>
      <p:sp>
        <p:nvSpPr>
          <p:cNvPr id="12" name="Скругленный прямоугольник 11"/>
          <p:cNvSpPr/>
          <p:nvPr/>
        </p:nvSpPr>
        <p:spPr>
          <a:xfrm>
            <a:off x="5220072" y="5146330"/>
            <a:ext cx="936104" cy="802950"/>
          </a:xfrm>
          <a:prstGeom prst="roundRect">
            <a:avLst/>
          </a:prstGeom>
          <a:solidFill>
            <a:srgbClr val="F7F79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solidFill>
                <a:latin typeface="Times New Roman" pitchFamily="18" charset="0"/>
                <a:cs typeface="Times New Roman" pitchFamily="18" charset="0"/>
              </a:rPr>
              <a:t>До 25 числа</a:t>
            </a:r>
            <a:endParaRPr lang="ru-RU" dirty="0">
              <a:solidFill>
                <a:schemeClr val="tx1"/>
              </a:solidFill>
              <a:latin typeface="Times New Roman" pitchFamily="18" charset="0"/>
              <a:cs typeface="Times New Roman" pitchFamily="18" charset="0"/>
            </a:endParaRPr>
          </a:p>
        </p:txBody>
      </p:sp>
      <p:sp>
        <p:nvSpPr>
          <p:cNvPr id="13" name="Скругленный прямоугольник 12"/>
          <p:cNvSpPr/>
          <p:nvPr/>
        </p:nvSpPr>
        <p:spPr>
          <a:xfrm>
            <a:off x="6588224" y="1689946"/>
            <a:ext cx="2448272" cy="802950"/>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solidFill>
                  <a:schemeClr val="tx1"/>
                </a:solidFill>
              </a:rPr>
              <a:t>ФНС рассчитывает сумму налога</a:t>
            </a:r>
            <a:endParaRPr lang="ru-RU" sz="1600" dirty="0">
              <a:solidFill>
                <a:schemeClr val="tx1"/>
              </a:solidFill>
            </a:endParaRPr>
          </a:p>
        </p:txBody>
      </p:sp>
      <p:sp>
        <p:nvSpPr>
          <p:cNvPr id="14" name="Скругленный прямоугольник 13"/>
          <p:cNvSpPr/>
          <p:nvPr/>
        </p:nvSpPr>
        <p:spPr>
          <a:xfrm>
            <a:off x="6588224" y="2842074"/>
            <a:ext cx="2448272" cy="802950"/>
          </a:xfrm>
          <a:prstGeom prst="round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dirty="0" smtClean="0">
                <a:solidFill>
                  <a:schemeClr val="tx1"/>
                </a:solidFill>
              </a:rPr>
              <a:t>Налогоплательщик проверяет, подтверждает или корректирует данные</a:t>
            </a:r>
            <a:endParaRPr lang="ru-RU" sz="1400" dirty="0">
              <a:solidFill>
                <a:schemeClr val="tx1"/>
              </a:solidFill>
            </a:endParaRPr>
          </a:p>
        </p:txBody>
      </p:sp>
      <p:sp>
        <p:nvSpPr>
          <p:cNvPr id="15" name="Скругленный прямоугольник 14"/>
          <p:cNvSpPr/>
          <p:nvPr/>
        </p:nvSpPr>
        <p:spPr>
          <a:xfrm>
            <a:off x="6588224" y="3994202"/>
            <a:ext cx="2448272" cy="802950"/>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300" dirty="0" smtClean="0">
                <a:solidFill>
                  <a:schemeClr val="tx1"/>
                </a:solidFill>
              </a:rPr>
              <a:t>ФНС через личный кабинет информирует налогоплательщика о сумме налога</a:t>
            </a:r>
            <a:endParaRPr lang="ru-RU" sz="1300" dirty="0">
              <a:solidFill>
                <a:schemeClr val="tx1"/>
              </a:solidFill>
            </a:endParaRPr>
          </a:p>
        </p:txBody>
      </p:sp>
      <p:sp>
        <p:nvSpPr>
          <p:cNvPr id="16" name="Скругленный прямоугольник 15"/>
          <p:cNvSpPr/>
          <p:nvPr/>
        </p:nvSpPr>
        <p:spPr>
          <a:xfrm>
            <a:off x="6588224" y="5146330"/>
            <a:ext cx="2448272" cy="802950"/>
          </a:xfrm>
          <a:prstGeom prst="roundRect">
            <a:avLst/>
          </a:prstGeom>
          <a:solidFill>
            <a:srgbClr val="F7F79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solidFill>
                  <a:schemeClr val="tx1"/>
                </a:solidFill>
                <a:latin typeface="Times New Roman" pitchFamily="18" charset="0"/>
                <a:cs typeface="Times New Roman" pitchFamily="18" charset="0"/>
              </a:rPr>
              <a:t>Налогоплательщик уплачивает налог</a:t>
            </a:r>
            <a:endParaRPr lang="ru-RU" sz="160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3308576543"/>
      </p:ext>
    </p:extLst>
  </p:cSld>
  <p:clrMapOvr>
    <a:masterClrMapping/>
  </p:clrMapOvr>
  <p:transition spd="slow">
    <p:wedg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5" y="1412776"/>
            <a:ext cx="8352928" cy="18520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Заголовок 11"/>
          <p:cNvSpPr>
            <a:spLocks noGrp="1"/>
          </p:cNvSpPr>
          <p:nvPr>
            <p:ph type="ctrTitle"/>
          </p:nvPr>
        </p:nvSpPr>
        <p:spPr>
          <a:xfrm>
            <a:off x="118492" y="3284985"/>
            <a:ext cx="8990012" cy="2304255"/>
          </a:xfrm>
        </p:spPr>
        <p:txBody>
          <a:bodyPr/>
          <a:lstStyle/>
          <a:p>
            <a:pPr algn="l"/>
            <a:r>
              <a:rPr lang="ru-RU" sz="2400" dirty="0" smtClean="0">
                <a:solidFill>
                  <a:schemeClr val="tx1"/>
                </a:solidFill>
                <a:latin typeface="Times New Roman" pitchFamily="18" charset="0"/>
                <a:cs typeface="Times New Roman" pitchFamily="18" charset="0"/>
              </a:rPr>
              <a:t>На АУСН «Доходы-Расходы» еще есть минимальный налог - 3% от всех доходов. Его платят в одном из трех случаев:</a:t>
            </a:r>
            <a:br>
              <a:rPr lang="ru-RU" sz="2400" dirty="0" smtClean="0">
                <a:solidFill>
                  <a:schemeClr val="tx1"/>
                </a:solidFill>
                <a:latin typeface="Times New Roman" pitchFamily="18" charset="0"/>
                <a:cs typeface="Times New Roman" pitchFamily="18" charset="0"/>
              </a:rPr>
            </a:br>
            <a:r>
              <a:rPr lang="ru-RU" sz="2400" dirty="0" smtClean="0">
                <a:solidFill>
                  <a:schemeClr val="tx1"/>
                </a:solidFill>
                <a:effectLst/>
                <a:latin typeface="Times New Roman" pitchFamily="18" charset="0"/>
                <a:cs typeface="Times New Roman" pitchFamily="18" charset="0"/>
              </a:rPr>
              <a:t>1. расходы превысили доходы;</a:t>
            </a:r>
            <a:br>
              <a:rPr lang="ru-RU" sz="2400" dirty="0" smtClean="0">
                <a:solidFill>
                  <a:schemeClr val="tx1"/>
                </a:solidFill>
                <a:effectLst/>
                <a:latin typeface="Times New Roman" pitchFamily="18" charset="0"/>
                <a:cs typeface="Times New Roman" pitchFamily="18" charset="0"/>
              </a:rPr>
            </a:br>
            <a:r>
              <a:rPr lang="ru-RU" sz="2400" dirty="0" smtClean="0">
                <a:solidFill>
                  <a:schemeClr val="tx1"/>
                </a:solidFill>
                <a:effectLst/>
                <a:latin typeface="Times New Roman" pitchFamily="18" charset="0"/>
                <a:cs typeface="Times New Roman" pitchFamily="18" charset="0"/>
              </a:rPr>
              <a:t>2. доход равен нулю;</a:t>
            </a:r>
            <a:br>
              <a:rPr lang="ru-RU" sz="2400" dirty="0" smtClean="0">
                <a:solidFill>
                  <a:schemeClr val="tx1"/>
                </a:solidFill>
                <a:effectLst/>
                <a:latin typeface="Times New Roman" pitchFamily="18" charset="0"/>
                <a:cs typeface="Times New Roman" pitchFamily="18" charset="0"/>
              </a:rPr>
            </a:br>
            <a:r>
              <a:rPr lang="ru-RU" sz="2400" dirty="0" smtClean="0">
                <a:solidFill>
                  <a:schemeClr val="tx1"/>
                </a:solidFill>
                <a:effectLst/>
                <a:latin typeface="Times New Roman" pitchFamily="18" charset="0"/>
                <a:cs typeface="Times New Roman" pitchFamily="18" charset="0"/>
              </a:rPr>
              <a:t>3. налог, рассчитанный по ставке 20%, оказался меньше минимального налога.</a:t>
            </a:r>
            <a:endParaRPr lang="ru-RU" sz="2400" dirty="0">
              <a:solidFill>
                <a:schemeClr val="tx1"/>
              </a:solidFill>
              <a:effectLst/>
              <a:latin typeface="Times New Roman" pitchFamily="18" charset="0"/>
              <a:cs typeface="Times New Roman" pitchFamily="18" charset="0"/>
            </a:endParaRPr>
          </a:p>
        </p:txBody>
      </p:sp>
      <p:sp>
        <p:nvSpPr>
          <p:cNvPr id="3" name="Подзаголовок 2"/>
          <p:cNvSpPr>
            <a:spLocks noGrp="1"/>
          </p:cNvSpPr>
          <p:nvPr>
            <p:ph type="subTitle" idx="1"/>
          </p:nvPr>
        </p:nvSpPr>
        <p:spPr>
          <a:xfrm>
            <a:off x="611560" y="116632"/>
            <a:ext cx="7776864" cy="1219200"/>
          </a:xfrm>
          <a:ln w="28575">
            <a:solidFill>
              <a:schemeClr val="accent1"/>
            </a:solidFill>
          </a:ln>
        </p:spPr>
        <p:txBody>
          <a:bodyPr>
            <a:noAutofit/>
          </a:bodyPr>
          <a:lstStyle/>
          <a:p>
            <a:r>
              <a:rPr lang="ru-RU" sz="5400" b="1"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Какая ставка по АУСН</a:t>
            </a:r>
            <a:endParaRPr lang="ru-RU" sz="5400" b="1" dirty="0">
              <a:solidFill>
                <a:schemeClr val="tx1"/>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4" name="Заголовок 11"/>
          <p:cNvSpPr txBox="1">
            <a:spLocks/>
          </p:cNvSpPr>
          <p:nvPr/>
        </p:nvSpPr>
        <p:spPr>
          <a:xfrm>
            <a:off x="107504" y="5445224"/>
            <a:ext cx="8918004" cy="1296144"/>
          </a:xfrm>
          <a:prstGeom prst="rect">
            <a:avLst/>
          </a:prstGeom>
        </p:spPr>
        <p:txBody>
          <a:bodyPr vert="horz" lIns="91440" tIns="45720" rIns="91440" bIns="45720" rtlCol="0" anchor="b">
            <a:noAutofit/>
          </a:bodyPr>
          <a:lstStyle>
            <a:lvl1pPr algn="ctr" defTabSz="914400" rtl="0" eaLnBrk="1" latinLnBrk="0" hangingPunct="1">
              <a:lnSpc>
                <a:spcPct val="100000"/>
              </a:lnSpc>
              <a:spcBef>
                <a:spcPct val="0"/>
              </a:spcBef>
              <a:buNone/>
              <a:defRPr sz="8000" kern="1200">
                <a:solidFill>
                  <a:schemeClr val="tx2"/>
                </a:solidFill>
                <a:effectLst>
                  <a:outerShdw blurRad="63500" dist="38100" dir="5400000" algn="t" rotWithShape="0">
                    <a:prstClr val="black">
                      <a:alpha val="25000"/>
                    </a:prstClr>
                  </a:outerShdw>
                </a:effectLst>
                <a:latin typeface="+mn-lt"/>
                <a:ea typeface="+mj-ea"/>
                <a:cs typeface="+mj-cs"/>
              </a:defRPr>
            </a:lvl1pPr>
          </a:lstStyle>
          <a:p>
            <a:r>
              <a:rPr lang="ru-RU" sz="2400" dirty="0" smtClean="0">
                <a:solidFill>
                  <a:schemeClr val="tx1"/>
                </a:solidFill>
                <a:effectLst/>
                <a:latin typeface="Times New Roman" pitchFamily="18" charset="0"/>
                <a:cs typeface="Times New Roman" pitchFamily="18" charset="0"/>
              </a:rPr>
              <a:t>Доходы и расходы учитываются на дату поступления или списания денег на счет или со счета. При использовании ККТ - на дату пробития чека.</a:t>
            </a:r>
            <a:endParaRPr lang="ru-RU" sz="2400" dirty="0">
              <a:solidFill>
                <a:schemeClr val="tx1"/>
              </a:solidFill>
              <a:effectLst/>
              <a:latin typeface="Times New Roman" pitchFamily="18" charset="0"/>
              <a:cs typeface="Times New Roman" pitchFamily="18" charset="0"/>
            </a:endParaRPr>
          </a:p>
        </p:txBody>
      </p:sp>
    </p:spTree>
    <p:extLst>
      <p:ext uri="{BB962C8B-B14F-4D97-AF65-F5344CB8AC3E}">
        <p14:creationId xmlns:p14="http://schemas.microsoft.com/office/powerpoint/2010/main" val="284569400"/>
      </p:ext>
    </p:extLst>
  </p:cSld>
  <p:clrMapOvr>
    <a:masterClrMapping/>
  </p:clrMapOvr>
  <p:transition spd="slow">
    <p:wedg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half" idx="2"/>
          </p:nvPr>
        </p:nvSpPr>
        <p:spPr>
          <a:xfrm>
            <a:off x="5508104" y="2924944"/>
            <a:ext cx="3384376" cy="2952328"/>
          </a:xfrm>
          <a:ln>
            <a:solidFill>
              <a:schemeClr val="accent3">
                <a:lumMod val="75000"/>
              </a:schemeClr>
            </a:solidFill>
          </a:ln>
        </p:spPr>
        <p:txBody>
          <a:bodyPr>
            <a:normAutofit fontScale="92500" lnSpcReduction="10000"/>
          </a:bodyPr>
          <a:lstStyle/>
          <a:p>
            <a:r>
              <a:rPr lang="ru-RU" sz="1800" dirty="0" smtClean="0">
                <a:solidFill>
                  <a:schemeClr val="tx1"/>
                </a:solidFill>
                <a:latin typeface="Times New Roman" pitchFamily="18" charset="0"/>
                <a:cs typeface="Times New Roman" pitchFamily="18" charset="0"/>
              </a:rPr>
              <a:t>Общий суммарный доход =    25 451 112</a:t>
            </a:r>
          </a:p>
          <a:p>
            <a:r>
              <a:rPr lang="ru-RU" sz="1800" dirty="0" smtClean="0">
                <a:solidFill>
                  <a:schemeClr val="tx1"/>
                </a:solidFill>
                <a:latin typeface="Times New Roman" pitchFamily="18" charset="0"/>
                <a:cs typeface="Times New Roman" pitchFamily="18" charset="0"/>
              </a:rPr>
              <a:t>Общий рассчитанный  налог = 3 126 177</a:t>
            </a:r>
          </a:p>
          <a:p>
            <a:r>
              <a:rPr lang="ru-RU" sz="1800" dirty="0" smtClean="0">
                <a:solidFill>
                  <a:schemeClr val="tx1"/>
                </a:solidFill>
                <a:latin typeface="Times New Roman" pitchFamily="18" charset="0"/>
                <a:cs typeface="Times New Roman" pitchFamily="18" charset="0"/>
              </a:rPr>
              <a:t>Сумма уплаченного налога = 28 360</a:t>
            </a:r>
          </a:p>
          <a:p>
            <a:r>
              <a:rPr lang="ru-RU" sz="1800" dirty="0" smtClean="0">
                <a:solidFill>
                  <a:schemeClr val="tx1"/>
                </a:solidFill>
                <a:latin typeface="Times New Roman" pitchFamily="18" charset="0"/>
                <a:cs typeface="Times New Roman" pitchFamily="18" charset="0"/>
              </a:rPr>
              <a:t>Общее количество банковских   операций = 2 153</a:t>
            </a:r>
          </a:p>
          <a:p>
            <a:r>
              <a:rPr lang="ru-RU" sz="1800" dirty="0" smtClean="0">
                <a:solidFill>
                  <a:schemeClr val="tx1"/>
                </a:solidFill>
                <a:latin typeface="Times New Roman" pitchFamily="18" charset="0"/>
                <a:cs typeface="Times New Roman" pitchFamily="18" charset="0"/>
              </a:rPr>
              <a:t>Всего снято с учета = 2 НП (по нарушениям </a:t>
            </a:r>
            <a:r>
              <a:rPr lang="ru-RU" sz="1800" dirty="0" err="1" smtClean="0">
                <a:solidFill>
                  <a:schemeClr val="tx1"/>
                </a:solidFill>
                <a:latin typeface="Times New Roman" pitchFamily="18" charset="0"/>
                <a:cs typeface="Times New Roman" pitchFamily="18" charset="0"/>
              </a:rPr>
              <a:t>АвтоУСН</a:t>
            </a:r>
            <a:r>
              <a:rPr lang="ru-RU" sz="1800" dirty="0" smtClean="0">
                <a:solidFill>
                  <a:schemeClr val="tx1"/>
                </a:solidFill>
                <a:latin typeface="Times New Roman" pitchFamily="18" charset="0"/>
                <a:cs typeface="Times New Roman" pitchFamily="18" charset="0"/>
              </a:rPr>
              <a:t>)</a:t>
            </a:r>
          </a:p>
          <a:p>
            <a:r>
              <a:rPr lang="ru-RU" sz="1800" dirty="0" smtClean="0">
                <a:solidFill>
                  <a:schemeClr val="tx1"/>
                </a:solidFill>
                <a:latin typeface="Times New Roman" pitchFamily="18" charset="0"/>
                <a:cs typeface="Times New Roman" pitchFamily="18" charset="0"/>
              </a:rPr>
              <a:t> </a:t>
            </a:r>
          </a:p>
          <a:p>
            <a:endParaRPr lang="ru-RU" sz="1800" dirty="0">
              <a:solidFill>
                <a:schemeClr val="tx1"/>
              </a:solidFill>
              <a:latin typeface="Times New Roman" pitchFamily="18" charset="0"/>
              <a:cs typeface="Times New Roman" pitchFamily="18" charset="0"/>
            </a:endParaRPr>
          </a:p>
        </p:txBody>
      </p:sp>
      <p:sp>
        <p:nvSpPr>
          <p:cNvPr id="4" name="Объект 3"/>
          <p:cNvSpPr>
            <a:spLocks noGrp="1"/>
          </p:cNvSpPr>
          <p:nvPr>
            <p:ph sz="quarter" idx="13"/>
          </p:nvPr>
        </p:nvSpPr>
        <p:spPr>
          <a:xfrm>
            <a:off x="1259632" y="3356992"/>
            <a:ext cx="2880320" cy="1944216"/>
          </a:xfrm>
          <a:ln>
            <a:solidFill>
              <a:schemeClr val="accent3">
                <a:lumMod val="75000"/>
              </a:schemeClr>
            </a:solidFill>
          </a:ln>
        </p:spPr>
        <p:txBody>
          <a:bodyPr>
            <a:normAutofit lnSpcReduction="10000"/>
          </a:bodyPr>
          <a:lstStyle/>
          <a:p>
            <a:pPr marL="0" indent="0">
              <a:buNone/>
            </a:pPr>
            <a:r>
              <a:rPr lang="ru-RU" sz="1800" dirty="0" smtClean="0">
                <a:solidFill>
                  <a:schemeClr val="tx1"/>
                </a:solidFill>
                <a:latin typeface="Times New Roman" pitchFamily="18" charset="0"/>
                <a:cs typeface="Times New Roman" pitchFamily="18" charset="0"/>
              </a:rPr>
              <a:t>ТОП – 5 Банков по выручке:</a:t>
            </a:r>
          </a:p>
          <a:p>
            <a:pPr>
              <a:buFontTx/>
              <a:buChar char="-"/>
            </a:pPr>
            <a:r>
              <a:rPr lang="ru-RU" sz="1800" dirty="0" smtClean="0">
                <a:solidFill>
                  <a:schemeClr val="tx1"/>
                </a:solidFill>
                <a:latin typeface="Times New Roman" pitchFamily="18" charset="0"/>
                <a:cs typeface="Times New Roman" pitchFamily="18" charset="0"/>
              </a:rPr>
              <a:t>ВТБ 17 490 113</a:t>
            </a:r>
          </a:p>
          <a:p>
            <a:pPr>
              <a:buFontTx/>
              <a:buChar char="-"/>
            </a:pPr>
            <a:r>
              <a:rPr lang="ru-RU" sz="1800" dirty="0" smtClean="0">
                <a:solidFill>
                  <a:schemeClr val="tx1"/>
                </a:solidFill>
                <a:latin typeface="Times New Roman" pitchFamily="18" charset="0"/>
                <a:cs typeface="Times New Roman" pitchFamily="18" charset="0"/>
              </a:rPr>
              <a:t>Т-Банк 4 328 999</a:t>
            </a:r>
          </a:p>
          <a:p>
            <a:pPr>
              <a:buFontTx/>
              <a:buChar char="-"/>
            </a:pPr>
            <a:r>
              <a:rPr lang="ru-RU" sz="1800" dirty="0" err="1" smtClean="0">
                <a:solidFill>
                  <a:schemeClr val="tx1"/>
                </a:solidFill>
                <a:latin typeface="Times New Roman" pitchFamily="18" charset="0"/>
                <a:cs typeface="Times New Roman" pitchFamily="18" charset="0"/>
              </a:rPr>
              <a:t>Сбер</a:t>
            </a:r>
            <a:r>
              <a:rPr lang="ru-RU" sz="1800" dirty="0" smtClean="0">
                <a:solidFill>
                  <a:schemeClr val="tx1"/>
                </a:solidFill>
                <a:latin typeface="Times New Roman" pitchFamily="18" charset="0"/>
                <a:cs typeface="Times New Roman" pitchFamily="18" charset="0"/>
              </a:rPr>
              <a:t> 1 285 263</a:t>
            </a:r>
          </a:p>
          <a:p>
            <a:pPr>
              <a:buFontTx/>
              <a:buChar char="-"/>
            </a:pPr>
            <a:r>
              <a:rPr lang="ru-RU" sz="1800" dirty="0" smtClean="0">
                <a:solidFill>
                  <a:schemeClr val="tx1"/>
                </a:solidFill>
                <a:latin typeface="Times New Roman" pitchFamily="18" charset="0"/>
                <a:cs typeface="Times New Roman" pitchFamily="18" charset="0"/>
              </a:rPr>
              <a:t>Альфа банк 1 206 744</a:t>
            </a:r>
            <a:endParaRPr lang="ru-RU" sz="1800" dirty="0">
              <a:solidFill>
                <a:schemeClr val="tx1"/>
              </a:solidFill>
              <a:latin typeface="Times New Roman" pitchFamily="18" charset="0"/>
              <a:cs typeface="Times New Roman" pitchFamily="18" charset="0"/>
            </a:endParaRPr>
          </a:p>
        </p:txBody>
      </p:sp>
      <p:sp>
        <p:nvSpPr>
          <p:cNvPr id="6" name="Заголовок 5"/>
          <p:cNvSpPr>
            <a:spLocks noGrp="1"/>
          </p:cNvSpPr>
          <p:nvPr>
            <p:ph type="title"/>
          </p:nvPr>
        </p:nvSpPr>
        <p:spPr>
          <a:xfrm>
            <a:off x="611560" y="260648"/>
            <a:ext cx="8229600" cy="957808"/>
          </a:xfrm>
        </p:spPr>
        <p:txBody>
          <a:bodyPr/>
          <a:lstStyle/>
          <a:p>
            <a:pPr>
              <a:lnSpc>
                <a:spcPct val="100000"/>
              </a:lnSpc>
            </a:pPr>
            <a:r>
              <a:rPr lang="ru-RU" sz="3200" b="1" dirty="0" smtClean="0">
                <a:solidFill>
                  <a:schemeClr val="tx1"/>
                </a:solidFill>
              </a:rPr>
              <a:t>Переход на АУСН в ХМАО-Югре </a:t>
            </a:r>
            <a:r>
              <a:rPr lang="ru-RU" sz="3200" b="1" dirty="0" smtClean="0">
                <a:solidFill>
                  <a:schemeClr val="tx1"/>
                </a:solidFill>
              </a:rPr>
              <a:t/>
            </a:r>
            <a:br>
              <a:rPr lang="ru-RU" sz="3200" b="1" dirty="0" smtClean="0">
                <a:solidFill>
                  <a:schemeClr val="tx1"/>
                </a:solidFill>
              </a:rPr>
            </a:br>
            <a:r>
              <a:rPr lang="ru-RU" sz="3200" b="1" dirty="0" smtClean="0"/>
              <a:t>на 25.02.2025:</a:t>
            </a:r>
            <a:endParaRPr lang="ru-RU" sz="3200" b="1" dirty="0"/>
          </a:p>
        </p:txBody>
      </p:sp>
      <p:sp>
        <p:nvSpPr>
          <p:cNvPr id="5" name="Объект 3"/>
          <p:cNvSpPr txBox="1">
            <a:spLocks/>
          </p:cNvSpPr>
          <p:nvPr/>
        </p:nvSpPr>
        <p:spPr>
          <a:xfrm>
            <a:off x="3390528" y="1520788"/>
            <a:ext cx="2448272" cy="1692188"/>
          </a:xfrm>
          <a:prstGeom prst="rect">
            <a:avLst/>
          </a:prstGeom>
          <a:ln>
            <a:solidFill>
              <a:schemeClr val="accent3">
                <a:lumMod val="75000"/>
              </a:schemeClr>
            </a:solidFill>
          </a:ln>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pPr marL="0" indent="0">
              <a:buNone/>
            </a:pPr>
            <a:r>
              <a:rPr lang="ru-RU" sz="1800" dirty="0">
                <a:solidFill>
                  <a:schemeClr val="tx1"/>
                </a:solidFill>
                <a:latin typeface="Times New Roman" pitchFamily="18" charset="0"/>
                <a:cs typeface="Times New Roman" pitchFamily="18" charset="0"/>
              </a:rPr>
              <a:t>Количество </a:t>
            </a:r>
            <a:r>
              <a:rPr lang="ru-RU" sz="1800" dirty="0" smtClean="0">
                <a:solidFill>
                  <a:schemeClr val="tx1"/>
                </a:solidFill>
                <a:latin typeface="Times New Roman" pitchFamily="18" charset="0"/>
                <a:cs typeface="Times New Roman" pitchFamily="18" charset="0"/>
              </a:rPr>
              <a:t> </a:t>
            </a:r>
            <a:r>
              <a:rPr lang="ru-RU" sz="1800" dirty="0">
                <a:solidFill>
                  <a:schemeClr val="tx1"/>
                </a:solidFill>
                <a:latin typeface="Times New Roman" pitchFamily="18" charset="0"/>
                <a:cs typeface="Times New Roman" pitchFamily="18" charset="0"/>
              </a:rPr>
              <a:t>НП на объекте </a:t>
            </a:r>
            <a:r>
              <a:rPr lang="ru-RU" sz="1800" dirty="0" smtClean="0">
                <a:solidFill>
                  <a:schemeClr val="tx1"/>
                </a:solidFill>
                <a:latin typeface="Times New Roman" pitchFamily="18" charset="0"/>
                <a:cs typeface="Times New Roman" pitchFamily="18" charset="0"/>
              </a:rPr>
              <a:t>«Доходы» = 68</a:t>
            </a:r>
          </a:p>
          <a:p>
            <a:pPr marL="0" indent="0">
              <a:buNone/>
            </a:pPr>
            <a:r>
              <a:rPr lang="ru-RU" sz="1800" dirty="0" smtClean="0">
                <a:solidFill>
                  <a:schemeClr val="tx1"/>
                </a:solidFill>
                <a:latin typeface="Times New Roman" pitchFamily="18" charset="0"/>
                <a:cs typeface="Times New Roman" pitchFamily="18" charset="0"/>
              </a:rPr>
              <a:t>Количество  </a:t>
            </a:r>
            <a:r>
              <a:rPr lang="ru-RU" sz="1800" dirty="0">
                <a:solidFill>
                  <a:schemeClr val="tx1"/>
                </a:solidFill>
                <a:latin typeface="Times New Roman" pitchFamily="18" charset="0"/>
                <a:cs typeface="Times New Roman" pitchFamily="18" charset="0"/>
              </a:rPr>
              <a:t>НП на объекте «</a:t>
            </a:r>
            <a:r>
              <a:rPr lang="ru-RU" sz="1800" dirty="0" smtClean="0">
                <a:solidFill>
                  <a:schemeClr val="tx1"/>
                </a:solidFill>
                <a:latin typeface="Times New Roman" pitchFamily="18" charset="0"/>
                <a:cs typeface="Times New Roman" pitchFamily="18" charset="0"/>
              </a:rPr>
              <a:t>Доходы-Расходы» = 16</a:t>
            </a:r>
            <a:endParaRPr lang="ru-RU" sz="1800" dirty="0">
              <a:solidFill>
                <a:schemeClr val="tx1"/>
              </a:solidFill>
              <a:latin typeface="Times New Roman" pitchFamily="18" charset="0"/>
              <a:cs typeface="Times New Roman" pitchFamily="18" charset="0"/>
            </a:endParaRPr>
          </a:p>
          <a:p>
            <a:pPr marL="0" indent="0">
              <a:buNone/>
            </a:pPr>
            <a:endParaRPr lang="ru-RU" sz="1800" dirty="0">
              <a:solidFill>
                <a:schemeClr val="tx1"/>
              </a:solidFill>
              <a:latin typeface="Times New Roman" pitchFamily="18" charset="0"/>
              <a:cs typeface="Times New Roman" pitchFamily="18" charset="0"/>
            </a:endParaRPr>
          </a:p>
        </p:txBody>
      </p:sp>
      <p:sp>
        <p:nvSpPr>
          <p:cNvPr id="2" name="Прямоугольник 1"/>
          <p:cNvSpPr/>
          <p:nvPr/>
        </p:nvSpPr>
        <p:spPr>
          <a:xfrm>
            <a:off x="2843808" y="5445224"/>
            <a:ext cx="2978100" cy="1200329"/>
          </a:xfrm>
          <a:prstGeom prst="rect">
            <a:avLst/>
          </a:prstGeom>
          <a:ln>
            <a:solidFill>
              <a:schemeClr val="accent3">
                <a:lumMod val="75000"/>
              </a:schemeClr>
            </a:solidFill>
          </a:ln>
        </p:spPr>
        <p:txBody>
          <a:bodyPr wrap="square">
            <a:spAutoFit/>
          </a:bodyPr>
          <a:lstStyle/>
          <a:p>
            <a:r>
              <a:rPr lang="ru-RU" dirty="0" smtClean="0">
                <a:latin typeface="Times New Roman" pitchFamily="18" charset="0"/>
                <a:cs typeface="Times New Roman" pitchFamily="18" charset="0"/>
              </a:rPr>
              <a:t>Количество действующих НП на АУСН:</a:t>
            </a:r>
          </a:p>
          <a:p>
            <a:pPr marL="285750" indent="-285750">
              <a:buFontTx/>
              <a:buChar char="-"/>
            </a:pPr>
            <a:r>
              <a:rPr lang="ru-RU" dirty="0" smtClean="0">
                <a:latin typeface="Times New Roman" pitchFamily="18" charset="0"/>
                <a:cs typeface="Times New Roman" pitchFamily="18" charset="0"/>
              </a:rPr>
              <a:t>ИП 73</a:t>
            </a:r>
          </a:p>
          <a:p>
            <a:pPr marL="285750" indent="-285750">
              <a:buFontTx/>
              <a:buChar char="-"/>
            </a:pPr>
            <a:r>
              <a:rPr lang="ru-RU" dirty="0" smtClean="0">
                <a:latin typeface="Times New Roman" pitchFamily="18" charset="0"/>
                <a:cs typeface="Times New Roman" pitchFamily="18" charset="0"/>
              </a:rPr>
              <a:t>ЮЛ 11</a:t>
            </a:r>
            <a:endParaRPr lang="ru-RU" dirty="0">
              <a:latin typeface="Times New Roman" pitchFamily="18" charset="0"/>
              <a:cs typeface="Times New Roman" pitchFamily="18" charset="0"/>
            </a:endParaRPr>
          </a:p>
        </p:txBody>
      </p:sp>
      <p:sp>
        <p:nvSpPr>
          <p:cNvPr id="7" name="Заголовок 5"/>
          <p:cNvSpPr txBox="1">
            <a:spLocks/>
          </p:cNvSpPr>
          <p:nvPr/>
        </p:nvSpPr>
        <p:spPr>
          <a:xfrm>
            <a:off x="107504" y="1017340"/>
            <a:ext cx="3067000" cy="1835596"/>
          </a:xfrm>
          <a:prstGeom prst="rect">
            <a:avLst/>
          </a:prstGeom>
        </p:spPr>
        <p:txBody>
          <a:bodyPr vert="horz" lIns="91440" tIns="45720" rIns="91440" bIns="45720" rtlCol="0" anchor="b">
            <a:noAutofit/>
          </a:bodyPr>
          <a:lst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a:lstStyle>
          <a:p>
            <a:pPr>
              <a:lnSpc>
                <a:spcPct val="100000"/>
              </a:lnSpc>
            </a:pPr>
            <a:r>
              <a:rPr lang="ru-RU" sz="2400" dirty="0" smtClean="0">
                <a:solidFill>
                  <a:schemeClr val="tx1"/>
                </a:solidFill>
                <a:latin typeface="Times New Roman" pitchFamily="18" charset="0"/>
                <a:cs typeface="Times New Roman" pitchFamily="18" charset="0"/>
              </a:rPr>
              <a:t>По данным внутренних ресурсов, получены следующие данные:</a:t>
            </a:r>
            <a:endParaRPr lang="ru-RU" sz="240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1150055157"/>
      </p:ext>
    </p:extLst>
  </p:cSld>
  <p:clrMapOvr>
    <a:masterClrMapping/>
  </p:clrMapOvr>
  <p:transition spd="slow">
    <p:wedg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8520" y="-99392"/>
            <a:ext cx="9577064" cy="835496"/>
          </a:xfrm>
        </p:spPr>
        <p:txBody>
          <a:bodyPr/>
          <a:lstStyle/>
          <a:p>
            <a:r>
              <a:rPr lang="ru-RU" sz="4400" dirty="0" smtClean="0"/>
              <a:t>Сравнительные характеристики</a:t>
            </a:r>
            <a:endParaRPr lang="ru-RU" sz="4400" dirty="0"/>
          </a:p>
        </p:txBody>
      </p:sp>
      <p:graphicFrame>
        <p:nvGraphicFramePr>
          <p:cNvPr id="5" name="Объект 4"/>
          <p:cNvGraphicFramePr>
            <a:graphicFrameLocks noGrp="1"/>
          </p:cNvGraphicFramePr>
          <p:nvPr>
            <p:ph sz="quarter" idx="13"/>
            <p:extLst>
              <p:ext uri="{D42A27DB-BD31-4B8C-83A1-F6EECF244321}">
                <p14:modId xmlns:p14="http://schemas.microsoft.com/office/powerpoint/2010/main" val="2535536669"/>
              </p:ext>
            </p:extLst>
          </p:nvPr>
        </p:nvGraphicFramePr>
        <p:xfrm>
          <a:off x="107504" y="692696"/>
          <a:ext cx="8856984" cy="6050844"/>
        </p:xfrm>
        <a:graphic>
          <a:graphicData uri="http://schemas.openxmlformats.org/drawingml/2006/table">
            <a:tbl>
              <a:tblPr firstRow="1" bandRow="1">
                <a:tableStyleId>{5940675A-B579-460E-94D1-54222C63F5DA}</a:tableStyleId>
              </a:tblPr>
              <a:tblGrid>
                <a:gridCol w="450355"/>
                <a:gridCol w="4302173"/>
                <a:gridCol w="2016224"/>
                <a:gridCol w="2088232"/>
              </a:tblGrid>
              <a:tr h="288032">
                <a:tc>
                  <a:txBody>
                    <a:bodyPr/>
                    <a:lstStyle/>
                    <a:p>
                      <a:pPr algn="ctr"/>
                      <a:r>
                        <a:rPr lang="ru-RU" sz="1800" dirty="0" smtClean="0">
                          <a:effectLst>
                            <a:outerShdw blurRad="38100" dist="38100" dir="2700000" algn="tl">
                              <a:srgbClr val="000000">
                                <a:alpha val="43137"/>
                              </a:srgbClr>
                            </a:outerShdw>
                          </a:effectLst>
                          <a:latin typeface="Times New Roman" pitchFamily="18" charset="0"/>
                          <a:cs typeface="Times New Roman" pitchFamily="18" charset="0"/>
                        </a:rPr>
                        <a:t>№</a:t>
                      </a:r>
                      <a:endParaRPr lang="ru-RU" sz="1800" dirty="0">
                        <a:effectLst>
                          <a:outerShdw blurRad="38100" dist="38100" dir="2700000" algn="tl">
                            <a:srgbClr val="000000">
                              <a:alpha val="43137"/>
                            </a:srgbClr>
                          </a:outerShdw>
                        </a:effectLst>
                        <a:latin typeface="Times New Roman" pitchFamily="18" charset="0"/>
                        <a:cs typeface="Times New Roman" pitchFamily="18" charset="0"/>
                      </a:endParaRPr>
                    </a:p>
                  </a:txBody>
                  <a:tcPr>
                    <a:solidFill>
                      <a:schemeClr val="accent3">
                        <a:lumMod val="20000"/>
                        <a:lumOff val="80000"/>
                      </a:schemeClr>
                    </a:solidFill>
                  </a:tcPr>
                </a:tc>
                <a:tc>
                  <a:txBody>
                    <a:bodyPr/>
                    <a:lstStyle/>
                    <a:p>
                      <a:pPr algn="ctr"/>
                      <a:r>
                        <a:rPr lang="ru-RU" sz="1800" dirty="0" smtClean="0">
                          <a:effectLst>
                            <a:outerShdw blurRad="38100" dist="38100" dir="2700000" algn="tl">
                              <a:srgbClr val="000000">
                                <a:alpha val="43137"/>
                              </a:srgbClr>
                            </a:outerShdw>
                          </a:effectLst>
                          <a:latin typeface="Times New Roman" pitchFamily="18" charset="0"/>
                          <a:cs typeface="Times New Roman" pitchFamily="18" charset="0"/>
                        </a:rPr>
                        <a:t>Показатель для сравнения</a:t>
                      </a:r>
                      <a:endParaRPr lang="ru-RU" sz="1800" dirty="0">
                        <a:effectLst>
                          <a:outerShdw blurRad="38100" dist="38100" dir="2700000" algn="tl">
                            <a:srgbClr val="000000">
                              <a:alpha val="43137"/>
                            </a:srgbClr>
                          </a:outerShdw>
                        </a:effectLst>
                        <a:latin typeface="Times New Roman" pitchFamily="18" charset="0"/>
                        <a:cs typeface="Times New Roman" pitchFamily="18" charset="0"/>
                      </a:endParaRPr>
                    </a:p>
                  </a:txBody>
                  <a:tcPr>
                    <a:solidFill>
                      <a:schemeClr val="accent3">
                        <a:lumMod val="20000"/>
                        <a:lumOff val="80000"/>
                      </a:schemeClr>
                    </a:solidFill>
                  </a:tcPr>
                </a:tc>
                <a:tc>
                  <a:txBody>
                    <a:bodyPr/>
                    <a:lstStyle/>
                    <a:p>
                      <a:pPr algn="ctr"/>
                      <a:r>
                        <a:rPr lang="ru-RU" sz="1800" dirty="0" smtClean="0">
                          <a:effectLst>
                            <a:outerShdw blurRad="38100" dist="38100" dir="2700000" algn="tl">
                              <a:srgbClr val="000000">
                                <a:alpha val="43137"/>
                              </a:srgbClr>
                            </a:outerShdw>
                          </a:effectLst>
                          <a:latin typeface="Times New Roman" pitchFamily="18" charset="0"/>
                          <a:cs typeface="Times New Roman" pitchFamily="18" charset="0"/>
                        </a:rPr>
                        <a:t>АУСН</a:t>
                      </a:r>
                      <a:endParaRPr lang="ru-RU" sz="1800" dirty="0">
                        <a:effectLst>
                          <a:outerShdw blurRad="38100" dist="38100" dir="2700000" algn="tl">
                            <a:srgbClr val="000000">
                              <a:alpha val="43137"/>
                            </a:srgbClr>
                          </a:outerShdw>
                        </a:effectLst>
                        <a:latin typeface="Times New Roman" pitchFamily="18" charset="0"/>
                        <a:cs typeface="Times New Roman" pitchFamily="18" charset="0"/>
                      </a:endParaRPr>
                    </a:p>
                  </a:txBody>
                  <a:tcPr>
                    <a:solidFill>
                      <a:schemeClr val="accent3">
                        <a:lumMod val="20000"/>
                        <a:lumOff val="80000"/>
                      </a:schemeClr>
                    </a:solidFill>
                  </a:tcPr>
                </a:tc>
                <a:tc>
                  <a:txBody>
                    <a:bodyPr/>
                    <a:lstStyle/>
                    <a:p>
                      <a:pPr algn="ctr"/>
                      <a:r>
                        <a:rPr lang="ru-RU" sz="1800" dirty="0" smtClean="0">
                          <a:effectLst>
                            <a:outerShdw blurRad="38100" dist="38100" dir="2700000" algn="tl">
                              <a:srgbClr val="000000">
                                <a:alpha val="43137"/>
                              </a:srgbClr>
                            </a:outerShdw>
                          </a:effectLst>
                          <a:latin typeface="Times New Roman" pitchFamily="18" charset="0"/>
                          <a:cs typeface="Times New Roman" pitchFamily="18" charset="0"/>
                        </a:rPr>
                        <a:t>УСН</a:t>
                      </a:r>
                      <a:endParaRPr lang="ru-RU" sz="1800" dirty="0">
                        <a:effectLst>
                          <a:outerShdw blurRad="38100" dist="38100" dir="2700000" algn="tl">
                            <a:srgbClr val="000000">
                              <a:alpha val="43137"/>
                            </a:srgbClr>
                          </a:outerShdw>
                        </a:effectLst>
                        <a:latin typeface="Times New Roman" pitchFamily="18" charset="0"/>
                        <a:cs typeface="Times New Roman" pitchFamily="18" charset="0"/>
                      </a:endParaRPr>
                    </a:p>
                  </a:txBody>
                  <a:tcPr>
                    <a:solidFill>
                      <a:schemeClr val="accent3">
                        <a:lumMod val="20000"/>
                        <a:lumOff val="80000"/>
                      </a:schemeClr>
                    </a:solidFill>
                  </a:tcPr>
                </a:tc>
              </a:tr>
              <a:tr h="498336">
                <a:tc>
                  <a:txBody>
                    <a:bodyPr/>
                    <a:lstStyle/>
                    <a:p>
                      <a:r>
                        <a:rPr lang="ru-RU" dirty="0" smtClean="0">
                          <a:latin typeface="Times New Roman" pitchFamily="18" charset="0"/>
                          <a:cs typeface="Times New Roman" pitchFamily="18" charset="0"/>
                        </a:rPr>
                        <a:t>1</a:t>
                      </a:r>
                      <a:endParaRPr lang="ru-RU" dirty="0">
                        <a:latin typeface="Times New Roman" pitchFamily="18" charset="0"/>
                        <a:cs typeface="Times New Roman" pitchFamily="18" charset="0"/>
                      </a:endParaRPr>
                    </a:p>
                  </a:txBody>
                  <a:tcPr>
                    <a:solidFill>
                      <a:schemeClr val="accent3">
                        <a:lumMod val="20000"/>
                        <a:lumOff val="80000"/>
                      </a:schemeClr>
                    </a:solidFill>
                  </a:tcPr>
                </a:tc>
                <a:tc>
                  <a:txBody>
                    <a:bodyPr/>
                    <a:lstStyle/>
                    <a:p>
                      <a:r>
                        <a:rPr lang="ru-RU" sz="1600" dirty="0" smtClean="0">
                          <a:latin typeface="Times New Roman" pitchFamily="18" charset="0"/>
                          <a:cs typeface="Times New Roman" pitchFamily="18" charset="0"/>
                        </a:rPr>
                        <a:t>Налоговые ставки</a:t>
                      </a:r>
                      <a:endParaRPr lang="ru-RU" sz="1600" dirty="0">
                        <a:latin typeface="Times New Roman" pitchFamily="18" charset="0"/>
                        <a:cs typeface="Times New Roman" pitchFamily="18" charset="0"/>
                      </a:endParaRPr>
                    </a:p>
                  </a:txBody>
                  <a:tcPr/>
                </a:tc>
                <a:tc>
                  <a:txBody>
                    <a:bodyPr/>
                    <a:lstStyle/>
                    <a:p>
                      <a:r>
                        <a:rPr lang="ru-RU" sz="1500" dirty="0" smtClean="0">
                          <a:latin typeface="Times New Roman" pitchFamily="18" charset="0"/>
                          <a:cs typeface="Times New Roman" pitchFamily="18" charset="0"/>
                        </a:rPr>
                        <a:t>Д = 8</a:t>
                      </a:r>
                    </a:p>
                    <a:p>
                      <a:r>
                        <a:rPr lang="ru-RU" sz="1500" dirty="0" smtClean="0">
                          <a:latin typeface="Times New Roman" pitchFamily="18" charset="0"/>
                          <a:cs typeface="Times New Roman" pitchFamily="18" charset="0"/>
                        </a:rPr>
                        <a:t>Д-Р = 20</a:t>
                      </a:r>
                      <a:endParaRPr lang="ru-RU" sz="1500" dirty="0">
                        <a:latin typeface="Times New Roman" pitchFamily="18" charset="0"/>
                        <a:cs typeface="Times New Roman" pitchFamily="18" charset="0"/>
                      </a:endParaRPr>
                    </a:p>
                  </a:txBody>
                  <a:tcPr/>
                </a:tc>
                <a:tc>
                  <a:txBody>
                    <a:bodyPr/>
                    <a:lstStyle/>
                    <a:p>
                      <a:r>
                        <a:rPr lang="ru-RU" sz="1500" dirty="0" smtClean="0">
                          <a:latin typeface="Times New Roman" pitchFamily="18" charset="0"/>
                          <a:cs typeface="Times New Roman" pitchFamily="18" charset="0"/>
                        </a:rPr>
                        <a:t>Д = 6</a:t>
                      </a:r>
                    </a:p>
                    <a:p>
                      <a:r>
                        <a:rPr lang="ru-RU" sz="1500" dirty="0" smtClean="0">
                          <a:latin typeface="Times New Roman" pitchFamily="18" charset="0"/>
                          <a:cs typeface="Times New Roman" pitchFamily="18" charset="0"/>
                        </a:rPr>
                        <a:t>Д-Р = 15</a:t>
                      </a:r>
                    </a:p>
                  </a:txBody>
                  <a:tcPr/>
                </a:tc>
              </a:tr>
              <a:tr h="309736">
                <a:tc>
                  <a:txBody>
                    <a:bodyPr/>
                    <a:lstStyle/>
                    <a:p>
                      <a:r>
                        <a:rPr lang="ru-RU" dirty="0" smtClean="0">
                          <a:latin typeface="Times New Roman" pitchFamily="18" charset="0"/>
                          <a:cs typeface="Times New Roman" pitchFamily="18" charset="0"/>
                        </a:rPr>
                        <a:t>2</a:t>
                      </a:r>
                      <a:endParaRPr lang="ru-RU" dirty="0">
                        <a:latin typeface="Times New Roman" pitchFamily="18" charset="0"/>
                        <a:cs typeface="Times New Roman" pitchFamily="18" charset="0"/>
                      </a:endParaRPr>
                    </a:p>
                  </a:txBody>
                  <a:tcPr>
                    <a:solidFill>
                      <a:schemeClr val="accent3">
                        <a:lumMod val="20000"/>
                        <a:lumOff val="80000"/>
                      </a:schemeClr>
                    </a:solidFill>
                  </a:tcPr>
                </a:tc>
                <a:tc>
                  <a:txBody>
                    <a:bodyPr/>
                    <a:lstStyle/>
                    <a:p>
                      <a:r>
                        <a:rPr lang="ru-RU" sz="1600" dirty="0" smtClean="0">
                          <a:latin typeface="Times New Roman" pitchFamily="18" charset="0"/>
                          <a:cs typeface="Times New Roman" pitchFamily="18" charset="0"/>
                        </a:rPr>
                        <a:t>Минимальный налог</a:t>
                      </a:r>
                      <a:endParaRPr lang="ru-RU" sz="1600" dirty="0">
                        <a:latin typeface="Times New Roman" pitchFamily="18" charset="0"/>
                        <a:cs typeface="Times New Roman" pitchFamily="18" charset="0"/>
                      </a:endParaRPr>
                    </a:p>
                  </a:txBody>
                  <a:tcPr/>
                </a:tc>
                <a:tc>
                  <a:txBody>
                    <a:bodyPr/>
                    <a:lstStyle/>
                    <a:p>
                      <a:r>
                        <a:rPr lang="ru-RU" sz="1500" dirty="0" smtClean="0">
                          <a:latin typeface="Times New Roman" pitchFamily="18" charset="0"/>
                          <a:cs typeface="Times New Roman" pitchFamily="18" charset="0"/>
                        </a:rPr>
                        <a:t> 3%</a:t>
                      </a:r>
                      <a:endParaRPr lang="ru-RU" sz="1500" dirty="0">
                        <a:latin typeface="Times New Roman" pitchFamily="18" charset="0"/>
                        <a:cs typeface="Times New Roman" pitchFamily="18" charset="0"/>
                      </a:endParaRPr>
                    </a:p>
                  </a:txBody>
                  <a:tcPr/>
                </a:tc>
                <a:tc>
                  <a:txBody>
                    <a:bodyPr/>
                    <a:lstStyle/>
                    <a:p>
                      <a:r>
                        <a:rPr lang="ru-RU" sz="1500" dirty="0" smtClean="0">
                          <a:latin typeface="Times New Roman" pitchFamily="18" charset="0"/>
                          <a:cs typeface="Times New Roman" pitchFamily="18" charset="0"/>
                        </a:rPr>
                        <a:t>1%</a:t>
                      </a:r>
                      <a:endParaRPr lang="ru-RU" sz="1500" dirty="0">
                        <a:latin typeface="Times New Roman" pitchFamily="18" charset="0"/>
                        <a:cs typeface="Times New Roman" pitchFamily="18" charset="0"/>
                      </a:endParaRPr>
                    </a:p>
                  </a:txBody>
                  <a:tcPr/>
                </a:tc>
              </a:tr>
              <a:tr h="326353">
                <a:tc>
                  <a:txBody>
                    <a:bodyPr/>
                    <a:lstStyle/>
                    <a:p>
                      <a:r>
                        <a:rPr lang="ru-RU" dirty="0" smtClean="0">
                          <a:latin typeface="Times New Roman" pitchFamily="18" charset="0"/>
                          <a:cs typeface="Times New Roman" pitchFamily="18" charset="0"/>
                        </a:rPr>
                        <a:t>3</a:t>
                      </a:r>
                      <a:endParaRPr lang="ru-RU" dirty="0">
                        <a:latin typeface="Times New Roman" pitchFamily="18" charset="0"/>
                        <a:cs typeface="Times New Roman" pitchFamily="18" charset="0"/>
                      </a:endParaRPr>
                    </a:p>
                  </a:txBody>
                  <a:tcPr>
                    <a:solidFill>
                      <a:schemeClr val="accent3">
                        <a:lumMod val="20000"/>
                        <a:lumOff val="80000"/>
                      </a:schemeClr>
                    </a:solidFill>
                  </a:tcPr>
                </a:tc>
                <a:tc>
                  <a:txBody>
                    <a:bodyPr/>
                    <a:lstStyle/>
                    <a:p>
                      <a:r>
                        <a:rPr lang="ru-RU" sz="1600" dirty="0" smtClean="0">
                          <a:latin typeface="Times New Roman" pitchFamily="18" charset="0"/>
                          <a:cs typeface="Times New Roman" pitchFamily="18" charset="0"/>
                        </a:rPr>
                        <a:t>Лимит годового дохода</a:t>
                      </a:r>
                      <a:endParaRPr lang="ru-RU" sz="1600" dirty="0">
                        <a:latin typeface="Times New Roman" pitchFamily="18" charset="0"/>
                        <a:cs typeface="Times New Roman" pitchFamily="18" charset="0"/>
                      </a:endParaRPr>
                    </a:p>
                  </a:txBody>
                  <a:tcPr/>
                </a:tc>
                <a:tc>
                  <a:txBody>
                    <a:bodyPr/>
                    <a:lstStyle/>
                    <a:p>
                      <a:r>
                        <a:rPr lang="ru-RU" sz="1500" dirty="0" smtClean="0">
                          <a:latin typeface="Times New Roman" pitchFamily="18" charset="0"/>
                          <a:cs typeface="Times New Roman" pitchFamily="18" charset="0"/>
                        </a:rPr>
                        <a:t>До 60 млн</a:t>
                      </a:r>
                      <a:endParaRPr lang="ru-RU" sz="1500" dirty="0">
                        <a:latin typeface="Times New Roman" pitchFamily="18" charset="0"/>
                        <a:cs typeface="Times New Roman" pitchFamily="18" charset="0"/>
                      </a:endParaRPr>
                    </a:p>
                  </a:txBody>
                  <a:tcPr/>
                </a:tc>
                <a:tc>
                  <a:txBody>
                    <a:bodyPr/>
                    <a:lstStyle/>
                    <a:p>
                      <a:r>
                        <a:rPr lang="ru-RU" sz="1500" dirty="0" smtClean="0">
                          <a:latin typeface="Times New Roman" pitchFamily="18" charset="0"/>
                          <a:cs typeface="Times New Roman" pitchFamily="18" charset="0"/>
                        </a:rPr>
                        <a:t>До 450 млн</a:t>
                      </a:r>
                      <a:r>
                        <a:rPr lang="ru-RU" sz="1500" baseline="0" dirty="0" smtClean="0">
                          <a:latin typeface="Times New Roman" pitchFamily="18" charset="0"/>
                          <a:cs typeface="Times New Roman" pitchFamily="18" charset="0"/>
                        </a:rPr>
                        <a:t> </a:t>
                      </a:r>
                      <a:endParaRPr lang="ru-RU" sz="1500" dirty="0">
                        <a:latin typeface="Times New Roman" pitchFamily="18" charset="0"/>
                        <a:cs typeface="Times New Roman" pitchFamily="18" charset="0"/>
                      </a:endParaRPr>
                    </a:p>
                  </a:txBody>
                  <a:tcPr/>
                </a:tc>
              </a:tr>
              <a:tr h="298296">
                <a:tc>
                  <a:txBody>
                    <a:bodyPr/>
                    <a:lstStyle/>
                    <a:p>
                      <a:r>
                        <a:rPr lang="ru-RU" dirty="0" smtClean="0">
                          <a:latin typeface="Times New Roman" pitchFamily="18" charset="0"/>
                          <a:cs typeface="Times New Roman" pitchFamily="18" charset="0"/>
                        </a:rPr>
                        <a:t>4</a:t>
                      </a:r>
                      <a:endParaRPr lang="ru-RU" dirty="0">
                        <a:latin typeface="Times New Roman" pitchFamily="18" charset="0"/>
                        <a:cs typeface="Times New Roman" pitchFamily="18" charset="0"/>
                      </a:endParaRPr>
                    </a:p>
                  </a:txBody>
                  <a:tcPr>
                    <a:solidFill>
                      <a:schemeClr val="accent3">
                        <a:lumMod val="20000"/>
                        <a:lumOff val="80000"/>
                      </a:schemeClr>
                    </a:solidFill>
                  </a:tcPr>
                </a:tc>
                <a:tc>
                  <a:txBody>
                    <a:bodyPr/>
                    <a:lstStyle/>
                    <a:p>
                      <a:r>
                        <a:rPr lang="ru-RU" sz="1600" dirty="0" smtClean="0">
                          <a:latin typeface="Times New Roman" pitchFamily="18" charset="0"/>
                          <a:cs typeface="Times New Roman" pitchFamily="18" charset="0"/>
                        </a:rPr>
                        <a:t>Оплата страховых взносов</a:t>
                      </a:r>
                      <a:endParaRPr lang="ru-RU" sz="1600" dirty="0">
                        <a:latin typeface="Times New Roman" pitchFamily="18" charset="0"/>
                        <a:cs typeface="Times New Roman" pitchFamily="18" charset="0"/>
                      </a:endParaRPr>
                    </a:p>
                  </a:txBody>
                  <a:tcPr/>
                </a:tc>
                <a:tc>
                  <a:txBody>
                    <a:bodyPr/>
                    <a:lstStyle/>
                    <a:p>
                      <a:r>
                        <a:rPr lang="ru-RU" sz="1500" dirty="0" smtClean="0">
                          <a:latin typeface="Times New Roman" pitchFamily="18" charset="0"/>
                          <a:cs typeface="Times New Roman" pitchFamily="18" charset="0"/>
                        </a:rPr>
                        <a:t>-</a:t>
                      </a:r>
                      <a:endParaRPr lang="ru-RU" sz="1500" dirty="0">
                        <a:latin typeface="Times New Roman" pitchFamily="18" charset="0"/>
                        <a:cs typeface="Times New Roman" pitchFamily="18" charset="0"/>
                      </a:endParaRPr>
                    </a:p>
                  </a:txBody>
                  <a:tcPr/>
                </a:tc>
                <a:tc>
                  <a:txBody>
                    <a:bodyPr/>
                    <a:lstStyle/>
                    <a:p>
                      <a:r>
                        <a:rPr lang="ru-RU" sz="1500" dirty="0" smtClean="0">
                          <a:latin typeface="Times New Roman" pitchFamily="18" charset="0"/>
                          <a:cs typeface="Times New Roman" pitchFamily="18" charset="0"/>
                        </a:rPr>
                        <a:t>+</a:t>
                      </a:r>
                      <a:endParaRPr lang="ru-RU" sz="1500" dirty="0">
                        <a:latin typeface="Times New Roman" pitchFamily="18" charset="0"/>
                        <a:cs typeface="Times New Roman" pitchFamily="18" charset="0"/>
                      </a:endParaRPr>
                    </a:p>
                  </a:txBody>
                  <a:tcPr/>
                </a:tc>
              </a:tr>
              <a:tr h="292576">
                <a:tc>
                  <a:txBody>
                    <a:bodyPr/>
                    <a:lstStyle/>
                    <a:p>
                      <a:r>
                        <a:rPr lang="ru-RU" dirty="0" smtClean="0">
                          <a:latin typeface="Times New Roman" pitchFamily="18" charset="0"/>
                          <a:cs typeface="Times New Roman" pitchFamily="18" charset="0"/>
                        </a:rPr>
                        <a:t>5</a:t>
                      </a:r>
                      <a:endParaRPr lang="ru-RU" dirty="0">
                        <a:latin typeface="Times New Roman" pitchFamily="18" charset="0"/>
                        <a:cs typeface="Times New Roman" pitchFamily="18" charset="0"/>
                      </a:endParaRPr>
                    </a:p>
                  </a:txBody>
                  <a:tcPr>
                    <a:solidFill>
                      <a:schemeClr val="accent3">
                        <a:lumMod val="20000"/>
                        <a:lumOff val="80000"/>
                      </a:schemeClr>
                    </a:solidFill>
                  </a:tcPr>
                </a:tc>
                <a:tc>
                  <a:txBody>
                    <a:bodyPr/>
                    <a:lstStyle/>
                    <a:p>
                      <a:r>
                        <a:rPr lang="ru-RU" sz="1600" dirty="0" smtClean="0">
                          <a:latin typeface="Times New Roman" pitchFamily="18" charset="0"/>
                          <a:cs typeface="Times New Roman" pitchFamily="18" charset="0"/>
                        </a:rPr>
                        <a:t>Ведение отчетности</a:t>
                      </a:r>
                      <a:endParaRPr lang="ru-RU" sz="1600" dirty="0">
                        <a:latin typeface="Times New Roman" pitchFamily="18" charset="0"/>
                        <a:cs typeface="Times New Roman" pitchFamily="18" charset="0"/>
                      </a:endParaRPr>
                    </a:p>
                  </a:txBody>
                  <a:tcPr/>
                </a:tc>
                <a:tc>
                  <a:txBody>
                    <a:bodyPr/>
                    <a:lstStyle/>
                    <a:p>
                      <a:r>
                        <a:rPr lang="ru-RU" sz="1500" dirty="0" smtClean="0">
                          <a:latin typeface="Times New Roman" pitchFamily="18" charset="0"/>
                          <a:cs typeface="Times New Roman" pitchFamily="18" charset="0"/>
                        </a:rPr>
                        <a:t>-</a:t>
                      </a:r>
                      <a:endParaRPr lang="ru-RU" sz="1500" dirty="0">
                        <a:latin typeface="Times New Roman" pitchFamily="18" charset="0"/>
                        <a:cs typeface="Times New Roman" pitchFamily="18" charset="0"/>
                      </a:endParaRPr>
                    </a:p>
                  </a:txBody>
                  <a:tcPr/>
                </a:tc>
                <a:tc>
                  <a:txBody>
                    <a:bodyPr/>
                    <a:lstStyle/>
                    <a:p>
                      <a:r>
                        <a:rPr lang="ru-RU" sz="1500" dirty="0" smtClean="0">
                          <a:latin typeface="Times New Roman" pitchFamily="18" charset="0"/>
                          <a:cs typeface="Times New Roman" pitchFamily="18" charset="0"/>
                        </a:rPr>
                        <a:t>+</a:t>
                      </a:r>
                      <a:endParaRPr lang="ru-RU" sz="1500" dirty="0">
                        <a:latin typeface="Times New Roman" pitchFamily="18" charset="0"/>
                        <a:cs typeface="Times New Roman" pitchFamily="18" charset="0"/>
                      </a:endParaRPr>
                    </a:p>
                  </a:txBody>
                  <a:tcPr/>
                </a:tc>
              </a:tr>
              <a:tr h="286856">
                <a:tc>
                  <a:txBody>
                    <a:bodyPr/>
                    <a:lstStyle/>
                    <a:p>
                      <a:r>
                        <a:rPr lang="ru-RU" dirty="0" smtClean="0">
                          <a:latin typeface="Times New Roman" pitchFamily="18" charset="0"/>
                          <a:cs typeface="Times New Roman" pitchFamily="18" charset="0"/>
                        </a:rPr>
                        <a:t>6</a:t>
                      </a:r>
                      <a:endParaRPr lang="ru-RU" dirty="0">
                        <a:latin typeface="Times New Roman" pitchFamily="18" charset="0"/>
                        <a:cs typeface="Times New Roman" pitchFamily="18" charset="0"/>
                      </a:endParaRPr>
                    </a:p>
                  </a:txBody>
                  <a:tcPr>
                    <a:solidFill>
                      <a:schemeClr val="accent3">
                        <a:lumMod val="20000"/>
                        <a:lumOff val="80000"/>
                      </a:schemeClr>
                    </a:solidFill>
                  </a:tcPr>
                </a:tc>
                <a:tc>
                  <a:txBody>
                    <a:bodyPr/>
                    <a:lstStyle/>
                    <a:p>
                      <a:r>
                        <a:rPr lang="ru-RU" sz="1600" dirty="0" smtClean="0">
                          <a:latin typeface="Times New Roman" pitchFamily="18" charset="0"/>
                          <a:cs typeface="Times New Roman" pitchFamily="18" charset="0"/>
                        </a:rPr>
                        <a:t>Кто может применять</a:t>
                      </a:r>
                      <a:endParaRPr lang="ru-RU" sz="1600" dirty="0">
                        <a:latin typeface="Times New Roman" pitchFamily="18" charset="0"/>
                        <a:cs typeface="Times New Roman" pitchFamily="18" charset="0"/>
                      </a:endParaRPr>
                    </a:p>
                  </a:txBody>
                  <a:tcPr/>
                </a:tc>
                <a:tc>
                  <a:txBody>
                    <a:bodyPr/>
                    <a:lstStyle/>
                    <a:p>
                      <a:r>
                        <a:rPr lang="ru-RU" sz="1500" dirty="0" smtClean="0">
                          <a:latin typeface="Times New Roman" pitchFamily="18" charset="0"/>
                          <a:cs typeface="Times New Roman" pitchFamily="18" charset="0"/>
                        </a:rPr>
                        <a:t>ИП / ЮЛ</a:t>
                      </a:r>
                      <a:endParaRPr lang="ru-RU" sz="1500" dirty="0">
                        <a:latin typeface="Times New Roman" pitchFamily="18" charset="0"/>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500" dirty="0" smtClean="0">
                          <a:latin typeface="Times New Roman" pitchFamily="18" charset="0"/>
                          <a:cs typeface="Times New Roman" pitchFamily="18" charset="0"/>
                        </a:rPr>
                        <a:t>ИП / ЮЛ</a:t>
                      </a:r>
                    </a:p>
                  </a:txBody>
                  <a:tcPr/>
                </a:tc>
              </a:tr>
              <a:tr h="415431">
                <a:tc>
                  <a:txBody>
                    <a:bodyPr/>
                    <a:lstStyle/>
                    <a:p>
                      <a:r>
                        <a:rPr lang="ru-RU" dirty="0" smtClean="0">
                          <a:latin typeface="Times New Roman" pitchFamily="18" charset="0"/>
                          <a:cs typeface="Times New Roman" pitchFamily="18" charset="0"/>
                        </a:rPr>
                        <a:t>7</a:t>
                      </a:r>
                      <a:endParaRPr lang="ru-RU" dirty="0">
                        <a:latin typeface="Times New Roman" pitchFamily="18" charset="0"/>
                        <a:cs typeface="Times New Roman" pitchFamily="18" charset="0"/>
                      </a:endParaRPr>
                    </a:p>
                  </a:txBody>
                  <a:tcPr>
                    <a:solidFill>
                      <a:schemeClr val="accent3">
                        <a:lumMod val="20000"/>
                        <a:lumOff val="80000"/>
                      </a:schemeClr>
                    </a:solidFill>
                  </a:tcPr>
                </a:tc>
                <a:tc>
                  <a:txBody>
                    <a:bodyPr/>
                    <a:lstStyle/>
                    <a:p>
                      <a:r>
                        <a:rPr lang="ru-RU" sz="1600" dirty="0" smtClean="0">
                          <a:latin typeface="Times New Roman" pitchFamily="18" charset="0"/>
                          <a:cs typeface="Times New Roman" pitchFamily="18" charset="0"/>
                        </a:rPr>
                        <a:t>Численность</a:t>
                      </a:r>
                      <a:endParaRPr lang="ru-RU" sz="1600" dirty="0">
                        <a:latin typeface="Times New Roman" pitchFamily="18" charset="0"/>
                        <a:cs typeface="Times New Roman" pitchFamily="18" charset="0"/>
                      </a:endParaRPr>
                    </a:p>
                  </a:txBody>
                  <a:tcPr/>
                </a:tc>
                <a:tc>
                  <a:txBody>
                    <a:bodyPr/>
                    <a:lstStyle/>
                    <a:p>
                      <a:r>
                        <a:rPr lang="ru-RU" sz="1500" dirty="0" smtClean="0">
                          <a:latin typeface="Times New Roman" pitchFamily="18" charset="0"/>
                          <a:cs typeface="Times New Roman" pitchFamily="18" charset="0"/>
                        </a:rPr>
                        <a:t>До 5 человек</a:t>
                      </a:r>
                      <a:endParaRPr lang="ru-RU" sz="1500" dirty="0">
                        <a:latin typeface="Times New Roman" pitchFamily="18" charset="0"/>
                        <a:cs typeface="Times New Roman" pitchFamily="18" charset="0"/>
                      </a:endParaRPr>
                    </a:p>
                  </a:txBody>
                  <a:tcPr/>
                </a:tc>
                <a:tc>
                  <a:txBody>
                    <a:bodyPr/>
                    <a:lstStyle/>
                    <a:p>
                      <a:r>
                        <a:rPr lang="ru-RU" sz="1500" dirty="0" smtClean="0">
                          <a:latin typeface="Times New Roman" pitchFamily="18" charset="0"/>
                          <a:cs typeface="Times New Roman" pitchFamily="18" charset="0"/>
                        </a:rPr>
                        <a:t>До 130 человек</a:t>
                      </a:r>
                      <a:endParaRPr lang="ru-RU" sz="1500" dirty="0">
                        <a:latin typeface="Times New Roman" pitchFamily="18" charset="0"/>
                        <a:cs typeface="Times New Roman" pitchFamily="18" charset="0"/>
                      </a:endParaRPr>
                    </a:p>
                  </a:txBody>
                  <a:tcPr/>
                </a:tc>
              </a:tr>
              <a:tr h="415431">
                <a:tc>
                  <a:txBody>
                    <a:bodyPr/>
                    <a:lstStyle/>
                    <a:p>
                      <a:r>
                        <a:rPr lang="ru-RU" dirty="0" smtClean="0">
                          <a:latin typeface="Times New Roman" pitchFamily="18" charset="0"/>
                          <a:cs typeface="Times New Roman" pitchFamily="18" charset="0"/>
                        </a:rPr>
                        <a:t>8</a:t>
                      </a:r>
                      <a:endParaRPr lang="ru-RU" dirty="0">
                        <a:latin typeface="Times New Roman" pitchFamily="18" charset="0"/>
                        <a:cs typeface="Times New Roman" pitchFamily="18" charset="0"/>
                      </a:endParaRPr>
                    </a:p>
                  </a:txBody>
                  <a:tcPr>
                    <a:solidFill>
                      <a:schemeClr val="accent3">
                        <a:lumMod val="20000"/>
                        <a:lumOff val="80000"/>
                      </a:schemeClr>
                    </a:solidFill>
                  </a:tcPr>
                </a:tc>
                <a:tc>
                  <a:txBody>
                    <a:bodyPr/>
                    <a:lstStyle/>
                    <a:p>
                      <a:r>
                        <a:rPr lang="ru-RU" sz="1600" dirty="0" smtClean="0">
                          <a:latin typeface="Times New Roman" pitchFamily="18" charset="0"/>
                          <a:cs typeface="Times New Roman" pitchFamily="18" charset="0"/>
                        </a:rPr>
                        <a:t>Налоговый период</a:t>
                      </a:r>
                      <a:endParaRPr lang="ru-RU" sz="1600" dirty="0">
                        <a:latin typeface="Times New Roman" pitchFamily="18" charset="0"/>
                        <a:cs typeface="Times New Roman" pitchFamily="18" charset="0"/>
                      </a:endParaRPr>
                    </a:p>
                  </a:txBody>
                  <a:tcPr/>
                </a:tc>
                <a:tc>
                  <a:txBody>
                    <a:bodyPr/>
                    <a:lstStyle/>
                    <a:p>
                      <a:r>
                        <a:rPr lang="ru-RU" sz="1500" dirty="0" smtClean="0">
                          <a:latin typeface="Times New Roman" pitchFamily="18" charset="0"/>
                          <a:cs typeface="Times New Roman" pitchFamily="18" charset="0"/>
                        </a:rPr>
                        <a:t>месяц</a:t>
                      </a:r>
                      <a:endParaRPr lang="ru-RU" sz="1500" dirty="0">
                        <a:latin typeface="Times New Roman" pitchFamily="18" charset="0"/>
                        <a:cs typeface="Times New Roman" pitchFamily="18" charset="0"/>
                      </a:endParaRPr>
                    </a:p>
                  </a:txBody>
                  <a:tcPr/>
                </a:tc>
                <a:tc>
                  <a:txBody>
                    <a:bodyPr/>
                    <a:lstStyle/>
                    <a:p>
                      <a:r>
                        <a:rPr lang="ru-RU" sz="1500" dirty="0" smtClean="0">
                          <a:latin typeface="Times New Roman" pitchFamily="18" charset="0"/>
                          <a:cs typeface="Times New Roman" pitchFamily="18" charset="0"/>
                        </a:rPr>
                        <a:t>год</a:t>
                      </a:r>
                      <a:endParaRPr lang="ru-RU" sz="1500" dirty="0">
                        <a:latin typeface="Times New Roman" pitchFamily="18" charset="0"/>
                        <a:cs typeface="Times New Roman" pitchFamily="18" charset="0"/>
                      </a:endParaRPr>
                    </a:p>
                  </a:txBody>
                  <a:tcPr/>
                </a:tc>
              </a:tr>
              <a:tr h="415431">
                <a:tc>
                  <a:txBody>
                    <a:bodyPr/>
                    <a:lstStyle/>
                    <a:p>
                      <a:r>
                        <a:rPr lang="ru-RU" dirty="0" smtClean="0">
                          <a:latin typeface="Times New Roman" pitchFamily="18" charset="0"/>
                          <a:cs typeface="Times New Roman" pitchFamily="18" charset="0"/>
                        </a:rPr>
                        <a:t>9</a:t>
                      </a:r>
                      <a:endParaRPr lang="ru-RU" dirty="0">
                        <a:latin typeface="Times New Roman" pitchFamily="18" charset="0"/>
                        <a:cs typeface="Times New Roman" pitchFamily="18" charset="0"/>
                      </a:endParaRPr>
                    </a:p>
                  </a:txBody>
                  <a:tcPr>
                    <a:solidFill>
                      <a:schemeClr val="accent3">
                        <a:lumMod val="20000"/>
                        <a:lumOff val="80000"/>
                      </a:schemeClr>
                    </a:solidFill>
                  </a:tcPr>
                </a:tc>
                <a:tc>
                  <a:txBody>
                    <a:bodyPr/>
                    <a:lstStyle/>
                    <a:p>
                      <a:r>
                        <a:rPr lang="ru-RU" sz="1600" dirty="0" smtClean="0">
                          <a:latin typeface="Times New Roman" pitchFamily="18" charset="0"/>
                          <a:cs typeface="Times New Roman" pitchFamily="18" charset="0"/>
                        </a:rPr>
                        <a:t>Совмещение с другими налоговыми</a:t>
                      </a:r>
                      <a:r>
                        <a:rPr lang="ru-RU" sz="1600" baseline="0" dirty="0" smtClean="0">
                          <a:latin typeface="Times New Roman" pitchFamily="18" charset="0"/>
                          <a:cs typeface="Times New Roman" pitchFamily="18" charset="0"/>
                        </a:rPr>
                        <a:t> режимами</a:t>
                      </a:r>
                      <a:endParaRPr lang="ru-RU" sz="1600" dirty="0">
                        <a:latin typeface="Times New Roman" pitchFamily="18" charset="0"/>
                        <a:cs typeface="Times New Roman" pitchFamily="18" charset="0"/>
                      </a:endParaRPr>
                    </a:p>
                  </a:txBody>
                  <a:tcPr/>
                </a:tc>
                <a:tc>
                  <a:txBody>
                    <a:bodyPr/>
                    <a:lstStyle/>
                    <a:p>
                      <a:r>
                        <a:rPr lang="ru-RU" sz="1500" dirty="0" smtClean="0">
                          <a:latin typeface="Times New Roman" pitchFamily="18" charset="0"/>
                          <a:cs typeface="Times New Roman" pitchFamily="18" charset="0"/>
                        </a:rPr>
                        <a:t>нет</a:t>
                      </a:r>
                      <a:endParaRPr lang="ru-RU" sz="1500" dirty="0">
                        <a:latin typeface="Times New Roman" pitchFamily="18" charset="0"/>
                        <a:cs typeface="Times New Roman" pitchFamily="18" charset="0"/>
                      </a:endParaRPr>
                    </a:p>
                  </a:txBody>
                  <a:tcPr/>
                </a:tc>
                <a:tc>
                  <a:txBody>
                    <a:bodyPr/>
                    <a:lstStyle/>
                    <a:p>
                      <a:r>
                        <a:rPr lang="ru-RU" sz="1500" dirty="0" smtClean="0">
                          <a:latin typeface="Times New Roman" pitchFamily="18" charset="0"/>
                          <a:cs typeface="Times New Roman" pitchFamily="18" charset="0"/>
                        </a:rPr>
                        <a:t>С ПСН</a:t>
                      </a:r>
                      <a:endParaRPr lang="ru-RU" sz="1500" dirty="0">
                        <a:latin typeface="Times New Roman" pitchFamily="18" charset="0"/>
                        <a:cs typeface="Times New Roman" pitchFamily="18" charset="0"/>
                      </a:endParaRPr>
                    </a:p>
                  </a:txBody>
                  <a:tcPr/>
                </a:tc>
              </a:tr>
              <a:tr h="415431">
                <a:tc>
                  <a:txBody>
                    <a:bodyPr/>
                    <a:lstStyle/>
                    <a:p>
                      <a:r>
                        <a:rPr lang="ru-RU" dirty="0" smtClean="0">
                          <a:latin typeface="Times New Roman" pitchFamily="18" charset="0"/>
                          <a:cs typeface="Times New Roman" pitchFamily="18" charset="0"/>
                        </a:rPr>
                        <a:t>10</a:t>
                      </a:r>
                      <a:endParaRPr lang="ru-RU" dirty="0">
                        <a:latin typeface="Times New Roman" pitchFamily="18" charset="0"/>
                        <a:cs typeface="Times New Roman" pitchFamily="18" charset="0"/>
                      </a:endParaRPr>
                    </a:p>
                  </a:txBody>
                  <a:tcPr>
                    <a:solidFill>
                      <a:schemeClr val="accent3">
                        <a:lumMod val="20000"/>
                        <a:lumOff val="80000"/>
                      </a:schemeClr>
                    </a:solidFill>
                  </a:tcPr>
                </a:tc>
                <a:tc>
                  <a:txBody>
                    <a:bodyPr/>
                    <a:lstStyle/>
                    <a:p>
                      <a:r>
                        <a:rPr lang="ru-RU" sz="1600" dirty="0" smtClean="0">
                          <a:latin typeface="Times New Roman" pitchFamily="18" charset="0"/>
                          <a:cs typeface="Times New Roman" pitchFamily="18" charset="0"/>
                        </a:rPr>
                        <a:t>Остаточная стоимость ОС</a:t>
                      </a:r>
                      <a:endParaRPr lang="ru-RU" sz="1600" dirty="0">
                        <a:latin typeface="Times New Roman" pitchFamily="18" charset="0"/>
                        <a:cs typeface="Times New Roman" pitchFamily="18" charset="0"/>
                      </a:endParaRPr>
                    </a:p>
                  </a:txBody>
                  <a:tcPr/>
                </a:tc>
                <a:tc>
                  <a:txBody>
                    <a:bodyPr/>
                    <a:lstStyle/>
                    <a:p>
                      <a:r>
                        <a:rPr lang="ru-RU" sz="1500" dirty="0" smtClean="0">
                          <a:latin typeface="Times New Roman" pitchFamily="18" charset="0"/>
                          <a:cs typeface="Times New Roman" pitchFamily="18" charset="0"/>
                        </a:rPr>
                        <a:t>До 150 млн</a:t>
                      </a:r>
                      <a:endParaRPr lang="ru-RU" sz="1500" dirty="0">
                        <a:latin typeface="Times New Roman" pitchFamily="18" charset="0"/>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500" dirty="0" smtClean="0">
                          <a:latin typeface="Times New Roman" pitchFamily="18" charset="0"/>
                          <a:cs typeface="Times New Roman" pitchFamily="18" charset="0"/>
                        </a:rPr>
                        <a:t>До 150 млн</a:t>
                      </a:r>
                    </a:p>
                  </a:txBody>
                  <a:tcPr/>
                </a:tc>
              </a:tr>
              <a:tr h="415431">
                <a:tc>
                  <a:txBody>
                    <a:bodyPr/>
                    <a:lstStyle/>
                    <a:p>
                      <a:r>
                        <a:rPr lang="ru-RU" dirty="0" smtClean="0">
                          <a:latin typeface="Times New Roman" pitchFamily="18" charset="0"/>
                          <a:cs typeface="Times New Roman" pitchFamily="18" charset="0"/>
                        </a:rPr>
                        <a:t>11</a:t>
                      </a:r>
                      <a:endParaRPr lang="ru-RU" dirty="0">
                        <a:latin typeface="Times New Roman" pitchFamily="18" charset="0"/>
                        <a:cs typeface="Times New Roman" pitchFamily="18" charset="0"/>
                      </a:endParaRPr>
                    </a:p>
                  </a:txBody>
                  <a:tcPr>
                    <a:solidFill>
                      <a:schemeClr val="accent3">
                        <a:lumMod val="20000"/>
                        <a:lumOff val="80000"/>
                      </a:schemeClr>
                    </a:solidFill>
                  </a:tcPr>
                </a:tc>
                <a:tc>
                  <a:txBody>
                    <a:bodyPr/>
                    <a:lstStyle/>
                    <a:p>
                      <a:r>
                        <a:rPr lang="ru-RU" sz="1600" dirty="0" smtClean="0">
                          <a:latin typeface="Times New Roman" pitchFamily="18" charset="0"/>
                          <a:cs typeface="Times New Roman" pitchFamily="18" charset="0"/>
                        </a:rPr>
                        <a:t>Уплата НДС</a:t>
                      </a:r>
                      <a:endParaRPr lang="ru-RU" sz="1600" dirty="0">
                        <a:latin typeface="Times New Roman" pitchFamily="18" charset="0"/>
                        <a:cs typeface="Times New Roman" pitchFamily="18" charset="0"/>
                      </a:endParaRPr>
                    </a:p>
                  </a:txBody>
                  <a:tcPr/>
                </a:tc>
                <a:tc>
                  <a:txBody>
                    <a:bodyPr/>
                    <a:lstStyle/>
                    <a:p>
                      <a:r>
                        <a:rPr lang="ru-RU" sz="1500" dirty="0" smtClean="0">
                          <a:latin typeface="Times New Roman" pitchFamily="18" charset="0"/>
                          <a:cs typeface="Times New Roman" pitchFamily="18" charset="0"/>
                        </a:rPr>
                        <a:t>нет</a:t>
                      </a:r>
                      <a:endParaRPr lang="ru-RU" sz="1500" dirty="0">
                        <a:latin typeface="Times New Roman" pitchFamily="18" charset="0"/>
                        <a:cs typeface="Times New Roman" pitchFamily="18" charset="0"/>
                      </a:endParaRPr>
                    </a:p>
                  </a:txBody>
                  <a:tcPr/>
                </a:tc>
                <a:tc>
                  <a:txBody>
                    <a:bodyPr/>
                    <a:lstStyle/>
                    <a:p>
                      <a:r>
                        <a:rPr lang="ru-RU" sz="1500" dirty="0" smtClean="0">
                          <a:latin typeface="Times New Roman" pitchFamily="18" charset="0"/>
                          <a:cs typeface="Times New Roman" pitchFamily="18" charset="0"/>
                        </a:rPr>
                        <a:t>Да, если доход превысил 60 млн</a:t>
                      </a:r>
                      <a:endParaRPr lang="ru-RU" sz="1500" dirty="0">
                        <a:latin typeface="Times New Roman" pitchFamily="18" charset="0"/>
                        <a:cs typeface="Times New Roman" pitchFamily="18" charset="0"/>
                      </a:endParaRPr>
                    </a:p>
                  </a:txBody>
                  <a:tcPr/>
                </a:tc>
              </a:tr>
              <a:tr h="415431">
                <a:tc>
                  <a:txBody>
                    <a:bodyPr/>
                    <a:lstStyle/>
                    <a:p>
                      <a:r>
                        <a:rPr lang="ru-RU" dirty="0" smtClean="0">
                          <a:latin typeface="Times New Roman" pitchFamily="18" charset="0"/>
                          <a:cs typeface="Times New Roman" pitchFamily="18" charset="0"/>
                        </a:rPr>
                        <a:t>12</a:t>
                      </a:r>
                      <a:endParaRPr lang="ru-RU" dirty="0">
                        <a:latin typeface="Times New Roman" pitchFamily="18" charset="0"/>
                        <a:cs typeface="Times New Roman" pitchFamily="18" charset="0"/>
                      </a:endParaRPr>
                    </a:p>
                  </a:txBody>
                  <a:tcPr>
                    <a:solidFill>
                      <a:schemeClr val="accent3">
                        <a:lumMod val="20000"/>
                        <a:lumOff val="80000"/>
                      </a:schemeClr>
                    </a:solidFill>
                  </a:tcPr>
                </a:tc>
                <a:tc>
                  <a:txBody>
                    <a:bodyPr/>
                    <a:lstStyle/>
                    <a:p>
                      <a:r>
                        <a:rPr lang="ru-RU" sz="1600" dirty="0" smtClean="0">
                          <a:latin typeface="Times New Roman" pitchFamily="18" charset="0"/>
                          <a:cs typeface="Times New Roman" pitchFamily="18" charset="0"/>
                        </a:rPr>
                        <a:t>Предоставление деклараций</a:t>
                      </a:r>
                      <a:endParaRPr lang="ru-RU" sz="1600" dirty="0">
                        <a:latin typeface="Times New Roman" pitchFamily="18" charset="0"/>
                        <a:cs typeface="Times New Roman" pitchFamily="18" charset="0"/>
                      </a:endParaRPr>
                    </a:p>
                  </a:txBody>
                  <a:tcPr/>
                </a:tc>
                <a:tc>
                  <a:txBody>
                    <a:bodyPr/>
                    <a:lstStyle/>
                    <a:p>
                      <a:r>
                        <a:rPr lang="ru-RU" sz="1500" dirty="0" smtClean="0">
                          <a:latin typeface="Times New Roman" pitchFamily="18" charset="0"/>
                          <a:cs typeface="Times New Roman" pitchFamily="18" charset="0"/>
                        </a:rPr>
                        <a:t>Нет </a:t>
                      </a:r>
                      <a:endParaRPr lang="ru-RU" sz="1500" dirty="0">
                        <a:latin typeface="Times New Roman" pitchFamily="18" charset="0"/>
                        <a:cs typeface="Times New Roman" pitchFamily="18" charset="0"/>
                      </a:endParaRPr>
                    </a:p>
                  </a:txBody>
                  <a:tcPr/>
                </a:tc>
                <a:tc>
                  <a:txBody>
                    <a:bodyPr/>
                    <a:lstStyle/>
                    <a:p>
                      <a:r>
                        <a:rPr lang="ru-RU" sz="1500" dirty="0" smtClean="0">
                          <a:latin typeface="Times New Roman" pitchFamily="18" charset="0"/>
                          <a:cs typeface="Times New Roman" pitchFamily="18" charset="0"/>
                        </a:rPr>
                        <a:t>ЮЛ до 25.03</a:t>
                      </a:r>
                    </a:p>
                    <a:p>
                      <a:r>
                        <a:rPr lang="ru-RU" sz="1500" dirty="0" smtClean="0">
                          <a:latin typeface="Times New Roman" pitchFamily="18" charset="0"/>
                          <a:cs typeface="Times New Roman" pitchFamily="18" charset="0"/>
                        </a:rPr>
                        <a:t>ИП до 25.04</a:t>
                      </a:r>
                      <a:endParaRPr lang="ru-RU" sz="1500" dirty="0">
                        <a:latin typeface="Times New Roman" pitchFamily="18" charset="0"/>
                        <a:cs typeface="Times New Roman" pitchFamily="18" charset="0"/>
                      </a:endParaRPr>
                    </a:p>
                  </a:txBody>
                  <a:tcPr/>
                </a:tc>
              </a:tr>
              <a:tr h="415431">
                <a:tc>
                  <a:txBody>
                    <a:bodyPr/>
                    <a:lstStyle/>
                    <a:p>
                      <a:r>
                        <a:rPr lang="ru-RU" dirty="0" smtClean="0">
                          <a:latin typeface="Times New Roman" pitchFamily="18" charset="0"/>
                          <a:cs typeface="Times New Roman" pitchFamily="18" charset="0"/>
                        </a:rPr>
                        <a:t>13</a:t>
                      </a:r>
                      <a:endParaRPr lang="ru-RU" dirty="0">
                        <a:latin typeface="Times New Roman" pitchFamily="18" charset="0"/>
                        <a:cs typeface="Times New Roman" pitchFamily="18" charset="0"/>
                      </a:endParaRPr>
                    </a:p>
                  </a:txBody>
                  <a:tcPr>
                    <a:solidFill>
                      <a:schemeClr val="accent3">
                        <a:lumMod val="20000"/>
                        <a:lumOff val="80000"/>
                      </a:schemeClr>
                    </a:solidFill>
                  </a:tcPr>
                </a:tc>
                <a:tc>
                  <a:txBody>
                    <a:bodyPr/>
                    <a:lstStyle/>
                    <a:p>
                      <a:r>
                        <a:rPr lang="ru-RU" sz="1600" dirty="0" smtClean="0">
                          <a:latin typeface="Times New Roman" pitchFamily="18" charset="0"/>
                          <a:cs typeface="Times New Roman" pitchFamily="18" charset="0"/>
                        </a:rPr>
                        <a:t>Уплата налогов</a:t>
                      </a:r>
                      <a:endParaRPr lang="ru-RU" sz="1600" dirty="0">
                        <a:latin typeface="Times New Roman" pitchFamily="18" charset="0"/>
                        <a:cs typeface="Times New Roman" pitchFamily="18" charset="0"/>
                      </a:endParaRPr>
                    </a:p>
                  </a:txBody>
                  <a:tcPr/>
                </a:tc>
                <a:tc>
                  <a:txBody>
                    <a:bodyPr/>
                    <a:lstStyle/>
                    <a:p>
                      <a:r>
                        <a:rPr lang="ru-RU" sz="1500" dirty="0" smtClean="0">
                          <a:latin typeface="Times New Roman" pitchFamily="18" charset="0"/>
                          <a:cs typeface="Times New Roman" pitchFamily="18" charset="0"/>
                        </a:rPr>
                        <a:t>автоматически</a:t>
                      </a:r>
                      <a:endParaRPr lang="ru-RU" sz="1500" dirty="0">
                        <a:latin typeface="Times New Roman" pitchFamily="18" charset="0"/>
                        <a:cs typeface="Times New Roman" pitchFamily="18" charset="0"/>
                      </a:endParaRPr>
                    </a:p>
                  </a:txBody>
                  <a:tcPr/>
                </a:tc>
                <a:tc>
                  <a:txBody>
                    <a:bodyPr/>
                    <a:lstStyle/>
                    <a:p>
                      <a:r>
                        <a:rPr lang="ru-RU" sz="1500" dirty="0" smtClean="0">
                          <a:latin typeface="Times New Roman" pitchFamily="18" charset="0"/>
                          <a:cs typeface="Times New Roman" pitchFamily="18" charset="0"/>
                        </a:rPr>
                        <a:t>ЮЛ до 28.03</a:t>
                      </a:r>
                    </a:p>
                    <a:p>
                      <a:r>
                        <a:rPr lang="ru-RU" sz="1500" dirty="0" smtClean="0">
                          <a:latin typeface="Times New Roman" pitchFamily="18" charset="0"/>
                          <a:cs typeface="Times New Roman" pitchFamily="18" charset="0"/>
                        </a:rPr>
                        <a:t>ИП до 28.04</a:t>
                      </a:r>
                    </a:p>
                  </a:txBody>
                  <a:tcPr/>
                </a:tc>
              </a:tr>
            </a:tbl>
          </a:graphicData>
        </a:graphic>
      </p:graphicFrame>
    </p:spTree>
    <p:extLst>
      <p:ext uri="{BB962C8B-B14F-4D97-AF65-F5344CB8AC3E}">
        <p14:creationId xmlns:p14="http://schemas.microsoft.com/office/powerpoint/2010/main" val="1882813827"/>
      </p:ext>
    </p:extLst>
  </p:cSld>
  <p:clrMapOvr>
    <a:masterClrMapping/>
  </p:clrMapOvr>
  <p:transition spd="slow">
    <p:wedg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сполнительная">
  <a:themeElements>
    <a:clrScheme name="Исполнительная">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Исполнительная">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Исполнитель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Executive</Template>
  <TotalTime>947</TotalTime>
  <Words>1456</Words>
  <Application>Microsoft Office PowerPoint</Application>
  <PresentationFormat>Экран (4:3)</PresentationFormat>
  <Paragraphs>239</Paragraphs>
  <Slides>12</Slides>
  <Notes>12</Notes>
  <HiddenSlides>0</HiddenSlides>
  <MMClips>0</MMClips>
  <ScaleCrop>false</ScaleCrop>
  <HeadingPairs>
    <vt:vector size="4" baseType="variant">
      <vt:variant>
        <vt:lpstr>Тема</vt:lpstr>
      </vt:variant>
      <vt:variant>
        <vt:i4>1</vt:i4>
      </vt:variant>
      <vt:variant>
        <vt:lpstr>Заголовки слайдов</vt:lpstr>
      </vt:variant>
      <vt:variant>
        <vt:i4>12</vt:i4>
      </vt:variant>
    </vt:vector>
  </HeadingPairs>
  <TitlesOfParts>
    <vt:vector size="13" baseType="lpstr">
      <vt:lpstr>Исполнительная</vt:lpstr>
      <vt:lpstr>Презентация PowerPoint</vt:lpstr>
      <vt:lpstr>Нормативное обоснование</vt:lpstr>
      <vt:lpstr>Условия перехода  на АУСН: 1. Действующие ЮЛ и ИП - с начала календарного года, подав уведомление не позднее 31 декабря предшествующего ему года. 2. Вновь созданные ЮЛ и вновь зарегистрированные ИП могут перейти на АУСН с даты постановки на налоговый учет. Для этого им требуется подать уведомление о переходе не позднее 30 календарных дней с даты постановки на учет. 3. Налогоплательщики УСН и НПД с 1 числа любого месяца, представив уведомление не позднее последнего дня предшествующего месяца. 4. Налогоплательщик не вправе перейти на иной режим налогообложения до конца календарного года. 5. При не соблюдении требований для применения АУСН налогоплательщик утрачивает право на применение режима с начала календарного месяца, в котором осуществлены нарушения требований. </vt:lpstr>
      <vt:lpstr>Ограничения АУСН</vt:lpstr>
      <vt:lpstr>Порядок определения доходов и расходов</vt:lpstr>
      <vt:lpstr>Порядок исчисления и уплаты налога</vt:lpstr>
      <vt:lpstr>На АУСН «Доходы-Расходы» еще есть минимальный налог - 3% от всех доходов. Его платят в одном из трех случаев: 1. расходы превысили доходы; 2. доход равен нулю; 3. налог, рассчитанный по ставке 20%, оказался меньше минимального налога.</vt:lpstr>
      <vt:lpstr>Переход на АУСН в ХМАО-Югре  на 25.02.2025:</vt:lpstr>
      <vt:lpstr>Сравнительные характеристики</vt:lpstr>
      <vt:lpstr>Пример расчетов (ЮЛ, 5 работников)</vt:lpstr>
      <vt:lpstr>Вопрос - ответ:</vt:lpstr>
      <vt:lpstr>Вопрос - ответ:</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Кичатова Александра Сергеевна</dc:creator>
  <cp:lastModifiedBy>Василенко Олеся Александровна</cp:lastModifiedBy>
  <cp:revision>70</cp:revision>
  <cp:lastPrinted>2025-02-07T11:46:51Z</cp:lastPrinted>
  <dcterms:created xsi:type="dcterms:W3CDTF">2025-01-16T07:06:25Z</dcterms:created>
  <dcterms:modified xsi:type="dcterms:W3CDTF">2025-02-25T08:24:21Z</dcterms:modified>
</cp:coreProperties>
</file>