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2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3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4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5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6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0" r:id="rId1"/>
    <p:sldMasterId id="2147484054" r:id="rId2"/>
    <p:sldMasterId id="2147484114" r:id="rId3"/>
    <p:sldMasterId id="2147484127" r:id="rId4"/>
    <p:sldMasterId id="2147484140" r:id="rId5"/>
    <p:sldMasterId id="2147484192" r:id="rId6"/>
    <p:sldMasterId id="2147484205" r:id="rId7"/>
  </p:sldMasterIdLst>
  <p:notesMasterIdLst>
    <p:notesMasterId r:id="rId19"/>
  </p:notesMasterIdLst>
  <p:sldIdLst>
    <p:sldId id="407" r:id="rId8"/>
    <p:sldId id="406" r:id="rId9"/>
    <p:sldId id="417" r:id="rId10"/>
    <p:sldId id="418" r:id="rId11"/>
    <p:sldId id="419" r:id="rId12"/>
    <p:sldId id="430" r:id="rId13"/>
    <p:sldId id="427" r:id="rId14"/>
    <p:sldId id="428" r:id="rId15"/>
    <p:sldId id="421" r:id="rId16"/>
    <p:sldId id="426" r:id="rId17"/>
    <p:sldId id="429" r:id="rId18"/>
  </p:sldIdLst>
  <p:sldSz cx="12192000" cy="6858000"/>
  <p:notesSz cx="6808788" cy="9940925"/>
  <p:defaultTextStyle>
    <a:defPPr>
      <a:defRPr lang="ru-RU"/>
    </a:defPPr>
    <a:lvl1pPr marL="0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8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7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9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1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35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54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4476B2"/>
    <a:srgbClr val="6666FF"/>
    <a:srgbClr val="0066FF"/>
    <a:srgbClr val="0033CC"/>
    <a:srgbClr val="F4D6AA"/>
    <a:srgbClr val="9BE5FF"/>
    <a:srgbClr val="64EAF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2427" autoAdjust="0"/>
  </p:normalViewPr>
  <p:slideViewPr>
    <p:cSldViewPr>
      <p:cViewPr varScale="1">
        <p:scale>
          <a:sx n="92" d="100"/>
          <a:sy n="92" d="100"/>
        </p:scale>
        <p:origin x="-1260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0"/>
            <a:ext cx="2950476" cy="498773"/>
          </a:xfrm>
          <a:prstGeom prst="rect">
            <a:avLst/>
          </a:prstGeom>
        </p:spPr>
        <p:txBody>
          <a:bodyPr vert="horz" lIns="92304" tIns="46151" rIns="92304" bIns="4615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1" y="10"/>
            <a:ext cx="2950476" cy="498773"/>
          </a:xfrm>
          <a:prstGeom prst="rect">
            <a:avLst/>
          </a:prstGeom>
        </p:spPr>
        <p:txBody>
          <a:bodyPr vert="horz" lIns="92304" tIns="46151" rIns="92304" bIns="46151" rtlCol="0"/>
          <a:lstStyle>
            <a:lvl1pPr algn="r">
              <a:defRPr sz="1200"/>
            </a:lvl1pPr>
          </a:lstStyle>
          <a:p>
            <a:fld id="{C931D343-E24F-442F-9E32-D065A5EBFC4B}" type="datetimeFigureOut">
              <a:rPr lang="ru-RU" smtClean="0"/>
              <a:t>25.02.2025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7412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4" tIns="46151" rIns="92304" bIns="4615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84070"/>
            <a:ext cx="5447030" cy="3914240"/>
          </a:xfrm>
          <a:prstGeom prst="rect">
            <a:avLst/>
          </a:prstGeom>
        </p:spPr>
        <p:txBody>
          <a:bodyPr vert="horz" lIns="92304" tIns="46151" rIns="92304" bIns="4615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6" cy="498772"/>
          </a:xfrm>
          <a:prstGeom prst="rect">
            <a:avLst/>
          </a:prstGeom>
        </p:spPr>
        <p:txBody>
          <a:bodyPr vert="horz" lIns="92304" tIns="46151" rIns="92304" bIns="4615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1" y="9442154"/>
            <a:ext cx="2950476" cy="498772"/>
          </a:xfrm>
          <a:prstGeom prst="rect">
            <a:avLst/>
          </a:prstGeom>
        </p:spPr>
        <p:txBody>
          <a:bodyPr vert="horz" lIns="92304" tIns="46151" rIns="92304" bIns="46151" rtlCol="0" anchor="b"/>
          <a:lstStyle>
            <a:lvl1pPr algn="r">
              <a:defRPr sz="1200"/>
            </a:lvl1pPr>
          </a:lstStyle>
          <a:p>
            <a:fld id="{9682C83A-9D3B-497B-A1B9-C50737D7C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705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148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774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774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226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794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2240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1197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119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09601"/>
            <a:ext cx="103632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953000"/>
            <a:ext cx="85344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D91A-A2EE-4B54-B3C6-F6C67903BA9C}" type="datetime1">
              <a:rPr lang="en-US" smtClean="0"/>
              <a:pPr/>
              <a:t>2/25/2025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2" y="1428"/>
            <a:ext cx="12190189" cy="68556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5386917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1" y="1600200"/>
            <a:ext cx="5389033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12848"/>
            <a:ext cx="5388864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30112" y="2212849"/>
            <a:ext cx="5388864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195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9217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43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6117" y="266700"/>
            <a:ext cx="4011084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850" y="273051"/>
            <a:ext cx="66611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6117" y="2438401"/>
            <a:ext cx="4011084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34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5" y="228600"/>
            <a:ext cx="7615765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0835" y="1143000"/>
            <a:ext cx="8072965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5" y="5810250"/>
            <a:ext cx="7615765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21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56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73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0" y="472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7" y="1606877"/>
            <a:ext cx="9760919" cy="4829253"/>
          </a:xfrm>
        </p:spPr>
        <p:txBody>
          <a:bodyPr/>
          <a:lstStyle>
            <a:lvl1pPr marL="310752" indent="0">
              <a:buFontTx/>
              <a:buNone/>
              <a:defRPr b="1">
                <a:latin typeface="+mj-lt"/>
              </a:defRPr>
            </a:lvl1pPr>
            <a:lvl2pPr marL="310752" indent="0">
              <a:defRPr>
                <a:latin typeface="+mj-lt"/>
              </a:defRPr>
            </a:lvl2pPr>
            <a:lvl3pPr marL="537369" indent="-222547">
              <a:defRPr>
                <a:latin typeface="+mj-lt"/>
              </a:defRPr>
            </a:lvl3pPr>
            <a:lvl4pPr marL="0" indent="308037">
              <a:defRPr>
                <a:latin typeface="+mj-lt"/>
              </a:defRPr>
            </a:lvl4pPr>
            <a:lvl5pPr marL="12267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1095903" y="501082"/>
            <a:ext cx="9783868" cy="1105803"/>
          </a:xfrm>
        </p:spPr>
        <p:txBody>
          <a:bodyPr/>
          <a:lstStyle>
            <a:lvl1pPr marL="0" marR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marL="0" marR="0" lvl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4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78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09601"/>
            <a:ext cx="103632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953000"/>
            <a:ext cx="85344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D91A-A2EE-4B54-B3C6-F6C67903BA9C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10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2" y="1428"/>
            <a:ext cx="12190189" cy="6855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86361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 userDrawn="1"/>
        </p:nvSpPr>
        <p:spPr>
          <a:xfrm>
            <a:off x="7902189" y="5127089"/>
            <a:ext cx="1231491" cy="376853"/>
          </a:xfrm>
          <a:prstGeom prst="rect">
            <a:avLst/>
          </a:prstGeom>
          <a:noFill/>
        </p:spPr>
        <p:txBody>
          <a:bodyPr wrap="square" lIns="78164" tIns="39082" rIns="78164" bIns="39082" rtlCol="0">
            <a:noAutofit/>
          </a:bodyPr>
          <a:lstStyle/>
          <a:p>
            <a:pPr defTabSz="891603"/>
            <a:endParaRPr lang="ru-RU" sz="1796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51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371601"/>
            <a:ext cx="103632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68764"/>
            <a:ext cx="103632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59944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2611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5728971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0" y="2"/>
            <a:ext cx="12190191" cy="6855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0451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87680" y="1600200"/>
            <a:ext cx="5388864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8646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5386917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1" y="1600200"/>
            <a:ext cx="5389033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12848"/>
            <a:ext cx="5388864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30112" y="2212849"/>
            <a:ext cx="5388864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28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7616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59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6117" y="266700"/>
            <a:ext cx="4011084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850" y="273051"/>
            <a:ext cx="66611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6117" y="2438401"/>
            <a:ext cx="4011084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60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5" y="228600"/>
            <a:ext cx="7615765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0835" y="1143000"/>
            <a:ext cx="8072965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5" y="5810250"/>
            <a:ext cx="7615765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30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22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583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0" y="472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7" y="1606877"/>
            <a:ext cx="9760919" cy="4829253"/>
          </a:xfrm>
        </p:spPr>
        <p:txBody>
          <a:bodyPr/>
          <a:lstStyle>
            <a:lvl1pPr marL="310752" indent="0">
              <a:buFontTx/>
              <a:buNone/>
              <a:defRPr b="1">
                <a:latin typeface="+mj-lt"/>
              </a:defRPr>
            </a:lvl1pPr>
            <a:lvl2pPr marL="310752" indent="0">
              <a:defRPr>
                <a:latin typeface="+mj-lt"/>
              </a:defRPr>
            </a:lvl2pPr>
            <a:lvl3pPr marL="537369" indent="-222547">
              <a:defRPr>
                <a:latin typeface="+mj-lt"/>
              </a:defRPr>
            </a:lvl3pPr>
            <a:lvl4pPr marL="0" indent="308037">
              <a:defRPr>
                <a:latin typeface="+mj-lt"/>
              </a:defRPr>
            </a:lvl4pPr>
            <a:lvl5pPr marL="12267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1095903" y="501082"/>
            <a:ext cx="9783868" cy="1105803"/>
          </a:xfrm>
        </p:spPr>
        <p:txBody>
          <a:bodyPr/>
          <a:lstStyle>
            <a:lvl1pPr marL="0" marR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marL="0" marR="0" lvl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4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586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0" y="472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7" y="1606877"/>
            <a:ext cx="9760919" cy="4829253"/>
          </a:xfrm>
        </p:spPr>
        <p:txBody>
          <a:bodyPr/>
          <a:lstStyle>
            <a:lvl1pPr marL="310752" indent="0">
              <a:buFontTx/>
              <a:buNone/>
              <a:defRPr b="1">
                <a:latin typeface="+mj-lt"/>
              </a:defRPr>
            </a:lvl1pPr>
            <a:lvl2pPr marL="310752" indent="0">
              <a:defRPr>
                <a:latin typeface="+mj-lt"/>
              </a:defRPr>
            </a:lvl2pPr>
            <a:lvl3pPr marL="537369" indent="-222547">
              <a:defRPr>
                <a:latin typeface="+mj-lt"/>
              </a:defRPr>
            </a:lvl3pPr>
            <a:lvl4pPr marL="0" indent="308037">
              <a:defRPr>
                <a:latin typeface="+mj-lt"/>
              </a:defRPr>
            </a:lvl4pPr>
            <a:lvl5pPr marL="12267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1095903" y="501082"/>
            <a:ext cx="9783868" cy="1105803"/>
          </a:xfrm>
        </p:spPr>
        <p:txBody>
          <a:bodyPr/>
          <a:lstStyle>
            <a:lvl1pPr marL="0" marR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marL="0" marR="0" lvl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4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66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09601"/>
            <a:ext cx="103632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953000"/>
            <a:ext cx="85344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D91A-A2EE-4B54-B3C6-F6C67903BA9C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10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2" y="1428"/>
            <a:ext cx="12190189" cy="6855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2216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 userDrawn="1"/>
        </p:nvSpPr>
        <p:spPr>
          <a:xfrm>
            <a:off x="7902189" y="5127089"/>
            <a:ext cx="1231491" cy="376853"/>
          </a:xfrm>
          <a:prstGeom prst="rect">
            <a:avLst/>
          </a:prstGeom>
          <a:noFill/>
        </p:spPr>
        <p:txBody>
          <a:bodyPr wrap="square" lIns="78164" tIns="39082" rIns="78164" bIns="39082" rtlCol="0">
            <a:noAutofit/>
          </a:bodyPr>
          <a:lstStyle/>
          <a:p>
            <a:pPr defTabSz="891603"/>
            <a:endParaRPr lang="ru-RU" sz="1796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28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371601"/>
            <a:ext cx="103632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68764"/>
            <a:ext cx="103632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59944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2611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5728971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0" y="2"/>
            <a:ext cx="12190191" cy="6855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7724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87680" y="1600200"/>
            <a:ext cx="5388864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8697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5386917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1" y="1600200"/>
            <a:ext cx="5389033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12848"/>
            <a:ext cx="5388864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30112" y="2212849"/>
            <a:ext cx="5388864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3540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36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84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6117" y="266700"/>
            <a:ext cx="4011084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850" y="273051"/>
            <a:ext cx="66611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6117" y="2438401"/>
            <a:ext cx="4011084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29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5" y="228600"/>
            <a:ext cx="7615765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0835" y="1143000"/>
            <a:ext cx="8072965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5" y="5810250"/>
            <a:ext cx="7615765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2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060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40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4343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02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0" y="472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7" y="1606877"/>
            <a:ext cx="9760919" cy="4829253"/>
          </a:xfrm>
        </p:spPr>
        <p:txBody>
          <a:bodyPr/>
          <a:lstStyle>
            <a:lvl1pPr marL="310752" indent="0">
              <a:buFontTx/>
              <a:buNone/>
              <a:defRPr b="1">
                <a:latin typeface="+mj-lt"/>
              </a:defRPr>
            </a:lvl1pPr>
            <a:lvl2pPr marL="310752" indent="0">
              <a:defRPr>
                <a:latin typeface="+mj-lt"/>
              </a:defRPr>
            </a:lvl2pPr>
            <a:lvl3pPr marL="537369" indent="-222547">
              <a:defRPr>
                <a:latin typeface="+mj-lt"/>
              </a:defRPr>
            </a:lvl3pPr>
            <a:lvl4pPr marL="0" indent="308037">
              <a:defRPr>
                <a:latin typeface="+mj-lt"/>
              </a:defRPr>
            </a:lvl4pPr>
            <a:lvl5pPr marL="12267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1095903" y="501082"/>
            <a:ext cx="9783868" cy="1105803"/>
          </a:xfrm>
        </p:spPr>
        <p:txBody>
          <a:bodyPr/>
          <a:lstStyle>
            <a:lvl1pPr marL="0" marR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marL="0" marR="0" lvl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4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89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42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546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8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4949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301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8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3115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7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7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0055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/>
              <a:pPr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 userDrawn="1"/>
        </p:nvSpPr>
        <p:spPr>
          <a:xfrm>
            <a:off x="7902189" y="5127089"/>
            <a:ext cx="1231491" cy="376853"/>
          </a:xfrm>
          <a:prstGeom prst="rect">
            <a:avLst/>
          </a:prstGeom>
          <a:noFill/>
        </p:spPr>
        <p:txBody>
          <a:bodyPr wrap="square" lIns="78164" tIns="39082" rIns="78164" bIns="39082" rtlCol="0">
            <a:noAutofit/>
          </a:bodyPr>
          <a:lstStyle/>
          <a:p>
            <a:pPr defTabSz="891603"/>
            <a:endParaRPr lang="ru-RU" sz="1796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167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7340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03378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8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3176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2397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45502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843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997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9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5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9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5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46783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8442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22059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6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6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6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6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467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819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4294967295" orient="horz" pos="2160">
          <p15:clr>
            <a:srgbClr val="FBAE40"/>
          </p15:clr>
        </p15:guide>
        <p15:guide id="4294967295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371601"/>
            <a:ext cx="103632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68764"/>
            <a:ext cx="103632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/>
              <a:pPr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59944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2611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728971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0" y="2"/>
            <a:ext cx="12190191" cy="68556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7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10165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4294967295" orient="horz" pos="2160">
          <p15:clr>
            <a:srgbClr val="FBAE40"/>
          </p15:clr>
        </p15:guide>
        <p15:guide id="4294967295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13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13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13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7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7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7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0363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13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13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13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7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7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7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773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13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13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7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7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9998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13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13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7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7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2289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195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14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9524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465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1195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8469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/>
              <a:pPr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87680" y="1600200"/>
            <a:ext cx="5388864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0843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2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2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2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2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45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1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2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2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2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2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26580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61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03918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8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1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1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8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61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8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1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1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8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2686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5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5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5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5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31668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5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5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5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5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27058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7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7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7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71336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5386917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1" y="1600200"/>
            <a:ext cx="5389033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12848"/>
            <a:ext cx="5388864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30112" y="2212849"/>
            <a:ext cx="5388864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7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7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7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51024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4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4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8350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4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4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37514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267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6802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6131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85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775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9515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7860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4087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10661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78721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80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80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80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8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8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8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23595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80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80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80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8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8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8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22390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9" y="1639790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82" y="163980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5" y="1639790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8" y="163980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9" y="3886577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82" y="388658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5" y="3886577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8" y="388658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8902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9" y="1639790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82" y="163980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5" y="1639790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8" y="163980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9" y="3886577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82" y="388658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5" y="3886577"/>
            <a:ext cx="1534155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8" y="388658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1002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7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97" y="325700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34" y="325700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3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72" y="325700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869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7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97" y="325700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34" y="325700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3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72" y="325700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2277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7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9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1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3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3165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7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9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1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3" y="325700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49094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3" y="1268759"/>
            <a:ext cx="2352260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57971" y="1268759"/>
            <a:ext cx="2352260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67709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797789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14410" y="4980579"/>
            <a:ext cx="503311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257972" y="4980579"/>
            <a:ext cx="501962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9437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09601"/>
            <a:ext cx="103632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953000"/>
            <a:ext cx="85344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D91A-A2EE-4B54-B3C6-F6C67903BA9C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10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2" y="1428"/>
            <a:ext cx="12190189" cy="6855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104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 userDrawn="1"/>
        </p:nvSpPr>
        <p:spPr>
          <a:xfrm>
            <a:off x="7902189" y="5127089"/>
            <a:ext cx="1231491" cy="376853"/>
          </a:xfrm>
          <a:prstGeom prst="rect">
            <a:avLst/>
          </a:prstGeom>
          <a:noFill/>
        </p:spPr>
        <p:txBody>
          <a:bodyPr wrap="square" lIns="78164" tIns="39082" rIns="78164" bIns="39082" rtlCol="0">
            <a:noAutofit/>
          </a:bodyPr>
          <a:lstStyle/>
          <a:p>
            <a:pPr defTabSz="891603"/>
            <a:endParaRPr lang="ru-RU" sz="1796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57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371601"/>
            <a:ext cx="103632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68764"/>
            <a:ext cx="103632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59944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2611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5728971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0" y="2"/>
            <a:ext cx="12190191" cy="6855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2550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87680" y="1600200"/>
            <a:ext cx="5388864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9484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5386917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1" y="1600200"/>
            <a:ext cx="5389033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12848"/>
            <a:ext cx="5388864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30112" y="2212849"/>
            <a:ext cx="5388864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195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9217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43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6117" y="266700"/>
            <a:ext cx="4011084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850" y="273051"/>
            <a:ext cx="66611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6117" y="2438401"/>
            <a:ext cx="4011084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34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6117" y="266700"/>
            <a:ext cx="4011084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850" y="273051"/>
            <a:ext cx="66611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6117" y="2438401"/>
            <a:ext cx="4011084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5" y="228600"/>
            <a:ext cx="7615765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0835" y="1143000"/>
            <a:ext cx="8072965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5" y="5810250"/>
            <a:ext cx="7615765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21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56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73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0" y="472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7" y="1606877"/>
            <a:ext cx="9760919" cy="4829253"/>
          </a:xfrm>
        </p:spPr>
        <p:txBody>
          <a:bodyPr/>
          <a:lstStyle>
            <a:lvl1pPr marL="310752" indent="0">
              <a:buFontTx/>
              <a:buNone/>
              <a:defRPr b="1">
                <a:latin typeface="+mj-lt"/>
              </a:defRPr>
            </a:lvl1pPr>
            <a:lvl2pPr marL="310752" indent="0">
              <a:defRPr>
                <a:latin typeface="+mj-lt"/>
              </a:defRPr>
            </a:lvl2pPr>
            <a:lvl3pPr marL="537369" indent="-222547">
              <a:defRPr>
                <a:latin typeface="+mj-lt"/>
              </a:defRPr>
            </a:lvl3pPr>
            <a:lvl4pPr marL="0" indent="308037">
              <a:defRPr>
                <a:latin typeface="+mj-lt"/>
              </a:defRPr>
            </a:lvl4pPr>
            <a:lvl5pPr marL="12267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1095903" y="501082"/>
            <a:ext cx="9783868" cy="1105803"/>
          </a:xfrm>
        </p:spPr>
        <p:txBody>
          <a:bodyPr/>
          <a:lstStyle>
            <a:lvl1pPr marL="0" marR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marL="0" marR="0" lvl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4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78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09601"/>
            <a:ext cx="103632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953000"/>
            <a:ext cx="85344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D91A-A2EE-4B54-B3C6-F6C67903BA9C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10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2" y="1428"/>
            <a:ext cx="12190189" cy="6855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104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 userDrawn="1"/>
        </p:nvSpPr>
        <p:spPr>
          <a:xfrm>
            <a:off x="7902189" y="5127089"/>
            <a:ext cx="1231491" cy="376853"/>
          </a:xfrm>
          <a:prstGeom prst="rect">
            <a:avLst/>
          </a:prstGeom>
          <a:noFill/>
        </p:spPr>
        <p:txBody>
          <a:bodyPr wrap="square" lIns="78164" tIns="39082" rIns="78164" bIns="39082" rtlCol="0">
            <a:noAutofit/>
          </a:bodyPr>
          <a:lstStyle/>
          <a:p>
            <a:pPr defTabSz="891603"/>
            <a:endParaRPr lang="ru-RU" sz="1796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57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371601"/>
            <a:ext cx="103632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68764"/>
            <a:ext cx="103632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59944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2611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5728971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0" y="2"/>
            <a:ext cx="12190191" cy="6855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2550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87680" y="1600200"/>
            <a:ext cx="5388864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9484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5386917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1" y="1600200"/>
            <a:ext cx="5389033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12848"/>
            <a:ext cx="5388864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30112" y="2212849"/>
            <a:ext cx="5388864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195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9217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5" y="228600"/>
            <a:ext cx="7615765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0835" y="1143000"/>
            <a:ext cx="8072965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5" y="5810250"/>
            <a:ext cx="7615765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43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6117" y="266700"/>
            <a:ext cx="4011084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850" y="273051"/>
            <a:ext cx="66611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6117" y="2438401"/>
            <a:ext cx="4011084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34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5" y="228600"/>
            <a:ext cx="7615765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0835" y="1143000"/>
            <a:ext cx="8072965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5" y="5810250"/>
            <a:ext cx="7615765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21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56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73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0" y="472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7" y="1606877"/>
            <a:ext cx="9760919" cy="4829253"/>
          </a:xfrm>
        </p:spPr>
        <p:txBody>
          <a:bodyPr/>
          <a:lstStyle>
            <a:lvl1pPr marL="310752" indent="0">
              <a:buFontTx/>
              <a:buNone/>
              <a:defRPr b="1">
                <a:latin typeface="+mj-lt"/>
              </a:defRPr>
            </a:lvl1pPr>
            <a:lvl2pPr marL="310752" indent="0">
              <a:defRPr>
                <a:latin typeface="+mj-lt"/>
              </a:defRPr>
            </a:lvl2pPr>
            <a:lvl3pPr marL="537369" indent="-222547">
              <a:defRPr>
                <a:latin typeface="+mj-lt"/>
              </a:defRPr>
            </a:lvl3pPr>
            <a:lvl4pPr marL="0" indent="308037">
              <a:defRPr>
                <a:latin typeface="+mj-lt"/>
              </a:defRPr>
            </a:lvl4pPr>
            <a:lvl5pPr marL="12267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1095903" y="501082"/>
            <a:ext cx="9783868" cy="1105803"/>
          </a:xfrm>
        </p:spPr>
        <p:txBody>
          <a:bodyPr/>
          <a:lstStyle>
            <a:lvl1pPr marL="0" marR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marL="0" marR="0" lvl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4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78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09601"/>
            <a:ext cx="103632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953000"/>
            <a:ext cx="85344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D91A-A2EE-4B54-B3C6-F6C67903BA9C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10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2" y="1428"/>
            <a:ext cx="12190189" cy="6855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104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 userDrawn="1"/>
        </p:nvSpPr>
        <p:spPr>
          <a:xfrm>
            <a:off x="7902189" y="5127089"/>
            <a:ext cx="1231491" cy="376853"/>
          </a:xfrm>
          <a:prstGeom prst="rect">
            <a:avLst/>
          </a:prstGeom>
          <a:noFill/>
        </p:spPr>
        <p:txBody>
          <a:bodyPr wrap="square" lIns="78164" tIns="39082" rIns="78164" bIns="39082" rtlCol="0">
            <a:noAutofit/>
          </a:bodyPr>
          <a:lstStyle/>
          <a:p>
            <a:pPr defTabSz="891603"/>
            <a:endParaRPr lang="ru-RU" sz="1796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57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371601"/>
            <a:ext cx="103632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68764"/>
            <a:ext cx="103632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59944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2611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5728971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0" y="2"/>
            <a:ext cx="12190191" cy="6855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2550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87680" y="1600200"/>
            <a:ext cx="5388864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9" y="1914"/>
            <a:ext cx="12190191" cy="6855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9484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46.xml"/><Relationship Id="rId42" Type="http://schemas.openxmlformats.org/officeDocument/2006/relationships/slideLayout" Target="../slideLayouts/slideLayout54.xml"/><Relationship Id="rId47" Type="http://schemas.openxmlformats.org/officeDocument/2006/relationships/slideLayout" Target="../slideLayouts/slideLayout59.xml"/><Relationship Id="rId50" Type="http://schemas.openxmlformats.org/officeDocument/2006/relationships/slideLayout" Target="../slideLayouts/slideLayout62.xml"/><Relationship Id="rId55" Type="http://schemas.openxmlformats.org/officeDocument/2006/relationships/slideLayout" Target="../slideLayouts/slideLayout67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slideLayout" Target="../slideLayouts/slideLayout50.xml"/><Relationship Id="rId46" Type="http://schemas.openxmlformats.org/officeDocument/2006/relationships/slideLayout" Target="../slideLayouts/slideLayout58.xml"/><Relationship Id="rId59" Type="http://schemas.openxmlformats.org/officeDocument/2006/relationships/slideLayout" Target="../slideLayouts/slideLayout71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41.xml"/><Relationship Id="rId41" Type="http://schemas.openxmlformats.org/officeDocument/2006/relationships/slideLayout" Target="../slideLayouts/slideLayout53.xml"/><Relationship Id="rId54" Type="http://schemas.openxmlformats.org/officeDocument/2006/relationships/slideLayout" Target="../slideLayouts/slideLayout66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slideLayout" Target="../slideLayouts/slideLayout44.xml"/><Relationship Id="rId37" Type="http://schemas.openxmlformats.org/officeDocument/2006/relationships/slideLayout" Target="../slideLayouts/slideLayout49.xml"/><Relationship Id="rId40" Type="http://schemas.openxmlformats.org/officeDocument/2006/relationships/slideLayout" Target="../slideLayouts/slideLayout52.xml"/><Relationship Id="rId45" Type="http://schemas.openxmlformats.org/officeDocument/2006/relationships/slideLayout" Target="../slideLayouts/slideLayout57.xml"/><Relationship Id="rId53" Type="http://schemas.openxmlformats.org/officeDocument/2006/relationships/slideLayout" Target="../slideLayouts/slideLayout65.xml"/><Relationship Id="rId58" Type="http://schemas.openxmlformats.org/officeDocument/2006/relationships/slideLayout" Target="../slideLayouts/slideLayout70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61.xml"/><Relationship Id="rId57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31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56.xml"/><Relationship Id="rId52" Type="http://schemas.openxmlformats.org/officeDocument/2006/relationships/slideLayout" Target="../slideLayouts/slideLayout64.xml"/><Relationship Id="rId6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43" Type="http://schemas.openxmlformats.org/officeDocument/2006/relationships/slideLayout" Target="../slideLayouts/slideLayout55.xml"/><Relationship Id="rId48" Type="http://schemas.openxmlformats.org/officeDocument/2006/relationships/slideLayout" Target="../slideLayouts/slideLayout60.xml"/><Relationship Id="rId56" Type="http://schemas.openxmlformats.org/officeDocument/2006/relationships/slideLayout" Target="../slideLayouts/slideLayout68.xml"/><Relationship Id="rId8" Type="http://schemas.openxmlformats.org/officeDocument/2006/relationships/slideLayout" Target="../slideLayouts/slideLayout20.xml"/><Relationship Id="rId51" Type="http://schemas.openxmlformats.org/officeDocument/2006/relationships/slideLayout" Target="../slideLayouts/slideLayout63.xml"/><Relationship Id="rId3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12" Type="http://schemas.openxmlformats.org/officeDocument/2006/relationships/slideLayout" Target="../slideLayouts/slideLayout131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84463" y="6356351"/>
            <a:ext cx="2781300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0C4986D-6BE9-4264-908F-02DB36FD8D6C}" type="datetime1">
              <a:rPr lang="en-US" smtClean="0"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78887" y="6356351"/>
            <a:ext cx="3797300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1038" y="6356351"/>
            <a:ext cx="749300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11277014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758826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  <p:sldLayoutId id="2147483962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120">
              <a:schemeClr val="tx1">
                <a:lumMod val="20000"/>
                <a:lumOff val="80000"/>
              </a:schemeClr>
            </a:gs>
            <a:gs pos="59422">
              <a:schemeClr val="accent5">
                <a:lumMod val="20000"/>
                <a:lumOff val="80000"/>
              </a:schemeClr>
            </a:gs>
            <a:gs pos="0">
              <a:schemeClr val="accent6">
                <a:lumMod val="40000"/>
                <a:lumOff val="60000"/>
              </a:schemeClr>
            </a:gs>
            <a:gs pos="74000">
              <a:schemeClr val="accent5">
                <a:lumMod val="20000"/>
                <a:lumOff val="80000"/>
              </a:schemeClr>
            </a:gs>
            <a:gs pos="83000">
              <a:schemeClr val="bg1">
                <a:lumMod val="85000"/>
              </a:schemeClr>
            </a:gs>
            <a:gs pos="100000">
              <a:schemeClr val="tx1">
                <a:lumMod val="40000"/>
                <a:lumOff val="60000"/>
              </a:schemeClr>
            </a:gs>
          </a:gsLst>
          <a:lin ang="6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7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5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0217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5" r:id="rId1"/>
    <p:sldLayoutId id="2147484056" r:id="rId2"/>
    <p:sldLayoutId id="2147484057" r:id="rId3"/>
    <p:sldLayoutId id="2147484058" r:id="rId4"/>
    <p:sldLayoutId id="2147484059" r:id="rId5"/>
    <p:sldLayoutId id="2147484060" r:id="rId6"/>
    <p:sldLayoutId id="2147484061" r:id="rId7"/>
    <p:sldLayoutId id="2147484062" r:id="rId8"/>
    <p:sldLayoutId id="2147484063" r:id="rId9"/>
    <p:sldLayoutId id="2147484064" r:id="rId10"/>
    <p:sldLayoutId id="2147484065" r:id="rId11"/>
    <p:sldLayoutId id="2147484066" r:id="rId12"/>
    <p:sldLayoutId id="2147484067" r:id="rId13"/>
    <p:sldLayoutId id="2147484068" r:id="rId14"/>
    <p:sldLayoutId id="2147484069" r:id="rId15"/>
    <p:sldLayoutId id="2147484070" r:id="rId16"/>
    <p:sldLayoutId id="2147484071" r:id="rId17"/>
    <p:sldLayoutId id="2147484072" r:id="rId18"/>
    <p:sldLayoutId id="2147484073" r:id="rId19"/>
    <p:sldLayoutId id="2147484074" r:id="rId20"/>
    <p:sldLayoutId id="2147484075" r:id="rId21"/>
    <p:sldLayoutId id="2147484076" r:id="rId22"/>
    <p:sldLayoutId id="2147484077" r:id="rId23"/>
    <p:sldLayoutId id="2147484078" r:id="rId24"/>
    <p:sldLayoutId id="2147484079" r:id="rId25"/>
    <p:sldLayoutId id="2147484080" r:id="rId26"/>
    <p:sldLayoutId id="2147484081" r:id="rId27"/>
    <p:sldLayoutId id="2147484082" r:id="rId28"/>
    <p:sldLayoutId id="2147484083" r:id="rId29"/>
    <p:sldLayoutId id="2147484084" r:id="rId30"/>
    <p:sldLayoutId id="2147484085" r:id="rId31"/>
    <p:sldLayoutId id="2147484086" r:id="rId32"/>
    <p:sldLayoutId id="2147484087" r:id="rId33"/>
    <p:sldLayoutId id="2147484088" r:id="rId34"/>
    <p:sldLayoutId id="2147484089" r:id="rId35"/>
    <p:sldLayoutId id="2147484090" r:id="rId36"/>
    <p:sldLayoutId id="2147484091" r:id="rId37"/>
    <p:sldLayoutId id="2147484092" r:id="rId38"/>
    <p:sldLayoutId id="2147484093" r:id="rId39"/>
    <p:sldLayoutId id="2147484094" r:id="rId40"/>
    <p:sldLayoutId id="2147484095" r:id="rId41"/>
    <p:sldLayoutId id="2147484096" r:id="rId42"/>
    <p:sldLayoutId id="2147484097" r:id="rId43"/>
    <p:sldLayoutId id="2147484098" r:id="rId44"/>
    <p:sldLayoutId id="2147484099" r:id="rId45"/>
    <p:sldLayoutId id="2147484100" r:id="rId46"/>
    <p:sldLayoutId id="2147484101" r:id="rId47"/>
    <p:sldLayoutId id="2147484102" r:id="rId48"/>
    <p:sldLayoutId id="2147484103" r:id="rId49"/>
    <p:sldLayoutId id="2147484104" r:id="rId50"/>
    <p:sldLayoutId id="2147484105" r:id="rId51"/>
    <p:sldLayoutId id="2147484106" r:id="rId52"/>
    <p:sldLayoutId id="2147484107" r:id="rId53"/>
    <p:sldLayoutId id="2147484108" r:id="rId54"/>
    <p:sldLayoutId id="2147484109" r:id="rId55"/>
    <p:sldLayoutId id="2147484110" r:id="rId56"/>
    <p:sldLayoutId id="2147484111" r:id="rId57"/>
    <p:sldLayoutId id="2147484112" r:id="rId58"/>
    <p:sldLayoutId id="2147484113" r:id="rId5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84463" y="6356351"/>
            <a:ext cx="2781300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0C4986D-6BE9-4264-908F-02DB36FD8D6C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78887" y="6356351"/>
            <a:ext cx="3797300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Footer Text</a:t>
            </a:r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1038" y="6356351"/>
            <a:ext cx="749300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11277014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758826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189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5" r:id="rId1"/>
    <p:sldLayoutId id="2147484116" r:id="rId2"/>
    <p:sldLayoutId id="2147484117" r:id="rId3"/>
    <p:sldLayoutId id="2147484118" r:id="rId4"/>
    <p:sldLayoutId id="2147484119" r:id="rId5"/>
    <p:sldLayoutId id="2147484120" r:id="rId6"/>
    <p:sldLayoutId id="2147484121" r:id="rId7"/>
    <p:sldLayoutId id="2147484122" r:id="rId8"/>
    <p:sldLayoutId id="2147484123" r:id="rId9"/>
    <p:sldLayoutId id="2147484124" r:id="rId10"/>
    <p:sldLayoutId id="2147484125" r:id="rId11"/>
    <p:sldLayoutId id="2147484126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84463" y="6356351"/>
            <a:ext cx="2781300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0C4986D-6BE9-4264-908F-02DB36FD8D6C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78887" y="6356351"/>
            <a:ext cx="3797300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Footer Text</a:t>
            </a:r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1038" y="6356351"/>
            <a:ext cx="749300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11277014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758826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189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8" r:id="rId1"/>
    <p:sldLayoutId id="2147484129" r:id="rId2"/>
    <p:sldLayoutId id="2147484130" r:id="rId3"/>
    <p:sldLayoutId id="2147484131" r:id="rId4"/>
    <p:sldLayoutId id="2147484132" r:id="rId5"/>
    <p:sldLayoutId id="2147484133" r:id="rId6"/>
    <p:sldLayoutId id="2147484134" r:id="rId7"/>
    <p:sldLayoutId id="2147484135" r:id="rId8"/>
    <p:sldLayoutId id="2147484136" r:id="rId9"/>
    <p:sldLayoutId id="2147484137" r:id="rId10"/>
    <p:sldLayoutId id="2147484138" r:id="rId11"/>
    <p:sldLayoutId id="214748413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84463" y="6356351"/>
            <a:ext cx="2781300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0C4986D-6BE9-4264-908F-02DB36FD8D6C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78887" y="6356351"/>
            <a:ext cx="3797300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Footer Text</a:t>
            </a:r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1038" y="6356351"/>
            <a:ext cx="749300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11277014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758826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189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  <p:sldLayoutId id="2147484152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84463" y="6356351"/>
            <a:ext cx="2781300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0C4986D-6BE9-4264-908F-02DB36FD8D6C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78887" y="6356351"/>
            <a:ext cx="3797300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Footer Text</a:t>
            </a:r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1038" y="6356351"/>
            <a:ext cx="749300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11277014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758826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403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94" r:id="rId2"/>
    <p:sldLayoutId id="2147484195" r:id="rId3"/>
    <p:sldLayoutId id="2147484196" r:id="rId4"/>
    <p:sldLayoutId id="2147484197" r:id="rId5"/>
    <p:sldLayoutId id="2147484198" r:id="rId6"/>
    <p:sldLayoutId id="2147484199" r:id="rId7"/>
    <p:sldLayoutId id="2147484200" r:id="rId8"/>
    <p:sldLayoutId id="2147484201" r:id="rId9"/>
    <p:sldLayoutId id="2147484202" r:id="rId10"/>
    <p:sldLayoutId id="2147484203" r:id="rId11"/>
    <p:sldLayoutId id="2147484204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84463" y="6356351"/>
            <a:ext cx="2781300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0C4986D-6BE9-4264-908F-02DB36FD8D6C}" type="datetime1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2/25/2025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78887" y="6356351"/>
            <a:ext cx="3797300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Footer Text</a:t>
            </a:r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1038" y="6356351"/>
            <a:ext cx="749300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11277014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758826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964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6" r:id="rId1"/>
    <p:sldLayoutId id="2147484207" r:id="rId2"/>
    <p:sldLayoutId id="2147484208" r:id="rId3"/>
    <p:sldLayoutId id="2147484209" r:id="rId4"/>
    <p:sldLayoutId id="2147484210" r:id="rId5"/>
    <p:sldLayoutId id="2147484211" r:id="rId6"/>
    <p:sldLayoutId id="2147484212" r:id="rId7"/>
    <p:sldLayoutId id="2147484213" r:id="rId8"/>
    <p:sldLayoutId id="2147484214" r:id="rId9"/>
    <p:sldLayoutId id="2147484215" r:id="rId10"/>
    <p:sldLayoutId id="2147484216" r:id="rId11"/>
    <p:sldLayoutId id="2147484217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419295&amp;dst=100001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14064" y="-42861"/>
            <a:ext cx="12192000" cy="6900861"/>
          </a:xfrm>
          <a:prstGeom prst="rect">
            <a:avLst/>
          </a:prstGeom>
          <a:solidFill>
            <a:schemeClr val="tx1">
              <a:alpha val="98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dirty="0">
              <a:solidFill>
                <a:srgbClr val="485068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2495600" y="1772816"/>
            <a:ext cx="8400032" cy="246221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«Действующие льготы, установленные на территории Ханты-Мансийского автономного округа – Югры для налогоплательщиков специальных налоговых режимов»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="" xmlns:a16="http://schemas.microsoft.com/office/drawing/2014/main" id="{0DB52178-62B6-47CC-BD73-81552FBDECEE}"/>
              </a:ext>
            </a:extLst>
          </p:cNvPr>
          <p:cNvSpPr/>
          <p:nvPr/>
        </p:nvSpPr>
        <p:spPr>
          <a:xfrm>
            <a:off x="8184241" y="3386139"/>
            <a:ext cx="85727" cy="85726"/>
          </a:xfrm>
          <a:prstGeom prst="ellipse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232" name="Oval 231">
            <a:extLst>
              <a:ext uri="{FF2B5EF4-FFF2-40B4-BE49-F238E27FC236}">
                <a16:creationId xmlns="" xmlns:a16="http://schemas.microsoft.com/office/drawing/2014/main" id="{63525495-B7F9-4AF6-BE7E-F65167C7F4DF}"/>
              </a:ext>
            </a:extLst>
          </p:cNvPr>
          <p:cNvSpPr/>
          <p:nvPr/>
        </p:nvSpPr>
        <p:spPr>
          <a:xfrm>
            <a:off x="8876661" y="3386139"/>
            <a:ext cx="85727" cy="85726"/>
          </a:xfrm>
          <a:prstGeom prst="ellipse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233" name="Oval 232">
            <a:extLst>
              <a:ext uri="{FF2B5EF4-FFF2-40B4-BE49-F238E27FC236}">
                <a16:creationId xmlns="" xmlns:a16="http://schemas.microsoft.com/office/drawing/2014/main" id="{626BE329-231D-43E5-871B-DDF4C2FD1262}"/>
              </a:ext>
            </a:extLst>
          </p:cNvPr>
          <p:cNvSpPr/>
          <p:nvPr/>
        </p:nvSpPr>
        <p:spPr>
          <a:xfrm>
            <a:off x="9569081" y="3386139"/>
            <a:ext cx="85727" cy="85726"/>
          </a:xfrm>
          <a:prstGeom prst="ellipse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234" name="Oval 233">
            <a:extLst>
              <a:ext uri="{FF2B5EF4-FFF2-40B4-BE49-F238E27FC236}">
                <a16:creationId xmlns="" xmlns:a16="http://schemas.microsoft.com/office/drawing/2014/main" id="{6F2D2282-8FE2-4D23-9EC8-E95085FB56E8}"/>
              </a:ext>
            </a:extLst>
          </p:cNvPr>
          <p:cNvSpPr/>
          <p:nvPr/>
        </p:nvSpPr>
        <p:spPr>
          <a:xfrm>
            <a:off x="10261502" y="3386139"/>
            <a:ext cx="85727" cy="85726"/>
          </a:xfrm>
          <a:prstGeom prst="ellipse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235" name="Oval 234">
            <a:extLst>
              <a:ext uri="{FF2B5EF4-FFF2-40B4-BE49-F238E27FC236}">
                <a16:creationId xmlns="" xmlns:a16="http://schemas.microsoft.com/office/drawing/2014/main" id="{E5D4B9F1-99B7-47D9-A1AF-1CD255870587}"/>
              </a:ext>
            </a:extLst>
          </p:cNvPr>
          <p:cNvSpPr/>
          <p:nvPr/>
        </p:nvSpPr>
        <p:spPr>
          <a:xfrm>
            <a:off x="10953921" y="3386139"/>
            <a:ext cx="85727" cy="85726"/>
          </a:xfrm>
          <a:prstGeom prst="ellipse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236" name="Oval 235">
            <a:extLst>
              <a:ext uri="{FF2B5EF4-FFF2-40B4-BE49-F238E27FC236}">
                <a16:creationId xmlns="" xmlns:a16="http://schemas.microsoft.com/office/drawing/2014/main" id="{94171BCA-D78B-436D-A8A5-32022A91D372}"/>
              </a:ext>
            </a:extLst>
          </p:cNvPr>
          <p:cNvSpPr/>
          <p:nvPr/>
        </p:nvSpPr>
        <p:spPr>
          <a:xfrm>
            <a:off x="11646342" y="3386139"/>
            <a:ext cx="85727" cy="85726"/>
          </a:xfrm>
          <a:prstGeom prst="ellipse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>
              <a:solidFill>
                <a:srgbClr val="485068"/>
              </a:solidFill>
            </a:endParaRPr>
          </a:p>
        </p:txBody>
      </p:sp>
      <p:pic>
        <p:nvPicPr>
          <p:cNvPr id="11" name="Изображение 10" descr="FNS_vizitka_for_rukovodstv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577" y="333450"/>
            <a:ext cx="166077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5015880" y="116314"/>
            <a:ext cx="7026903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dirty="0" smtClean="0">
              <a:solidFill>
                <a:srgbClr val="005AA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000" dirty="0" smtClean="0">
              <a:solidFill>
                <a:srgbClr val="005AA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43672" y="5949280"/>
            <a:ext cx="7416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1275BC">
                    <a:lumMod val="75000"/>
                  </a:srgb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г. Ханты-Мансийск 2025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143672" y="5589240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{{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950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11712624" y="6453336"/>
            <a:ext cx="479376" cy="343802"/>
          </a:xfrm>
        </p:spPr>
        <p:txBody>
          <a:bodyPr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A28D44E-C286-4269-B6C1-3D07BF0B6022}"/>
              </a:ext>
            </a:extLst>
          </p:cNvPr>
          <p:cNvSpPr/>
          <p:nvPr/>
        </p:nvSpPr>
        <p:spPr>
          <a:xfrm>
            <a:off x="839416" y="867263"/>
            <a:ext cx="10585176" cy="301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191344" y="115888"/>
            <a:ext cx="11737304" cy="54292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Льготы для впервые зарегистрированных ИП ПСН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адпись 2"/>
          <p:cNvSpPr txBox="1">
            <a:spLocks noChangeArrowheads="1"/>
          </p:cNvSpPr>
          <p:nvPr/>
        </p:nvSpPr>
        <p:spPr bwMode="auto">
          <a:xfrm>
            <a:off x="464650" y="620823"/>
            <a:ext cx="11377264" cy="39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1008126"/>
            <a:r>
              <a:rPr lang="ru-RU" alt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СТАВКА 0 %</a:t>
            </a:r>
            <a:endParaRPr lang="ru-RU" altLang="ru-RU" sz="3600" dirty="0" smtClean="0">
              <a:solidFill>
                <a:schemeClr val="tx2"/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Надпись 2"/>
          <p:cNvSpPr txBox="1">
            <a:spLocks noChangeArrowheads="1"/>
          </p:cNvSpPr>
          <p:nvPr/>
        </p:nvSpPr>
        <p:spPr bwMode="auto">
          <a:xfrm>
            <a:off x="191344" y="1190607"/>
            <a:ext cx="11809312" cy="396044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defTabSz="1008126"/>
            <a:r>
              <a:rPr lang="ru-RU" alt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alt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 ПСН </a:t>
            </a:r>
            <a:r>
              <a:rPr lang="ru-RU" alt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 48 видам деятельности, в </a:t>
            </a:r>
            <a:r>
              <a:rPr lang="ru-RU" alt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 числе с 2025 года:</a:t>
            </a:r>
            <a:endParaRPr lang="ru-RU" altLang="ru-RU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животноводство, услуги в области животноводства;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обрядов (свадеб, юбилеев), в том числе музыкальное сопровождение;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зрелищно-развлекательная прочая, не включенная в другие группировки;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физкультурно-оздоровительная.</a:t>
            </a:r>
          </a:p>
          <a:p>
            <a:pPr marL="342900" indent="-342900">
              <a:buFontTx/>
              <a:buChar char="-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Надпись 2"/>
          <p:cNvSpPr txBox="1">
            <a:spLocks noChangeArrowheads="1"/>
          </p:cNvSpPr>
          <p:nvPr/>
        </p:nvSpPr>
        <p:spPr bwMode="auto">
          <a:xfrm>
            <a:off x="191344" y="5229200"/>
            <a:ext cx="11809312" cy="1296144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Основание: </a:t>
            </a:r>
          </a:p>
          <a:p>
            <a:pPr algn="just">
              <a:lnSpc>
                <a:spcPct val="110000"/>
              </a:lnSpc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ХМАО - Югры от 20.02.2015 № 14-оз</a:t>
            </a:r>
          </a:p>
          <a:p>
            <a:pPr algn="just">
              <a:lnSpc>
                <a:spcPct val="110000"/>
              </a:lnSpc>
            </a:pP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установлении на территории Ханты-Мансийского автономного округа – Югры налоговой ставки в размере 0 процентов по упрощенной системе налогообложения и патентной системе налогообложения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(ред. от 28.11.2024)</a:t>
            </a:r>
          </a:p>
          <a:p>
            <a:pPr algn="just">
              <a:lnSpc>
                <a:spcPct val="110000"/>
              </a:lnSpc>
            </a:pPr>
            <a:endParaRPr lang="ru-RU" altLang="ru-RU" sz="1000" dirty="0">
              <a:solidFill>
                <a:schemeClr val="tx2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61581" y="2924944"/>
            <a:ext cx="3939075" cy="286232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i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Впервые зарегистрированные </a:t>
            </a:r>
            <a:r>
              <a:rPr lang="ru-RU" i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ИП, </a:t>
            </a:r>
            <a:r>
              <a:rPr lang="ru-RU" i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применяющие </a:t>
            </a:r>
            <a:r>
              <a:rPr lang="ru-RU" i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ПСН и осуществляющие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относящуюся к производственной и (или) социальной сферам, а также к сфере бытовых услуг населению</a:t>
            </a:r>
            <a:r>
              <a:rPr lang="ru-RU" i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</a:t>
            </a:r>
            <a:r>
              <a:rPr lang="ru-RU" i="1" dirty="0" smtClean="0">
                <a:latin typeface="Times New Roman"/>
                <a:ea typeface="Calibri"/>
              </a:rPr>
              <a:t> </a:t>
            </a:r>
            <a:r>
              <a:rPr lang="ru-RU" b="1" i="1" dirty="0">
                <a:latin typeface="Times New Roman"/>
                <a:ea typeface="Calibri"/>
              </a:rPr>
              <a:t>могут в течение первых двух налоговых периодов с момента государственной регистрации в качестве </a:t>
            </a:r>
            <a:r>
              <a:rPr lang="ru-RU" b="1" i="1" dirty="0" smtClean="0">
                <a:latin typeface="Times New Roman"/>
                <a:ea typeface="Calibri"/>
              </a:rPr>
              <a:t>ИП применять </a:t>
            </a:r>
            <a:r>
              <a:rPr lang="ru-RU" b="1" i="1" dirty="0">
                <a:latin typeface="Times New Roman"/>
                <a:ea typeface="Calibri"/>
              </a:rPr>
              <a:t>ставку </a:t>
            </a:r>
            <a:r>
              <a:rPr lang="ru-RU" b="1" i="1" dirty="0" smtClean="0">
                <a:latin typeface="Times New Roman"/>
                <a:ea typeface="Calibri"/>
              </a:rPr>
              <a:t>0%.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170587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11712624" y="6453336"/>
            <a:ext cx="479376" cy="343802"/>
          </a:xfrm>
        </p:spPr>
        <p:txBody>
          <a:bodyPr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A28D44E-C286-4269-B6C1-3D07BF0B6022}"/>
              </a:ext>
            </a:extLst>
          </p:cNvPr>
          <p:cNvSpPr/>
          <p:nvPr/>
        </p:nvSpPr>
        <p:spPr>
          <a:xfrm>
            <a:off x="839416" y="867263"/>
            <a:ext cx="10585176" cy="301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191344" y="115888"/>
            <a:ext cx="11737304" cy="54292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Ставки </a:t>
            </a: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УСН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миграции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Надпись 2"/>
          <p:cNvSpPr txBox="1">
            <a:spLocks noChangeArrowheads="1"/>
          </p:cNvSpPr>
          <p:nvPr/>
        </p:nvSpPr>
        <p:spPr bwMode="auto">
          <a:xfrm>
            <a:off x="249788" y="692696"/>
            <a:ext cx="11809312" cy="1590321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defTabSz="1008126"/>
            <a:r>
              <a:rPr lang="ru-RU" alt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год: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изменении места нахождения организации (места жительства ИП) в течение года налог (авансовые платежи по налогу) </a:t>
            </a:r>
            <a:r>
              <a:rPr lang="ru-RU" alt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исчисляется по налоговой ставке, действующей по закону региона по новому месту нахождения организации (месту жительства ИП)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Надпись 2"/>
          <p:cNvSpPr txBox="1">
            <a:spLocks noChangeArrowheads="1"/>
          </p:cNvSpPr>
          <p:nvPr/>
        </p:nvSpPr>
        <p:spPr bwMode="auto">
          <a:xfrm>
            <a:off x="227348" y="2283016"/>
            <a:ext cx="11809312" cy="1290000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от 31.07.2023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389-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внесении изменений в части первую и вторую Налогового кодекса Российской Федерации, отдельные законодательные акты Российской Федерации и о приостановлении действия абзаца второго пункта 1 статьи 78 части первой Налогового кодекса Российской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Федерации»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(ред. от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29.10.2024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 </a:t>
            </a:r>
          </a:p>
          <a:p>
            <a:pPr algn="just">
              <a:lnSpc>
                <a:spcPct val="110000"/>
              </a:lnSpc>
            </a:pPr>
            <a:endParaRPr lang="ru-RU" altLang="ru-RU" sz="1000" dirty="0">
              <a:solidFill>
                <a:schemeClr val="tx2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12" name="Надпись 2"/>
          <p:cNvSpPr txBox="1">
            <a:spLocks noChangeArrowheads="1"/>
          </p:cNvSpPr>
          <p:nvPr/>
        </p:nvSpPr>
        <p:spPr bwMode="auto">
          <a:xfrm>
            <a:off x="227348" y="3573016"/>
            <a:ext cx="11775480" cy="187835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defTabSz="1008126"/>
            <a:r>
              <a:rPr lang="ru-RU" alt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2025 год</a:t>
            </a:r>
            <a:r>
              <a:rPr lang="ru-RU" alt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смене места нахождения организации (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места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жительства ИП) на иной субъект РФ, </a:t>
            </a:r>
            <a:r>
              <a:rPr lang="ru-RU" alt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ставки в котором установлены в меньшем размере, чем по прежнему месту учета, налог и авансовые платежи уплачиваются по прежним ставкам в течение трех налоговых периодов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(т.е. в течение трех лет, включая год переезда).</a:t>
            </a:r>
          </a:p>
        </p:txBody>
      </p:sp>
      <p:sp>
        <p:nvSpPr>
          <p:cNvPr id="13" name="Надпись 2"/>
          <p:cNvSpPr txBox="1">
            <a:spLocks noChangeArrowheads="1"/>
          </p:cNvSpPr>
          <p:nvPr/>
        </p:nvSpPr>
        <p:spPr bwMode="auto">
          <a:xfrm>
            <a:off x="200072" y="5450185"/>
            <a:ext cx="11809312" cy="1103562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Основание: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от 29.10.2024 № 362-ФЗ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внесении изменений в части первую и вторую Налогового кодекса Российской Федерации и отдельные законодательные акты Российской Федерации»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(ред. от 29.11.2024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endParaRPr lang="ru-RU" altLang="ru-RU" sz="1000" dirty="0">
              <a:solidFill>
                <a:schemeClr val="tx2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10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ADDA2670-0E50-4F5B-AE55-C07E57DED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344" y="116632"/>
            <a:ext cx="11809312" cy="541807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/>
              <a:t>Ставки УСН в 2024 году</a:t>
            </a:r>
            <a:endParaRPr lang="en-US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11928648" y="6454362"/>
            <a:ext cx="308378" cy="424420"/>
          </a:xfrm>
        </p:spPr>
        <p:txBody>
          <a:bodyPr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A28D44E-C286-4269-B6C1-3D07BF0B6022}"/>
              </a:ext>
            </a:extLst>
          </p:cNvPr>
          <p:cNvSpPr/>
          <p:nvPr/>
        </p:nvSpPr>
        <p:spPr>
          <a:xfrm>
            <a:off x="839416" y="867263"/>
            <a:ext cx="10585176" cy="301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1344" y="5445224"/>
            <a:ext cx="11809312" cy="584775"/>
          </a:xfrm>
          <a:prstGeom prst="rect">
            <a:avLst/>
          </a:prstGeom>
          <a:ln w="19050">
            <a:solidFill>
              <a:srgbClr val="4476B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Ханты-Мансийского автономного округа – Югры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пониженные налоговые ставки установлены Законом ХМАО – Югры</a:t>
            </a: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30.12.2008 № 166-оз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«О ставках налога, уплачиваемого в связи с применением упрощенной системы налогообложения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1600" dirty="0">
              <a:solidFill>
                <a:schemeClr val="tx2">
                  <a:lumMod val="50000"/>
                </a:schemeClr>
              </a:solidFill>
              <a:hlinkClick r:id="rId3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714154"/>
              </p:ext>
            </p:extLst>
          </p:nvPr>
        </p:nvGraphicFramePr>
        <p:xfrm>
          <a:off x="191343" y="764704"/>
          <a:ext cx="11809312" cy="4635092"/>
        </p:xfrm>
        <a:graphic>
          <a:graphicData uri="http://schemas.openxmlformats.org/drawingml/2006/table">
            <a:tbl>
              <a:tblPr firstRow="1" firstCol="1" bandRow="1"/>
              <a:tblGrid>
                <a:gridCol w="4213621"/>
                <a:gridCol w="3302880"/>
                <a:gridCol w="4292811"/>
              </a:tblGrid>
              <a:tr h="61079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Объект налогообложения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37" marR="601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Налоговые ставки, установленные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НК РФ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37" marR="601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Налоговые ставки, установленные региональным законодательством</a:t>
                      </a:r>
                      <a:r>
                        <a:rPr lang="ru-RU" sz="1800" dirty="0"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*</a:t>
                      </a:r>
                      <a:endParaRPr lang="ru-RU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37" marR="601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03696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ДОХОДЫ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37" marR="60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275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 доходе до 150 млн. руб. и численности работников до 100 человек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37" marR="60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6%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37" marR="601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5%, 4%, 1%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37" marR="601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9838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 доходе свыше 150 млн. руб. до 200 млн. руб. или численности работников свыше 100 до 130 человек</a:t>
                      </a:r>
                      <a:r>
                        <a:rPr lang="ru-RU" sz="1800" dirty="0"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**</a:t>
                      </a:r>
                      <a:endParaRPr lang="ru-RU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37" marR="60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8%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37" marR="601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8%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37" marR="601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03696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ДОХОДЫ минус РАСХОДЫ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37" marR="60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275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 доходе до 150 млн. руб. и численности работников до 100 человек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37" marR="60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15%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37" marR="601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5%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37" marR="601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9838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 доходе свыше 150 млн. руб. до 200 млн. руб. или численности работников свыше 100 до 130 человек</a:t>
                      </a:r>
                      <a:r>
                        <a:rPr lang="ru-RU" sz="1800" dirty="0"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**</a:t>
                      </a:r>
                      <a:endParaRPr lang="ru-RU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37" marR="60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20%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37" marR="601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20%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137" marR="601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91344" y="5999222"/>
            <a:ext cx="11809312" cy="830997"/>
          </a:xfrm>
          <a:prstGeom prst="rect">
            <a:avLst/>
          </a:prstGeom>
          <a:ln w="19050">
            <a:solidFill>
              <a:srgbClr val="4476B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**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b="1" dirty="0" smtClean="0">
                <a:latin typeface="Times New Roman"/>
                <a:ea typeface="Calibri"/>
              </a:rPr>
              <a:t>овышенные </a:t>
            </a:r>
            <a:r>
              <a:rPr lang="ru-RU" sz="1600" b="1" dirty="0">
                <a:latin typeface="Times New Roman"/>
                <a:ea typeface="Calibri"/>
              </a:rPr>
              <a:t>налоговые ставки применяются с начала отчетного периода (квартала) в котором произошло превышение </a:t>
            </a:r>
            <a:r>
              <a:rPr lang="ru-RU" sz="1600" dirty="0">
                <a:latin typeface="Times New Roman"/>
                <a:ea typeface="Calibri"/>
              </a:rPr>
              <a:t>указанных ограничений. К суммам доходов </a:t>
            </a:r>
            <a:r>
              <a:rPr lang="ru-RU" sz="1600" dirty="0" smtClean="0">
                <a:latin typeface="Times New Roman"/>
                <a:ea typeface="Calibri"/>
              </a:rPr>
              <a:t>применяется </a:t>
            </a:r>
            <a:r>
              <a:rPr lang="ru-RU" sz="1600" dirty="0">
                <a:latin typeface="Times New Roman"/>
                <a:ea typeface="Calibri"/>
              </a:rPr>
              <a:t>коэффициент-дефлятор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2025 года повышенные ставки отменены (176-ФЗ от 12.07.2024)!</a:t>
            </a:r>
            <a:endParaRPr lang="ru-RU" sz="1600" b="1" dirty="0">
              <a:solidFill>
                <a:schemeClr val="tx2"/>
              </a:solidFill>
              <a:hlinkClick r:id="rId3"/>
            </a:endParaRPr>
          </a:p>
        </p:txBody>
      </p:sp>
    </p:spTree>
    <p:extLst>
      <p:ext uri="{BB962C8B-B14F-4D97-AF65-F5344CB8AC3E}">
        <p14:creationId xmlns:p14="http://schemas.microsoft.com/office/powerpoint/2010/main" val="1533511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ADDA2670-0E50-4F5B-AE55-C07E57DED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340" y="22385"/>
            <a:ext cx="11953328" cy="867263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ru-RU" sz="2800" b="1" dirty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Налоговые ставки </a:t>
            </a:r>
            <a:r>
              <a:rPr lang="ru-RU" sz="2800" b="1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УСН в ХМАО - Югре с 2025 года</a:t>
            </a:r>
            <a:r>
              <a:rPr lang="ru-RU" sz="2800" b="1" dirty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Объект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ДОХОДЫ</a:t>
            </a:r>
            <a:endParaRPr lang="en-US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11856640" y="6389949"/>
            <a:ext cx="432048" cy="468051"/>
          </a:xfrm>
        </p:spPr>
        <p:txBody>
          <a:bodyPr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A28D44E-C286-4269-B6C1-3D07BF0B6022}"/>
              </a:ext>
            </a:extLst>
          </p:cNvPr>
          <p:cNvSpPr/>
          <p:nvPr/>
        </p:nvSpPr>
        <p:spPr>
          <a:xfrm>
            <a:off x="839416" y="867263"/>
            <a:ext cx="10585176" cy="301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4275526"/>
              </p:ext>
            </p:extLst>
          </p:nvPr>
        </p:nvGraphicFramePr>
        <p:xfrm>
          <a:off x="155340" y="978454"/>
          <a:ext cx="11953328" cy="48605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7723"/>
                <a:gridCol w="10495605"/>
              </a:tblGrid>
              <a:tr h="5397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</a:t>
                      </a:r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ставки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91" marR="7091" marT="709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28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ru-RU" sz="2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91" marR="7091" marT="7091" marB="0" anchor="ctr">
                    <a:solidFill>
                      <a:schemeClr val="bg2"/>
                    </a:solidFill>
                  </a:tcPr>
                </a:tc>
              </a:tr>
              <a:tr h="399683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3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ru-RU" sz="3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91" marR="7091" marT="709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1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Региональные социально ориентированные некоммерческие организации (СОНКО)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</a:tr>
              <a:tr h="3996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21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lang="ru-RU" sz="21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елигиозные </a:t>
                      </a:r>
                      <a:r>
                        <a:rPr lang="ru-RU" sz="21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организации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</a:tr>
              <a:tr h="7105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 </a:t>
                      </a:r>
                      <a:r>
                        <a:rPr lang="ru-RU" sz="21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21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рганизации и индивидуальные предприниматели (ИП), признанные социальными предприятиями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</a:tr>
              <a:tr h="3996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21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u-RU" sz="21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равообладатели </a:t>
                      </a:r>
                      <a:r>
                        <a:rPr lang="ru-RU" sz="21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программ для электронных вычислительных </a:t>
                      </a:r>
                      <a:r>
                        <a:rPr lang="ru-RU" sz="21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машин (</a:t>
                      </a:r>
                      <a:r>
                        <a:rPr lang="en-US" sz="21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ru-RU" sz="21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организации)</a:t>
                      </a:r>
                      <a:endParaRPr lang="ru-RU" sz="2100" b="0" i="0" u="none" strike="noStrike" kern="1200" baseline="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</a:tr>
              <a:tr h="3996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Р</a:t>
                      </a:r>
                      <a:r>
                        <a:rPr lang="ru-RU" sz="21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езиденты </a:t>
                      </a:r>
                      <a:r>
                        <a:rPr lang="ru-RU" sz="21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Арктической зоны РФ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</a:tr>
              <a:tr h="131757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ru-RU" sz="36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endParaRPr lang="ru-RU" sz="3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91" marR="7091" marT="70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- 25  видов деятельности, при условии </a:t>
                      </a:r>
                      <a:r>
                        <a:rPr lang="ru-RU" sz="2100" b="1" i="1" u="none" strike="noStrike" kern="1200" baseline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(объем дохода от реализации товаров (работ, услуг) по данным видам деятельности составляет не менее 70 % в общем объеме доходов от реализации товаров (работ, услуг)</a:t>
                      </a:r>
                      <a:r>
                        <a:rPr lang="ru-RU" sz="2400" i="1" dirty="0" smtClean="0"/>
                        <a:t> 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абз</a:t>
                      </a:r>
                      <a:r>
                        <a:rPr lang="ru-RU" sz="1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2 ст. 6 Закона ХМАО - Югры от 21.12.2004 № 82-оз «О налоговых льготах»</a:t>
                      </a:r>
                      <a:endParaRPr lang="ru-RU" sz="800" b="1" i="1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</a:tr>
              <a:tr h="5397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6% </a:t>
                      </a:r>
                      <a:endParaRPr lang="ru-RU" sz="3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91" marR="7091" marT="7091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1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Все остальные налогоплательщики</a:t>
                      </a:r>
                      <a:endParaRPr lang="ru-RU" sz="2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8" name="Надпись 2"/>
          <p:cNvSpPr txBox="1">
            <a:spLocks noChangeArrowheads="1"/>
          </p:cNvSpPr>
          <p:nvPr/>
        </p:nvSpPr>
        <p:spPr bwMode="auto">
          <a:xfrm>
            <a:off x="0" y="5884676"/>
            <a:ext cx="12192000" cy="936104"/>
          </a:xfrm>
          <a:prstGeom prst="rect">
            <a:avLst/>
          </a:prstGeom>
          <a:noFill/>
          <a:ln w="9525">
            <a:solidFill>
              <a:srgbClr val="4476B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Основание: </a:t>
            </a:r>
          </a:p>
          <a:p>
            <a:pPr algn="just">
              <a:lnSpc>
                <a:spcPct val="110000"/>
              </a:lnSpc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ХМАО - Югры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30.12.2008 №</a:t>
            </a:r>
            <a:r>
              <a:rPr lang="en-U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  <a:r>
              <a:rPr lang="en-U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ставках налога, уплачиваемого в связи с применением упрощенной системы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налогообложения»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редакции 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28.11.2024)</a:t>
            </a:r>
          </a:p>
          <a:p>
            <a:pPr algn="just">
              <a:lnSpc>
                <a:spcPct val="110000"/>
              </a:lnSpc>
            </a:pPr>
            <a:endParaRPr lang="ru-RU" altLang="ru-RU" sz="1000" dirty="0">
              <a:solidFill>
                <a:prstClr val="black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96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ADDA2670-0E50-4F5B-AE55-C07E57DED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344" y="116631"/>
            <a:ext cx="11665296" cy="504057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ru-RU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СПРАВОЧНО</a:t>
            </a:r>
            <a:r>
              <a:rPr lang="en-US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1%</a:t>
            </a:r>
            <a:endParaRPr lang="en-US" sz="3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11819268" y="6309320"/>
            <a:ext cx="407368" cy="548680"/>
          </a:xfrm>
        </p:spPr>
        <p:txBody>
          <a:bodyPr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A28D44E-C286-4269-B6C1-3D07BF0B6022}"/>
              </a:ext>
            </a:extLst>
          </p:cNvPr>
          <p:cNvSpPr/>
          <p:nvPr/>
        </p:nvSpPr>
        <p:spPr>
          <a:xfrm>
            <a:off x="839416" y="867263"/>
            <a:ext cx="10585176" cy="301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746910"/>
              </p:ext>
            </p:extLst>
          </p:nvPr>
        </p:nvGraphicFramePr>
        <p:xfrm>
          <a:off x="1199456" y="764704"/>
          <a:ext cx="10657184" cy="58429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57184"/>
              </a:tblGrid>
              <a:tr h="1584176">
                <a:tc>
                  <a:txBody>
                    <a:bodyPr/>
                    <a:lstStyle/>
                    <a:p>
                      <a:pPr algn="just"/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 Региональные СОНКО, 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tx2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осуществляющие виды деятельности, установленные ст. 3 Закона ХМАО - Югры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«О поддержке региональных социально ориентированных некоммерческих организаций, осуществляющих деятельность в Ханты-Мансийском автономном округе – Югре», 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tx2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и включенные в государственный реестр региональных социально ориентированных некоммерческих организаций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- получателей поддержки и (или) в реестр некоммерческих организаций - исполнителей общественно полезных услуг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;</a:t>
                      </a:r>
                    </a:p>
                  </a:txBody>
                  <a:tcPr marL="137160" marR="137160" marT="137160" marB="137160">
                    <a:solidFill>
                      <a:schemeClr val="bg2"/>
                    </a:solidFill>
                  </a:tcPr>
                </a:tc>
              </a:tr>
              <a:tr h="8538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 smtClean="0">
                          <a:effectLst/>
                          <a:latin typeface="Arial Narrow" panose="020B0606020202030204" pitchFamily="34" charset="0"/>
                        </a:rPr>
                        <a:t>-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Организации и ИП, 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признанные социальными предприятиями в соответствии с Федеральным законом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«О развитии малого и среднего предпринимательства в Российской Федерации»;</a:t>
                      </a:r>
                    </a:p>
                  </a:txBody>
                  <a:tcPr marL="137160" marR="137160" marT="137160" marB="137160">
                    <a:solidFill>
                      <a:schemeClr val="bg2"/>
                    </a:solidFill>
                  </a:tcPr>
                </a:tc>
              </a:tr>
              <a:tr h="45259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 smtClean="0">
                          <a:effectLst/>
                          <a:latin typeface="Arial Narrow" panose="020B0606020202030204" pitchFamily="34" charset="0"/>
                        </a:rPr>
                        <a:t>- 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Религиозные организации;</a:t>
                      </a:r>
                    </a:p>
                  </a:txBody>
                  <a:tcPr marL="137160" marR="137160" marT="137160" marB="137160">
                    <a:solidFill>
                      <a:schemeClr val="bg2"/>
                    </a:solidFill>
                  </a:tcPr>
                </a:tc>
              </a:tr>
              <a:tr h="13441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 smtClean="0">
                          <a:effectLst/>
                          <a:latin typeface="Arial Narrow" panose="020B0606020202030204" pitchFamily="34" charset="0"/>
                        </a:rPr>
                        <a:t>-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Организации и ИП, являющиеся правообладателями программ для электронных вычислительных машин, 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включенных в единый реестр российских программ для электронных вычислительных машин и баз данных, и (или) организации, получившие документ о государственной аккредитации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организации, осуществляющей деятельность в области информационных технологий;</a:t>
                      </a:r>
                    </a:p>
                  </a:txBody>
                  <a:tcPr marL="137160" marR="137160" marT="137160" marB="137160">
                    <a:solidFill>
                      <a:schemeClr val="bg2"/>
                    </a:solidFill>
                  </a:tcPr>
                </a:tc>
              </a:tr>
              <a:tr h="14230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 smtClean="0">
                          <a:effectLst/>
                          <a:latin typeface="Arial Narrow" panose="020B0606020202030204" pitchFamily="34" charset="0"/>
                        </a:rPr>
                        <a:t>-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Организации и ИП, 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получившие статус резидента Арктической зоны Российской Федерации в соответствии с Федеральным законом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«О государственной поддержке предпринимательской деятельности в Арктической зоне Российской Федерации», 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осуществляющие деятельность в Арктической зоне Российской Федерации на территории Ханты-Мансийского автономного округа - Югры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137160" marR="137160" marT="137160" marB="137160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7454871"/>
              </p:ext>
            </p:extLst>
          </p:nvPr>
        </p:nvGraphicFramePr>
        <p:xfrm>
          <a:off x="191345" y="764704"/>
          <a:ext cx="936103" cy="59046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6103"/>
              </a:tblGrid>
              <a:tr h="59046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ru-RU" sz="3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91" marR="7091" marT="7091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196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ADDA2670-0E50-4F5B-AE55-C07E57DED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344" y="20482"/>
            <a:ext cx="11757389" cy="901377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ru-RU" sz="2400" b="1" dirty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Налоговые ставки </a:t>
            </a:r>
            <a:r>
              <a:rPr lang="ru-RU" sz="2400" b="1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УСН в ХМАО - Югре с 2025 года</a:t>
            </a:r>
            <a:r>
              <a:rPr lang="ru-RU" sz="2400" b="1" dirty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Объект </a:t>
            </a:r>
            <a:r>
              <a:rPr lang="ru-RU" sz="3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ДОХОДЫ минус РАСХОДЫ</a:t>
            </a:r>
            <a:endParaRPr lang="en-US" sz="3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11784632" y="6453336"/>
            <a:ext cx="436968" cy="404664"/>
          </a:xfrm>
        </p:spPr>
        <p:txBody>
          <a:bodyPr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A28D44E-C286-4269-B6C1-3D07BF0B6022}"/>
              </a:ext>
            </a:extLst>
          </p:cNvPr>
          <p:cNvSpPr/>
          <p:nvPr/>
        </p:nvSpPr>
        <p:spPr>
          <a:xfrm>
            <a:off x="839416" y="867263"/>
            <a:ext cx="10585176" cy="301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4732689"/>
              </p:ext>
            </p:extLst>
          </p:nvPr>
        </p:nvGraphicFramePr>
        <p:xfrm>
          <a:off x="191345" y="955363"/>
          <a:ext cx="11737304" cy="52785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02570"/>
                <a:gridCol w="1624030"/>
                <a:gridCol w="4146197"/>
                <a:gridCol w="4564507"/>
              </a:tblGrid>
              <a:tr h="5760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ставки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9" marR="5679" marT="5679" marB="0" anchor="ctr">
                    <a:solidFill>
                      <a:schemeClr val="bg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2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ru-RU" sz="2800" b="1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ru-RU" sz="2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9" marR="5679" marT="5679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3398"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3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5%</a:t>
                      </a:r>
                    </a:p>
                  </a:txBody>
                  <a:tcPr marL="5679" marR="5679" marT="5679" marB="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Организации и ИП </a:t>
                      </a:r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соблюдении двух условий: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9" marR="5679" marT="5679" marB="0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НКО при условии: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679" marR="5679" marT="5679" marB="0">
                    <a:solidFill>
                      <a:schemeClr val="bg2"/>
                    </a:solidFill>
                  </a:tcPr>
                </a:tc>
              </a:tr>
              <a:tr h="2952328">
                <a:tc v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28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679" marR="5679" marT="567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lang="ru-RU" sz="2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включение в РСМП</a:t>
                      </a:r>
                    </a:p>
                    <a:p>
                      <a:pPr marL="0" algn="just" defTabSz="914400" rtl="0" eaLnBrk="1" fontAlgn="ctr" latinLnBrk="0" hangingPunct="1"/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2)</a:t>
                      </a:r>
                      <a:r>
                        <a:rPr lang="ru-RU" sz="180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среднемесячная начисленная заработная плата работников налогоплательщика за предшествующий налоговый период составила не менее однократной величины МРОТ с применением к нему районного коэффициента и процентной надбавки к заработной плате за стаж работы в районах КС и приравненных к ним местностях.</a:t>
                      </a:r>
                    </a:p>
                  </a:txBody>
                  <a:tcPr marL="137160" marR="137160" marT="137160" marB="13716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Если </a:t>
                      </a:r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среднемесячная начисленная заработная плата работников налогоплательщика за предшествующий налоговый период составила не менее однократной величины МРОТ с применением к нему районного коэффициента и процентной надбавки к заработной плате за стаж работы в районах </a:t>
                      </a:r>
                      <a:r>
                        <a:rPr lang="ru-RU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КС </a:t>
                      </a:r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 приравненных к ним </a:t>
                      </a:r>
                      <a:r>
                        <a:rPr lang="ru-RU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местностях.</a:t>
                      </a:r>
                      <a:endParaRPr lang="ru-RU" sz="18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>
                    <a:solidFill>
                      <a:schemeClr val="bg2"/>
                    </a:solidFill>
                  </a:tcPr>
                </a:tc>
              </a:tr>
              <a:tr h="4497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7%</a:t>
                      </a:r>
                      <a:endParaRPr lang="ru-RU" sz="3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9" marR="5679" marT="5679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несоблюдении одного из </a:t>
                      </a:r>
                      <a:r>
                        <a:rPr lang="ru-RU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обозначенного условия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79" marR="5679" marT="567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ru-RU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 </a:t>
                      </a:r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несоблюдении единственного условия </a:t>
                      </a:r>
                    </a:p>
                  </a:txBody>
                  <a:tcPr marL="137160" marR="137160" marT="137160" marB="137160" anchor="ctr">
                    <a:solidFill>
                      <a:schemeClr val="bg2"/>
                    </a:solidFill>
                  </a:tcPr>
                </a:tc>
              </a:tr>
              <a:tr h="4497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3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79" marR="5679" marT="5679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несоблюдении двух </a:t>
                      </a:r>
                      <a:r>
                        <a:rPr lang="ru-RU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обозначенных условий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679" marR="5679" marT="567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  <a:p>
                      <a:pPr algn="just" fontAlgn="ctr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anchor="ctr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8" name="Надпись 2"/>
          <p:cNvSpPr txBox="1">
            <a:spLocks noChangeArrowheads="1"/>
          </p:cNvSpPr>
          <p:nvPr/>
        </p:nvSpPr>
        <p:spPr bwMode="auto">
          <a:xfrm>
            <a:off x="191344" y="6165304"/>
            <a:ext cx="11737304" cy="620688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Основание: 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</a:t>
            </a: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ХМАО - Югры 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30.12.2008 №</a:t>
            </a:r>
            <a:r>
              <a:rPr lang="en-US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  <a:r>
              <a:rPr lang="en-US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</a:t>
            </a: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ставках налога, уплачиваемого в связи с применением упрощенной системы </a:t>
            </a:r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налогообложения» 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редакции  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28.11.2024)</a:t>
            </a:r>
            <a:endParaRPr lang="ru-RU" altLang="ru-RU" sz="1000" dirty="0">
              <a:solidFill>
                <a:prstClr val="black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96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ADDA2670-0E50-4F5B-AE55-C07E57DED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309" y="29135"/>
            <a:ext cx="11757389" cy="548681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продолжение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Объект 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ДОХОДЫ минус РАСХОДЫ</a:t>
            </a:r>
            <a:endParaRPr lang="en-US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11784632" y="6453336"/>
            <a:ext cx="436968" cy="404664"/>
          </a:xfrm>
        </p:spPr>
        <p:txBody>
          <a:bodyPr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A28D44E-C286-4269-B6C1-3D07BF0B6022}"/>
              </a:ext>
            </a:extLst>
          </p:cNvPr>
          <p:cNvSpPr/>
          <p:nvPr/>
        </p:nvSpPr>
        <p:spPr>
          <a:xfrm>
            <a:off x="839416" y="867263"/>
            <a:ext cx="10585176" cy="301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адпись 2"/>
          <p:cNvSpPr txBox="1">
            <a:spLocks noChangeArrowheads="1"/>
          </p:cNvSpPr>
          <p:nvPr/>
        </p:nvSpPr>
        <p:spPr bwMode="auto">
          <a:xfrm>
            <a:off x="63414" y="6198515"/>
            <a:ext cx="12025336" cy="620688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ru-RU" sz="1600" b="1" dirty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Основание: </a:t>
            </a:r>
            <a:r>
              <a:rPr lang="ru-RU" sz="1600" b="1" dirty="0" smtClean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</a:t>
            </a:r>
            <a:r>
              <a:rPr lang="ru-RU" sz="1600" b="1" dirty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ХМАО - Югры </a:t>
            </a:r>
            <a:r>
              <a:rPr lang="ru-RU" sz="1600" b="1" dirty="0" smtClean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30.12.2008 №</a:t>
            </a:r>
            <a:r>
              <a:rPr lang="en-US" sz="1600" b="1" dirty="0" smtClean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1600" b="1" dirty="0" smtClean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  <a:r>
              <a:rPr lang="en-US" sz="1600" b="1" dirty="0" smtClean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1" dirty="0" err="1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</a:t>
            </a:r>
            <a:r>
              <a:rPr lang="ru-RU" sz="1600" b="1" dirty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ставках налога, уплачиваемого в связи с применением упрощенной системы </a:t>
            </a:r>
            <a:r>
              <a:rPr lang="ru-RU" sz="1600" dirty="0" smtClean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налогообложения» </a:t>
            </a:r>
            <a:r>
              <a:rPr lang="ru-RU" sz="1600" b="1" dirty="0" smtClean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b="1" dirty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редакции  </a:t>
            </a:r>
            <a:r>
              <a:rPr lang="ru-RU" sz="1600" b="1" dirty="0" smtClean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28.11.2024)</a:t>
            </a:r>
            <a:endParaRPr lang="ru-RU" altLang="ru-RU" sz="1000" dirty="0">
              <a:solidFill>
                <a:prstClr val="black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522354"/>
              </p:ext>
            </p:extLst>
          </p:nvPr>
        </p:nvGraphicFramePr>
        <p:xfrm>
          <a:off x="47328" y="692696"/>
          <a:ext cx="792088" cy="5400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92088"/>
              </a:tblGrid>
              <a:tr h="54006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3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3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91" marR="7091" marT="7091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826969"/>
              </p:ext>
            </p:extLst>
          </p:nvPr>
        </p:nvGraphicFramePr>
        <p:xfrm>
          <a:off x="839416" y="675106"/>
          <a:ext cx="11233248" cy="54181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233248"/>
              </a:tblGrid>
              <a:tr h="1337196">
                <a:tc>
                  <a:txBody>
                    <a:bodyPr/>
                    <a:lstStyle/>
                    <a:p>
                      <a:pPr algn="just"/>
                      <a:r>
                        <a:rPr lang="ru-RU" sz="17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Региональные СОНКО</a:t>
                      </a:r>
                      <a:r>
                        <a:rPr lang="ru-RU" sz="17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700" b="1" i="0" u="none" strike="noStrike" kern="1200" baseline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осуществляющие виды деятельности, установленные ст. 3 Закона ХМАО - Югры</a:t>
                      </a:r>
                      <a:r>
                        <a:rPr lang="ru-RU" sz="17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«О поддержке региональных социально ориентированных некоммерческих </a:t>
                      </a:r>
                      <a:r>
                        <a:rPr lang="ru-RU" sz="17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организаций…», </a:t>
                      </a:r>
                      <a:r>
                        <a:rPr lang="ru-RU" sz="1700" b="1" i="0" u="none" strike="noStrike" kern="1200" baseline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 включенные в государственный реестр региональных социально ориентированных некоммерческих организаций</a:t>
                      </a:r>
                      <a:r>
                        <a:rPr lang="ru-RU" sz="17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ru-RU" sz="17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получателей поддержки и (или) в реестр некоммерческих организаций - исполнителей общественно полезных услуг;</a:t>
                      </a:r>
                    </a:p>
                  </a:txBody>
                  <a:tcPr marL="137160" marR="137160" marT="137160" marB="137160">
                    <a:solidFill>
                      <a:schemeClr val="bg2"/>
                    </a:solidFill>
                  </a:tcPr>
                </a:tc>
              </a:tr>
              <a:tr h="81935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700" b="1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Организации и ИП</a:t>
                      </a:r>
                      <a:r>
                        <a:rPr lang="ru-RU" sz="17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700" b="1" i="0" u="none" strike="noStrike" kern="1200" baseline="0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признанные социальными предприятиями в соответствии с Федеральным законом</a:t>
                      </a:r>
                      <a:r>
                        <a:rPr lang="ru-RU" sz="17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«О развитии малого и среднего предпринимательства в Российской Федерации»;</a:t>
                      </a:r>
                    </a:p>
                  </a:txBody>
                  <a:tcPr marL="137160" marR="137160" marT="137160" marB="137160">
                    <a:solidFill>
                      <a:schemeClr val="bg2"/>
                    </a:solidFill>
                  </a:tcPr>
                </a:tc>
              </a:tr>
              <a:tr h="5514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 </a:t>
                      </a:r>
                      <a:r>
                        <a:rPr lang="ru-RU" sz="1700" b="1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Религиозные организации;</a:t>
                      </a:r>
                    </a:p>
                  </a:txBody>
                  <a:tcPr marL="137160" marR="137160" marT="137160" marB="137160">
                    <a:solidFill>
                      <a:schemeClr val="bg2"/>
                    </a:solidFill>
                  </a:tcPr>
                </a:tc>
              </a:tr>
              <a:tr h="13550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700" b="1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Организации и ИП, являющиеся правообладателями программ для электронных вычислительных машин, </a:t>
                      </a:r>
                      <a:r>
                        <a:rPr lang="ru-RU" sz="1700" b="1" i="0" u="none" strike="noStrike" kern="1200" baseline="0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включенных в единый реестр российских программ для электронных вычислительных машин и баз данных, и (или) организации, получившие документ о государственной аккредитации</a:t>
                      </a:r>
                      <a:r>
                        <a:rPr lang="ru-RU" sz="17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организации, осуществляющей деятельность в области информационных технологий;</a:t>
                      </a:r>
                    </a:p>
                  </a:txBody>
                  <a:tcPr marL="137160" marR="137160" marT="137160" marB="137160">
                    <a:solidFill>
                      <a:schemeClr val="bg2"/>
                    </a:solidFill>
                  </a:tcPr>
                </a:tc>
              </a:tr>
              <a:tr h="13550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700" b="1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Организации и ИП, </a:t>
                      </a:r>
                      <a:r>
                        <a:rPr lang="ru-RU" sz="17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получившие статус резидента Арктической зоны Российской Федерации </a:t>
                      </a:r>
                      <a:r>
                        <a:rPr lang="ru-RU" sz="17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соответствии с Федеральным законом </a:t>
                      </a:r>
                      <a:r>
                        <a:rPr lang="ru-RU" sz="17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«О государственной поддержке предпринимательской деятельности в Арктической зоне Российской Федерации», </a:t>
                      </a:r>
                      <a:r>
                        <a:rPr lang="ru-RU" sz="1700" b="1" i="0" u="none" strike="noStrike" kern="1200" baseline="0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осуществляющие деятельность в Арктической зоне Российской Федерации на территории Ханты-Мансийского автономного округа - Югры</a:t>
                      </a:r>
                      <a:r>
                        <a:rPr lang="ru-RU" sz="17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137160" marR="137160" marT="137160" marB="137160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8023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ADDA2670-0E50-4F5B-AE55-C07E57DED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336" y="44625"/>
            <a:ext cx="11953328" cy="822638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Дополнительные разъяснения в связи с изменениями условий </a:t>
            </a:r>
            <a:b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(по объекту ДОХОДЫ минус РАСХОДЫ)  </a:t>
            </a:r>
            <a:endParaRPr lang="en-US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10945216" y="6165304"/>
            <a:ext cx="479376" cy="476672"/>
          </a:xfrm>
        </p:spPr>
        <p:txBody>
          <a:bodyPr/>
          <a:lstStyle/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A28D44E-C286-4269-B6C1-3D07BF0B6022}"/>
              </a:ext>
            </a:extLst>
          </p:cNvPr>
          <p:cNvSpPr/>
          <p:nvPr/>
        </p:nvSpPr>
        <p:spPr>
          <a:xfrm>
            <a:off x="839416" y="867263"/>
            <a:ext cx="10585176" cy="301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5360" y="1175636"/>
            <a:ext cx="11521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 </a:t>
            </a:r>
            <a:r>
              <a:rPr lang="ru-RU" sz="2400" b="1" dirty="0" smtClean="0"/>
              <a:t>    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194742"/>
              </p:ext>
            </p:extLst>
          </p:nvPr>
        </p:nvGraphicFramePr>
        <p:xfrm>
          <a:off x="191344" y="971340"/>
          <a:ext cx="11953328" cy="5810406"/>
        </p:xfrm>
        <a:graphic>
          <a:graphicData uri="http://schemas.openxmlformats.org/drawingml/2006/table">
            <a:tbl>
              <a:tblPr/>
              <a:tblGrid>
                <a:gridCol w="5465995"/>
                <a:gridCol w="6487333"/>
              </a:tblGrid>
              <a:tr h="52900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Частые ВОПРОСЫ: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ОТВЕТ: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978661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Может 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ли налогоплательщик применять ставку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5%</a:t>
                      </a:r>
                      <a:r>
                        <a:rPr lang="ru-RU" sz="1800" b="0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 </a:t>
                      </a:r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отсутствии у него работников в предыдущем налоговом периоде?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 rtl="0" fontAlgn="t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Налогоплательщики, не имеющие наемных работников в предыдущем периоде, в том числе вновь зарегистрированные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(не осуществлявшие деятельность в 2024 году)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вправе применять пониженную ставку в размере 5 процентов в 2025 году.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690691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Имеют 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ли право вновь зарегистрированные налогоплательщики применять налоговую ставку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5%, 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несмотря на то, что </a:t>
                      </a:r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выплата заработной платы работникам в 2024 году ими не осуществлялась, так как деятельность в 2024 году ими не велась?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65378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</a:t>
                      </a:r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Имеется </a:t>
                      </a:r>
                      <a:r>
                        <a:rPr lang="ru-RU" sz="18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какое-либо минимальное количество работников, которым выплачивается заработная плата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для правомерного применения налогоплательщиком ставки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5%</a:t>
                      </a:r>
                      <a:r>
                        <a:rPr lang="ru-RU" sz="1800" b="0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(например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если при условии неполной занятости численность работников составит 0,5 чел.)?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Минимальное количество работников, которым выплачивается заработная плата, а также требования к порядку расчета среднемесячной начисленной заработной платы в целях применения пониженных налоговых ставок Законом № 166-оз не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установлено,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в связи с чем, вправе применять пониженную ставку 5% налогоплательщики, имеющие работников трудоустроенных на любую часть ставки.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1659504" y="6396517"/>
            <a:ext cx="432048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57079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ADDA2670-0E50-4F5B-AE55-C07E57DED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932" y="188640"/>
            <a:ext cx="11684724" cy="678623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Дополнительные разъяснения.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Что еще нужно учесть! </a:t>
            </a:r>
            <a:r>
              <a:rPr lang="ru-RU" sz="3200" b="1" dirty="0" smtClean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11600505" y="6324338"/>
            <a:ext cx="531215" cy="453558"/>
          </a:xfrm>
        </p:spPr>
        <p:txBody>
          <a:bodyPr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A28D44E-C286-4269-B6C1-3D07BF0B6022}"/>
              </a:ext>
            </a:extLst>
          </p:cNvPr>
          <p:cNvSpPr/>
          <p:nvPr/>
        </p:nvSpPr>
        <p:spPr>
          <a:xfrm>
            <a:off x="839416" y="867263"/>
            <a:ext cx="10585176" cy="301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адпись 2"/>
          <p:cNvSpPr txBox="1">
            <a:spLocks noChangeArrowheads="1"/>
          </p:cNvSpPr>
          <p:nvPr/>
        </p:nvSpPr>
        <p:spPr bwMode="auto">
          <a:xfrm>
            <a:off x="263352" y="5661248"/>
            <a:ext cx="11737304" cy="1107504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Основание: </a:t>
            </a:r>
          </a:p>
          <a:p>
            <a:pPr algn="just">
              <a:lnSpc>
                <a:spcPct val="110000"/>
              </a:lnSpc>
            </a:pP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Письма Департамента финансов ХМАО – Югры от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23.12.2024 № 20-4401, от 17.12.2024 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20-4287 и от 13.12.2024 №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20-4228</a:t>
            </a:r>
            <a:endParaRPr lang="ru-RU" alt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5932" y="1039132"/>
            <a:ext cx="116847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</a:rPr>
              <a:t>    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Обращаем внимание на следующие моменты: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если у налогоплательщика есть совместители, их заработная плата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учитывается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расчете среднемесячной заработной платы; 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статье 11 Трудового кодекса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РФ, трудовое законодательство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распространяется на лиц, работающих по договорам гражданско-правового характера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(ГПХ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поэтому все выплаты по таким договорам не связаны с оплатой труда и не учитываются при расчете среднего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заработка;</a:t>
            </a:r>
          </a:p>
          <a:p>
            <a:pPr algn="just"/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 налогоплательщик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привлекает физических лиц только для осуществления деятельности по договорам ГПХ, а трудовые договоры, заключенные с работниками отсутствуют, применение пониженной ставки в размере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5% неправомерно.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54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11640617" y="6309319"/>
            <a:ext cx="453870" cy="414173"/>
          </a:xfrm>
        </p:spPr>
        <p:txBody>
          <a:bodyPr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A28D44E-C286-4269-B6C1-3D07BF0B6022}"/>
              </a:ext>
            </a:extLst>
          </p:cNvPr>
          <p:cNvSpPr/>
          <p:nvPr/>
        </p:nvSpPr>
        <p:spPr>
          <a:xfrm>
            <a:off x="839416" y="867263"/>
            <a:ext cx="10585176" cy="301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119336" y="115888"/>
            <a:ext cx="11953328" cy="54292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Льготы для впервые зарегистрированных ИП на УСН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адпись 2"/>
          <p:cNvSpPr txBox="1">
            <a:spLocks noChangeArrowheads="1"/>
          </p:cNvSpPr>
          <p:nvPr/>
        </p:nvSpPr>
        <p:spPr bwMode="auto">
          <a:xfrm>
            <a:off x="526871" y="620688"/>
            <a:ext cx="11377264" cy="6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1008126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СТАВКА 0 %</a:t>
            </a:r>
            <a:endParaRPr lang="ru-RU" altLang="ru-RU" sz="3600" dirty="0" smtClean="0">
              <a:solidFill>
                <a:schemeClr val="tx2"/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Надпись 2"/>
          <p:cNvSpPr txBox="1">
            <a:spLocks noChangeArrowheads="1"/>
          </p:cNvSpPr>
          <p:nvPr/>
        </p:nvSpPr>
        <p:spPr bwMode="auto">
          <a:xfrm>
            <a:off x="191344" y="1168756"/>
            <a:ext cx="11449273" cy="4348476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08126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ИП на УСН - по 37 группам видов предпринимательской деятельности, в том числе с 2025 года:</a:t>
            </a:r>
            <a:endParaRPr lang="ru-RU" sz="28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брошюровочно-переплетная и отделочная и сопутствующие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услуги;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чеканка и гравировка ювелирных изделий;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издательской деятельности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прочие;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специализированная в области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дизайна;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уборке квартир и частных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домов;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домашних хозяйств с наемными работниками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rgbClr val="365F91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1" name="Надпись 2"/>
          <p:cNvSpPr txBox="1">
            <a:spLocks noChangeArrowheads="1"/>
          </p:cNvSpPr>
          <p:nvPr/>
        </p:nvSpPr>
        <p:spPr bwMode="auto">
          <a:xfrm>
            <a:off x="191344" y="5517232"/>
            <a:ext cx="11449273" cy="1224136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lvl="0" algn="just">
              <a:lnSpc>
                <a:spcPct val="110000"/>
              </a:lnSpc>
            </a:pPr>
            <a:r>
              <a:rPr lang="ru-RU" b="1" dirty="0" smtClean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</a:t>
            </a:r>
            <a:r>
              <a:rPr lang="ru-RU" b="1" dirty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>
              <a:lnSpc>
                <a:spcPct val="110000"/>
              </a:lnSpc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ХМАО - Югры от 20.02.2015 №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14-оз </a:t>
            </a:r>
          </a:p>
          <a:p>
            <a:pPr algn="just">
              <a:lnSpc>
                <a:spcPct val="110000"/>
              </a:lnSpc>
            </a:pP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установлении на территории Ханты-Мансийского автономного округа – Югры налоговой ставки в размере 0 процентов по упрощенной системе налогообложения и патентной системе налогообложения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(ред. от 28.11.2024)</a:t>
            </a:r>
          </a:p>
          <a:p>
            <a:pPr algn="just">
              <a:lnSpc>
                <a:spcPct val="110000"/>
              </a:lnSpc>
            </a:pPr>
            <a:endParaRPr lang="ru-RU" altLang="ru-RU" sz="1000" dirty="0">
              <a:solidFill>
                <a:prstClr val="black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480175" y="2564904"/>
            <a:ext cx="3423960" cy="341632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i="1" dirty="0">
                <a:latin typeface="Times New Roman"/>
                <a:ea typeface="Calibri"/>
              </a:rPr>
              <a:t>Впервые зарегистрированные </a:t>
            </a:r>
            <a:r>
              <a:rPr lang="ru-RU" i="1" dirty="0" smtClean="0">
                <a:latin typeface="Times New Roman"/>
                <a:ea typeface="Calibri"/>
              </a:rPr>
              <a:t>ИП, </a:t>
            </a:r>
            <a:r>
              <a:rPr lang="ru-RU" i="1" dirty="0">
                <a:latin typeface="Times New Roman"/>
                <a:ea typeface="Calibri"/>
              </a:rPr>
              <a:t>применяющие УСН (независимо от объекта налогообложения) и осуществляющие определенные законодательно установленные виды деятельности, </a:t>
            </a:r>
            <a:r>
              <a:rPr lang="ru-RU" b="1" i="1" dirty="0">
                <a:latin typeface="Times New Roman"/>
                <a:ea typeface="Calibri"/>
              </a:rPr>
              <a:t>могут в течение первых двух налоговых периодов с момента государственной регистрации в качестве </a:t>
            </a:r>
            <a:r>
              <a:rPr lang="ru-RU" b="1" i="1" dirty="0" smtClean="0">
                <a:latin typeface="Times New Roman"/>
                <a:ea typeface="Calibri"/>
              </a:rPr>
              <a:t>ИП применять </a:t>
            </a:r>
            <a:r>
              <a:rPr lang="ru-RU" b="1" i="1" dirty="0">
                <a:latin typeface="Times New Roman"/>
                <a:ea typeface="Calibri"/>
              </a:rPr>
              <a:t>ставку </a:t>
            </a:r>
            <a:r>
              <a:rPr lang="ru-RU" b="1" i="1" dirty="0" smtClean="0">
                <a:latin typeface="Times New Roman"/>
                <a:ea typeface="Calibri"/>
              </a:rPr>
              <a:t>0%.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152537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Другая 1">
      <a:dk1>
        <a:srgbClr val="F2F5FB"/>
      </a:dk1>
      <a:lt1>
        <a:srgbClr val="485068"/>
      </a:lt1>
      <a:dk2>
        <a:srgbClr val="1275BC"/>
      </a:dk2>
      <a:lt2>
        <a:srgbClr val="0066B3"/>
      </a:lt2>
      <a:accent1>
        <a:srgbClr val="EF435A"/>
      </a:accent1>
      <a:accent2>
        <a:srgbClr val="F15A22"/>
      </a:accent2>
      <a:accent3>
        <a:srgbClr val="F9A01B"/>
      </a:accent3>
      <a:accent4>
        <a:srgbClr val="39BB9D"/>
      </a:accent4>
      <a:accent5>
        <a:srgbClr val="34AB8F"/>
      </a:accent5>
      <a:accent6>
        <a:srgbClr val="197585"/>
      </a:accent6>
      <a:hlink>
        <a:srgbClr val="44C8F5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5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8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9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66999</TotalTime>
  <Words>1754</Words>
  <Application>Microsoft Office PowerPoint</Application>
  <PresentationFormat>Произвольный</PresentationFormat>
  <Paragraphs>139</Paragraphs>
  <Slides>11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1_Исполнительная</vt:lpstr>
      <vt:lpstr>Office Theme</vt:lpstr>
      <vt:lpstr>5_Исполнительная</vt:lpstr>
      <vt:lpstr>8_Исполнительная</vt:lpstr>
      <vt:lpstr>9_Исполнительная</vt:lpstr>
      <vt:lpstr>6_Исполнительная</vt:lpstr>
      <vt:lpstr>2_Исполнительная</vt:lpstr>
      <vt:lpstr>Презентация PowerPoint</vt:lpstr>
      <vt:lpstr>Ставки УСН в 2024 году</vt:lpstr>
      <vt:lpstr>Налоговые ставки УСН в ХМАО - Югре с 2025 года Объект ДОХОДЫ</vt:lpstr>
      <vt:lpstr>СПРАВОЧНО для 1%</vt:lpstr>
      <vt:lpstr>Налоговые ставки УСН в ХМАО - Югре с 2025 года Объект ДОХОДЫ минус РАСХОДЫ</vt:lpstr>
      <vt:lpstr>продолжение Объект ДОХОДЫ минус РАСХОДЫ</vt:lpstr>
      <vt:lpstr>Дополнительные разъяснения в связи с изменениями условий  (по объекту ДОХОДЫ минус РАСХОДЫ)  </vt:lpstr>
      <vt:lpstr>Дополнительные разъяснения. Что еще нужно учесть!  </vt:lpstr>
      <vt:lpstr>Льготы для впервые зарегистрированных ИП на УСН</vt:lpstr>
      <vt:lpstr>Льготы для впервые зарегистрированных ИП ПСН</vt:lpstr>
      <vt:lpstr>Ставки УСН при миграции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Цели налогового консультирования</dc:title>
  <dc:creator>Коньков Андрей Юрьевич</dc:creator>
  <cp:lastModifiedBy>Василенко Олеся Александровна</cp:lastModifiedBy>
  <cp:revision>654</cp:revision>
  <cp:lastPrinted>2024-12-17T17:25:10Z</cp:lastPrinted>
  <dcterms:created xsi:type="dcterms:W3CDTF">2015-03-27T13:19:33Z</dcterms:created>
  <dcterms:modified xsi:type="dcterms:W3CDTF">2025-02-25T05:34:34Z</dcterms:modified>
</cp:coreProperties>
</file>